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5"/>
  </p:notesMasterIdLst>
  <p:handoutMasterIdLst>
    <p:handoutMasterId r:id="rId16"/>
  </p:handoutMasterIdLst>
  <p:sldIdLst>
    <p:sldId id="259" r:id="rId2"/>
    <p:sldId id="265" r:id="rId3"/>
    <p:sldId id="266" r:id="rId4"/>
    <p:sldId id="312" r:id="rId5"/>
    <p:sldId id="293" r:id="rId6"/>
    <p:sldId id="311" r:id="rId7"/>
    <p:sldId id="295" r:id="rId8"/>
    <p:sldId id="296" r:id="rId9"/>
    <p:sldId id="315" r:id="rId10"/>
    <p:sldId id="297" r:id="rId11"/>
    <p:sldId id="300" r:id="rId12"/>
    <p:sldId id="314" r:id="rId13"/>
    <p:sldId id="29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40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18" d="100"/>
          <a:sy n="118" d="100"/>
        </p:scale>
        <p:origin x="-143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FC0FC2-0495-1B4F-B25E-11E5DC83743A}" type="datetimeFigureOut">
              <a:rPr lang="en-US" smtClean="0"/>
              <a:pPr/>
              <a:t>3/7/2017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2530D0-046B-4C4B-9076-5F8BE0C6E48E}" type="slidenum">
              <a:rPr lang="en-US" smtClean="0"/>
              <a:pPr/>
              <a:t>‹#›</a:t>
            </a:fld>
            <a:endParaRPr lang="en-US"/>
          </a:p>
        </p:txBody>
      </p:sp>
    </p:spTree>
    <p:extLst>
      <p:ext uri="{BB962C8B-B14F-4D97-AF65-F5344CB8AC3E}">
        <p14:creationId xmlns:p14="http://schemas.microsoft.com/office/powerpoint/2010/main" val="37698435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98630D-C00F-D045-BC2E-8AEB668BE2F2}" type="datetimeFigureOut">
              <a:rPr lang="en-US" smtClean="0"/>
              <a:pPr/>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339092-E96C-5F44-9D71-7484B81F95C8}" type="slidenum">
              <a:rPr lang="en-US" smtClean="0"/>
              <a:pPr/>
              <a:t>‹#›</a:t>
            </a:fld>
            <a:endParaRPr lang="en-US"/>
          </a:p>
        </p:txBody>
      </p:sp>
    </p:spTree>
    <p:extLst>
      <p:ext uri="{BB962C8B-B14F-4D97-AF65-F5344CB8AC3E}">
        <p14:creationId xmlns:p14="http://schemas.microsoft.com/office/powerpoint/2010/main" val="251268356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a:t>
            </a:r>
            <a:r>
              <a:rPr lang="fi-FI" baseline="0" dirty="0" smtClean="0"/>
              <a:t> Gill Ferrell</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5</a:t>
            </a:fld>
            <a:endParaRPr lang="en-US"/>
          </a:p>
        </p:txBody>
      </p:sp>
    </p:spTree>
    <p:extLst>
      <p:ext uri="{BB962C8B-B14F-4D97-AF65-F5344CB8AC3E}">
        <p14:creationId xmlns:p14="http://schemas.microsoft.com/office/powerpoint/2010/main" val="3607694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noProof="0" dirty="0" smtClean="0"/>
              <a:t>Chair:</a:t>
            </a:r>
            <a:r>
              <a:rPr lang="en-AU" baseline="0" noProof="0" dirty="0" smtClean="0"/>
              <a:t> </a:t>
            </a:r>
            <a:r>
              <a:rPr lang="en-GB" altLang="fr-FR" dirty="0" smtClean="0">
                <a:solidFill>
                  <a:srgbClr val="000000"/>
                </a:solidFill>
              </a:rPr>
              <a:t>Elsa Cardoso</a:t>
            </a:r>
            <a:endParaRPr lang="en-AU" noProof="0" dirty="0" smtClean="0"/>
          </a:p>
          <a:p>
            <a:r>
              <a:rPr lang="en-AU" noProof="0" dirty="0" smtClean="0"/>
              <a:t>CRUE-TIC =</a:t>
            </a:r>
            <a:r>
              <a:rPr lang="en-AU" baseline="0" noProof="0" dirty="0" smtClean="0"/>
              <a:t> </a:t>
            </a:r>
            <a:r>
              <a:rPr lang="en-AU" noProof="0" dirty="0" smtClean="0"/>
              <a:t> </a:t>
            </a:r>
            <a:r>
              <a:rPr lang="en-AU" sz="1200" noProof="0" dirty="0" err="1" smtClean="0">
                <a:solidFill>
                  <a:srgbClr val="2F5897"/>
                </a:solidFill>
              </a:rPr>
              <a:t>Comisión</a:t>
            </a:r>
            <a:r>
              <a:rPr lang="en-AU" sz="1200" noProof="0" dirty="0" smtClean="0">
                <a:solidFill>
                  <a:srgbClr val="2F5897"/>
                </a:solidFill>
              </a:rPr>
              <a:t> sectorial de </a:t>
            </a:r>
            <a:r>
              <a:rPr lang="en-AU" sz="1200" noProof="0" dirty="0" err="1" smtClean="0">
                <a:solidFill>
                  <a:srgbClr val="2F5897"/>
                </a:solidFill>
              </a:rPr>
              <a:t>Tecnológias</a:t>
            </a:r>
            <a:r>
              <a:rPr lang="en-AU" sz="1200" noProof="0" dirty="0" smtClean="0">
                <a:solidFill>
                  <a:srgbClr val="2F5897"/>
                </a:solidFill>
              </a:rPr>
              <a:t> de la </a:t>
            </a:r>
            <a:r>
              <a:rPr lang="en-AU" sz="1200" noProof="0" dirty="0" err="1" smtClean="0">
                <a:solidFill>
                  <a:srgbClr val="2F5897"/>
                </a:solidFill>
              </a:rPr>
              <a:t>Información</a:t>
            </a:r>
            <a:r>
              <a:rPr lang="en-AU" sz="1200" noProof="0" dirty="0" smtClean="0">
                <a:solidFill>
                  <a:srgbClr val="2F5897"/>
                </a:solidFill>
              </a:rPr>
              <a:t> y </a:t>
            </a:r>
            <a:r>
              <a:rPr lang="en-AU" sz="1200" noProof="0" dirty="0" err="1" smtClean="0">
                <a:solidFill>
                  <a:srgbClr val="2F5897"/>
                </a:solidFill>
              </a:rPr>
              <a:t>las</a:t>
            </a:r>
            <a:r>
              <a:rPr lang="en-AU" sz="1200" noProof="0" dirty="0" smtClean="0">
                <a:solidFill>
                  <a:srgbClr val="2F5897"/>
                </a:solidFill>
              </a:rPr>
              <a:t> </a:t>
            </a:r>
            <a:r>
              <a:rPr lang="en-AU" sz="1200" noProof="0" dirty="0" err="1" smtClean="0">
                <a:solidFill>
                  <a:srgbClr val="2F5897"/>
                </a:solidFill>
              </a:rPr>
              <a:t>Comunicaciones</a:t>
            </a:r>
            <a:r>
              <a:rPr lang="en-AU" sz="1200" noProof="0" dirty="0" smtClean="0">
                <a:solidFill>
                  <a:srgbClr val="2F5897"/>
                </a:solidFill>
              </a:rPr>
              <a:t> de la </a:t>
            </a:r>
            <a:r>
              <a:rPr lang="en-AU" sz="1200" noProof="0" dirty="0" err="1" smtClean="0">
                <a:solidFill>
                  <a:srgbClr val="2F5897"/>
                </a:solidFill>
              </a:rPr>
              <a:t>Conferencia</a:t>
            </a:r>
            <a:r>
              <a:rPr lang="en-AU" sz="1200" noProof="0" dirty="0" smtClean="0">
                <a:solidFill>
                  <a:srgbClr val="2F5897"/>
                </a:solidFill>
              </a:rPr>
              <a:t> de </a:t>
            </a:r>
            <a:r>
              <a:rPr lang="en-AU" sz="1200" noProof="0" dirty="0" err="1" smtClean="0">
                <a:solidFill>
                  <a:srgbClr val="2F5897"/>
                </a:solidFill>
              </a:rPr>
              <a:t>Rectores</a:t>
            </a:r>
            <a:r>
              <a:rPr lang="en-AU" sz="1200" noProof="0" dirty="0" smtClean="0">
                <a:solidFill>
                  <a:srgbClr val="2F5897"/>
                </a:solidFill>
              </a:rPr>
              <a:t> de </a:t>
            </a:r>
            <a:r>
              <a:rPr lang="en-AU" sz="1200" noProof="0" dirty="0" err="1" smtClean="0">
                <a:solidFill>
                  <a:srgbClr val="2F5897"/>
                </a:solidFill>
              </a:rPr>
              <a:t>Universidades</a:t>
            </a:r>
            <a:r>
              <a:rPr lang="en-AU" sz="1200" noProof="0" dirty="0" smtClean="0">
                <a:solidFill>
                  <a:srgbClr val="2F5897"/>
                </a:solidFill>
              </a:rPr>
              <a:t> </a:t>
            </a:r>
            <a:r>
              <a:rPr lang="en-AU" sz="1200" noProof="0" dirty="0" err="1" smtClean="0">
                <a:solidFill>
                  <a:srgbClr val="2F5897"/>
                </a:solidFill>
              </a:rPr>
              <a:t>Españolas</a:t>
            </a:r>
            <a:endParaRPr lang="en-AU" sz="1200" noProof="0" dirty="0" smtClean="0">
              <a:solidFill>
                <a:srgbClr val="2F5897"/>
              </a:solidFill>
            </a:endParaRPr>
          </a:p>
          <a:p>
            <a:r>
              <a:rPr lang="en-AU" sz="1200" noProof="0" dirty="0" smtClean="0">
                <a:solidFill>
                  <a:srgbClr val="2F5897"/>
                </a:solidFill>
              </a:rPr>
              <a:t>Translating</a:t>
            </a:r>
            <a:r>
              <a:rPr lang="en-AU" sz="1200" baseline="0" noProof="0" dirty="0" smtClean="0">
                <a:solidFill>
                  <a:srgbClr val="2F5897"/>
                </a:solidFill>
              </a:rPr>
              <a:t> means more or less the </a:t>
            </a:r>
            <a:r>
              <a:rPr lang="en-AU" sz="1200" noProof="0" dirty="0" smtClean="0">
                <a:solidFill>
                  <a:srgbClr val="2F5897"/>
                </a:solidFill>
              </a:rPr>
              <a:t>IT</a:t>
            </a:r>
            <a:r>
              <a:rPr lang="en-AU" sz="1200" baseline="0" noProof="0" dirty="0" smtClean="0">
                <a:solidFill>
                  <a:srgbClr val="2F5897"/>
                </a:solidFill>
              </a:rPr>
              <a:t> Committee of the Conference of Rectors of Spanish Universities</a:t>
            </a:r>
          </a:p>
          <a:p>
            <a:endParaRPr lang="en-AU" sz="1200" baseline="0" noProof="0" dirty="0" smtClean="0">
              <a:solidFill>
                <a:srgbClr val="2F5897"/>
              </a:solidFill>
            </a:endParaRPr>
          </a:p>
          <a:p>
            <a:r>
              <a:rPr lang="en-AU" sz="1200" baseline="0" noProof="0" dirty="0" smtClean="0">
                <a:solidFill>
                  <a:srgbClr val="2F5897"/>
                </a:solidFill>
              </a:rPr>
              <a:t>FCCN/FCT = </a:t>
            </a:r>
            <a:r>
              <a:rPr lang="en-AU" sz="1200" baseline="0" noProof="0" dirty="0" err="1" smtClean="0">
                <a:solidFill>
                  <a:srgbClr val="2F5897"/>
                </a:solidFill>
              </a:rPr>
              <a:t>Fundação</a:t>
            </a:r>
            <a:r>
              <a:rPr lang="en-AU" sz="1200" baseline="0" noProof="0" dirty="0" smtClean="0">
                <a:solidFill>
                  <a:srgbClr val="2F5897"/>
                </a:solidFill>
              </a:rPr>
              <a:t> </a:t>
            </a:r>
            <a:r>
              <a:rPr lang="en-AU" sz="1200" baseline="0" noProof="0" dirty="0" err="1" smtClean="0">
                <a:solidFill>
                  <a:srgbClr val="2F5897"/>
                </a:solidFill>
              </a:rPr>
              <a:t>para</a:t>
            </a:r>
            <a:r>
              <a:rPr lang="en-AU" sz="1200" baseline="0" noProof="0" dirty="0" smtClean="0">
                <a:solidFill>
                  <a:srgbClr val="2F5897"/>
                </a:solidFill>
              </a:rPr>
              <a:t> a </a:t>
            </a:r>
            <a:r>
              <a:rPr lang="en-AU" sz="1200" baseline="0" noProof="0" dirty="0" err="1" smtClean="0">
                <a:solidFill>
                  <a:srgbClr val="2F5897"/>
                </a:solidFill>
              </a:rPr>
              <a:t>Computação</a:t>
            </a:r>
            <a:r>
              <a:rPr lang="en-AU" sz="1200" baseline="0" noProof="0" dirty="0" smtClean="0">
                <a:solidFill>
                  <a:srgbClr val="2F5897"/>
                </a:solidFill>
              </a:rPr>
              <a:t> </a:t>
            </a:r>
            <a:r>
              <a:rPr lang="en-AU" sz="1200" baseline="0" noProof="0" dirty="0" err="1" smtClean="0">
                <a:solidFill>
                  <a:srgbClr val="2F5897"/>
                </a:solidFill>
              </a:rPr>
              <a:t>Científica</a:t>
            </a:r>
            <a:r>
              <a:rPr lang="en-AU" sz="1200" baseline="0" noProof="0" dirty="0" smtClean="0">
                <a:solidFill>
                  <a:srgbClr val="2F5897"/>
                </a:solidFill>
              </a:rPr>
              <a:t> </a:t>
            </a:r>
            <a:r>
              <a:rPr lang="en-AU" sz="1200" baseline="0" noProof="0" dirty="0" err="1" smtClean="0">
                <a:solidFill>
                  <a:srgbClr val="2F5897"/>
                </a:solidFill>
              </a:rPr>
              <a:t>Nacional</a:t>
            </a:r>
            <a:r>
              <a:rPr lang="en-AU" sz="1200" baseline="0" noProof="0" dirty="0" smtClean="0">
                <a:solidFill>
                  <a:srgbClr val="2F5897"/>
                </a:solidFill>
              </a:rPr>
              <a:t> / </a:t>
            </a:r>
            <a:r>
              <a:rPr lang="en-AU" sz="1200" baseline="0" noProof="0" dirty="0" err="1" smtClean="0">
                <a:solidFill>
                  <a:srgbClr val="2F5897"/>
                </a:solidFill>
              </a:rPr>
              <a:t>Fundação</a:t>
            </a:r>
            <a:r>
              <a:rPr lang="en-AU" sz="1200" baseline="0" noProof="0" dirty="0" smtClean="0">
                <a:solidFill>
                  <a:srgbClr val="2F5897"/>
                </a:solidFill>
              </a:rPr>
              <a:t> de </a:t>
            </a:r>
            <a:r>
              <a:rPr lang="en-AU" sz="1200" baseline="0" noProof="0" dirty="0" err="1" smtClean="0">
                <a:solidFill>
                  <a:srgbClr val="2F5897"/>
                </a:solidFill>
              </a:rPr>
              <a:t>Ciência</a:t>
            </a:r>
            <a:r>
              <a:rPr lang="en-AU" sz="1200" baseline="0" noProof="0" dirty="0" smtClean="0">
                <a:solidFill>
                  <a:srgbClr val="2F5897"/>
                </a:solidFill>
              </a:rPr>
              <a:t> e </a:t>
            </a:r>
            <a:r>
              <a:rPr lang="en-AU" sz="1200" baseline="0" noProof="0" dirty="0" err="1" smtClean="0">
                <a:solidFill>
                  <a:srgbClr val="2F5897"/>
                </a:solidFill>
              </a:rPr>
              <a:t>Tecnologia</a:t>
            </a:r>
            <a:endParaRPr lang="en-AU" sz="1200" baseline="0" noProof="0" dirty="0" smtClean="0">
              <a:solidFill>
                <a:srgbClr val="2F5897"/>
              </a:solidFill>
            </a:endParaRPr>
          </a:p>
          <a:p>
            <a:r>
              <a:rPr lang="en-AU" sz="1200" baseline="0" noProof="0" dirty="0" smtClean="0">
                <a:solidFill>
                  <a:srgbClr val="2F5897"/>
                </a:solidFill>
              </a:rPr>
              <a:t>Translating means more or less the national foundation for science and technology of Portugal</a:t>
            </a:r>
            <a:endParaRPr lang="en-AU" sz="1200" noProof="0" dirty="0" smtClean="0">
              <a:solidFill>
                <a:srgbClr val="2F5897"/>
              </a:solidFill>
            </a:endParaRPr>
          </a:p>
          <a:p>
            <a:endParaRPr lang="en-US"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6</a:t>
            </a:fld>
            <a:endParaRPr lang="en-US"/>
          </a:p>
        </p:txBody>
      </p:sp>
    </p:spTree>
    <p:extLst>
      <p:ext uri="{BB962C8B-B14F-4D97-AF65-F5344CB8AC3E}">
        <p14:creationId xmlns:p14="http://schemas.microsoft.com/office/powerpoint/2010/main" val="1716193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 Ilkka </a:t>
            </a:r>
            <a:r>
              <a:rPr lang="fi-FI" dirty="0" err="1" smtClean="0"/>
              <a:t>Siissalo</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7</a:t>
            </a:fld>
            <a:endParaRPr lang="en-US"/>
          </a:p>
        </p:txBody>
      </p:sp>
    </p:spTree>
    <p:extLst>
      <p:ext uri="{BB962C8B-B14F-4D97-AF65-F5344CB8AC3E}">
        <p14:creationId xmlns:p14="http://schemas.microsoft.com/office/powerpoint/2010/main" val="3298481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 </a:t>
            </a:r>
            <a:r>
              <a:rPr lang="fi-FI" dirty="0" err="1" smtClean="0"/>
              <a:t>Victoriano</a:t>
            </a:r>
            <a:r>
              <a:rPr lang="fi-FI" dirty="0" smtClean="0"/>
              <a:t> </a:t>
            </a:r>
            <a:r>
              <a:rPr lang="fi-FI" dirty="0" err="1" smtClean="0"/>
              <a:t>Giralt</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8</a:t>
            </a:fld>
            <a:endParaRPr lang="en-US"/>
          </a:p>
        </p:txBody>
      </p:sp>
    </p:spTree>
    <p:extLst>
      <p:ext uri="{BB962C8B-B14F-4D97-AF65-F5344CB8AC3E}">
        <p14:creationId xmlns:p14="http://schemas.microsoft.com/office/powerpoint/2010/main" val="1802150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 </a:t>
            </a:r>
            <a:r>
              <a:rPr lang="fi-FI" dirty="0" err="1" smtClean="0"/>
              <a:t>Victoriano</a:t>
            </a:r>
            <a:r>
              <a:rPr lang="fi-FI" dirty="0" smtClean="0"/>
              <a:t> </a:t>
            </a:r>
            <a:r>
              <a:rPr lang="fi-FI" dirty="0" err="1" smtClean="0"/>
              <a:t>Giralt</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9</a:t>
            </a:fld>
            <a:endParaRPr lang="en-US"/>
          </a:p>
        </p:txBody>
      </p:sp>
    </p:spTree>
    <p:extLst>
      <p:ext uri="{BB962C8B-B14F-4D97-AF65-F5344CB8AC3E}">
        <p14:creationId xmlns:p14="http://schemas.microsoft.com/office/powerpoint/2010/main" val="1802150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err="1" smtClean="0"/>
              <a:t>Lead</a:t>
            </a:r>
            <a:r>
              <a:rPr lang="fi-FI" dirty="0" smtClean="0"/>
              <a:t>: Johan Bergström</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10</a:t>
            </a:fld>
            <a:endParaRPr lang="en-US"/>
          </a:p>
        </p:txBody>
      </p:sp>
    </p:spTree>
    <p:extLst>
      <p:ext uri="{BB962C8B-B14F-4D97-AF65-F5344CB8AC3E}">
        <p14:creationId xmlns:p14="http://schemas.microsoft.com/office/powerpoint/2010/main" val="7394990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8" name="Text Placeholder 23"/>
          <p:cNvSpPr>
            <a:spLocks noGrp="1"/>
          </p:cNvSpPr>
          <p:nvPr>
            <p:ph type="body" sz="quarter" idx="10" hasCustomPrompt="1"/>
          </p:nvPr>
        </p:nvSpPr>
        <p:spPr>
          <a:xfrm>
            <a:off x="0" y="1190933"/>
            <a:ext cx="5229726" cy="933450"/>
          </a:xfrm>
          <a:solidFill>
            <a:schemeClr val="bg1">
              <a:lumMod val="85000"/>
            </a:schemeClr>
          </a:solidFill>
          <a:ln>
            <a:noFill/>
          </a:ln>
        </p:spPr>
        <p:txBody>
          <a:bodyPr anchor="ctr" anchorCtr="0">
            <a:noAutofit/>
          </a:bodyPr>
          <a:lstStyle>
            <a:lvl1pPr marL="0" indent="0">
              <a:buNone/>
              <a:defRPr sz="7200" b="1">
                <a:solidFill>
                  <a:srgbClr val="C90404"/>
                </a:solidFill>
              </a:defRPr>
            </a:lvl1pPr>
          </a:lstStyle>
          <a:p>
            <a:pPr lvl="0"/>
            <a:r>
              <a:rPr lang="it-IT" dirty="0" smtClean="0"/>
              <a:t>Here the Title</a:t>
            </a:r>
            <a:endParaRPr lang="en-US" dirty="0"/>
          </a:p>
        </p:txBody>
      </p:sp>
      <p:sp>
        <p:nvSpPr>
          <p:cNvPr id="10" name="Text Placeholder 25"/>
          <p:cNvSpPr>
            <a:spLocks noGrp="1"/>
          </p:cNvSpPr>
          <p:nvPr>
            <p:ph type="body" sz="quarter" idx="13" hasCustomPrompt="1"/>
          </p:nvPr>
        </p:nvSpPr>
        <p:spPr>
          <a:xfrm>
            <a:off x="5614737" y="4495229"/>
            <a:ext cx="3529263" cy="558800"/>
          </a:xfrm>
          <a:solidFill>
            <a:srgbClr val="C90404"/>
          </a:solidFill>
        </p:spPr>
        <p:txBody>
          <a:bodyPr anchor="ctr" anchorCtr="0"/>
          <a:lstStyle>
            <a:lvl1pPr marL="0" indent="0" algn="r">
              <a:buNone/>
              <a:defRPr>
                <a:solidFill>
                  <a:schemeClr val="bg1">
                    <a:lumMod val="85000"/>
                  </a:schemeClr>
                </a:solidFill>
              </a:defRPr>
            </a:lvl1pPr>
          </a:lstStyle>
          <a:p>
            <a:pPr lvl="0"/>
            <a:r>
              <a:rPr lang="it-IT" dirty="0" smtClean="0"/>
              <a:t>Occasion</a:t>
            </a:r>
            <a:endParaRPr lang="en-US" dirty="0"/>
          </a:p>
        </p:txBody>
      </p:sp>
      <p:sp>
        <p:nvSpPr>
          <p:cNvPr id="13" name="Text Placeholder 25"/>
          <p:cNvSpPr>
            <a:spLocks noGrp="1"/>
          </p:cNvSpPr>
          <p:nvPr>
            <p:ph type="body" sz="quarter" idx="14" hasCustomPrompt="1"/>
          </p:nvPr>
        </p:nvSpPr>
        <p:spPr>
          <a:xfrm>
            <a:off x="6561221" y="5223237"/>
            <a:ext cx="2582779" cy="558800"/>
          </a:xfrm>
          <a:solidFill>
            <a:srgbClr val="C90404"/>
          </a:solidFill>
        </p:spPr>
        <p:txBody>
          <a:bodyPr anchor="ctr" anchorCtr="0"/>
          <a:lstStyle>
            <a:lvl1pPr marL="0" indent="0" algn="r">
              <a:buNone/>
              <a:defRPr>
                <a:solidFill>
                  <a:srgbClr val="D9D9D9"/>
                </a:solidFill>
              </a:defRPr>
            </a:lvl1pPr>
          </a:lstStyle>
          <a:p>
            <a:pPr lvl="0"/>
            <a:r>
              <a:rPr lang="it-IT" dirty="0" smtClean="0"/>
              <a:t>Date</a:t>
            </a:r>
            <a:endParaRPr lang="en-US" dirty="0"/>
          </a:p>
        </p:txBody>
      </p:sp>
      <p:sp>
        <p:nvSpPr>
          <p:cNvPr id="7" name="Rectangle 6"/>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9" name="Picture 8"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Tree>
    <p:extLst>
      <p:ext uri="{BB962C8B-B14F-4D97-AF65-F5344CB8AC3E}">
        <p14:creationId xmlns:p14="http://schemas.microsoft.com/office/powerpoint/2010/main" val="26216541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rgbClr val="C90404"/>
        </a:solidFill>
        <a:effectLst/>
      </p:bgPr>
    </p:bg>
    <p:spTree>
      <p:nvGrpSpPr>
        <p:cNvPr id="1" name=""/>
        <p:cNvGrpSpPr/>
        <p:nvPr/>
      </p:nvGrpSpPr>
      <p:grpSpPr>
        <a:xfrm>
          <a:off x="0" y="0"/>
          <a:ext cx="0" cy="0"/>
          <a:chOff x="0" y="0"/>
          <a:chExt cx="0" cy="0"/>
        </a:xfrm>
      </p:grpSpPr>
      <p:sp>
        <p:nvSpPr>
          <p:cNvPr id="6" name="Rectangle 4"/>
          <p:cNvSpPr/>
          <p:nvPr/>
        </p:nvSpPr>
        <p:spPr>
          <a:xfrm>
            <a:off x="0" y="5614660"/>
            <a:ext cx="9144000" cy="1240096"/>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7" name="Rectangle 4"/>
          <p:cNvSpPr/>
          <p:nvPr/>
        </p:nvSpPr>
        <p:spPr>
          <a:xfrm>
            <a:off x="0" y="5614660"/>
            <a:ext cx="9144000" cy="1240096"/>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24" name="Text Placeholder 23"/>
          <p:cNvSpPr>
            <a:spLocks noGrp="1"/>
          </p:cNvSpPr>
          <p:nvPr>
            <p:ph type="body" sz="quarter" idx="10" hasCustomPrompt="1"/>
          </p:nvPr>
        </p:nvSpPr>
        <p:spPr>
          <a:xfrm>
            <a:off x="0" y="2572081"/>
            <a:ext cx="4494212" cy="933450"/>
          </a:xfrm>
          <a:solidFill>
            <a:srgbClr val="D9D9D9"/>
          </a:solidFill>
          <a:ln>
            <a:noFill/>
          </a:ln>
        </p:spPr>
        <p:txBody>
          <a:bodyPr anchor="ctr" anchorCtr="0">
            <a:noAutofit/>
          </a:bodyPr>
          <a:lstStyle>
            <a:lvl1pPr marL="0" indent="0">
              <a:buNone/>
              <a:defRPr sz="6000" b="1">
                <a:solidFill>
                  <a:srgbClr val="C90404"/>
                </a:solidFill>
              </a:defRPr>
            </a:lvl1pPr>
          </a:lstStyle>
          <a:p>
            <a:pPr lvl="0"/>
            <a:r>
              <a:rPr lang="it-IT" dirty="0" smtClean="0"/>
              <a:t>Here the Title</a:t>
            </a:r>
            <a:endParaRPr lang="en-US" dirty="0"/>
          </a:p>
        </p:txBody>
      </p:sp>
      <p:sp>
        <p:nvSpPr>
          <p:cNvPr id="26" name="Text Placeholder 25"/>
          <p:cNvSpPr>
            <a:spLocks noGrp="1"/>
          </p:cNvSpPr>
          <p:nvPr>
            <p:ph type="body" sz="quarter" idx="11" hasCustomPrompt="1"/>
          </p:nvPr>
        </p:nvSpPr>
        <p:spPr>
          <a:xfrm>
            <a:off x="0" y="3864937"/>
            <a:ext cx="4586287" cy="558800"/>
          </a:xfrm>
          <a:solidFill>
            <a:srgbClr val="D9D9D9"/>
          </a:solidFill>
        </p:spPr>
        <p:txBody>
          <a:bodyPr anchor="ctr" anchorCtr="0"/>
          <a:lstStyle>
            <a:lvl1pPr marL="0" indent="0">
              <a:buNone/>
              <a:defRPr>
                <a:solidFill>
                  <a:srgbClr val="C90404"/>
                </a:solidFill>
              </a:defRPr>
            </a:lvl1pPr>
          </a:lstStyle>
          <a:p>
            <a:pPr lvl="0"/>
            <a:r>
              <a:rPr lang="it-IT" dirty="0" smtClean="0"/>
              <a:t>Occasion &amp; Date</a:t>
            </a:r>
            <a:endParaRPr lang="en-US" dirty="0"/>
          </a:p>
        </p:txBody>
      </p:sp>
      <p:pic>
        <p:nvPicPr>
          <p:cNvPr id="8" name="Picture 7"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2400" y="5769448"/>
            <a:ext cx="927774" cy="930519"/>
          </a:xfrm>
          <a:prstGeom prst="rect">
            <a:avLst/>
          </a:prstGeom>
        </p:spPr>
      </p:pic>
    </p:spTree>
    <p:extLst>
      <p:ext uri="{BB962C8B-B14F-4D97-AF65-F5344CB8AC3E}">
        <p14:creationId xmlns:p14="http://schemas.microsoft.com/office/powerpoint/2010/main" val="310927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Content Placeholder 2"/>
          <p:cNvSpPr>
            <a:spLocks noGrp="1"/>
          </p:cNvSpPr>
          <p:nvPr>
            <p:ph idx="1"/>
          </p:nvPr>
        </p:nvSpPr>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
        <p:nvSpPr>
          <p:cNvPr id="5" name="Footer Placeholder 4"/>
          <p:cNvSpPr>
            <a:spLocks noGrp="1"/>
          </p:cNvSpPr>
          <p:nvPr>
            <p:ph type="ftr" sz="quarter" idx="11"/>
          </p:nvPr>
        </p:nvSpPr>
        <p:spPr/>
        <p:txBody>
          <a:bodyPr/>
          <a:lstStyle>
            <a:lvl1pPr>
              <a:defRPr>
                <a:solidFill>
                  <a:srgbClr val="C90404"/>
                </a:solidFill>
              </a:defRPr>
            </a:lvl1pPr>
          </a:lstStyle>
          <a:p>
            <a:r>
              <a:rPr lang="en-US" smtClean="0"/>
              <a:t>www.eunis.org | EUNIS | March 2017</a:t>
            </a:r>
            <a:endParaRPr lang="en-US"/>
          </a:p>
        </p:txBody>
      </p:sp>
    </p:spTree>
    <p:extLst>
      <p:ext uri="{BB962C8B-B14F-4D97-AF65-F5344CB8AC3E}">
        <p14:creationId xmlns:p14="http://schemas.microsoft.com/office/powerpoint/2010/main" val="10734931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Footer Placeholder 2"/>
          <p:cNvSpPr>
            <a:spLocks noGrp="1"/>
          </p:cNvSpPr>
          <p:nvPr>
            <p:ph type="ftr" sz="quarter" idx="10"/>
          </p:nvPr>
        </p:nvSpPr>
        <p:spPr/>
        <p:txBody>
          <a:bodyPr/>
          <a:lstStyle>
            <a:lvl1pPr>
              <a:defRPr>
                <a:solidFill>
                  <a:srgbClr val="C90404"/>
                </a:solidFill>
              </a:defRPr>
            </a:lvl1pPr>
          </a:lstStyle>
          <a:p>
            <a:r>
              <a:rPr lang="en-US" smtClean="0"/>
              <a:t>www.eunis.org | EUNIS | March 2017</a:t>
            </a:r>
            <a:endParaRPr lang="en-US"/>
          </a:p>
        </p:txBody>
      </p:sp>
      <p:sp>
        <p:nvSpPr>
          <p:cNvPr id="5" name="Content Placeholder 2"/>
          <p:cNvSpPr>
            <a:spLocks noGrp="1"/>
          </p:cNvSpPr>
          <p:nvPr>
            <p:ph idx="1"/>
          </p:nvPr>
        </p:nvSpPr>
        <p:spPr>
          <a:xfrm>
            <a:off x="457200" y="1600200"/>
            <a:ext cx="8229600" cy="4525963"/>
          </a:xfrm>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Tree>
    <p:extLst>
      <p:ext uri="{BB962C8B-B14F-4D97-AF65-F5344CB8AC3E}">
        <p14:creationId xmlns:p14="http://schemas.microsoft.com/office/powerpoint/2010/main" val="16475212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6" name="Text Placeholder 23"/>
          <p:cNvSpPr>
            <a:spLocks noGrp="1"/>
          </p:cNvSpPr>
          <p:nvPr>
            <p:ph type="body" sz="quarter" idx="10" hasCustomPrompt="1"/>
          </p:nvPr>
        </p:nvSpPr>
        <p:spPr>
          <a:xfrm>
            <a:off x="0" y="1302920"/>
            <a:ext cx="4427621" cy="798596"/>
          </a:xfrm>
          <a:solidFill>
            <a:srgbClr val="D9D9D9"/>
          </a:solidFill>
          <a:ln>
            <a:noFill/>
          </a:ln>
        </p:spPr>
        <p:txBody>
          <a:bodyPr anchor="ctr" anchorCtr="0">
            <a:normAutofit/>
          </a:bodyPr>
          <a:lstStyle>
            <a:lvl1pPr marL="0" indent="0">
              <a:buNone/>
              <a:defRPr sz="4400" b="1">
                <a:solidFill>
                  <a:srgbClr val="C90404"/>
                </a:solidFill>
              </a:defRPr>
            </a:lvl1pPr>
          </a:lstStyle>
          <a:p>
            <a:pPr lvl="0"/>
            <a:r>
              <a:rPr lang="it-IT" dirty="0" smtClean="0"/>
              <a:t>Here the “</a:t>
            </a:r>
            <a:r>
              <a:rPr lang="it-IT" dirty="0" err="1" smtClean="0"/>
              <a:t>thanks</a:t>
            </a:r>
            <a:r>
              <a:rPr lang="it-IT" dirty="0" smtClean="0"/>
              <a:t>”</a:t>
            </a:r>
            <a:endParaRPr lang="en-US" dirty="0"/>
          </a:p>
        </p:txBody>
      </p:sp>
      <p:sp>
        <p:nvSpPr>
          <p:cNvPr id="7" name="Text Placeholder 25"/>
          <p:cNvSpPr>
            <a:spLocks noGrp="1"/>
          </p:cNvSpPr>
          <p:nvPr>
            <p:ph type="body" sz="quarter" idx="11" hasCustomPrompt="1"/>
          </p:nvPr>
        </p:nvSpPr>
        <p:spPr>
          <a:xfrm>
            <a:off x="4876800" y="4101349"/>
            <a:ext cx="4267200" cy="558800"/>
          </a:xfrm>
          <a:solidFill>
            <a:srgbClr val="C90404"/>
          </a:solidFill>
        </p:spPr>
        <p:txBody>
          <a:bodyPr anchor="ctr" anchorCtr="0"/>
          <a:lstStyle>
            <a:lvl1pPr marL="0" indent="0" algn="r">
              <a:buNone/>
              <a:defRPr>
                <a:solidFill>
                  <a:srgbClr val="D9D9D9"/>
                </a:solidFill>
              </a:defRPr>
            </a:lvl1pPr>
          </a:lstStyle>
          <a:p>
            <a:pPr lvl="0"/>
            <a:r>
              <a:rPr lang="it-IT" dirty="0" smtClean="0"/>
              <a:t>Here the </a:t>
            </a:r>
            <a:r>
              <a:rPr lang="it-IT" dirty="0" err="1" smtClean="0"/>
              <a:t>speaker’s</a:t>
            </a:r>
            <a:r>
              <a:rPr lang="it-IT" dirty="0" smtClean="0"/>
              <a:t> </a:t>
            </a:r>
            <a:r>
              <a:rPr lang="it-IT" dirty="0" err="1" smtClean="0"/>
              <a:t>name</a:t>
            </a:r>
            <a:endParaRPr lang="en-US" dirty="0"/>
          </a:p>
        </p:txBody>
      </p:sp>
      <p:sp>
        <p:nvSpPr>
          <p:cNvPr id="9" name="Text Placeholder 8"/>
          <p:cNvSpPr>
            <a:spLocks noGrp="1"/>
          </p:cNvSpPr>
          <p:nvPr>
            <p:ph type="body" sz="quarter" idx="12" hasCustomPrompt="1"/>
          </p:nvPr>
        </p:nvSpPr>
        <p:spPr>
          <a:xfrm>
            <a:off x="5530266" y="4873753"/>
            <a:ext cx="3613734" cy="508000"/>
          </a:xfrm>
          <a:solidFill>
            <a:srgbClr val="C90404"/>
          </a:solidFill>
        </p:spPr>
        <p:txBody>
          <a:bodyPr anchor="ctr" anchorCtr="0">
            <a:normAutofit/>
          </a:bodyPr>
          <a:lstStyle>
            <a:lvl1pPr marL="0" indent="0" algn="r">
              <a:buNone/>
              <a:defRPr sz="2400">
                <a:solidFill>
                  <a:srgbClr val="D9D9D9"/>
                </a:solidFill>
              </a:defRPr>
            </a:lvl1pPr>
          </a:lstStyle>
          <a:p>
            <a:pPr lvl="0"/>
            <a:r>
              <a:rPr lang="it-IT" dirty="0" smtClean="0"/>
              <a:t>Here the </a:t>
            </a:r>
            <a:r>
              <a:rPr lang="it-IT" dirty="0" err="1" smtClean="0"/>
              <a:t>speaker’s</a:t>
            </a:r>
            <a:r>
              <a:rPr lang="it-IT" dirty="0" smtClean="0"/>
              <a:t> </a:t>
            </a:r>
            <a:r>
              <a:rPr lang="it-IT" dirty="0" err="1" smtClean="0"/>
              <a:t>contacts</a:t>
            </a:r>
            <a:endParaRPr lang="en-US" dirty="0"/>
          </a:p>
        </p:txBody>
      </p:sp>
      <p:sp>
        <p:nvSpPr>
          <p:cNvPr id="8" name="Rectangle 7"/>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10" name="Picture 9"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Tree>
    <p:extLst>
      <p:ext uri="{BB962C8B-B14F-4D97-AF65-F5344CB8AC3E}">
        <p14:creationId xmlns:p14="http://schemas.microsoft.com/office/powerpoint/2010/main" val="33318749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2_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8" name="Text Placeholder 23"/>
          <p:cNvSpPr>
            <a:spLocks noGrp="1"/>
          </p:cNvSpPr>
          <p:nvPr>
            <p:ph type="body" sz="quarter" idx="10" hasCustomPrompt="1"/>
          </p:nvPr>
        </p:nvSpPr>
        <p:spPr>
          <a:xfrm>
            <a:off x="0" y="1190933"/>
            <a:ext cx="5229726" cy="933450"/>
          </a:xfrm>
          <a:solidFill>
            <a:schemeClr val="bg1">
              <a:lumMod val="85000"/>
            </a:schemeClr>
          </a:solidFill>
          <a:ln>
            <a:noFill/>
          </a:ln>
        </p:spPr>
        <p:txBody>
          <a:bodyPr anchor="ctr" anchorCtr="0">
            <a:noAutofit/>
          </a:bodyPr>
          <a:lstStyle>
            <a:lvl1pPr marL="0" indent="0">
              <a:buNone/>
              <a:defRPr sz="7200" b="1">
                <a:solidFill>
                  <a:srgbClr val="C90404"/>
                </a:solidFill>
              </a:defRPr>
            </a:lvl1pPr>
          </a:lstStyle>
          <a:p>
            <a:pPr lvl="0"/>
            <a:r>
              <a:rPr lang="it-IT" dirty="0" smtClean="0"/>
              <a:t>Here the Title</a:t>
            </a:r>
            <a:endParaRPr lang="en-US" dirty="0"/>
          </a:p>
        </p:txBody>
      </p:sp>
      <p:sp>
        <p:nvSpPr>
          <p:cNvPr id="10" name="Text Placeholder 25"/>
          <p:cNvSpPr>
            <a:spLocks noGrp="1"/>
          </p:cNvSpPr>
          <p:nvPr>
            <p:ph type="body" sz="quarter" idx="13" hasCustomPrompt="1"/>
          </p:nvPr>
        </p:nvSpPr>
        <p:spPr>
          <a:xfrm>
            <a:off x="5614737" y="4495229"/>
            <a:ext cx="3529263" cy="558800"/>
          </a:xfrm>
          <a:solidFill>
            <a:srgbClr val="C90404"/>
          </a:solidFill>
        </p:spPr>
        <p:txBody>
          <a:bodyPr anchor="ctr" anchorCtr="0"/>
          <a:lstStyle>
            <a:lvl1pPr marL="0" indent="0" algn="r">
              <a:buNone/>
              <a:defRPr>
                <a:solidFill>
                  <a:schemeClr val="bg1">
                    <a:lumMod val="85000"/>
                  </a:schemeClr>
                </a:solidFill>
              </a:defRPr>
            </a:lvl1pPr>
          </a:lstStyle>
          <a:p>
            <a:pPr lvl="0"/>
            <a:r>
              <a:rPr lang="it-IT" dirty="0" smtClean="0"/>
              <a:t>Occasion</a:t>
            </a:r>
            <a:endParaRPr lang="en-US" dirty="0"/>
          </a:p>
        </p:txBody>
      </p:sp>
      <p:sp>
        <p:nvSpPr>
          <p:cNvPr id="13" name="Text Placeholder 25"/>
          <p:cNvSpPr>
            <a:spLocks noGrp="1"/>
          </p:cNvSpPr>
          <p:nvPr>
            <p:ph type="body" sz="quarter" idx="14" hasCustomPrompt="1"/>
          </p:nvPr>
        </p:nvSpPr>
        <p:spPr>
          <a:xfrm>
            <a:off x="6561221" y="5223237"/>
            <a:ext cx="2582779" cy="558800"/>
          </a:xfrm>
          <a:solidFill>
            <a:srgbClr val="C90404"/>
          </a:solidFill>
        </p:spPr>
        <p:txBody>
          <a:bodyPr anchor="ctr" anchorCtr="0"/>
          <a:lstStyle>
            <a:lvl1pPr marL="0" indent="0" algn="r">
              <a:buNone/>
              <a:defRPr>
                <a:solidFill>
                  <a:srgbClr val="D9D9D9"/>
                </a:solidFill>
              </a:defRPr>
            </a:lvl1pPr>
          </a:lstStyle>
          <a:p>
            <a:pPr lvl="0"/>
            <a:r>
              <a:rPr lang="it-IT" dirty="0" smtClean="0"/>
              <a:t>Date</a:t>
            </a:r>
            <a:endParaRPr lang="en-US" dirty="0"/>
          </a:p>
        </p:txBody>
      </p:sp>
    </p:spTree>
    <p:extLst>
      <p:ext uri="{BB962C8B-B14F-4D97-AF65-F5344CB8AC3E}">
        <p14:creationId xmlns:p14="http://schemas.microsoft.com/office/powerpoint/2010/main" val="262165411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Content Placeholder 2"/>
          <p:cNvSpPr>
            <a:spLocks noGrp="1"/>
          </p:cNvSpPr>
          <p:nvPr>
            <p:ph idx="1"/>
          </p:nvPr>
        </p:nvSpPr>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
        <p:nvSpPr>
          <p:cNvPr id="5" name="Footer Placeholder 4"/>
          <p:cNvSpPr>
            <a:spLocks noGrp="1"/>
          </p:cNvSpPr>
          <p:nvPr>
            <p:ph type="ftr" sz="quarter" idx="11"/>
          </p:nvPr>
        </p:nvSpPr>
        <p:spPr/>
        <p:txBody>
          <a:bodyPr/>
          <a:lstStyle>
            <a:lvl1pPr>
              <a:defRPr>
                <a:solidFill>
                  <a:srgbClr val="C90404"/>
                </a:solidFill>
              </a:defRPr>
            </a:lvl1pPr>
          </a:lstStyle>
          <a:p>
            <a:r>
              <a:rPr lang="en-US" smtClean="0"/>
              <a:t>www.eunis.org | EUNIS | March 2017</a:t>
            </a:r>
            <a:endParaRPr lang="en-US"/>
          </a:p>
        </p:txBody>
      </p:sp>
    </p:spTree>
    <p:extLst>
      <p:ext uri="{BB962C8B-B14F-4D97-AF65-F5344CB8AC3E}">
        <p14:creationId xmlns:p14="http://schemas.microsoft.com/office/powerpoint/2010/main" val="10734931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Footer Placeholder 2"/>
          <p:cNvSpPr>
            <a:spLocks noGrp="1"/>
          </p:cNvSpPr>
          <p:nvPr>
            <p:ph type="ftr" sz="quarter" idx="10"/>
          </p:nvPr>
        </p:nvSpPr>
        <p:spPr/>
        <p:txBody>
          <a:bodyPr/>
          <a:lstStyle>
            <a:lvl1pPr>
              <a:defRPr>
                <a:solidFill>
                  <a:srgbClr val="C90404"/>
                </a:solidFill>
              </a:defRPr>
            </a:lvl1pPr>
          </a:lstStyle>
          <a:p>
            <a:r>
              <a:rPr lang="en-US" smtClean="0"/>
              <a:t>www.eunis.org | EUNIS | March 2017</a:t>
            </a:r>
            <a:endParaRPr lang="en-US"/>
          </a:p>
        </p:txBody>
      </p:sp>
      <p:sp>
        <p:nvSpPr>
          <p:cNvPr id="5" name="Content Placeholder 2"/>
          <p:cNvSpPr>
            <a:spLocks noGrp="1"/>
          </p:cNvSpPr>
          <p:nvPr>
            <p:ph idx="1"/>
          </p:nvPr>
        </p:nvSpPr>
        <p:spPr>
          <a:xfrm>
            <a:off x="457200" y="1600200"/>
            <a:ext cx="8229600" cy="4525963"/>
          </a:xfrm>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Tree>
    <p:extLst>
      <p:ext uri="{BB962C8B-B14F-4D97-AF65-F5344CB8AC3E}">
        <p14:creationId xmlns:p14="http://schemas.microsoft.com/office/powerpoint/2010/main" val="16475212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3_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6" name="Text Placeholder 23"/>
          <p:cNvSpPr>
            <a:spLocks noGrp="1"/>
          </p:cNvSpPr>
          <p:nvPr>
            <p:ph type="body" sz="quarter" idx="10" hasCustomPrompt="1"/>
          </p:nvPr>
        </p:nvSpPr>
        <p:spPr>
          <a:xfrm>
            <a:off x="0" y="1302920"/>
            <a:ext cx="4427621" cy="798596"/>
          </a:xfrm>
          <a:solidFill>
            <a:srgbClr val="D9D9D9"/>
          </a:solidFill>
          <a:ln>
            <a:noFill/>
          </a:ln>
        </p:spPr>
        <p:txBody>
          <a:bodyPr anchor="ctr" anchorCtr="0">
            <a:normAutofit/>
          </a:bodyPr>
          <a:lstStyle>
            <a:lvl1pPr marL="0" indent="0">
              <a:buNone/>
              <a:defRPr sz="4400" b="1">
                <a:solidFill>
                  <a:srgbClr val="C90404"/>
                </a:solidFill>
              </a:defRPr>
            </a:lvl1pPr>
          </a:lstStyle>
          <a:p>
            <a:pPr lvl="0"/>
            <a:r>
              <a:rPr lang="it-IT" dirty="0" smtClean="0"/>
              <a:t>Here the “</a:t>
            </a:r>
            <a:r>
              <a:rPr lang="it-IT" dirty="0" err="1" smtClean="0"/>
              <a:t>thanks</a:t>
            </a:r>
            <a:r>
              <a:rPr lang="it-IT" dirty="0" smtClean="0"/>
              <a:t>”</a:t>
            </a:r>
            <a:endParaRPr lang="en-US" dirty="0"/>
          </a:p>
        </p:txBody>
      </p:sp>
      <p:sp>
        <p:nvSpPr>
          <p:cNvPr id="7" name="Text Placeholder 25"/>
          <p:cNvSpPr>
            <a:spLocks noGrp="1"/>
          </p:cNvSpPr>
          <p:nvPr>
            <p:ph type="body" sz="quarter" idx="11" hasCustomPrompt="1"/>
          </p:nvPr>
        </p:nvSpPr>
        <p:spPr>
          <a:xfrm>
            <a:off x="4876800" y="4101349"/>
            <a:ext cx="4267200" cy="558800"/>
          </a:xfrm>
          <a:solidFill>
            <a:srgbClr val="C90404"/>
          </a:solidFill>
        </p:spPr>
        <p:txBody>
          <a:bodyPr anchor="ctr" anchorCtr="0"/>
          <a:lstStyle>
            <a:lvl1pPr marL="0" indent="0" algn="r">
              <a:buNone/>
              <a:defRPr>
                <a:solidFill>
                  <a:srgbClr val="D9D9D9"/>
                </a:solidFill>
              </a:defRPr>
            </a:lvl1pPr>
          </a:lstStyle>
          <a:p>
            <a:pPr lvl="0"/>
            <a:r>
              <a:rPr lang="it-IT" dirty="0" smtClean="0"/>
              <a:t>Here the </a:t>
            </a:r>
            <a:r>
              <a:rPr lang="it-IT" dirty="0" err="1" smtClean="0"/>
              <a:t>speaker’s</a:t>
            </a:r>
            <a:r>
              <a:rPr lang="it-IT" dirty="0" smtClean="0"/>
              <a:t> </a:t>
            </a:r>
            <a:r>
              <a:rPr lang="it-IT" dirty="0" err="1" smtClean="0"/>
              <a:t>name</a:t>
            </a:r>
            <a:endParaRPr lang="en-US" dirty="0"/>
          </a:p>
        </p:txBody>
      </p:sp>
      <p:sp>
        <p:nvSpPr>
          <p:cNvPr id="9" name="Text Placeholder 8"/>
          <p:cNvSpPr>
            <a:spLocks noGrp="1"/>
          </p:cNvSpPr>
          <p:nvPr>
            <p:ph type="body" sz="quarter" idx="12" hasCustomPrompt="1"/>
          </p:nvPr>
        </p:nvSpPr>
        <p:spPr>
          <a:xfrm>
            <a:off x="5530266" y="4873753"/>
            <a:ext cx="3613734" cy="508000"/>
          </a:xfrm>
          <a:solidFill>
            <a:srgbClr val="C90404"/>
          </a:solidFill>
        </p:spPr>
        <p:txBody>
          <a:bodyPr anchor="ctr" anchorCtr="0">
            <a:normAutofit/>
          </a:bodyPr>
          <a:lstStyle>
            <a:lvl1pPr marL="0" indent="0" algn="r">
              <a:buNone/>
              <a:defRPr sz="2400">
                <a:solidFill>
                  <a:srgbClr val="D9D9D9"/>
                </a:solidFill>
              </a:defRPr>
            </a:lvl1pPr>
          </a:lstStyle>
          <a:p>
            <a:pPr lvl="0"/>
            <a:r>
              <a:rPr lang="it-IT" dirty="0" smtClean="0"/>
              <a:t>Here the </a:t>
            </a:r>
            <a:r>
              <a:rPr lang="it-IT" dirty="0" err="1" smtClean="0"/>
              <a:t>speaker’s</a:t>
            </a:r>
            <a:r>
              <a:rPr lang="it-IT" dirty="0" smtClean="0"/>
              <a:t> </a:t>
            </a:r>
            <a:r>
              <a:rPr lang="it-IT" dirty="0" err="1" smtClean="0"/>
              <a:t>contacts</a:t>
            </a:r>
            <a:endParaRPr lang="en-US" dirty="0"/>
          </a:p>
        </p:txBody>
      </p:sp>
    </p:spTree>
    <p:extLst>
      <p:ext uri="{BB962C8B-B14F-4D97-AF65-F5344CB8AC3E}">
        <p14:creationId xmlns:p14="http://schemas.microsoft.com/office/powerpoint/2010/main" val="33318749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524906"/>
            <a:ext cx="9144000" cy="345546"/>
          </a:xfrm>
          <a:prstGeom prst="rect">
            <a:avLst/>
          </a:prstGeom>
          <a:solidFill>
            <a:schemeClr val="bg1">
              <a:lumMod val="85000"/>
            </a:schemeClr>
          </a:solidFill>
          <a:ln>
            <a:solidFill>
              <a:schemeClr val="bg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82495" y="274638"/>
            <a:ext cx="7404305" cy="710173"/>
          </a:xfrm>
          <a:prstGeom prst="rect">
            <a:avLst/>
          </a:prstGeom>
        </p:spPr>
        <p:txBody>
          <a:bodyPr vert="horz" lIns="91440" tIns="45720" rIns="91440" bIns="45720" rtlCol="0" anchor="ctr">
            <a:normAutofit/>
          </a:bodyPr>
          <a:lstStyle/>
          <a:p>
            <a:r>
              <a:rPr lang="it-IT" dirty="0" smtClean="0"/>
              <a:t>Click to </a:t>
            </a:r>
            <a:r>
              <a:rPr lang="it-IT" dirty="0" err="1" smtClean="0"/>
              <a:t>edit</a:t>
            </a:r>
            <a:r>
              <a:rPr lang="it-IT" dirty="0" smtClean="0"/>
              <a:t> Master </a:t>
            </a:r>
            <a:r>
              <a:rPr lang="it-IT" dirty="0" err="1" smtClean="0"/>
              <a:t>title</a:t>
            </a:r>
            <a:r>
              <a:rPr lang="it-IT" dirty="0" smtClean="0"/>
              <a:t>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
        <p:nvSpPr>
          <p:cNvPr id="5" name="Footer Placeholder 4"/>
          <p:cNvSpPr>
            <a:spLocks noGrp="1"/>
          </p:cNvSpPr>
          <p:nvPr>
            <p:ph type="ftr" sz="quarter" idx="3"/>
          </p:nvPr>
        </p:nvSpPr>
        <p:spPr>
          <a:xfrm>
            <a:off x="457200" y="6505774"/>
            <a:ext cx="8229600" cy="365125"/>
          </a:xfrm>
          <a:prstGeom prst="rect">
            <a:avLst/>
          </a:prstGeom>
        </p:spPr>
        <p:txBody>
          <a:bodyPr vert="horz" lIns="91440" tIns="45720" rIns="91440" bIns="45720" rtlCol="0" anchor="ctr"/>
          <a:lstStyle>
            <a:lvl1pPr algn="ctr">
              <a:defRPr lang="en-US" sz="1200" b="0" kern="1200" dirty="0">
                <a:solidFill>
                  <a:srgbClr val="C90404"/>
                </a:solidFill>
                <a:latin typeface="+mn-lt"/>
                <a:ea typeface="+mn-ea"/>
                <a:cs typeface="+mn-cs"/>
              </a:defRPr>
            </a:lvl1pPr>
          </a:lstStyle>
          <a:p>
            <a:r>
              <a:rPr lang="en-US" smtClean="0"/>
              <a:t>www.eunis.org | EUNIS | March 2017</a:t>
            </a:r>
            <a:endParaRPr lang="en-US" dirty="0"/>
          </a:p>
        </p:txBody>
      </p:sp>
      <p:pic>
        <p:nvPicPr>
          <p:cNvPr id="8" name="Picture 7" descr="LOGO-EunisVect.eps.pdf"/>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59156" y="113048"/>
            <a:ext cx="869191" cy="871763"/>
          </a:xfrm>
          <a:prstGeom prst="rect">
            <a:avLst/>
          </a:prstGeom>
        </p:spPr>
      </p:pic>
    </p:spTree>
    <p:extLst>
      <p:ext uri="{BB962C8B-B14F-4D97-AF65-F5344CB8AC3E}">
        <p14:creationId xmlns:p14="http://schemas.microsoft.com/office/powerpoint/2010/main" val="3916306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hf sldNum="0" hdr="0" dt="0"/>
  <p:txStyles>
    <p:titleStyle>
      <a:lvl1pPr algn="l" defTabSz="457200" rtl="0" eaLnBrk="1" latinLnBrk="0" hangingPunct="1">
        <a:spcBef>
          <a:spcPct val="0"/>
        </a:spcBef>
        <a:buNone/>
        <a:defRPr sz="4400" b="1" kern="1200">
          <a:solidFill>
            <a:srgbClr val="C90404"/>
          </a:solidFill>
          <a:latin typeface="+mj-lt"/>
          <a:ea typeface="+mj-ea"/>
          <a:cs typeface="Avenir Book"/>
        </a:defRPr>
      </a:lvl1pPr>
    </p:titleStyle>
    <p:bodyStyle>
      <a:lvl1pPr marL="342900" indent="-342900" algn="l" defTabSz="457200" rtl="0" eaLnBrk="1" latinLnBrk="0" hangingPunct="1">
        <a:spcBef>
          <a:spcPct val="20000"/>
        </a:spcBef>
        <a:buFont typeface="Arial"/>
        <a:buChar char="•"/>
        <a:defRPr sz="3200" kern="1200">
          <a:solidFill>
            <a:schemeClr val="tx1">
              <a:lumMod val="50000"/>
              <a:lumOff val="50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lumMod val="50000"/>
              <a:lumOff val="50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lumMod val="50000"/>
              <a:lumOff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50000"/>
              <a:lumOff val="50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50000"/>
              <a:lumOff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png"/><Relationship Id="rId3" Type="http://schemas.openxmlformats.org/officeDocument/2006/relationships/image" Target="../media/image3.gif"/><Relationship Id="rId7" Type="http://schemas.openxmlformats.org/officeDocument/2006/relationships/image" Target="../media/image7.gif"/><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3.xml"/><Relationship Id="rId6" Type="http://schemas.openxmlformats.org/officeDocument/2006/relationships/image" Target="../media/image6.jpeg"/><Relationship Id="rId11" Type="http://schemas.openxmlformats.org/officeDocument/2006/relationships/image" Target="../media/image11.gif"/><Relationship Id="rId5" Type="http://schemas.openxmlformats.org/officeDocument/2006/relationships/image" Target="../media/image5.gif"/><Relationship Id="rId15" Type="http://schemas.openxmlformats.org/officeDocument/2006/relationships/image" Target="../media/image15.jpe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 y="2572081"/>
            <a:ext cx="9144001" cy="933450"/>
          </a:xfrm>
        </p:spPr>
        <p:txBody>
          <a:bodyPr/>
          <a:lstStyle/>
          <a:p>
            <a:r>
              <a:rPr lang="en-US" sz="4000" dirty="0" smtClean="0"/>
              <a:t>EUNIS – The past and the future </a:t>
            </a:r>
            <a:endParaRPr lang="en-US" sz="4000" dirty="0"/>
          </a:p>
        </p:txBody>
      </p:sp>
      <p:sp>
        <p:nvSpPr>
          <p:cNvPr id="6" name="Text Placeholder 5"/>
          <p:cNvSpPr>
            <a:spLocks noGrp="1"/>
          </p:cNvSpPr>
          <p:nvPr>
            <p:ph type="body" sz="quarter" idx="11"/>
          </p:nvPr>
        </p:nvSpPr>
        <p:spPr/>
        <p:txBody>
          <a:bodyPr>
            <a:normAutofit lnSpcReduction="10000"/>
          </a:bodyPr>
          <a:lstStyle/>
          <a:p>
            <a:endParaRPr lang="en-US" dirty="0"/>
          </a:p>
        </p:txBody>
      </p:sp>
    </p:spTree>
    <p:extLst>
      <p:ext uri="{BB962C8B-B14F-4D97-AF65-F5344CB8AC3E}">
        <p14:creationId xmlns:p14="http://schemas.microsoft.com/office/powerpoint/2010/main" val="1030215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EUNIS Research and Analysis Initiative (</a:t>
            </a:r>
            <a:r>
              <a:rPr lang="en-US" dirty="0" smtClean="0"/>
              <a:t>ERAI)</a:t>
            </a:r>
            <a:endParaRPr lang="fi-FI" dirty="0"/>
          </a:p>
        </p:txBody>
      </p:sp>
      <p:sp>
        <p:nvSpPr>
          <p:cNvPr id="3" name="Content Placeholder 2"/>
          <p:cNvSpPr>
            <a:spLocks noGrp="1"/>
          </p:cNvSpPr>
          <p:nvPr>
            <p:ph idx="1"/>
          </p:nvPr>
        </p:nvSpPr>
        <p:spPr/>
        <p:txBody>
          <a:bodyPr>
            <a:normAutofit fontScale="62500" lnSpcReduction="20000"/>
          </a:bodyPr>
          <a:lstStyle/>
          <a:p>
            <a:r>
              <a:rPr lang="en-US" dirty="0" smtClean="0"/>
              <a:t>Our mission</a:t>
            </a:r>
          </a:p>
          <a:p>
            <a:pPr lvl="1"/>
            <a:r>
              <a:rPr lang="en-US" dirty="0" smtClean="0"/>
              <a:t>To provide a platform to share good practices, surveys, interviews and insight into the current situation of the European higher education IT sector.</a:t>
            </a:r>
          </a:p>
          <a:p>
            <a:pPr lvl="1"/>
            <a:endParaRPr lang="en-US" dirty="0" smtClean="0"/>
          </a:p>
          <a:p>
            <a:r>
              <a:rPr lang="en-US" dirty="0" smtClean="0"/>
              <a:t>Current activities</a:t>
            </a:r>
          </a:p>
          <a:p>
            <a:pPr lvl="1"/>
            <a:r>
              <a:rPr lang="en-US" dirty="0" smtClean="0"/>
              <a:t>E</a:t>
            </a:r>
            <a:r>
              <a:rPr lang="pl-PL" dirty="0" err="1" smtClean="0"/>
              <a:t>uropean</a:t>
            </a:r>
            <a:r>
              <a:rPr lang="pl-PL" dirty="0" smtClean="0"/>
              <a:t> </a:t>
            </a:r>
            <a:r>
              <a:rPr lang="en-US" dirty="0" smtClean="0"/>
              <a:t>Journal of Higher Education IT is in place (</a:t>
            </a:r>
            <a:r>
              <a:rPr lang="pl-PL" dirty="0" smtClean="0"/>
              <a:t>6</a:t>
            </a:r>
            <a:r>
              <a:rPr lang="en-US" dirty="0" smtClean="0"/>
              <a:t> issues so far)</a:t>
            </a:r>
          </a:p>
          <a:p>
            <a:pPr lvl="1"/>
            <a:r>
              <a:rPr lang="en-US" dirty="0" smtClean="0"/>
              <a:t>Survey on Research has been launched together with </a:t>
            </a:r>
            <a:r>
              <a:rPr lang="en-US" dirty="0" err="1" smtClean="0"/>
              <a:t>euroCRIS</a:t>
            </a:r>
            <a:endParaRPr lang="en-US" dirty="0" smtClean="0"/>
          </a:p>
          <a:p>
            <a:pPr lvl="1"/>
            <a:r>
              <a:rPr lang="en-US" dirty="0" smtClean="0"/>
              <a:t>ERAI blogging has commenced; 2 ERAI specific articles have been published</a:t>
            </a:r>
          </a:p>
          <a:p>
            <a:pPr lvl="1"/>
            <a:r>
              <a:rPr lang="en-US" dirty="0" smtClean="0"/>
              <a:t>Annual thematic plan for publication and analysis; marketing the initiative</a:t>
            </a:r>
          </a:p>
          <a:p>
            <a:pPr lvl="1"/>
            <a:endParaRPr lang="en-US" dirty="0" smtClean="0"/>
          </a:p>
          <a:p>
            <a:r>
              <a:rPr lang="en-US" dirty="0" smtClean="0"/>
              <a:t>What’s next?</a:t>
            </a:r>
          </a:p>
          <a:p>
            <a:pPr lvl="1"/>
            <a:r>
              <a:rPr lang="en-US" dirty="0" smtClean="0"/>
              <a:t>Continue publication of articles, interviews and case studies</a:t>
            </a:r>
          </a:p>
          <a:p>
            <a:pPr lvl="1"/>
            <a:r>
              <a:rPr lang="en-US" dirty="0" smtClean="0"/>
              <a:t>Continue building the network and plan future thematic work</a:t>
            </a:r>
          </a:p>
          <a:p>
            <a:pPr lvl="1"/>
            <a:r>
              <a:rPr lang="en-US" dirty="0" smtClean="0"/>
              <a:t>Explore funding opportunities</a:t>
            </a:r>
          </a:p>
          <a:p>
            <a:pPr lvl="1"/>
            <a:endParaRPr lang="en-US" dirty="0"/>
          </a:p>
        </p:txBody>
      </p:sp>
      <p:sp>
        <p:nvSpPr>
          <p:cNvPr id="5"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939282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Next events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201</a:t>
            </a:r>
            <a:r>
              <a:rPr lang="pl-PL" dirty="0" smtClean="0"/>
              <a:t>7</a:t>
            </a:r>
          </a:p>
          <a:p>
            <a:pPr marL="0" indent="0">
              <a:buNone/>
            </a:pPr>
            <a:endParaRPr lang="en-US" dirty="0" smtClean="0"/>
          </a:p>
          <a:p>
            <a:pPr lvl="1"/>
            <a:r>
              <a:rPr lang="pl-PL" dirty="0"/>
              <a:t>EUNIS </a:t>
            </a:r>
            <a:r>
              <a:rPr lang="pl-PL" dirty="0" err="1"/>
              <a:t>workshop</a:t>
            </a:r>
            <a:r>
              <a:rPr lang="pl-PL" dirty="0"/>
              <a:t> on data </a:t>
            </a:r>
            <a:r>
              <a:rPr lang="pl-PL" dirty="0" err="1"/>
              <a:t>protection</a:t>
            </a:r>
            <a:r>
              <a:rPr lang="pl-PL" dirty="0"/>
              <a:t>, </a:t>
            </a:r>
            <a:r>
              <a:rPr lang="pl-PL" dirty="0" err="1"/>
              <a:t>April</a:t>
            </a:r>
            <a:r>
              <a:rPr lang="pl-PL" dirty="0"/>
              <a:t> 2017, Berlin</a:t>
            </a:r>
          </a:p>
          <a:p>
            <a:pPr lvl="1"/>
            <a:r>
              <a:rPr lang="en-US" dirty="0" smtClean="0"/>
              <a:t>EUNIS </a:t>
            </a:r>
            <a:r>
              <a:rPr lang="en-US" dirty="0"/>
              <a:t>Annual Congress</a:t>
            </a:r>
            <a:r>
              <a:rPr lang="pl-PL" dirty="0"/>
              <a:t>, </a:t>
            </a:r>
            <a:r>
              <a:rPr lang="pl-PL" dirty="0" err="1"/>
              <a:t>June</a:t>
            </a:r>
            <a:r>
              <a:rPr lang="en-US" dirty="0"/>
              <a:t> </a:t>
            </a:r>
            <a:r>
              <a:rPr lang="en-US" dirty="0" smtClean="0"/>
              <a:t>201</a:t>
            </a:r>
            <a:r>
              <a:rPr lang="pl-PL" dirty="0" smtClean="0"/>
              <a:t>7</a:t>
            </a:r>
            <a:r>
              <a:rPr lang="en-US" dirty="0" smtClean="0"/>
              <a:t>, </a:t>
            </a:r>
            <a:r>
              <a:rPr lang="pl-PL" dirty="0" err="1" smtClean="0"/>
              <a:t>Muenster</a:t>
            </a:r>
            <a:endParaRPr lang="pl-PL" dirty="0" smtClean="0"/>
          </a:p>
          <a:p>
            <a:pPr lvl="1"/>
            <a:r>
              <a:rPr lang="en-US" dirty="0" smtClean="0"/>
              <a:t>EUNIS </a:t>
            </a:r>
            <a:r>
              <a:rPr lang="en-US" dirty="0"/>
              <a:t>BI </a:t>
            </a:r>
            <a:r>
              <a:rPr lang="pl-PL" dirty="0" smtClean="0"/>
              <a:t>&amp; Learning Analytics </a:t>
            </a:r>
            <a:r>
              <a:rPr lang="pl-PL" dirty="0" err="1" smtClean="0"/>
              <a:t>workshop</a:t>
            </a:r>
            <a:r>
              <a:rPr lang="pl-PL" dirty="0" smtClean="0"/>
              <a:t>, </a:t>
            </a:r>
            <a:r>
              <a:rPr lang="en-US" dirty="0" smtClean="0"/>
              <a:t>November 201</a:t>
            </a:r>
            <a:r>
              <a:rPr lang="pl-PL" dirty="0" smtClean="0"/>
              <a:t>7, Manchester</a:t>
            </a:r>
          </a:p>
          <a:p>
            <a:pPr lvl="1"/>
            <a:r>
              <a:rPr lang="en-US" dirty="0" err="1"/>
              <a:t>BencHEIT</a:t>
            </a:r>
            <a:r>
              <a:rPr lang="en-US" dirty="0"/>
              <a:t> workshop, </a:t>
            </a:r>
            <a:r>
              <a:rPr lang="pl-PL" dirty="0" err="1"/>
              <a:t>December</a:t>
            </a:r>
            <a:r>
              <a:rPr lang="en-US" dirty="0"/>
              <a:t> 201</a:t>
            </a:r>
            <a:r>
              <a:rPr lang="pl-PL" dirty="0"/>
              <a:t>7</a:t>
            </a:r>
            <a:r>
              <a:rPr lang="en-US" dirty="0"/>
              <a:t>, </a:t>
            </a:r>
            <a:r>
              <a:rPr lang="pl-PL" dirty="0" err="1"/>
              <a:t>Lisbon</a:t>
            </a:r>
            <a:endParaRPr lang="en-US" dirty="0"/>
          </a:p>
          <a:p>
            <a:pPr marL="457200" lvl="1" indent="0">
              <a:buNone/>
            </a:pPr>
            <a:endParaRPr lang="en-US" dirty="0" smtClean="0"/>
          </a:p>
          <a:p>
            <a:pPr lvl="1"/>
            <a:endParaRPr lang="en-US" dirty="0" smtClean="0"/>
          </a:p>
          <a:p>
            <a:r>
              <a:rPr lang="en-US" dirty="0" smtClean="0"/>
              <a:t>201</a:t>
            </a:r>
            <a:r>
              <a:rPr lang="pl-PL" dirty="0" smtClean="0"/>
              <a:t>8</a:t>
            </a:r>
            <a:endParaRPr lang="en-US" dirty="0" smtClean="0"/>
          </a:p>
          <a:p>
            <a:pPr lvl="1"/>
            <a:r>
              <a:rPr lang="en-US" dirty="0" smtClean="0"/>
              <a:t>EUNIS Rectors’ Conference, </a:t>
            </a:r>
            <a:r>
              <a:rPr lang="pl-PL" dirty="0" err="1" smtClean="0"/>
              <a:t>April</a:t>
            </a:r>
            <a:r>
              <a:rPr lang="pl-PL" dirty="0" smtClean="0"/>
              <a:t> 2018, Porto</a:t>
            </a:r>
            <a:endParaRPr lang="en-US" dirty="0" smtClean="0"/>
          </a:p>
          <a:p>
            <a:pPr lvl="1"/>
            <a:r>
              <a:rPr lang="en-US" dirty="0" smtClean="0"/>
              <a:t>EUNIS Annual Congress</a:t>
            </a:r>
            <a:r>
              <a:rPr lang="pl-PL" dirty="0" smtClean="0"/>
              <a:t>, </a:t>
            </a:r>
            <a:r>
              <a:rPr lang="pl-PL" dirty="0" err="1" smtClean="0"/>
              <a:t>June</a:t>
            </a:r>
            <a:r>
              <a:rPr lang="en-US" dirty="0" smtClean="0"/>
              <a:t> 201</a:t>
            </a:r>
            <a:r>
              <a:rPr lang="pl-PL" dirty="0" smtClean="0"/>
              <a:t>8</a:t>
            </a:r>
            <a:r>
              <a:rPr lang="en-US" dirty="0" smtClean="0"/>
              <a:t>, </a:t>
            </a:r>
            <a:r>
              <a:rPr lang="pl-PL" dirty="0" smtClean="0"/>
              <a:t>Paris</a:t>
            </a:r>
            <a:endParaRPr lang="en-US" dirty="0"/>
          </a:p>
        </p:txBody>
      </p:sp>
      <p:sp>
        <p:nvSpPr>
          <p:cNvPr id="5"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2470304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Looking at the Future</a:t>
            </a:r>
            <a:endParaRPr lang="en-US" dirty="0"/>
          </a:p>
        </p:txBody>
      </p:sp>
      <p:sp>
        <p:nvSpPr>
          <p:cNvPr id="5"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
        <p:nvSpPr>
          <p:cNvPr id="6" name="Rettangolo 5"/>
          <p:cNvSpPr/>
          <p:nvPr/>
        </p:nvSpPr>
        <p:spPr>
          <a:xfrm>
            <a:off x="984740" y="1195831"/>
            <a:ext cx="7216725" cy="461665"/>
          </a:xfrm>
          <a:prstGeom prst="rect">
            <a:avLst/>
          </a:prstGeom>
        </p:spPr>
        <p:txBody>
          <a:bodyPr wrap="square">
            <a:spAutoFit/>
          </a:bodyPr>
          <a:lstStyle/>
          <a:p>
            <a:pPr marL="342900" lvl="0" indent="-342900">
              <a:spcBef>
                <a:spcPct val="20000"/>
              </a:spcBef>
            </a:pPr>
            <a:r>
              <a:rPr lang="en-US" sz="2400" b="1" dirty="0" smtClean="0">
                <a:solidFill>
                  <a:prstClr val="black">
                    <a:lumMod val="50000"/>
                    <a:lumOff val="50000"/>
                  </a:prstClr>
                </a:solidFill>
              </a:rPr>
              <a:t>We need to keep up with the changing world</a:t>
            </a:r>
          </a:p>
        </p:txBody>
      </p:sp>
      <p:sp>
        <p:nvSpPr>
          <p:cNvPr id="7" name="Freccia in giù 6"/>
          <p:cNvSpPr/>
          <p:nvPr/>
        </p:nvSpPr>
        <p:spPr>
          <a:xfrm>
            <a:off x="1237947" y="1769016"/>
            <a:ext cx="1181686" cy="777237"/>
          </a:xfrm>
          <a:prstGeom prst="downArrow">
            <a:avLst/>
          </a:prstGeom>
          <a:solidFill>
            <a:schemeClr val="bg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8" name="Freccia in giù 7"/>
          <p:cNvSpPr/>
          <p:nvPr/>
        </p:nvSpPr>
        <p:spPr>
          <a:xfrm>
            <a:off x="6072548" y="1769016"/>
            <a:ext cx="1181686" cy="777237"/>
          </a:xfrm>
          <a:prstGeom prst="downArrow">
            <a:avLst/>
          </a:prstGeom>
          <a:solidFill>
            <a:srgbClr val="C9040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9" name="Rettangolo arrotondato 8"/>
          <p:cNvSpPr/>
          <p:nvPr/>
        </p:nvSpPr>
        <p:spPr>
          <a:xfrm>
            <a:off x="268518" y="2772229"/>
            <a:ext cx="3940625" cy="3522750"/>
          </a:xfrm>
          <a:prstGeom prst="roundRect">
            <a:avLst/>
          </a:prstGeom>
          <a:solidFill>
            <a:srgbClr val="C90404"/>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it-IT"/>
          </a:p>
        </p:txBody>
      </p:sp>
      <p:sp>
        <p:nvSpPr>
          <p:cNvPr id="10" name="Rettangolo arrotondato 9"/>
          <p:cNvSpPr/>
          <p:nvPr/>
        </p:nvSpPr>
        <p:spPr>
          <a:xfrm>
            <a:off x="4361466" y="2772229"/>
            <a:ext cx="3940625" cy="3522750"/>
          </a:xfrm>
          <a:prstGeom prst="roundRect">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it-IT">
              <a:solidFill>
                <a:schemeClr val="bg1"/>
              </a:solidFill>
            </a:endParaRPr>
          </a:p>
        </p:txBody>
      </p:sp>
      <p:sp>
        <p:nvSpPr>
          <p:cNvPr id="12" name="Rettangolo 11"/>
          <p:cNvSpPr/>
          <p:nvPr/>
        </p:nvSpPr>
        <p:spPr>
          <a:xfrm>
            <a:off x="2160369" y="1769016"/>
            <a:ext cx="5095184" cy="461665"/>
          </a:xfrm>
          <a:prstGeom prst="rect">
            <a:avLst/>
          </a:prstGeom>
        </p:spPr>
        <p:txBody>
          <a:bodyPr wrap="square">
            <a:spAutoFit/>
          </a:bodyPr>
          <a:lstStyle/>
          <a:p>
            <a:pPr marL="342900" lvl="0" indent="-342900">
              <a:spcBef>
                <a:spcPct val="20000"/>
              </a:spcBef>
            </a:pPr>
            <a:r>
              <a:rPr lang="en-US" sz="2400" b="1" dirty="0" smtClean="0">
                <a:solidFill>
                  <a:prstClr val="black">
                    <a:lumMod val="50000"/>
                    <a:lumOff val="50000"/>
                  </a:prstClr>
                </a:solidFill>
              </a:rPr>
              <a:t>----------------- HOW -----------------</a:t>
            </a:r>
          </a:p>
        </p:txBody>
      </p:sp>
      <p:sp>
        <p:nvSpPr>
          <p:cNvPr id="13" name="Rettangolo 12"/>
          <p:cNvSpPr/>
          <p:nvPr/>
        </p:nvSpPr>
        <p:spPr>
          <a:xfrm>
            <a:off x="1310517" y="2844802"/>
            <a:ext cx="1722969" cy="461665"/>
          </a:xfrm>
          <a:prstGeom prst="rect">
            <a:avLst/>
          </a:prstGeom>
        </p:spPr>
        <p:txBody>
          <a:bodyPr wrap="square">
            <a:spAutoFit/>
          </a:bodyPr>
          <a:lstStyle/>
          <a:p>
            <a:pPr marL="342900" lvl="0" indent="-342900" algn="ctr">
              <a:spcBef>
                <a:spcPct val="20000"/>
              </a:spcBef>
            </a:pPr>
            <a:r>
              <a:rPr lang="en-US" sz="2400" b="1" dirty="0" smtClean="0">
                <a:solidFill>
                  <a:schemeClr val="bg1"/>
                </a:solidFill>
              </a:rPr>
              <a:t>Externally</a:t>
            </a:r>
            <a:endParaRPr lang="en-US" b="1" dirty="0" smtClean="0">
              <a:solidFill>
                <a:schemeClr val="bg1"/>
              </a:solidFill>
            </a:endParaRPr>
          </a:p>
        </p:txBody>
      </p:sp>
      <p:sp>
        <p:nvSpPr>
          <p:cNvPr id="14" name="Rettangolo 13"/>
          <p:cNvSpPr/>
          <p:nvPr/>
        </p:nvSpPr>
        <p:spPr>
          <a:xfrm>
            <a:off x="341982" y="3331385"/>
            <a:ext cx="3794591" cy="2456057"/>
          </a:xfrm>
          <a:prstGeom prst="rect">
            <a:avLst/>
          </a:prstGeom>
        </p:spPr>
        <p:txBody>
          <a:bodyPr wrap="square">
            <a:spAutoFit/>
          </a:bodyPr>
          <a:lstStyle/>
          <a:p>
            <a:pPr marL="342900" indent="-342900">
              <a:spcBef>
                <a:spcPct val="20000"/>
              </a:spcBef>
              <a:buFont typeface="Arial" pitchFamily="34" charset="0"/>
              <a:buChar char="•"/>
            </a:pPr>
            <a:r>
              <a:rPr lang="en-US" sz="1600" dirty="0" smtClean="0">
                <a:solidFill>
                  <a:schemeClr val="bg1"/>
                </a:solidFill>
              </a:rPr>
              <a:t>Strengthening relations with corporate members (e.g. joint webinars)</a:t>
            </a:r>
          </a:p>
          <a:p>
            <a:pPr marL="342900" indent="-342900">
              <a:spcBef>
                <a:spcPct val="20000"/>
              </a:spcBef>
              <a:buFont typeface="Arial" pitchFamily="34" charset="0"/>
              <a:buChar char="•"/>
            </a:pPr>
            <a:r>
              <a:rPr lang="en-US" sz="1600" dirty="0" smtClean="0">
                <a:solidFill>
                  <a:schemeClr val="bg1"/>
                </a:solidFill>
              </a:rPr>
              <a:t>More active creation and delivery of information to members</a:t>
            </a:r>
          </a:p>
          <a:p>
            <a:pPr marL="342900" indent="-342900">
              <a:spcBef>
                <a:spcPct val="20000"/>
              </a:spcBef>
              <a:buFont typeface="Arial" pitchFamily="34" charset="0"/>
              <a:buChar char="•"/>
            </a:pPr>
            <a:r>
              <a:rPr lang="en-US" sz="1600" dirty="0" smtClean="0">
                <a:solidFill>
                  <a:schemeClr val="bg1"/>
                </a:solidFill>
              </a:rPr>
              <a:t>Increased co-operation with other organizations (already started: </a:t>
            </a:r>
            <a:r>
              <a:rPr lang="en-US" sz="1600" dirty="0" err="1" smtClean="0">
                <a:solidFill>
                  <a:schemeClr val="bg1"/>
                </a:solidFill>
              </a:rPr>
              <a:t>euroCRIS</a:t>
            </a:r>
            <a:r>
              <a:rPr lang="en-US" sz="1600" dirty="0" smtClean="0">
                <a:solidFill>
                  <a:schemeClr val="bg1"/>
                </a:solidFill>
              </a:rPr>
              <a:t>, CHEITA)</a:t>
            </a:r>
          </a:p>
          <a:p>
            <a:pPr marL="342900" indent="-342900">
              <a:spcBef>
                <a:spcPct val="20000"/>
              </a:spcBef>
              <a:buFont typeface="Arial" pitchFamily="34" charset="0"/>
              <a:buChar char="•"/>
            </a:pPr>
            <a:r>
              <a:rPr lang="en-US" sz="1600" dirty="0" smtClean="0">
                <a:solidFill>
                  <a:schemeClr val="bg1"/>
                </a:solidFill>
              </a:rPr>
              <a:t>Use of CIO panels etc. to activate people and gather information</a:t>
            </a:r>
          </a:p>
        </p:txBody>
      </p:sp>
      <p:sp>
        <p:nvSpPr>
          <p:cNvPr id="3" name="Content Placeholder 2"/>
          <p:cNvSpPr>
            <a:spLocks noGrp="1"/>
          </p:cNvSpPr>
          <p:nvPr>
            <p:ph idx="1"/>
          </p:nvPr>
        </p:nvSpPr>
        <p:spPr>
          <a:xfrm>
            <a:off x="4361466" y="3345899"/>
            <a:ext cx="3839999" cy="2262981"/>
          </a:xfrm>
        </p:spPr>
        <p:txBody>
          <a:bodyPr>
            <a:normAutofit/>
          </a:bodyPr>
          <a:lstStyle/>
          <a:p>
            <a:pPr lvl="2">
              <a:buFont typeface="Arial" pitchFamily="34" charset="0"/>
              <a:buChar char="•"/>
            </a:pPr>
            <a:endParaRPr lang="en-US" sz="1600" dirty="0" smtClean="0">
              <a:solidFill>
                <a:schemeClr val="bg1"/>
              </a:solidFill>
            </a:endParaRPr>
          </a:p>
          <a:p>
            <a:pPr>
              <a:buFont typeface="Arial" pitchFamily="34" charset="0"/>
              <a:buChar char="•"/>
            </a:pPr>
            <a:r>
              <a:rPr lang="en-US" sz="1600" dirty="0" smtClean="0">
                <a:solidFill>
                  <a:schemeClr val="bg1"/>
                </a:solidFill>
              </a:rPr>
              <a:t>Defining more specific roles for board members</a:t>
            </a:r>
          </a:p>
          <a:p>
            <a:pPr>
              <a:buFont typeface="Arial" pitchFamily="34" charset="0"/>
              <a:buChar char="•"/>
            </a:pPr>
            <a:r>
              <a:rPr lang="en-US" sz="1600" dirty="0" smtClean="0">
                <a:solidFill>
                  <a:schemeClr val="bg1"/>
                </a:solidFill>
              </a:rPr>
              <a:t>New tools for more efficient operations</a:t>
            </a:r>
          </a:p>
          <a:p>
            <a:pPr lvl="1">
              <a:buFont typeface="Arial" pitchFamily="34" charset="0"/>
              <a:buChar char="•"/>
            </a:pPr>
            <a:endParaRPr lang="en-US" sz="1600" dirty="0" smtClean="0">
              <a:solidFill>
                <a:schemeClr val="bg1"/>
              </a:solidFill>
            </a:endParaRPr>
          </a:p>
          <a:p>
            <a:pPr lvl="2">
              <a:buFont typeface="Arial" pitchFamily="34" charset="0"/>
              <a:buChar char="•"/>
            </a:pPr>
            <a:endParaRPr lang="en-US" sz="1600" dirty="0" smtClean="0">
              <a:solidFill>
                <a:schemeClr val="bg1"/>
              </a:solidFill>
            </a:endParaRPr>
          </a:p>
        </p:txBody>
      </p:sp>
      <p:sp>
        <p:nvSpPr>
          <p:cNvPr id="15" name="Rettangolo 14"/>
          <p:cNvSpPr/>
          <p:nvPr/>
        </p:nvSpPr>
        <p:spPr>
          <a:xfrm>
            <a:off x="5453020" y="2786746"/>
            <a:ext cx="1404359" cy="461665"/>
          </a:xfrm>
          <a:prstGeom prst="rect">
            <a:avLst/>
          </a:prstGeom>
        </p:spPr>
        <p:txBody>
          <a:bodyPr wrap="none">
            <a:spAutoFit/>
          </a:bodyPr>
          <a:lstStyle/>
          <a:p>
            <a:pPr marL="342900" lvl="0" indent="-342900">
              <a:spcBef>
                <a:spcPct val="20000"/>
              </a:spcBef>
            </a:pPr>
            <a:r>
              <a:rPr lang="en-US" sz="2400" b="1" dirty="0" smtClean="0">
                <a:solidFill>
                  <a:schemeClr val="bg1"/>
                </a:solidFill>
              </a:rPr>
              <a:t>Internally</a:t>
            </a:r>
          </a:p>
        </p:txBody>
      </p:sp>
    </p:spTree>
    <p:extLst>
      <p:ext uri="{BB962C8B-B14F-4D97-AF65-F5344CB8AC3E}">
        <p14:creationId xmlns:p14="http://schemas.microsoft.com/office/powerpoint/2010/main" val="2470304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r>
              <a:rPr lang="en-US" dirty="0" smtClean="0"/>
              <a:t>Thank you!</a:t>
            </a:r>
            <a:endParaRPr lang="en-US" dirty="0"/>
          </a:p>
        </p:txBody>
      </p:sp>
      <p:sp>
        <p:nvSpPr>
          <p:cNvPr id="8" name="Text Placeholder 7"/>
          <p:cNvSpPr>
            <a:spLocks noGrp="1"/>
          </p:cNvSpPr>
          <p:nvPr>
            <p:ph type="body" sz="quarter" idx="11"/>
          </p:nvPr>
        </p:nvSpPr>
        <p:spPr>
          <a:xfrm>
            <a:off x="3675529" y="4101349"/>
            <a:ext cx="5468471" cy="558800"/>
          </a:xfrm>
        </p:spPr>
        <p:txBody>
          <a:bodyPr>
            <a:normAutofit lnSpcReduction="10000"/>
          </a:bodyPr>
          <a:lstStyle/>
          <a:p>
            <a:r>
              <a:rPr lang="en-US" dirty="0" smtClean="0"/>
              <a:t>EUNIS Board</a:t>
            </a:r>
            <a:endParaRPr lang="en-US" dirty="0"/>
          </a:p>
        </p:txBody>
      </p:sp>
      <p:sp>
        <p:nvSpPr>
          <p:cNvPr id="9" name="Text Placeholder 8"/>
          <p:cNvSpPr>
            <a:spLocks noGrp="1"/>
          </p:cNvSpPr>
          <p:nvPr>
            <p:ph type="body" sz="quarter" idx="12"/>
          </p:nvPr>
        </p:nvSpPr>
        <p:spPr>
          <a:xfrm>
            <a:off x="6917764" y="4873753"/>
            <a:ext cx="2226235" cy="508000"/>
          </a:xfrm>
        </p:spPr>
        <p:txBody>
          <a:bodyPr/>
          <a:lstStyle/>
          <a:p>
            <a:r>
              <a:rPr lang="en-US" noProof="1" smtClean="0"/>
              <a:t>www.eunis.org</a:t>
            </a:r>
            <a:endParaRPr lang="en-US" noProof="1"/>
          </a:p>
        </p:txBody>
      </p:sp>
    </p:spTree>
    <p:extLst>
      <p:ext uri="{BB962C8B-B14F-4D97-AF65-F5344CB8AC3E}">
        <p14:creationId xmlns:p14="http://schemas.microsoft.com/office/powerpoint/2010/main" val="28072434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What is EUNIS today?</a:t>
            </a:r>
            <a:endParaRPr lang="en-US" dirty="0"/>
          </a:p>
        </p:txBody>
      </p:sp>
      <p:sp>
        <p:nvSpPr>
          <p:cNvPr id="7" name="TextBox 6"/>
          <p:cNvSpPr txBox="1"/>
          <p:nvPr/>
        </p:nvSpPr>
        <p:spPr>
          <a:xfrm>
            <a:off x="334144" y="1912683"/>
            <a:ext cx="4160113" cy="430887"/>
          </a:xfrm>
          <a:prstGeom prst="rect">
            <a:avLst/>
          </a:prstGeom>
          <a:noFill/>
        </p:spPr>
        <p:txBody>
          <a:bodyPr wrap="none" rtlCol="0">
            <a:spAutoFit/>
          </a:bodyPr>
          <a:lstStyle/>
          <a:p>
            <a:r>
              <a:rPr lang="en-US" sz="2200" b="1" dirty="0" smtClean="0">
                <a:solidFill>
                  <a:schemeClr val="tx1">
                    <a:lumMod val="50000"/>
                    <a:lumOff val="50000"/>
                  </a:schemeClr>
                </a:solidFill>
              </a:rPr>
              <a:t>More than 2000 professionals</a:t>
            </a:r>
            <a:endParaRPr lang="en-US" sz="2200" b="1" dirty="0">
              <a:solidFill>
                <a:schemeClr val="tx1">
                  <a:lumMod val="50000"/>
                  <a:lumOff val="50000"/>
                </a:schemeClr>
              </a:solidFill>
            </a:endParaRPr>
          </a:p>
        </p:txBody>
      </p:sp>
      <p:sp>
        <p:nvSpPr>
          <p:cNvPr id="8" name="TextBox 7"/>
          <p:cNvSpPr txBox="1"/>
          <p:nvPr/>
        </p:nvSpPr>
        <p:spPr>
          <a:xfrm>
            <a:off x="5337236" y="2350041"/>
            <a:ext cx="3710888" cy="430887"/>
          </a:xfrm>
          <a:prstGeom prst="rect">
            <a:avLst/>
          </a:prstGeom>
          <a:noFill/>
        </p:spPr>
        <p:txBody>
          <a:bodyPr wrap="none" rtlCol="0">
            <a:spAutoFit/>
          </a:bodyPr>
          <a:lstStyle/>
          <a:p>
            <a:r>
              <a:rPr lang="en-US" sz="2200" b="1" dirty="0" smtClean="0">
                <a:solidFill>
                  <a:schemeClr val="tx1">
                    <a:lumMod val="50000"/>
                    <a:lumOff val="50000"/>
                  </a:schemeClr>
                </a:solidFill>
              </a:rPr>
              <a:t>Over 120 different Institutions</a:t>
            </a:r>
            <a:endParaRPr lang="en-US" sz="2200" b="1" dirty="0">
              <a:solidFill>
                <a:schemeClr val="tx1">
                  <a:lumMod val="50000"/>
                  <a:lumOff val="50000"/>
                </a:schemeClr>
              </a:solidFill>
            </a:endParaRPr>
          </a:p>
        </p:txBody>
      </p:sp>
      <p:sp>
        <p:nvSpPr>
          <p:cNvPr id="9" name="TextBox 8"/>
          <p:cNvSpPr txBox="1"/>
          <p:nvPr/>
        </p:nvSpPr>
        <p:spPr>
          <a:xfrm>
            <a:off x="220906" y="4576760"/>
            <a:ext cx="3326552" cy="430887"/>
          </a:xfrm>
          <a:prstGeom prst="rect">
            <a:avLst/>
          </a:prstGeom>
          <a:noFill/>
        </p:spPr>
        <p:txBody>
          <a:bodyPr wrap="none" rtlCol="0">
            <a:spAutoFit/>
          </a:bodyPr>
          <a:lstStyle/>
          <a:p>
            <a:r>
              <a:rPr lang="en-US" sz="2200" b="1" dirty="0" smtClean="0">
                <a:solidFill>
                  <a:schemeClr val="tx1">
                    <a:lumMod val="50000"/>
                    <a:lumOff val="50000"/>
                  </a:schemeClr>
                </a:solidFill>
              </a:rPr>
              <a:t>More than 30 Countries</a:t>
            </a:r>
            <a:endParaRPr lang="en-US" sz="2200" b="1" dirty="0">
              <a:solidFill>
                <a:schemeClr val="tx1">
                  <a:lumMod val="50000"/>
                  <a:lumOff val="50000"/>
                </a:schemeClr>
              </a:solidFill>
            </a:endParaRPr>
          </a:p>
        </p:txBody>
      </p:sp>
      <p:sp>
        <p:nvSpPr>
          <p:cNvPr id="10" name="TextBox 9"/>
          <p:cNvSpPr txBox="1"/>
          <p:nvPr/>
        </p:nvSpPr>
        <p:spPr>
          <a:xfrm>
            <a:off x="4061502" y="5483170"/>
            <a:ext cx="4458272" cy="430887"/>
          </a:xfrm>
          <a:prstGeom prst="rect">
            <a:avLst/>
          </a:prstGeom>
          <a:noFill/>
        </p:spPr>
        <p:txBody>
          <a:bodyPr wrap="none" rtlCol="0">
            <a:spAutoFit/>
          </a:bodyPr>
          <a:lstStyle/>
          <a:p>
            <a:r>
              <a:rPr lang="en-US" sz="2200" b="1" dirty="0" smtClean="0">
                <a:solidFill>
                  <a:schemeClr val="tx1">
                    <a:lumMod val="50000"/>
                    <a:lumOff val="50000"/>
                  </a:schemeClr>
                </a:solidFill>
              </a:rPr>
              <a:t>19 Consortia and </a:t>
            </a:r>
            <a:r>
              <a:rPr lang="en-US" sz="2200" b="1" dirty="0" err="1" smtClean="0">
                <a:solidFill>
                  <a:schemeClr val="tx1">
                    <a:lumMod val="50000"/>
                    <a:lumOff val="50000"/>
                  </a:schemeClr>
                </a:solidFill>
              </a:rPr>
              <a:t>Organisations</a:t>
            </a:r>
            <a:endParaRPr lang="en-US" sz="2200" b="1" dirty="0">
              <a:solidFill>
                <a:schemeClr val="tx1">
                  <a:lumMod val="50000"/>
                  <a:lumOff val="50000"/>
                </a:schemeClr>
              </a:solidFill>
            </a:endParaRPr>
          </a:p>
        </p:txBody>
      </p:sp>
      <p:pic>
        <p:nvPicPr>
          <p:cNvPr id="12" name="Picture 11" descr="LOGO-Eunis1vect-Konve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040" y="2265308"/>
            <a:ext cx="2673624" cy="2727404"/>
          </a:xfrm>
          <a:prstGeom prst="rect">
            <a:avLst/>
          </a:prstGeom>
        </p:spPr>
      </p:pic>
      <p:cxnSp>
        <p:nvCxnSpPr>
          <p:cNvPr id="96" name="Connettore 4 14"/>
          <p:cNvCxnSpPr/>
          <p:nvPr/>
        </p:nvCxnSpPr>
        <p:spPr>
          <a:xfrm flipV="1">
            <a:off x="3128944" y="1946835"/>
            <a:ext cx="1686705" cy="1583660"/>
          </a:xfrm>
          <a:prstGeom prst="bentConnector3">
            <a:avLst>
              <a:gd name="adj1" fmla="val -165437"/>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0" name="Connettore 4 23"/>
          <p:cNvCxnSpPr/>
          <p:nvPr/>
        </p:nvCxnSpPr>
        <p:spPr>
          <a:xfrm rot="10800000">
            <a:off x="4825804" y="2348880"/>
            <a:ext cx="1296144" cy="864096"/>
          </a:xfrm>
          <a:prstGeom prst="bentConnector3">
            <a:avLst>
              <a:gd name="adj1" fmla="val -226926"/>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1" name="Connettore 4 47"/>
          <p:cNvCxnSpPr/>
          <p:nvPr/>
        </p:nvCxnSpPr>
        <p:spPr>
          <a:xfrm>
            <a:off x="3138251" y="3875452"/>
            <a:ext cx="755995" cy="1151998"/>
          </a:xfrm>
          <a:prstGeom prst="bentConnector3">
            <a:avLst>
              <a:gd name="adj1" fmla="val -384836"/>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4" name="Connettore 4 44"/>
          <p:cNvCxnSpPr/>
          <p:nvPr/>
        </p:nvCxnSpPr>
        <p:spPr>
          <a:xfrm flipV="1">
            <a:off x="4238873" y="4809089"/>
            <a:ext cx="971994" cy="1079994"/>
          </a:xfrm>
          <a:prstGeom prst="bentConnector3">
            <a:avLst>
              <a:gd name="adj1" fmla="val 436718"/>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r>
              <a:rPr lang="en-US" dirty="0" smtClean="0"/>
              <a:t>www.eunis.org | EUNIS | </a:t>
            </a:r>
            <a:r>
              <a:rPr lang="pl-PL" dirty="0" smtClean="0"/>
              <a:t>March</a:t>
            </a:r>
            <a:r>
              <a:rPr lang="en-US" dirty="0" smtClean="0"/>
              <a:t> 201</a:t>
            </a:r>
            <a:r>
              <a:rPr lang="pl-PL" dirty="0" smtClean="0"/>
              <a:t>7</a:t>
            </a:r>
            <a:endParaRPr lang="en-US" dirty="0"/>
          </a:p>
        </p:txBody>
      </p:sp>
    </p:spTree>
    <p:extLst>
      <p:ext uri="{BB962C8B-B14F-4D97-AF65-F5344CB8AC3E}">
        <p14:creationId xmlns:p14="http://schemas.microsoft.com/office/powerpoint/2010/main" val="423636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 calcmode="lin" valueType="num">
                                      <p:cBhvr>
                                        <p:cTn id="7" dur="500" fill="hold"/>
                                        <p:tgtEl>
                                          <p:spTgt spid="96"/>
                                        </p:tgtEl>
                                        <p:attrNameLst>
                                          <p:attrName>ppt_x</p:attrName>
                                        </p:attrNameLst>
                                      </p:cBhvr>
                                      <p:tavLst>
                                        <p:tav tm="0">
                                          <p:val>
                                            <p:strVal val="#ppt_x-.2"/>
                                          </p:val>
                                        </p:tav>
                                        <p:tav tm="100000">
                                          <p:val>
                                            <p:strVal val="#ppt_x"/>
                                          </p:val>
                                        </p:tav>
                                      </p:tavLst>
                                    </p:anim>
                                    <p:anim calcmode="lin" valueType="num">
                                      <p:cBhvr>
                                        <p:cTn id="8" dur="500" fill="hold"/>
                                        <p:tgtEl>
                                          <p:spTgt spid="96"/>
                                        </p:tgtEl>
                                        <p:attrNameLst>
                                          <p:attrName>ppt_y</p:attrName>
                                        </p:attrNameLst>
                                      </p:cBhvr>
                                      <p:tavLst>
                                        <p:tav tm="0">
                                          <p:val>
                                            <p:strVal val="#ppt_y"/>
                                          </p:val>
                                        </p:tav>
                                        <p:tav tm="100000">
                                          <p:val>
                                            <p:strVal val="#ppt_y"/>
                                          </p:val>
                                        </p:tav>
                                      </p:tavLst>
                                    </p:anim>
                                    <p:animEffect transition="in" filter="wipe(right)" prLst="gradientSize: 0.1">
                                      <p:cBhvr>
                                        <p:cTn id="9" dur="500"/>
                                        <p:tgtEl>
                                          <p:spTgt spid="96"/>
                                        </p:tgtEl>
                                      </p:cBhvr>
                                    </p:animEffect>
                                  </p:childTnLst>
                                </p:cTn>
                              </p:par>
                            </p:childTnLst>
                          </p:cTn>
                        </p:par>
                        <p:par>
                          <p:cTn id="10" fill="hold">
                            <p:stCondLst>
                              <p:cond delay="500"/>
                            </p:stCondLst>
                            <p:childTnLst>
                              <p:par>
                                <p:cTn id="11" presetID="1"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9" presetClass="entr" presetSubtype="0" fill="hold" nodeType="clickEffect">
                                  <p:stCondLst>
                                    <p:cond delay="0"/>
                                  </p:stCondLst>
                                  <p:childTnLst>
                                    <p:set>
                                      <p:cBhvr>
                                        <p:cTn id="16" dur="1" fill="hold">
                                          <p:stCondLst>
                                            <p:cond delay="0"/>
                                          </p:stCondLst>
                                        </p:cTn>
                                        <p:tgtEl>
                                          <p:spTgt spid="100"/>
                                        </p:tgtEl>
                                        <p:attrNameLst>
                                          <p:attrName>style.visibility</p:attrName>
                                        </p:attrNameLst>
                                      </p:cBhvr>
                                      <p:to>
                                        <p:strVal val="visible"/>
                                      </p:to>
                                    </p:set>
                                    <p:anim calcmode="lin" valueType="num">
                                      <p:cBhvr>
                                        <p:cTn id="17" dur="500" fill="hold"/>
                                        <p:tgtEl>
                                          <p:spTgt spid="100"/>
                                        </p:tgtEl>
                                        <p:attrNameLst>
                                          <p:attrName>ppt_x</p:attrName>
                                        </p:attrNameLst>
                                      </p:cBhvr>
                                      <p:tavLst>
                                        <p:tav tm="0">
                                          <p:val>
                                            <p:strVal val="#ppt_x-.2"/>
                                          </p:val>
                                        </p:tav>
                                        <p:tav tm="100000">
                                          <p:val>
                                            <p:strVal val="#ppt_x"/>
                                          </p:val>
                                        </p:tav>
                                      </p:tavLst>
                                    </p:anim>
                                    <p:anim calcmode="lin" valueType="num">
                                      <p:cBhvr>
                                        <p:cTn id="18" dur="500" fill="hold"/>
                                        <p:tgtEl>
                                          <p:spTgt spid="100"/>
                                        </p:tgtEl>
                                        <p:attrNameLst>
                                          <p:attrName>ppt_y</p:attrName>
                                        </p:attrNameLst>
                                      </p:cBhvr>
                                      <p:tavLst>
                                        <p:tav tm="0">
                                          <p:val>
                                            <p:strVal val="#ppt_y"/>
                                          </p:val>
                                        </p:tav>
                                        <p:tav tm="100000">
                                          <p:val>
                                            <p:strVal val="#ppt_y"/>
                                          </p:val>
                                        </p:tav>
                                      </p:tavLst>
                                    </p:anim>
                                    <p:animEffect transition="in" filter="wipe(right)" prLst="gradientSize: 0.1">
                                      <p:cBhvr>
                                        <p:cTn id="19" dur="500"/>
                                        <p:tgtEl>
                                          <p:spTgt spid="100"/>
                                        </p:tgtEl>
                                      </p:cBhvr>
                                    </p:animEffec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nodeType="clickEffect">
                                  <p:stCondLst>
                                    <p:cond delay="0"/>
                                  </p:stCondLst>
                                  <p:childTnLst>
                                    <p:set>
                                      <p:cBhvr>
                                        <p:cTn id="26" dur="1" fill="hold">
                                          <p:stCondLst>
                                            <p:cond delay="0"/>
                                          </p:stCondLst>
                                        </p:cTn>
                                        <p:tgtEl>
                                          <p:spTgt spid="101"/>
                                        </p:tgtEl>
                                        <p:attrNameLst>
                                          <p:attrName>style.visibility</p:attrName>
                                        </p:attrNameLst>
                                      </p:cBhvr>
                                      <p:to>
                                        <p:strVal val="visible"/>
                                      </p:to>
                                    </p:set>
                                    <p:anim calcmode="lin" valueType="num">
                                      <p:cBhvr>
                                        <p:cTn id="27" dur="500" fill="hold"/>
                                        <p:tgtEl>
                                          <p:spTgt spid="101"/>
                                        </p:tgtEl>
                                        <p:attrNameLst>
                                          <p:attrName>ppt_x</p:attrName>
                                        </p:attrNameLst>
                                      </p:cBhvr>
                                      <p:tavLst>
                                        <p:tav tm="0">
                                          <p:val>
                                            <p:strVal val="#ppt_x-.2"/>
                                          </p:val>
                                        </p:tav>
                                        <p:tav tm="100000">
                                          <p:val>
                                            <p:strVal val="#ppt_x"/>
                                          </p:val>
                                        </p:tav>
                                      </p:tavLst>
                                    </p:anim>
                                    <p:anim calcmode="lin" valueType="num">
                                      <p:cBhvr>
                                        <p:cTn id="28" dur="500" fill="hold"/>
                                        <p:tgtEl>
                                          <p:spTgt spid="101"/>
                                        </p:tgtEl>
                                        <p:attrNameLst>
                                          <p:attrName>ppt_y</p:attrName>
                                        </p:attrNameLst>
                                      </p:cBhvr>
                                      <p:tavLst>
                                        <p:tav tm="0">
                                          <p:val>
                                            <p:strVal val="#ppt_y"/>
                                          </p:val>
                                        </p:tav>
                                        <p:tav tm="100000">
                                          <p:val>
                                            <p:strVal val="#ppt_y"/>
                                          </p:val>
                                        </p:tav>
                                      </p:tavLst>
                                    </p:anim>
                                    <p:animEffect transition="in" filter="wipe(right)" prLst="gradientSize: 0.1">
                                      <p:cBhvr>
                                        <p:cTn id="29" dur="500"/>
                                        <p:tgtEl>
                                          <p:spTgt spid="101"/>
                                        </p:tgtEl>
                                      </p:cBhvr>
                                    </p:animEffec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9" presetClass="entr" presetSubtype="0" fill="hold" nodeType="clickEffect">
                                  <p:stCondLst>
                                    <p:cond delay="0"/>
                                  </p:stCondLst>
                                  <p:childTnLst>
                                    <p:set>
                                      <p:cBhvr>
                                        <p:cTn id="36" dur="1" fill="hold">
                                          <p:stCondLst>
                                            <p:cond delay="0"/>
                                          </p:stCondLst>
                                        </p:cTn>
                                        <p:tgtEl>
                                          <p:spTgt spid="104"/>
                                        </p:tgtEl>
                                        <p:attrNameLst>
                                          <p:attrName>style.visibility</p:attrName>
                                        </p:attrNameLst>
                                      </p:cBhvr>
                                      <p:to>
                                        <p:strVal val="visible"/>
                                      </p:to>
                                    </p:set>
                                    <p:anim calcmode="lin" valueType="num">
                                      <p:cBhvr>
                                        <p:cTn id="37" dur="500" fill="hold"/>
                                        <p:tgtEl>
                                          <p:spTgt spid="104"/>
                                        </p:tgtEl>
                                        <p:attrNameLst>
                                          <p:attrName>ppt_x</p:attrName>
                                        </p:attrNameLst>
                                      </p:cBhvr>
                                      <p:tavLst>
                                        <p:tav tm="0">
                                          <p:val>
                                            <p:strVal val="#ppt_x-.2"/>
                                          </p:val>
                                        </p:tav>
                                        <p:tav tm="100000">
                                          <p:val>
                                            <p:strVal val="#ppt_x"/>
                                          </p:val>
                                        </p:tav>
                                      </p:tavLst>
                                    </p:anim>
                                    <p:anim calcmode="lin" valueType="num">
                                      <p:cBhvr>
                                        <p:cTn id="38" dur="500" fill="hold"/>
                                        <p:tgtEl>
                                          <p:spTgt spid="104"/>
                                        </p:tgtEl>
                                        <p:attrNameLst>
                                          <p:attrName>ppt_y</p:attrName>
                                        </p:attrNameLst>
                                      </p:cBhvr>
                                      <p:tavLst>
                                        <p:tav tm="0">
                                          <p:val>
                                            <p:strVal val="#ppt_y"/>
                                          </p:val>
                                        </p:tav>
                                        <p:tav tm="100000">
                                          <p:val>
                                            <p:strVal val="#ppt_y"/>
                                          </p:val>
                                        </p:tav>
                                      </p:tavLst>
                                    </p:anim>
                                    <p:animEffect transition="in" filter="wipe(right)" prLst="gradientSize: 0.1">
                                      <p:cBhvr>
                                        <p:cTn id="39" dur="500"/>
                                        <p:tgtEl>
                                          <p:spTgt spid="104"/>
                                        </p:tgtEl>
                                      </p:cBhvr>
                                    </p:animEffec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Straight Connector 69"/>
          <p:cNvCxnSpPr/>
          <p:nvPr/>
        </p:nvCxnSpPr>
        <p:spPr>
          <a:xfrm>
            <a:off x="6730670" y="3844233"/>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71" name="Straight Connector 70"/>
          <p:cNvCxnSpPr/>
          <p:nvPr/>
        </p:nvCxnSpPr>
        <p:spPr>
          <a:xfrm>
            <a:off x="4678941" y="3857796"/>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72" name="Straight Connector 71"/>
          <p:cNvCxnSpPr/>
          <p:nvPr/>
        </p:nvCxnSpPr>
        <p:spPr>
          <a:xfrm>
            <a:off x="2260267" y="3844233"/>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4" name="Straight Connector 63"/>
          <p:cNvCxnSpPr/>
          <p:nvPr/>
        </p:nvCxnSpPr>
        <p:spPr>
          <a:xfrm>
            <a:off x="7649886" y="2404206"/>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5" name="Straight Connector 64"/>
          <p:cNvCxnSpPr/>
          <p:nvPr/>
        </p:nvCxnSpPr>
        <p:spPr>
          <a:xfrm>
            <a:off x="5531227" y="2377025"/>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6" name="Straight Connector 65"/>
          <p:cNvCxnSpPr/>
          <p:nvPr/>
        </p:nvCxnSpPr>
        <p:spPr>
          <a:xfrm>
            <a:off x="3255383" y="2390588"/>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7" name="Straight Connector 66"/>
          <p:cNvCxnSpPr/>
          <p:nvPr/>
        </p:nvCxnSpPr>
        <p:spPr>
          <a:xfrm flipH="1">
            <a:off x="1837767" y="2747856"/>
            <a:ext cx="612588"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84" name="Straight Connector 83"/>
          <p:cNvCxnSpPr/>
          <p:nvPr/>
        </p:nvCxnSpPr>
        <p:spPr>
          <a:xfrm flipH="1">
            <a:off x="1825816" y="3333545"/>
            <a:ext cx="612588"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title"/>
          </p:nvPr>
        </p:nvSpPr>
        <p:spPr/>
        <p:txBody>
          <a:bodyPr>
            <a:normAutofit fontScale="90000"/>
          </a:bodyPr>
          <a:lstStyle/>
          <a:p>
            <a:r>
              <a:rPr lang="en-US" dirty="0" smtClean="0"/>
              <a:t>EUNIS Structure</a:t>
            </a:r>
            <a:endParaRPr lang="en-US" dirty="0"/>
          </a:p>
        </p:txBody>
      </p:sp>
      <p:grpSp>
        <p:nvGrpSpPr>
          <p:cNvPr id="5" name="Group 4"/>
          <p:cNvGrpSpPr/>
          <p:nvPr/>
        </p:nvGrpSpPr>
        <p:grpSpPr>
          <a:xfrm>
            <a:off x="1650001" y="4852887"/>
            <a:ext cx="1503754" cy="398185"/>
            <a:chOff x="3642691" y="3156330"/>
            <a:chExt cx="1503754" cy="751877"/>
          </a:xfrm>
          <a:solidFill>
            <a:srgbClr val="D9D9D9"/>
          </a:solidFill>
        </p:grpSpPr>
        <p:sp>
          <p:nvSpPr>
            <p:cNvPr id="6" name="Rectangle 5"/>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 name="Rectangle 6"/>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Annual Congress</a:t>
              </a:r>
              <a:endParaRPr lang="en-US" sz="1400" kern="1200" dirty="0">
                <a:solidFill>
                  <a:srgbClr val="C90404"/>
                </a:solidFill>
              </a:endParaRPr>
            </a:p>
          </p:txBody>
        </p:sp>
      </p:grpSp>
      <p:grpSp>
        <p:nvGrpSpPr>
          <p:cNvPr id="8" name="Group 7"/>
          <p:cNvGrpSpPr/>
          <p:nvPr/>
        </p:nvGrpSpPr>
        <p:grpSpPr>
          <a:xfrm>
            <a:off x="1650001" y="5320653"/>
            <a:ext cx="1503754" cy="398185"/>
            <a:chOff x="3642691" y="3156330"/>
            <a:chExt cx="1503754" cy="751877"/>
          </a:xfrm>
          <a:solidFill>
            <a:srgbClr val="D9D9D9"/>
          </a:solidFill>
        </p:grpSpPr>
        <p:sp>
          <p:nvSpPr>
            <p:cNvPr id="9" name="Rectangle 8"/>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0" name="Rectangle 9"/>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Biennial Rectors’ Conference</a:t>
              </a:r>
              <a:endParaRPr lang="en-US" sz="1400" kern="1200" dirty="0">
                <a:solidFill>
                  <a:srgbClr val="C90404"/>
                </a:solidFill>
              </a:endParaRPr>
            </a:p>
          </p:txBody>
        </p:sp>
      </p:grpSp>
      <p:grpSp>
        <p:nvGrpSpPr>
          <p:cNvPr id="11" name="Group 10"/>
          <p:cNvGrpSpPr/>
          <p:nvPr/>
        </p:nvGrpSpPr>
        <p:grpSpPr>
          <a:xfrm>
            <a:off x="3955793" y="4834950"/>
            <a:ext cx="1503754" cy="301793"/>
            <a:chOff x="3642691" y="3156330"/>
            <a:chExt cx="1503754" cy="751877"/>
          </a:xfrm>
          <a:solidFill>
            <a:srgbClr val="D9D9D9"/>
          </a:solidFill>
        </p:grpSpPr>
        <p:sp>
          <p:nvSpPr>
            <p:cNvPr id="12" name="Rectangle 11"/>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3" name="Rectangle 12"/>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L</a:t>
              </a:r>
              <a:r>
                <a:rPr lang="pl-PL" sz="1400" kern="1200" dirty="0" smtClean="0">
                  <a:solidFill>
                    <a:srgbClr val="C90404"/>
                  </a:solidFill>
                </a:rPr>
                <a:t>&amp;T</a:t>
              </a:r>
              <a:r>
                <a:rPr lang="en-US" sz="1400" kern="1200" dirty="0" smtClean="0">
                  <a:solidFill>
                    <a:srgbClr val="C90404"/>
                  </a:solidFill>
                </a:rPr>
                <a:t>TF</a:t>
              </a:r>
              <a:endParaRPr lang="en-US" sz="1400" kern="1200" dirty="0">
                <a:solidFill>
                  <a:srgbClr val="C90404"/>
                </a:solidFill>
              </a:endParaRPr>
            </a:p>
          </p:txBody>
        </p:sp>
      </p:grpSp>
      <p:grpSp>
        <p:nvGrpSpPr>
          <p:cNvPr id="26" name="Group 25"/>
          <p:cNvGrpSpPr/>
          <p:nvPr/>
        </p:nvGrpSpPr>
        <p:grpSpPr>
          <a:xfrm>
            <a:off x="3955793" y="5206249"/>
            <a:ext cx="1503754" cy="301793"/>
            <a:chOff x="3642691" y="3156330"/>
            <a:chExt cx="1503754" cy="751877"/>
          </a:xfrm>
          <a:solidFill>
            <a:srgbClr val="D9D9D9"/>
          </a:solidFill>
        </p:grpSpPr>
        <p:sp>
          <p:nvSpPr>
            <p:cNvPr id="27" name="Rectangle 26"/>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28" name="Rectangle 27"/>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BITF</a:t>
              </a:r>
              <a:endParaRPr lang="en-US" sz="1400" kern="1200" dirty="0">
                <a:solidFill>
                  <a:srgbClr val="C90404"/>
                </a:solidFill>
              </a:endParaRPr>
            </a:p>
          </p:txBody>
        </p:sp>
      </p:grpSp>
      <p:grpSp>
        <p:nvGrpSpPr>
          <p:cNvPr id="29" name="Group 28"/>
          <p:cNvGrpSpPr/>
          <p:nvPr/>
        </p:nvGrpSpPr>
        <p:grpSpPr>
          <a:xfrm>
            <a:off x="3955793" y="5567941"/>
            <a:ext cx="1503754" cy="301793"/>
            <a:chOff x="3642691" y="3156330"/>
            <a:chExt cx="1503754" cy="751877"/>
          </a:xfrm>
          <a:solidFill>
            <a:srgbClr val="D9D9D9"/>
          </a:solidFill>
        </p:grpSpPr>
        <p:sp>
          <p:nvSpPr>
            <p:cNvPr id="30" name="Rectangle 29"/>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31" name="Rectangle 30"/>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err="1" smtClean="0">
                  <a:solidFill>
                    <a:srgbClr val="C90404"/>
                  </a:solidFill>
                </a:rPr>
                <a:t>BencHEIT</a:t>
              </a:r>
              <a:endParaRPr lang="en-US" sz="1400" kern="1200" dirty="0">
                <a:solidFill>
                  <a:srgbClr val="C90404"/>
                </a:solidFill>
              </a:endParaRPr>
            </a:p>
          </p:txBody>
        </p:sp>
      </p:grpSp>
      <p:grpSp>
        <p:nvGrpSpPr>
          <p:cNvPr id="38" name="Group 37"/>
          <p:cNvGrpSpPr/>
          <p:nvPr/>
        </p:nvGrpSpPr>
        <p:grpSpPr>
          <a:xfrm>
            <a:off x="1650001" y="5791656"/>
            <a:ext cx="1503754" cy="398185"/>
            <a:chOff x="3642691" y="3156330"/>
            <a:chExt cx="1503754" cy="751877"/>
          </a:xfrm>
          <a:solidFill>
            <a:srgbClr val="D9D9D9"/>
          </a:solidFill>
        </p:grpSpPr>
        <p:sp>
          <p:nvSpPr>
            <p:cNvPr id="39" name="Rectangle 38"/>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40" name="Rectangle 39"/>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Task Forces Events</a:t>
              </a:r>
              <a:endParaRPr lang="en-US" sz="1400" kern="1200" dirty="0">
                <a:solidFill>
                  <a:srgbClr val="C90404"/>
                </a:solidFill>
              </a:endParaRPr>
            </a:p>
          </p:txBody>
        </p:sp>
      </p:grpSp>
      <p:cxnSp>
        <p:nvCxnSpPr>
          <p:cNvPr id="14" name="Straight Arrow Connector 13"/>
          <p:cNvCxnSpPr/>
          <p:nvPr/>
        </p:nvCxnSpPr>
        <p:spPr>
          <a:xfrm>
            <a:off x="2420473" y="1837765"/>
            <a:ext cx="1030941"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p:nvGrpSpPr>
          <p:cNvPr id="47" name="Group 46"/>
          <p:cNvGrpSpPr/>
          <p:nvPr/>
        </p:nvGrpSpPr>
        <p:grpSpPr>
          <a:xfrm>
            <a:off x="3958783" y="5929515"/>
            <a:ext cx="1503754" cy="301794"/>
            <a:chOff x="3642691" y="3156328"/>
            <a:chExt cx="1503754" cy="751879"/>
          </a:xfrm>
          <a:solidFill>
            <a:srgbClr val="D9D9D9"/>
          </a:solidFill>
        </p:grpSpPr>
        <p:sp>
          <p:nvSpPr>
            <p:cNvPr id="48" name="Rectangle 47"/>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49" name="Rectangle 48"/>
            <p:cNvSpPr/>
            <p:nvPr/>
          </p:nvSpPr>
          <p:spPr>
            <a:xfrm>
              <a:off x="3642691" y="3156328"/>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pl-PL" sz="1400" kern="1200" dirty="0" err="1" smtClean="0">
                  <a:solidFill>
                    <a:srgbClr val="C90404"/>
                  </a:solidFill>
                </a:rPr>
                <a:t>Students</a:t>
              </a:r>
              <a:r>
                <a:rPr lang="pl-PL" sz="1400" kern="1200" dirty="0" smtClean="0">
                  <a:solidFill>
                    <a:srgbClr val="C90404"/>
                  </a:solidFill>
                </a:rPr>
                <a:t> </a:t>
              </a:r>
              <a:r>
                <a:rPr lang="pl-PL" sz="1400" kern="1200" dirty="0" err="1" smtClean="0">
                  <a:solidFill>
                    <a:srgbClr val="C90404"/>
                  </a:solidFill>
                </a:rPr>
                <a:t>Mobility</a:t>
              </a:r>
              <a:r>
                <a:rPr lang="pl-PL" sz="1400" kern="1200" dirty="0" smtClean="0">
                  <a:solidFill>
                    <a:srgbClr val="C90404"/>
                  </a:solidFill>
                </a:rPr>
                <a:t> TF</a:t>
              </a:r>
              <a:endParaRPr lang="en-US" sz="1400" kern="1200" dirty="0">
                <a:solidFill>
                  <a:srgbClr val="C90404"/>
                </a:solidFill>
              </a:endParaRPr>
            </a:p>
          </p:txBody>
        </p:sp>
      </p:grpSp>
      <p:sp>
        <p:nvSpPr>
          <p:cNvPr id="50" name="Rectangle 49"/>
          <p:cNvSpPr/>
          <p:nvPr/>
        </p:nvSpPr>
        <p:spPr>
          <a:xfrm>
            <a:off x="3481294" y="1494118"/>
            <a:ext cx="1726518" cy="68729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Board (12)</a:t>
            </a:r>
            <a:endParaRPr lang="en-US" dirty="0"/>
          </a:p>
        </p:txBody>
      </p:sp>
      <p:sp>
        <p:nvSpPr>
          <p:cNvPr id="51" name="Rectangle 50"/>
          <p:cNvSpPr/>
          <p:nvPr/>
        </p:nvSpPr>
        <p:spPr>
          <a:xfrm>
            <a:off x="651100" y="1464235"/>
            <a:ext cx="1726518" cy="68729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General Assembly</a:t>
            </a:r>
            <a:endParaRPr lang="en-US" dirty="0"/>
          </a:p>
        </p:txBody>
      </p:sp>
      <p:sp>
        <p:nvSpPr>
          <p:cNvPr id="52" name="Rectangle 51"/>
          <p:cNvSpPr/>
          <p:nvPr/>
        </p:nvSpPr>
        <p:spPr>
          <a:xfrm>
            <a:off x="576394" y="2482921"/>
            <a:ext cx="1370825" cy="505316"/>
          </a:xfrm>
          <a:prstGeom prst="rect">
            <a:avLst/>
          </a:prstGeom>
          <a:ln>
            <a:solidFill>
              <a:schemeClr val="tx2"/>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dirty="0" smtClean="0">
                <a:solidFill>
                  <a:schemeClr val="bg1">
                    <a:lumMod val="95000"/>
                  </a:schemeClr>
                </a:solidFill>
              </a:rPr>
              <a:t>Executive Secretary</a:t>
            </a:r>
            <a:endParaRPr lang="en-US" sz="1400" dirty="0">
              <a:solidFill>
                <a:schemeClr val="bg1">
                  <a:lumMod val="95000"/>
                </a:schemeClr>
              </a:solidFill>
            </a:endParaRPr>
          </a:p>
        </p:txBody>
      </p:sp>
      <p:sp>
        <p:nvSpPr>
          <p:cNvPr id="53" name="Rectangle 52"/>
          <p:cNvSpPr/>
          <p:nvPr/>
        </p:nvSpPr>
        <p:spPr>
          <a:xfrm>
            <a:off x="2352603" y="2587507"/>
            <a:ext cx="1726518" cy="88183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President</a:t>
            </a:r>
          </a:p>
          <a:p>
            <a:pPr algn="ctr"/>
            <a:r>
              <a:rPr lang="en-US" dirty="0" smtClean="0">
                <a:solidFill>
                  <a:srgbClr val="F2F2F2"/>
                </a:solidFill>
              </a:rPr>
              <a:t>(Vice Presidents)</a:t>
            </a:r>
            <a:endParaRPr lang="en-US" dirty="0">
              <a:solidFill>
                <a:srgbClr val="F2F2F2"/>
              </a:solidFill>
            </a:endParaRPr>
          </a:p>
        </p:txBody>
      </p:sp>
      <p:sp>
        <p:nvSpPr>
          <p:cNvPr id="54" name="Rectangle 53"/>
          <p:cNvSpPr/>
          <p:nvPr/>
        </p:nvSpPr>
        <p:spPr>
          <a:xfrm>
            <a:off x="4613491" y="2602449"/>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Secretary</a:t>
            </a:r>
            <a:endParaRPr lang="en-US" dirty="0">
              <a:solidFill>
                <a:srgbClr val="F2F2F2"/>
              </a:solidFill>
            </a:endParaRPr>
          </a:p>
        </p:txBody>
      </p:sp>
      <p:sp>
        <p:nvSpPr>
          <p:cNvPr id="55" name="Rectangle 54"/>
          <p:cNvSpPr/>
          <p:nvPr/>
        </p:nvSpPr>
        <p:spPr>
          <a:xfrm>
            <a:off x="6610664" y="2602449"/>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Treasurer</a:t>
            </a:r>
            <a:endParaRPr lang="en-US" dirty="0">
              <a:solidFill>
                <a:srgbClr val="F2F2F2"/>
              </a:solidFill>
            </a:endParaRPr>
          </a:p>
        </p:txBody>
      </p:sp>
      <p:sp>
        <p:nvSpPr>
          <p:cNvPr id="56" name="Rectangle 55"/>
          <p:cNvSpPr/>
          <p:nvPr/>
        </p:nvSpPr>
        <p:spPr>
          <a:xfrm>
            <a:off x="1545414" y="4078935"/>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Events</a:t>
            </a:r>
            <a:endParaRPr lang="en-US" dirty="0">
              <a:solidFill>
                <a:srgbClr val="F2F2F2"/>
              </a:solidFill>
            </a:endParaRPr>
          </a:p>
        </p:txBody>
      </p:sp>
      <p:sp>
        <p:nvSpPr>
          <p:cNvPr id="57" name="Rectangle 56"/>
          <p:cNvSpPr/>
          <p:nvPr/>
        </p:nvSpPr>
        <p:spPr>
          <a:xfrm>
            <a:off x="3844557" y="4084608"/>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Task Forces</a:t>
            </a:r>
            <a:endParaRPr lang="en-US" dirty="0">
              <a:solidFill>
                <a:srgbClr val="F2F2F2"/>
              </a:solidFill>
            </a:endParaRPr>
          </a:p>
        </p:txBody>
      </p:sp>
      <p:sp>
        <p:nvSpPr>
          <p:cNvPr id="58" name="Rectangle 57"/>
          <p:cNvSpPr/>
          <p:nvPr/>
        </p:nvSpPr>
        <p:spPr>
          <a:xfrm>
            <a:off x="5872704" y="4078933"/>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ERAI</a:t>
            </a:r>
            <a:endParaRPr lang="en-US" dirty="0">
              <a:solidFill>
                <a:srgbClr val="F2F2F2"/>
              </a:solidFill>
            </a:endParaRPr>
          </a:p>
        </p:txBody>
      </p:sp>
      <p:cxnSp>
        <p:nvCxnSpPr>
          <p:cNvPr id="60" name="Straight Connector 59"/>
          <p:cNvCxnSpPr>
            <a:stCxn id="50" idx="2"/>
          </p:cNvCxnSpPr>
          <p:nvPr/>
        </p:nvCxnSpPr>
        <p:spPr>
          <a:xfrm>
            <a:off x="4344553" y="2181412"/>
            <a:ext cx="3329" cy="1662821"/>
          </a:xfrm>
          <a:prstGeom prst="line">
            <a:avLst/>
          </a:prstGeom>
        </p:spPr>
        <p:style>
          <a:lnRef idx="2">
            <a:schemeClr val="accent2"/>
          </a:lnRef>
          <a:fillRef idx="0">
            <a:schemeClr val="accent2"/>
          </a:fillRef>
          <a:effectRef idx="1">
            <a:schemeClr val="accent2"/>
          </a:effectRef>
          <a:fontRef idx="minor">
            <a:schemeClr val="tx1"/>
          </a:fontRef>
        </p:style>
      </p:cxnSp>
      <p:cxnSp>
        <p:nvCxnSpPr>
          <p:cNvPr id="62" name="Straight Connector 61"/>
          <p:cNvCxnSpPr/>
          <p:nvPr/>
        </p:nvCxnSpPr>
        <p:spPr>
          <a:xfrm>
            <a:off x="3252393" y="2390588"/>
            <a:ext cx="4412431"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68" name="Straight Connector 67"/>
          <p:cNvCxnSpPr/>
          <p:nvPr/>
        </p:nvCxnSpPr>
        <p:spPr>
          <a:xfrm>
            <a:off x="2260267" y="3857796"/>
            <a:ext cx="4470403" cy="0"/>
          </a:xfrm>
          <a:prstGeom prst="line">
            <a:avLst/>
          </a:prstGeom>
        </p:spPr>
        <p:style>
          <a:lnRef idx="2">
            <a:schemeClr val="accent2"/>
          </a:lnRef>
          <a:fillRef idx="0">
            <a:schemeClr val="accent2"/>
          </a:fillRef>
          <a:effectRef idx="1">
            <a:schemeClr val="accent2"/>
          </a:effectRef>
          <a:fontRef idx="minor">
            <a:schemeClr val="tx1"/>
          </a:fontRef>
        </p:style>
      </p:cxnSp>
      <p:sp>
        <p:nvSpPr>
          <p:cNvPr id="83" name="Rectangle 82"/>
          <p:cNvSpPr/>
          <p:nvPr/>
        </p:nvSpPr>
        <p:spPr>
          <a:xfrm>
            <a:off x="579384" y="3068610"/>
            <a:ext cx="1370825" cy="505316"/>
          </a:xfrm>
          <a:prstGeom prst="rect">
            <a:avLst/>
          </a:prstGeom>
          <a:ln>
            <a:solidFill>
              <a:srgbClr val="1F497D"/>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dirty="0" smtClean="0">
                <a:solidFill>
                  <a:schemeClr val="bg1">
                    <a:lumMod val="95000"/>
                  </a:schemeClr>
                </a:solidFill>
              </a:rPr>
              <a:t>Assistant Secretary</a:t>
            </a:r>
            <a:endParaRPr lang="en-US" sz="1400" dirty="0">
              <a:solidFill>
                <a:schemeClr val="bg1">
                  <a:lumMod val="95000"/>
                </a:schemeClr>
              </a:solidFill>
            </a:endParaRPr>
          </a:p>
        </p:txBody>
      </p:sp>
      <p:grpSp>
        <p:nvGrpSpPr>
          <p:cNvPr id="61" name="Group 10"/>
          <p:cNvGrpSpPr/>
          <p:nvPr/>
        </p:nvGrpSpPr>
        <p:grpSpPr>
          <a:xfrm>
            <a:off x="5993305" y="4846670"/>
            <a:ext cx="1503754" cy="301793"/>
            <a:chOff x="3642691" y="3156330"/>
            <a:chExt cx="1503754" cy="751877"/>
          </a:xfrm>
          <a:solidFill>
            <a:srgbClr val="D9D9D9"/>
          </a:solidFill>
        </p:grpSpPr>
        <p:sp>
          <p:nvSpPr>
            <p:cNvPr id="63" name="Rectangle 11"/>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69" name="Rectangle 12"/>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Journal</a:t>
              </a:r>
              <a:endParaRPr lang="en-US" sz="1400" kern="1200" dirty="0">
                <a:solidFill>
                  <a:srgbClr val="C90404"/>
                </a:solidFill>
              </a:endParaRPr>
            </a:p>
          </p:txBody>
        </p:sp>
      </p:grpSp>
      <p:grpSp>
        <p:nvGrpSpPr>
          <p:cNvPr id="73" name="Group 25"/>
          <p:cNvGrpSpPr/>
          <p:nvPr/>
        </p:nvGrpSpPr>
        <p:grpSpPr>
          <a:xfrm>
            <a:off x="5993305" y="5217969"/>
            <a:ext cx="1503754" cy="301793"/>
            <a:chOff x="3642691" y="3156330"/>
            <a:chExt cx="1503754" cy="751877"/>
          </a:xfrm>
          <a:solidFill>
            <a:srgbClr val="D9D9D9"/>
          </a:solidFill>
        </p:grpSpPr>
        <p:sp>
          <p:nvSpPr>
            <p:cNvPr id="74" name="Rectangle 26"/>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5" name="Rectangle 27"/>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Analysis</a:t>
              </a:r>
              <a:endParaRPr lang="en-US" sz="1400" kern="1200" dirty="0">
                <a:solidFill>
                  <a:srgbClr val="C90404"/>
                </a:solidFill>
              </a:endParaRPr>
            </a:p>
          </p:txBody>
        </p:sp>
      </p:grpSp>
      <p:grpSp>
        <p:nvGrpSpPr>
          <p:cNvPr id="76" name="Group 28"/>
          <p:cNvGrpSpPr/>
          <p:nvPr/>
        </p:nvGrpSpPr>
        <p:grpSpPr>
          <a:xfrm>
            <a:off x="5993305" y="5579661"/>
            <a:ext cx="1503754" cy="301793"/>
            <a:chOff x="3642691" y="3156330"/>
            <a:chExt cx="1503754" cy="751877"/>
          </a:xfrm>
          <a:solidFill>
            <a:srgbClr val="D9D9D9"/>
          </a:solidFill>
        </p:grpSpPr>
        <p:sp>
          <p:nvSpPr>
            <p:cNvPr id="77" name="Rectangle 29"/>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8" name="Rectangle 30"/>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Blog</a:t>
              </a:r>
              <a:endParaRPr lang="en-US" sz="1400" kern="1200" dirty="0">
                <a:solidFill>
                  <a:srgbClr val="C90404"/>
                </a:solidFill>
              </a:endParaRPr>
            </a:p>
          </p:txBody>
        </p:sp>
      </p:grpSp>
      <p:grpSp>
        <p:nvGrpSpPr>
          <p:cNvPr id="79" name="Group 46"/>
          <p:cNvGrpSpPr/>
          <p:nvPr/>
        </p:nvGrpSpPr>
        <p:grpSpPr>
          <a:xfrm>
            <a:off x="5996295" y="5941235"/>
            <a:ext cx="1503754" cy="301793"/>
            <a:chOff x="3642691" y="3156330"/>
            <a:chExt cx="1503754" cy="751877"/>
          </a:xfrm>
          <a:solidFill>
            <a:srgbClr val="D9D9D9"/>
          </a:solidFill>
        </p:grpSpPr>
        <p:sp>
          <p:nvSpPr>
            <p:cNvPr id="80" name="Rectangle 47"/>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81" name="Rectangle 48"/>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Articles</a:t>
              </a:r>
              <a:endParaRPr lang="en-US" sz="1400" kern="1200" dirty="0">
                <a:solidFill>
                  <a:srgbClr val="C90404"/>
                </a:solidFill>
              </a:endParaRPr>
            </a:p>
          </p:txBody>
        </p:sp>
      </p:grpSp>
      <p:sp>
        <p:nvSpPr>
          <p:cNvPr id="82"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grpSp>
        <p:nvGrpSpPr>
          <p:cNvPr id="59" name="Group 28"/>
          <p:cNvGrpSpPr/>
          <p:nvPr/>
        </p:nvGrpSpPr>
        <p:grpSpPr>
          <a:xfrm>
            <a:off x="3951593" y="6243028"/>
            <a:ext cx="1503754" cy="301793"/>
            <a:chOff x="3642691" y="3156330"/>
            <a:chExt cx="1503754" cy="751877"/>
          </a:xfrm>
          <a:solidFill>
            <a:srgbClr val="D9D9D9"/>
          </a:solidFill>
        </p:grpSpPr>
        <p:sp>
          <p:nvSpPr>
            <p:cNvPr id="85" name="Rectangle 29"/>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86" name="Rectangle 30"/>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pl-PL" sz="1400" kern="1200" dirty="0" smtClean="0">
                  <a:solidFill>
                    <a:srgbClr val="C90404"/>
                  </a:solidFill>
                </a:rPr>
                <a:t>Student Card TF</a:t>
              </a:r>
              <a:endParaRPr lang="en-US" sz="1400" kern="1200" dirty="0">
                <a:solidFill>
                  <a:srgbClr val="C90404"/>
                </a:solidFill>
              </a:endParaRPr>
            </a:p>
          </p:txBody>
        </p:sp>
      </p:grpSp>
    </p:spTree>
    <p:extLst>
      <p:ext uri="{BB962C8B-B14F-4D97-AF65-F5344CB8AC3E}">
        <p14:creationId xmlns:p14="http://schemas.microsoft.com/office/powerpoint/2010/main" val="2125702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we offer</a:t>
            </a:r>
            <a:endParaRPr lang="en-US" dirty="0"/>
          </a:p>
        </p:txBody>
      </p:sp>
      <p:sp>
        <p:nvSpPr>
          <p:cNvPr id="3" name="Content Placeholder 2"/>
          <p:cNvSpPr>
            <a:spLocks noGrp="1"/>
          </p:cNvSpPr>
          <p:nvPr>
            <p:ph idx="1"/>
          </p:nvPr>
        </p:nvSpPr>
        <p:spPr>
          <a:xfrm>
            <a:off x="2114948" y="5290670"/>
            <a:ext cx="5751847" cy="626035"/>
          </a:xfrm>
        </p:spPr>
        <p:txBody>
          <a:bodyPr>
            <a:normAutofit/>
          </a:bodyPr>
          <a:lstStyle/>
          <a:p>
            <a:pPr marL="0" indent="0">
              <a:buNone/>
            </a:pPr>
            <a:r>
              <a:rPr lang="en-US" sz="2400" b="1" dirty="0" smtClean="0"/>
              <a:t>International collaborations</a:t>
            </a:r>
            <a:endParaRPr lang="en-US" sz="2400" b="1" dirty="0"/>
          </a:p>
        </p:txBody>
      </p:sp>
      <p:sp>
        <p:nvSpPr>
          <p:cNvPr id="23" name="Rectangle 22"/>
          <p:cNvSpPr/>
          <p:nvPr/>
        </p:nvSpPr>
        <p:spPr>
          <a:xfrm>
            <a:off x="1549368" y="1496219"/>
            <a:ext cx="7643567" cy="461665"/>
          </a:xfrm>
          <a:prstGeom prst="rect">
            <a:avLst/>
          </a:prstGeom>
        </p:spPr>
        <p:txBody>
          <a:bodyPr wrap="none">
            <a:spAutoFit/>
          </a:bodyPr>
          <a:lstStyle/>
          <a:p>
            <a:r>
              <a:rPr lang="en-US" sz="2400" b="1" dirty="0">
                <a:solidFill>
                  <a:schemeClr val="tx1">
                    <a:lumMod val="50000"/>
                    <a:lumOff val="50000"/>
                  </a:schemeClr>
                </a:solidFill>
              </a:rPr>
              <a:t>Deep understanding of national Higher </a:t>
            </a:r>
            <a:r>
              <a:rPr lang="en-US" sz="2400" b="1" dirty="0" smtClean="0">
                <a:solidFill>
                  <a:schemeClr val="tx1">
                    <a:lumMod val="50000"/>
                    <a:lumOff val="50000"/>
                  </a:schemeClr>
                </a:solidFill>
              </a:rPr>
              <a:t>Education systems</a:t>
            </a:r>
            <a:endParaRPr lang="en-US" sz="2400" b="1" dirty="0">
              <a:solidFill>
                <a:schemeClr val="tx1">
                  <a:lumMod val="50000"/>
                  <a:lumOff val="50000"/>
                </a:schemeClr>
              </a:solidFill>
            </a:endParaRPr>
          </a:p>
        </p:txBody>
      </p:sp>
      <p:sp>
        <p:nvSpPr>
          <p:cNvPr id="24" name="Rectangle 23"/>
          <p:cNvSpPr/>
          <p:nvPr/>
        </p:nvSpPr>
        <p:spPr>
          <a:xfrm>
            <a:off x="3108045" y="2444832"/>
            <a:ext cx="5294538" cy="461665"/>
          </a:xfrm>
          <a:prstGeom prst="rect">
            <a:avLst/>
          </a:prstGeom>
        </p:spPr>
        <p:txBody>
          <a:bodyPr wrap="none">
            <a:spAutoFit/>
          </a:bodyPr>
          <a:lstStyle/>
          <a:p>
            <a:r>
              <a:rPr lang="en-US" sz="2400" b="1" dirty="0">
                <a:solidFill>
                  <a:schemeClr val="tx1">
                    <a:lumMod val="50000"/>
                    <a:lumOff val="50000"/>
                  </a:schemeClr>
                </a:solidFill>
              </a:rPr>
              <a:t>Direct contacts with national institutions</a:t>
            </a:r>
          </a:p>
        </p:txBody>
      </p:sp>
      <p:sp>
        <p:nvSpPr>
          <p:cNvPr id="25" name="Rectangle 24"/>
          <p:cNvSpPr/>
          <p:nvPr/>
        </p:nvSpPr>
        <p:spPr>
          <a:xfrm>
            <a:off x="3327668" y="3393445"/>
            <a:ext cx="5214288" cy="461665"/>
          </a:xfrm>
          <a:prstGeom prst="rect">
            <a:avLst/>
          </a:prstGeom>
        </p:spPr>
        <p:txBody>
          <a:bodyPr wrap="none">
            <a:spAutoFit/>
          </a:bodyPr>
          <a:lstStyle/>
          <a:p>
            <a:r>
              <a:rPr lang="en-US" sz="2400" b="1" dirty="0">
                <a:solidFill>
                  <a:schemeClr val="tx1">
                    <a:lumMod val="50000"/>
                    <a:lumOff val="50000"/>
                  </a:schemeClr>
                </a:solidFill>
              </a:rPr>
              <a:t>Knowledge of current and future needs</a:t>
            </a:r>
          </a:p>
        </p:txBody>
      </p:sp>
      <p:sp>
        <p:nvSpPr>
          <p:cNvPr id="26" name="Rectangle 25"/>
          <p:cNvSpPr/>
          <p:nvPr/>
        </p:nvSpPr>
        <p:spPr>
          <a:xfrm>
            <a:off x="3108045" y="4342058"/>
            <a:ext cx="3708066" cy="461665"/>
          </a:xfrm>
          <a:prstGeom prst="rect">
            <a:avLst/>
          </a:prstGeom>
        </p:spPr>
        <p:txBody>
          <a:bodyPr wrap="none">
            <a:spAutoFit/>
          </a:bodyPr>
          <a:lstStyle/>
          <a:p>
            <a:r>
              <a:rPr lang="en-US" sz="2400" b="1" dirty="0" smtClean="0">
                <a:solidFill>
                  <a:schemeClr val="tx1">
                    <a:lumMod val="50000"/>
                    <a:lumOff val="50000"/>
                  </a:schemeClr>
                </a:solidFill>
              </a:rPr>
              <a:t>Constant </a:t>
            </a:r>
            <a:r>
              <a:rPr lang="en-US" sz="2400" b="1" dirty="0">
                <a:solidFill>
                  <a:schemeClr val="tx1">
                    <a:lumMod val="50000"/>
                    <a:lumOff val="50000"/>
                  </a:schemeClr>
                </a:solidFill>
              </a:rPr>
              <a:t>improvements</a:t>
            </a:r>
          </a:p>
        </p:txBody>
      </p:sp>
      <p:grpSp>
        <p:nvGrpSpPr>
          <p:cNvPr id="4" name="Group 44"/>
          <p:cNvGrpSpPr/>
          <p:nvPr/>
        </p:nvGrpSpPr>
        <p:grpSpPr>
          <a:xfrm>
            <a:off x="2091841" y="1957884"/>
            <a:ext cx="1277158" cy="3332786"/>
            <a:chOff x="2091841" y="1957884"/>
            <a:chExt cx="1277158" cy="3332786"/>
          </a:xfrm>
        </p:grpSpPr>
        <p:cxnSp>
          <p:nvCxnSpPr>
            <p:cNvPr id="29" name="Straight Arrow Connector 28"/>
            <p:cNvCxnSpPr/>
            <p:nvPr/>
          </p:nvCxnSpPr>
          <p:spPr>
            <a:xfrm flipV="1">
              <a:off x="2091841" y="1957884"/>
              <a:ext cx="154077" cy="48694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0" name="Straight Arrow Connector 29"/>
            <p:cNvCxnSpPr/>
            <p:nvPr/>
          </p:nvCxnSpPr>
          <p:spPr>
            <a:xfrm flipV="1">
              <a:off x="2584824" y="2784816"/>
              <a:ext cx="523221" cy="121681"/>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8" name="Straight Arrow Connector 37"/>
            <p:cNvCxnSpPr/>
            <p:nvPr/>
          </p:nvCxnSpPr>
          <p:spPr>
            <a:xfrm>
              <a:off x="2758611" y="3583910"/>
              <a:ext cx="610388" cy="4036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41" name="Straight Arrow Connector 40"/>
            <p:cNvCxnSpPr/>
            <p:nvPr/>
          </p:nvCxnSpPr>
          <p:spPr>
            <a:xfrm>
              <a:off x="2838984" y="4273124"/>
              <a:ext cx="269061" cy="176151"/>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43" name="Straight Arrow Connector 42"/>
            <p:cNvCxnSpPr/>
            <p:nvPr/>
          </p:nvCxnSpPr>
          <p:spPr>
            <a:xfrm>
              <a:off x="2095428" y="4837484"/>
              <a:ext cx="150490" cy="45318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p:grpSp>
        <p:nvGrpSpPr>
          <p:cNvPr id="5" name="Group 27"/>
          <p:cNvGrpSpPr/>
          <p:nvPr/>
        </p:nvGrpSpPr>
        <p:grpSpPr>
          <a:xfrm>
            <a:off x="117113" y="2534766"/>
            <a:ext cx="2715497" cy="2073707"/>
            <a:chOff x="1474993" y="1506992"/>
            <a:chExt cx="5836280" cy="4456913"/>
          </a:xfrm>
        </p:grpSpPr>
        <p:pic>
          <p:nvPicPr>
            <p:cNvPr id="35" name="Picture 34" descr="LOGO-Eunis1vect-Konve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040" y="2265308"/>
              <a:ext cx="2673624" cy="2727404"/>
            </a:xfrm>
            <a:prstGeom prst="rect">
              <a:avLst/>
            </a:prstGeom>
          </p:spPr>
        </p:pic>
        <p:grpSp>
          <p:nvGrpSpPr>
            <p:cNvPr id="6" name="Group 35"/>
            <p:cNvGrpSpPr/>
            <p:nvPr/>
          </p:nvGrpSpPr>
          <p:grpSpPr>
            <a:xfrm>
              <a:off x="1474993" y="1506992"/>
              <a:ext cx="5836280" cy="4456913"/>
              <a:chOff x="1474993" y="1506992"/>
              <a:chExt cx="5836280" cy="4456913"/>
            </a:xfrm>
          </p:grpSpPr>
          <p:grpSp>
            <p:nvGrpSpPr>
              <p:cNvPr id="7" name="Group 36"/>
              <p:cNvGrpSpPr/>
              <p:nvPr/>
            </p:nvGrpSpPr>
            <p:grpSpPr>
              <a:xfrm>
                <a:off x="1777701" y="1506992"/>
                <a:ext cx="5533572" cy="4456913"/>
                <a:chOff x="1777701" y="1506992"/>
                <a:chExt cx="5533572" cy="4456913"/>
              </a:xfrm>
            </p:grpSpPr>
            <p:pic>
              <p:nvPicPr>
                <p:cNvPr id="40" name="Picture 39" descr="02_corporate_logo.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8457" y="2208974"/>
                  <a:ext cx="664055" cy="569190"/>
                </a:xfrm>
                <a:prstGeom prst="rect">
                  <a:avLst/>
                </a:prstGeom>
              </p:spPr>
            </p:pic>
            <p:pic>
              <p:nvPicPr>
                <p:cNvPr id="42" name="Picture 41" descr="almalaurea.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98493" y="1506992"/>
                  <a:ext cx="1284054" cy="241741"/>
                </a:xfrm>
                <a:prstGeom prst="rect">
                  <a:avLst/>
                </a:prstGeom>
              </p:spPr>
            </p:pic>
            <p:pic>
              <p:nvPicPr>
                <p:cNvPr id="44" name="Picture 43" descr="AMUE_LogoCouleurGrand.gi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22905" y="2265308"/>
                  <a:ext cx="1164428" cy="485178"/>
                </a:xfrm>
                <a:prstGeom prst="rect">
                  <a:avLst/>
                </a:prstGeom>
              </p:spPr>
            </p:pic>
            <p:pic>
              <p:nvPicPr>
                <p:cNvPr id="47" name="Picture 46" descr="cropped-Logo-WP.jpg"/>
                <p:cNvPicPr>
                  <a:picLocks noChangeAspect="1"/>
                </p:cNvPicPr>
                <p:nvPr/>
              </p:nvPicPr>
              <p:blipFill rotWithShape="1">
                <a:blip r:embed="rId6">
                  <a:extLst>
                    <a:ext uri="{28A0092B-C50C-407E-A947-70E740481C1C}">
                      <a14:useLocalDpi xmlns:a14="http://schemas.microsoft.com/office/drawing/2010/main" val="0"/>
                    </a:ext>
                  </a:extLst>
                </a:blip>
                <a:srcRect r="42898"/>
                <a:stretch/>
              </p:blipFill>
              <p:spPr>
                <a:xfrm>
                  <a:off x="6232706" y="3890198"/>
                  <a:ext cx="1078567" cy="397866"/>
                </a:xfrm>
                <a:prstGeom prst="rect">
                  <a:avLst/>
                </a:prstGeom>
              </p:spPr>
            </p:pic>
            <p:pic>
              <p:nvPicPr>
                <p:cNvPr id="48" name="Picture 47" descr="CRUE.gif"/>
                <p:cNvPicPr>
                  <a:picLocks noChangeAspect="1"/>
                </p:cNvPicPr>
                <p:nvPr/>
              </p:nvPicPr>
              <p:blipFill rotWithShape="1">
                <a:blip r:embed="rId7">
                  <a:extLst>
                    <a:ext uri="{28A0092B-C50C-407E-A947-70E740481C1C}">
                      <a14:useLocalDpi xmlns:a14="http://schemas.microsoft.com/office/drawing/2010/main" val="0"/>
                    </a:ext>
                  </a:extLst>
                </a:blip>
                <a:srcRect b="32464"/>
                <a:stretch/>
              </p:blipFill>
              <p:spPr>
                <a:xfrm>
                  <a:off x="6170773" y="4403004"/>
                  <a:ext cx="638860" cy="566494"/>
                </a:xfrm>
                <a:prstGeom prst="rect">
                  <a:avLst/>
                </a:prstGeom>
              </p:spPr>
            </p:pic>
            <p:pic>
              <p:nvPicPr>
                <p:cNvPr id="50" name="Picture 49" descr="Ladok.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22804" y="5621915"/>
                  <a:ext cx="855962" cy="341990"/>
                </a:xfrm>
                <a:prstGeom prst="rect">
                  <a:avLst/>
                </a:prstGeom>
              </p:spPr>
            </p:pic>
            <p:pic>
              <p:nvPicPr>
                <p:cNvPr id="51" name="Picture 50" descr="logo_text.jpg"/>
                <p:cNvPicPr>
                  <a:picLocks noChangeAspect="1"/>
                </p:cNvPicPr>
                <p:nvPr/>
              </p:nvPicPr>
              <p:blipFill rotWithShape="1">
                <a:blip r:embed="rId9">
                  <a:extLst>
                    <a:ext uri="{28A0092B-C50C-407E-A947-70E740481C1C}">
                      <a14:useLocalDpi xmlns:a14="http://schemas.microsoft.com/office/drawing/2010/main" val="0"/>
                    </a:ext>
                  </a:extLst>
                </a:blip>
                <a:srcRect r="70654"/>
                <a:stretch/>
              </p:blipFill>
              <p:spPr>
                <a:xfrm>
                  <a:off x="5711168" y="1676751"/>
                  <a:ext cx="476830" cy="543625"/>
                </a:xfrm>
                <a:prstGeom prst="rect">
                  <a:avLst/>
                </a:prstGeom>
              </p:spPr>
            </p:pic>
            <p:pic>
              <p:nvPicPr>
                <p:cNvPr id="52" name="Picture 51" descr="Logo-CSIESR-200.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11168" y="5021625"/>
                  <a:ext cx="1318939" cy="527576"/>
                </a:xfrm>
                <a:prstGeom prst="rect">
                  <a:avLst/>
                </a:prstGeom>
              </p:spPr>
            </p:pic>
            <p:pic>
              <p:nvPicPr>
                <p:cNvPr id="53" name="Picture 52" descr="logo.gif"/>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643999" y="1860609"/>
                  <a:ext cx="809397" cy="404699"/>
                </a:xfrm>
                <a:prstGeom prst="rect">
                  <a:avLst/>
                </a:prstGeom>
              </p:spPr>
            </p:pic>
            <p:pic>
              <p:nvPicPr>
                <p:cNvPr id="54" name="Picture 53" descr="New_Uninett_logo.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323721" y="1508159"/>
                  <a:ext cx="1069129" cy="283893"/>
                </a:xfrm>
                <a:prstGeom prst="rect">
                  <a:avLst/>
                </a:prstGeom>
              </p:spPr>
            </p:pic>
            <p:pic>
              <p:nvPicPr>
                <p:cNvPr id="55" name="Picture 54" descr="ocuw-logotipo.jpg"/>
                <p:cNvPicPr>
                  <a:picLocks noChangeAspect="1"/>
                </p:cNvPicPr>
                <p:nvPr/>
              </p:nvPicPr>
              <p:blipFill rotWithShape="1">
                <a:blip r:embed="rId13">
                  <a:extLst>
                    <a:ext uri="{28A0092B-C50C-407E-A947-70E740481C1C}">
                      <a14:useLocalDpi xmlns:a14="http://schemas.microsoft.com/office/drawing/2010/main" val="0"/>
                    </a:ext>
                  </a:extLst>
                </a:blip>
                <a:srcRect r="50104"/>
                <a:stretch/>
              </p:blipFill>
              <p:spPr>
                <a:xfrm>
                  <a:off x="2316325" y="4733109"/>
                  <a:ext cx="732373" cy="374497"/>
                </a:xfrm>
                <a:prstGeom prst="rect">
                  <a:avLst/>
                </a:prstGeom>
              </p:spPr>
            </p:pic>
            <p:pic>
              <p:nvPicPr>
                <p:cNvPr id="56" name="Picture 55" descr="SURF_fc.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777701" y="2923407"/>
                  <a:ext cx="904811" cy="460631"/>
                </a:xfrm>
                <a:prstGeom prst="rect">
                  <a:avLst/>
                </a:prstGeom>
              </p:spPr>
            </p:pic>
            <p:pic>
              <p:nvPicPr>
                <p:cNvPr id="57" name="Picture 56" descr="CINECALOGO2008.jp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319354" y="2954599"/>
                  <a:ext cx="739214" cy="801734"/>
                </a:xfrm>
                <a:prstGeom prst="rect">
                  <a:avLst/>
                </a:prstGeom>
              </p:spPr>
            </p:pic>
            <p:pic>
              <p:nvPicPr>
                <p:cNvPr id="58" name="Picture 57" descr="Screen Shot 2014-06-02 at 16.56.28.png"/>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959052" y="5248754"/>
                  <a:ext cx="806126" cy="466704"/>
                </a:xfrm>
                <a:prstGeom prst="rect">
                  <a:avLst/>
                </a:prstGeom>
              </p:spPr>
            </p:pic>
            <p:sp>
              <p:nvSpPr>
                <p:cNvPr id="59" name="TextBox 58"/>
                <p:cNvSpPr txBox="1"/>
                <p:nvPr/>
              </p:nvSpPr>
              <p:spPr>
                <a:xfrm>
                  <a:off x="1901790" y="4256174"/>
                  <a:ext cx="1146908" cy="545729"/>
                </a:xfrm>
                <a:prstGeom prst="rect">
                  <a:avLst/>
                </a:prstGeom>
                <a:noFill/>
              </p:spPr>
              <p:txBody>
                <a:bodyPr wrap="square" rtlCol="0">
                  <a:spAutoFit/>
                </a:bodyPr>
                <a:lstStyle/>
                <a:p>
                  <a:r>
                    <a:rPr lang="en-US" sz="1050" b="1" dirty="0" smtClean="0"/>
                    <a:t>PEPPI</a:t>
                  </a:r>
                  <a:endParaRPr lang="en-US" b="1" dirty="0"/>
                </a:p>
              </p:txBody>
            </p:sp>
          </p:grpSp>
          <p:pic>
            <p:nvPicPr>
              <p:cNvPr id="39" name="Picture 38" descr="300x209  SIGMA (transparente).png"/>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474993" y="3464375"/>
                <a:ext cx="1183947" cy="824816"/>
              </a:xfrm>
              <a:prstGeom prst="rect">
                <a:avLst/>
              </a:prstGeom>
            </p:spPr>
          </p:pic>
        </p:grpSp>
      </p:grpSp>
      <p:sp>
        <p:nvSpPr>
          <p:cNvPr id="36"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pic>
        <p:nvPicPr>
          <p:cNvPr id="45" name="Picture 44"/>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769890" y="4349675"/>
            <a:ext cx="316425" cy="176368"/>
          </a:xfrm>
          <a:prstGeom prst="rect">
            <a:avLst/>
          </a:prstGeom>
        </p:spPr>
      </p:pic>
      <p:sp>
        <p:nvSpPr>
          <p:cNvPr id="46" name="Prostokąt 3"/>
          <p:cNvSpPr/>
          <p:nvPr/>
        </p:nvSpPr>
        <p:spPr>
          <a:xfrm>
            <a:off x="5927254" y="5071769"/>
            <a:ext cx="3016916" cy="1231106"/>
          </a:xfrm>
          <a:prstGeom prst="rect">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wrap="none">
            <a:spAutoFit/>
          </a:bodyPr>
          <a:lstStyle/>
          <a:p>
            <a:r>
              <a:rPr lang="en-GB" sz="2000" b="1" dirty="0">
                <a:solidFill>
                  <a:schemeClr val="tx1">
                    <a:lumMod val="50000"/>
                    <a:lumOff val="50000"/>
                  </a:schemeClr>
                </a:solidFill>
              </a:rPr>
              <a:t>EUNIS Awards</a:t>
            </a:r>
          </a:p>
          <a:p>
            <a:pPr marL="285750" indent="-285750">
              <a:buFont typeface="Arial" panose="020B0604020202020204" pitchFamily="34" charset="0"/>
              <a:buChar char="•"/>
            </a:pPr>
            <a:r>
              <a:rPr lang="en-GB" dirty="0">
                <a:solidFill>
                  <a:schemeClr val="tx1">
                    <a:lumMod val="50000"/>
                    <a:lumOff val="50000"/>
                  </a:schemeClr>
                </a:solidFill>
              </a:rPr>
              <a:t>Elite Award for Excellence </a:t>
            </a:r>
            <a:endParaRPr lang="pl-PL" dirty="0">
              <a:solidFill>
                <a:schemeClr val="tx1">
                  <a:lumMod val="50000"/>
                  <a:lumOff val="50000"/>
                </a:schemeClr>
              </a:solidFill>
            </a:endParaRPr>
          </a:p>
          <a:p>
            <a:pPr marL="285750" indent="-285750">
              <a:buFont typeface="Arial" panose="020B0604020202020204" pitchFamily="34" charset="0"/>
              <a:buChar char="•"/>
            </a:pPr>
            <a:r>
              <a:rPr lang="en-GB" dirty="0" err="1">
                <a:solidFill>
                  <a:schemeClr val="tx1">
                    <a:lumMod val="50000"/>
                    <a:lumOff val="50000"/>
                  </a:schemeClr>
                </a:solidFill>
              </a:rPr>
              <a:t>Dørup</a:t>
            </a:r>
            <a:r>
              <a:rPr lang="en-GB" dirty="0">
                <a:solidFill>
                  <a:schemeClr val="tx1">
                    <a:lumMod val="50000"/>
                    <a:lumOff val="50000"/>
                  </a:schemeClr>
                </a:solidFill>
              </a:rPr>
              <a:t> E-Learning Award </a:t>
            </a:r>
            <a:endParaRPr lang="pl-PL" dirty="0">
              <a:solidFill>
                <a:schemeClr val="tx1">
                  <a:lumMod val="50000"/>
                  <a:lumOff val="50000"/>
                </a:schemeClr>
              </a:solidFill>
            </a:endParaRPr>
          </a:p>
          <a:p>
            <a:pPr marL="285750" indent="-285750">
              <a:buFont typeface="Arial" panose="020B0604020202020204" pitchFamily="34" charset="0"/>
              <a:buChar char="•"/>
            </a:pPr>
            <a:r>
              <a:rPr lang="en-GB" dirty="0">
                <a:solidFill>
                  <a:schemeClr val="tx1">
                    <a:lumMod val="50000"/>
                    <a:lumOff val="50000"/>
                  </a:schemeClr>
                </a:solidFill>
              </a:rPr>
              <a:t>Congress Best Paper Award</a:t>
            </a:r>
          </a:p>
        </p:txBody>
      </p:sp>
    </p:spTree>
    <p:extLst>
      <p:ext uri="{BB962C8B-B14F-4D97-AF65-F5344CB8AC3E}">
        <p14:creationId xmlns:p14="http://schemas.microsoft.com/office/powerpoint/2010/main" val="241506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Learning </a:t>
            </a:r>
            <a:r>
              <a:rPr lang="pl-PL" dirty="0" smtClean="0"/>
              <a:t>and </a:t>
            </a:r>
            <a:r>
              <a:rPr lang="pl-PL" dirty="0" err="1"/>
              <a:t>Teaching</a:t>
            </a:r>
            <a:r>
              <a:rPr lang="pl-PL" dirty="0"/>
              <a:t> </a:t>
            </a:r>
            <a:r>
              <a:rPr lang="en-US" dirty="0" smtClean="0"/>
              <a:t>Task Force (L</a:t>
            </a:r>
            <a:r>
              <a:rPr lang="pl-PL" dirty="0" smtClean="0"/>
              <a:t>T</a:t>
            </a:r>
            <a:r>
              <a:rPr lang="en-US" dirty="0" smtClean="0"/>
              <a:t>TF)</a:t>
            </a:r>
            <a:endParaRPr lang="en-US" dirty="0"/>
          </a:p>
        </p:txBody>
      </p:sp>
      <p:sp>
        <p:nvSpPr>
          <p:cNvPr id="6" name="Content Placeholder 2"/>
          <p:cNvSpPr>
            <a:spLocks noGrp="1"/>
          </p:cNvSpPr>
          <p:nvPr>
            <p:ph idx="1"/>
          </p:nvPr>
        </p:nvSpPr>
        <p:spPr>
          <a:xfrm>
            <a:off x="457200" y="1600200"/>
            <a:ext cx="8229600" cy="4525963"/>
          </a:xfrm>
        </p:spPr>
        <p:txBody>
          <a:bodyPr>
            <a:normAutofit fontScale="70000" lnSpcReduction="20000"/>
          </a:bodyPr>
          <a:lstStyle/>
          <a:p>
            <a:r>
              <a:rPr lang="en-US" dirty="0" smtClean="0"/>
              <a:t>Our mission</a:t>
            </a:r>
          </a:p>
          <a:p>
            <a:pPr lvl="1"/>
            <a:r>
              <a:rPr lang="en-US" dirty="0" smtClean="0"/>
              <a:t>To enhance learning and teaching by the exchange of ideas and sharing of good practice</a:t>
            </a:r>
          </a:p>
          <a:p>
            <a:pPr lvl="1"/>
            <a:endParaRPr lang="en-US" dirty="0" smtClean="0"/>
          </a:p>
          <a:p>
            <a:r>
              <a:rPr lang="en-US" dirty="0" smtClean="0"/>
              <a:t>Current activities</a:t>
            </a:r>
          </a:p>
          <a:p>
            <a:pPr lvl="1"/>
            <a:r>
              <a:rPr lang="en-US" dirty="0" smtClean="0"/>
              <a:t>focus on assessment and feedback - workshop and piloting of tools &amp; resources developed by member </a:t>
            </a:r>
            <a:r>
              <a:rPr lang="en-US" dirty="0" err="1" smtClean="0"/>
              <a:t>organisations</a:t>
            </a:r>
            <a:r>
              <a:rPr lang="en-US" dirty="0" smtClean="0"/>
              <a:t>; </a:t>
            </a:r>
          </a:p>
          <a:p>
            <a:pPr lvl="1"/>
            <a:r>
              <a:rPr lang="en-US" dirty="0" smtClean="0"/>
              <a:t>e-learning award 2015</a:t>
            </a:r>
          </a:p>
          <a:p>
            <a:pPr lvl="1"/>
            <a:r>
              <a:rPr lang="en-US" dirty="0" smtClean="0"/>
              <a:t>learning and teaching focused edition of EUNIS journal autumn 2015</a:t>
            </a:r>
          </a:p>
          <a:p>
            <a:pPr lvl="1"/>
            <a:endParaRPr lang="en-US" dirty="0" smtClean="0"/>
          </a:p>
          <a:p>
            <a:r>
              <a:rPr lang="en-US" dirty="0" smtClean="0"/>
              <a:t>What’s next?</a:t>
            </a:r>
          </a:p>
          <a:p>
            <a:pPr lvl="1"/>
            <a:r>
              <a:rPr lang="en-US" dirty="0" smtClean="0"/>
              <a:t>webinars with key suppliers</a:t>
            </a:r>
          </a:p>
          <a:p>
            <a:pPr lvl="1"/>
            <a:r>
              <a:rPr lang="en-US" dirty="0" smtClean="0"/>
              <a:t>extending assessment resource pilots</a:t>
            </a:r>
          </a:p>
          <a:p>
            <a:pPr lvl="1"/>
            <a:r>
              <a:rPr lang="en-US" dirty="0" smtClean="0"/>
              <a:t>and the rest is up to you …</a:t>
            </a:r>
            <a:endParaRPr lang="en-US" dirty="0"/>
          </a:p>
        </p:txBody>
      </p:sp>
      <p:sp>
        <p:nvSpPr>
          <p:cNvPr id="7"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307112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Business Intelligence Task Force </a:t>
            </a:r>
            <a:r>
              <a:rPr lang="fi-FI" dirty="0" smtClean="0"/>
              <a:t>(BITF)</a:t>
            </a:r>
            <a:endParaRPr lang="fi-FI" dirty="0"/>
          </a:p>
        </p:txBody>
      </p:sp>
      <p:sp>
        <p:nvSpPr>
          <p:cNvPr id="6" name="Content Placeholder 2"/>
          <p:cNvSpPr>
            <a:spLocks noGrp="1"/>
          </p:cNvSpPr>
          <p:nvPr>
            <p:ph idx="1"/>
          </p:nvPr>
        </p:nvSpPr>
        <p:spPr>
          <a:xfrm>
            <a:off x="457200" y="1308092"/>
            <a:ext cx="8229600" cy="5197682"/>
          </a:xfrm>
        </p:spPr>
        <p:txBody>
          <a:bodyPr>
            <a:normAutofit fontScale="70000" lnSpcReduction="20000"/>
          </a:bodyPr>
          <a:lstStyle/>
          <a:p>
            <a:r>
              <a:rPr lang="en-US" dirty="0" smtClean="0"/>
              <a:t>Our mission</a:t>
            </a:r>
          </a:p>
          <a:p>
            <a:pPr lvl="1"/>
            <a:r>
              <a:rPr lang="en-US" dirty="0" smtClean="0"/>
              <a:t>Promote the creation of a European collaboration network to exchange and share knowledge and experiences on business intelligence in HE institutions</a:t>
            </a:r>
          </a:p>
          <a:p>
            <a:endParaRPr lang="en-US" dirty="0" smtClean="0"/>
          </a:p>
          <a:p>
            <a:r>
              <a:rPr lang="en-US" dirty="0" smtClean="0"/>
              <a:t>Current activities</a:t>
            </a:r>
          </a:p>
          <a:p>
            <a:pPr lvl="1"/>
            <a:r>
              <a:rPr lang="en-US" dirty="0" smtClean="0"/>
              <a:t>2015 BI maturity survey (2</a:t>
            </a:r>
            <a:r>
              <a:rPr lang="en-US" baseline="40000" dirty="0" smtClean="0"/>
              <a:t>nd</a:t>
            </a:r>
            <a:r>
              <a:rPr lang="en-US" dirty="0" smtClean="0"/>
              <a:t> edition)</a:t>
            </a:r>
          </a:p>
          <a:p>
            <a:pPr lvl="1"/>
            <a:r>
              <a:rPr lang="en-US" dirty="0" smtClean="0"/>
              <a:t>”Institutional Intelligence in Universities”, joint event promoted by CRUE-TIC and EUNIS-BITF, May 2015, Madrid, Spain </a:t>
            </a:r>
            <a:endParaRPr lang="pl-PL" dirty="0" smtClean="0"/>
          </a:p>
          <a:p>
            <a:pPr lvl="1"/>
            <a:r>
              <a:rPr lang="en-US" dirty="0"/>
              <a:t>”BI in Portuguese HE Institutions”. Joint event promoted by EUNIS-BITF and FCCN/FCT, July 2015, Lisbon, Portugal</a:t>
            </a:r>
          </a:p>
          <a:p>
            <a:pPr lvl="1"/>
            <a:endParaRPr lang="en-US" dirty="0" smtClean="0"/>
          </a:p>
          <a:p>
            <a:r>
              <a:rPr lang="en-US" dirty="0" smtClean="0"/>
              <a:t>What’s next?</a:t>
            </a:r>
          </a:p>
          <a:p>
            <a:pPr lvl="1"/>
            <a:r>
              <a:rPr lang="en-US" dirty="0" smtClean="0"/>
              <a:t>Next </a:t>
            </a:r>
            <a:r>
              <a:rPr lang="pl-PL" dirty="0" smtClean="0"/>
              <a:t>BI</a:t>
            </a:r>
            <a:r>
              <a:rPr lang="en-US" dirty="0" smtClean="0"/>
              <a:t> event planned for </a:t>
            </a:r>
            <a:r>
              <a:rPr lang="pl-PL" dirty="0" err="1" smtClean="0"/>
              <a:t>June</a:t>
            </a:r>
            <a:r>
              <a:rPr lang="en-US" dirty="0" smtClean="0"/>
              <a:t> 201</a:t>
            </a:r>
            <a:r>
              <a:rPr lang="pl-PL" dirty="0" smtClean="0"/>
              <a:t>7</a:t>
            </a:r>
            <a:r>
              <a:rPr lang="en-US" dirty="0" smtClean="0"/>
              <a:t> (</a:t>
            </a:r>
            <a:r>
              <a:rPr lang="pl-PL" dirty="0" err="1" smtClean="0"/>
              <a:t>pre-Congress</a:t>
            </a:r>
            <a:r>
              <a:rPr lang="pl-PL" dirty="0" smtClean="0"/>
              <a:t> </a:t>
            </a:r>
            <a:r>
              <a:rPr lang="pl-PL" dirty="0" err="1" smtClean="0"/>
              <a:t>workshop</a:t>
            </a:r>
            <a:r>
              <a:rPr lang="en-US" dirty="0" smtClean="0"/>
              <a:t>)</a:t>
            </a:r>
            <a:r>
              <a:rPr lang="pl-PL" dirty="0" smtClean="0"/>
              <a:t> and </a:t>
            </a:r>
            <a:r>
              <a:rPr lang="pl-PL" dirty="0" err="1" smtClean="0"/>
              <a:t>November</a:t>
            </a:r>
            <a:r>
              <a:rPr lang="pl-PL" dirty="0" smtClean="0"/>
              <a:t> 2017 (UCISA </a:t>
            </a:r>
            <a:r>
              <a:rPr lang="pl-PL" dirty="0" err="1" smtClean="0"/>
              <a:t>pre</a:t>
            </a:r>
            <a:r>
              <a:rPr lang="pl-PL" dirty="0" smtClean="0"/>
              <a:t>-Conference </a:t>
            </a:r>
            <a:r>
              <a:rPr lang="pl-PL" dirty="0" err="1" smtClean="0"/>
              <a:t>workshop</a:t>
            </a:r>
            <a:r>
              <a:rPr lang="pl-PL" dirty="0" smtClean="0"/>
              <a:t>, UK)</a:t>
            </a:r>
            <a:endParaRPr lang="en-US" dirty="0" smtClean="0"/>
          </a:p>
          <a:p>
            <a:pPr lvl="1"/>
            <a:r>
              <a:rPr lang="en-US" dirty="0" smtClean="0"/>
              <a:t>Edition of an issue of EUNIS journal dedicated to BI </a:t>
            </a:r>
            <a:r>
              <a:rPr lang="pl-PL" dirty="0" smtClean="0"/>
              <a:t>(2017)</a:t>
            </a:r>
          </a:p>
          <a:p>
            <a:pPr lvl="1"/>
            <a:endParaRPr lang="en-US" dirty="0"/>
          </a:p>
        </p:txBody>
      </p:sp>
      <p:sp>
        <p:nvSpPr>
          <p:cNvPr id="7"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4098421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BencHEIT</a:t>
            </a:r>
            <a:r>
              <a:rPr lang="en-US" dirty="0" smtClean="0"/>
              <a:t> Task Force</a:t>
            </a:r>
            <a:endParaRPr lang="en-US" dirty="0"/>
          </a:p>
        </p:txBody>
      </p:sp>
      <p:sp>
        <p:nvSpPr>
          <p:cNvPr id="8" name="Content Placeholder 2"/>
          <p:cNvSpPr>
            <a:spLocks noGrp="1"/>
          </p:cNvSpPr>
          <p:nvPr>
            <p:ph idx="1"/>
          </p:nvPr>
        </p:nvSpPr>
        <p:spPr>
          <a:xfrm>
            <a:off x="457200" y="1600200"/>
            <a:ext cx="8229600" cy="4525963"/>
          </a:xfrm>
        </p:spPr>
        <p:txBody>
          <a:bodyPr>
            <a:normAutofit fontScale="70000" lnSpcReduction="20000"/>
          </a:bodyPr>
          <a:lstStyle/>
          <a:p>
            <a:r>
              <a:rPr lang="en-US" dirty="0" smtClean="0"/>
              <a:t>Our mission</a:t>
            </a:r>
          </a:p>
          <a:p>
            <a:pPr lvl="1"/>
            <a:r>
              <a:rPr lang="en-US" dirty="0" smtClean="0"/>
              <a:t>to implement a European level survey on ICT costs and the use of ICT technology in higher education institutions</a:t>
            </a:r>
          </a:p>
          <a:p>
            <a:pPr lvl="1"/>
            <a:endParaRPr lang="en-US" dirty="0" smtClean="0"/>
          </a:p>
          <a:p>
            <a:r>
              <a:rPr lang="en-US" dirty="0" smtClean="0"/>
              <a:t>Current activities</a:t>
            </a:r>
          </a:p>
          <a:p>
            <a:pPr lvl="1"/>
            <a:r>
              <a:rPr lang="en-US" dirty="0" smtClean="0"/>
              <a:t>Results for the 201</a:t>
            </a:r>
            <a:r>
              <a:rPr lang="pl-PL" dirty="0" smtClean="0"/>
              <a:t>5</a:t>
            </a:r>
            <a:r>
              <a:rPr lang="en-US" dirty="0" smtClean="0"/>
              <a:t> survey published to participants: 48 organization in </a:t>
            </a:r>
            <a:r>
              <a:rPr lang="pl-PL" dirty="0" smtClean="0"/>
              <a:t>9</a:t>
            </a:r>
            <a:r>
              <a:rPr lang="en-US" dirty="0" smtClean="0"/>
              <a:t> countries </a:t>
            </a:r>
            <a:endParaRPr lang="pl-PL" dirty="0" smtClean="0"/>
          </a:p>
          <a:p>
            <a:pPr lvl="1"/>
            <a:r>
              <a:rPr lang="en-US" dirty="0" smtClean="0"/>
              <a:t>Co-operation within the CHEITA group</a:t>
            </a:r>
          </a:p>
          <a:p>
            <a:pPr lvl="1"/>
            <a:endParaRPr lang="en-US" dirty="0" smtClean="0"/>
          </a:p>
          <a:p>
            <a:r>
              <a:rPr lang="en-US" dirty="0" smtClean="0"/>
              <a:t>What’s next?</a:t>
            </a:r>
          </a:p>
          <a:p>
            <a:pPr lvl="1"/>
            <a:r>
              <a:rPr lang="en-US" dirty="0" smtClean="0"/>
              <a:t>Workshop</a:t>
            </a:r>
            <a:r>
              <a:rPr lang="pl-PL" dirty="0" smtClean="0"/>
              <a:t>s</a:t>
            </a:r>
            <a:r>
              <a:rPr lang="en-US" dirty="0" smtClean="0"/>
              <a:t> </a:t>
            </a:r>
            <a:r>
              <a:rPr lang="pl-PL" dirty="0" smtClean="0"/>
              <a:t>i</a:t>
            </a:r>
            <a:r>
              <a:rPr lang="en-US" dirty="0" smtClean="0"/>
              <a:t>n </a:t>
            </a:r>
            <a:r>
              <a:rPr lang="pl-PL" dirty="0" err="1" smtClean="0"/>
              <a:t>June</a:t>
            </a:r>
            <a:r>
              <a:rPr lang="pl-PL" dirty="0" smtClean="0"/>
              <a:t> (</a:t>
            </a:r>
            <a:r>
              <a:rPr lang="pl-PL" dirty="0" err="1" smtClean="0"/>
              <a:t>Muenster</a:t>
            </a:r>
            <a:r>
              <a:rPr lang="pl-PL" dirty="0" smtClean="0"/>
              <a:t>, Germany) and Dece</a:t>
            </a:r>
            <a:r>
              <a:rPr lang="en-US" dirty="0" err="1" smtClean="0"/>
              <a:t>mber</a:t>
            </a:r>
            <a:r>
              <a:rPr lang="en-US" dirty="0" smtClean="0"/>
              <a:t> </a:t>
            </a:r>
            <a:r>
              <a:rPr lang="pl-PL" dirty="0" smtClean="0"/>
              <a:t>20</a:t>
            </a:r>
            <a:r>
              <a:rPr lang="en-US" dirty="0" smtClean="0"/>
              <a:t>1</a:t>
            </a:r>
            <a:r>
              <a:rPr lang="pl-PL" dirty="0" smtClean="0"/>
              <a:t>7 (</a:t>
            </a:r>
            <a:r>
              <a:rPr lang="pl-PL" dirty="0" err="1" smtClean="0"/>
              <a:t>Lisbon</a:t>
            </a:r>
            <a:r>
              <a:rPr lang="pl-PL" dirty="0" smtClean="0"/>
              <a:t>, Portugal)</a:t>
            </a:r>
            <a:endParaRPr lang="en-US" dirty="0" smtClean="0"/>
          </a:p>
          <a:p>
            <a:pPr lvl="1"/>
            <a:r>
              <a:rPr lang="en-US" dirty="0" smtClean="0"/>
              <a:t>Ongoing recruitment for new participants</a:t>
            </a:r>
          </a:p>
          <a:p>
            <a:pPr lvl="1"/>
            <a:r>
              <a:rPr lang="en-US" dirty="0" smtClean="0"/>
              <a:t>Preparations for the next round</a:t>
            </a:r>
            <a:endParaRPr lang="en-US" dirty="0"/>
          </a:p>
        </p:txBody>
      </p:sp>
      <p:sp>
        <p:nvSpPr>
          <p:cNvPr id="9"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1143494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smtClean="0"/>
              <a:t>Student </a:t>
            </a:r>
            <a:r>
              <a:rPr lang="pl-PL" dirty="0" err="1" smtClean="0"/>
              <a:t>Mobility</a:t>
            </a:r>
            <a:r>
              <a:rPr lang="en-US" dirty="0" smtClean="0"/>
              <a:t> Task Force</a:t>
            </a:r>
            <a:endParaRPr lang="en-US" dirty="0"/>
          </a:p>
        </p:txBody>
      </p:sp>
      <p:sp>
        <p:nvSpPr>
          <p:cNvPr id="6"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Our mission</a:t>
            </a:r>
          </a:p>
          <a:p>
            <a:pPr lvl="1"/>
            <a:r>
              <a:rPr lang="en-US" dirty="0" smtClean="0"/>
              <a:t>To work on improving the exchange of academic information in electronic form by promoting standards and testing them in real projects; and to help the community to stay interconnected and aware of developments in many fora.</a:t>
            </a:r>
          </a:p>
          <a:p>
            <a:pPr lvl="1"/>
            <a:endParaRPr lang="en-US" dirty="0" smtClean="0"/>
          </a:p>
          <a:p>
            <a:r>
              <a:rPr lang="en-US" dirty="0" smtClean="0"/>
              <a:t>Current activities</a:t>
            </a:r>
          </a:p>
          <a:p>
            <a:pPr lvl="1"/>
            <a:r>
              <a:rPr lang="en-US" dirty="0" smtClean="0"/>
              <a:t>Involvement in projects on academic information exchange like: EMREX, Erasmus without papers, Groningen Declaration pilot between Flanders and Holland</a:t>
            </a:r>
          </a:p>
          <a:p>
            <a:pPr lvl="1"/>
            <a:r>
              <a:rPr lang="en-US" dirty="0" smtClean="0"/>
              <a:t>Collaboration with the Mozilla Foundation and other groups to gauge the impact of Open Badges in classical academic achievements.</a:t>
            </a:r>
          </a:p>
          <a:p>
            <a:pPr lvl="1"/>
            <a:r>
              <a:rPr lang="en-US" dirty="0" smtClean="0"/>
              <a:t>A pre-congress workshop in Dundee in collaboration with the STORK2.0 project</a:t>
            </a:r>
          </a:p>
          <a:p>
            <a:pPr lvl="1"/>
            <a:endParaRPr lang="en-US" dirty="0" smtClean="0"/>
          </a:p>
          <a:p>
            <a:r>
              <a:rPr lang="en-US" dirty="0" smtClean="0"/>
              <a:t>What’s next?</a:t>
            </a:r>
          </a:p>
          <a:p>
            <a:pPr lvl="1"/>
            <a:r>
              <a:rPr lang="en-US" dirty="0" smtClean="0"/>
              <a:t>Keep our participation in projects and networks like the Groningen Declaration</a:t>
            </a:r>
          </a:p>
          <a:p>
            <a:pPr lvl="1"/>
            <a:r>
              <a:rPr lang="en-US" dirty="0" smtClean="0"/>
              <a:t>Organize some activity related to Open Badges; </a:t>
            </a:r>
            <a:r>
              <a:rPr lang="en-US" dirty="0"/>
              <a:t>f</a:t>
            </a:r>
            <a:r>
              <a:rPr lang="en-US" dirty="0" smtClean="0"/>
              <a:t>inalize the infographic </a:t>
            </a:r>
          </a:p>
          <a:p>
            <a:pPr lvl="1"/>
            <a:r>
              <a:rPr lang="en-US" dirty="0" smtClean="0"/>
              <a:t>Increase task force visibility</a:t>
            </a:r>
          </a:p>
          <a:p>
            <a:pPr lvl="1"/>
            <a:endParaRPr lang="en-US" dirty="0"/>
          </a:p>
        </p:txBody>
      </p:sp>
      <p:sp>
        <p:nvSpPr>
          <p:cNvPr id="7" name="Footer Placeholder 1"/>
          <p:cNvSpPr>
            <a:spLocks noGrp="1"/>
          </p:cNvSpPr>
          <p:nvPr>
            <p:ph type="ftr" sz="quarter" idx="11"/>
          </p:nvPr>
        </p:nvSpPr>
        <p:spPr/>
        <p:txBody>
          <a:bodyPr/>
          <a:lstStyle/>
          <a:p>
            <a:r>
              <a:rPr lang="en-US" smtClean="0"/>
              <a:t>www.eunis.org | EUNIS | March 2017</a:t>
            </a:r>
            <a:endParaRPr lang="en-US" dirty="0"/>
          </a:p>
        </p:txBody>
      </p:sp>
    </p:spTree>
    <p:extLst>
      <p:ext uri="{BB962C8B-B14F-4D97-AF65-F5344CB8AC3E}">
        <p14:creationId xmlns:p14="http://schemas.microsoft.com/office/powerpoint/2010/main" val="3512042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smtClean="0"/>
              <a:t>Student Card</a:t>
            </a:r>
            <a:r>
              <a:rPr lang="en-US" dirty="0" smtClean="0"/>
              <a:t> Task Force</a:t>
            </a:r>
            <a:r>
              <a:rPr lang="pl-PL" dirty="0" smtClean="0"/>
              <a:t> – </a:t>
            </a:r>
            <a:r>
              <a:rPr lang="pl-PL" dirty="0" err="1" smtClean="0"/>
              <a:t>new</a:t>
            </a:r>
            <a:r>
              <a:rPr lang="pl-PL" dirty="0" smtClean="0"/>
              <a:t> 2017</a:t>
            </a:r>
            <a:endParaRPr lang="en-US" dirty="0"/>
          </a:p>
        </p:txBody>
      </p:sp>
      <p:sp>
        <p:nvSpPr>
          <p:cNvPr id="6"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Our mission</a:t>
            </a:r>
          </a:p>
          <a:p>
            <a:pPr lvl="1"/>
            <a:r>
              <a:rPr lang="en-US" dirty="0" smtClean="0"/>
              <a:t>to </a:t>
            </a:r>
            <a:r>
              <a:rPr lang="en-US" dirty="0"/>
              <a:t>pool at European level reflections on matters that concern the uses and services related to the multiservice student card. Its focus is to aggregate various studies and feedback and to be proactive in projects affecting or representing an interest at European level.</a:t>
            </a:r>
            <a:endParaRPr lang="en-US" dirty="0" smtClean="0"/>
          </a:p>
          <a:p>
            <a:r>
              <a:rPr lang="en-US" dirty="0" smtClean="0"/>
              <a:t>Current activities</a:t>
            </a:r>
          </a:p>
          <a:p>
            <a:pPr lvl="1"/>
            <a:r>
              <a:rPr lang="en-US" dirty="0" smtClean="0"/>
              <a:t>A pre-congress workshop in </a:t>
            </a:r>
            <a:r>
              <a:rPr lang="pl-PL" dirty="0" err="1" smtClean="0"/>
              <a:t>Muenster</a:t>
            </a:r>
            <a:r>
              <a:rPr lang="pl-PL" dirty="0" smtClean="0"/>
              <a:t>,  </a:t>
            </a:r>
            <a:r>
              <a:rPr lang="pl-PL" dirty="0" err="1" smtClean="0"/>
              <a:t>June</a:t>
            </a:r>
            <a:r>
              <a:rPr lang="pl-PL" dirty="0" smtClean="0"/>
              <a:t> 2017</a:t>
            </a:r>
            <a:endParaRPr lang="en-US" dirty="0" smtClean="0"/>
          </a:p>
          <a:p>
            <a:r>
              <a:rPr lang="en-US" dirty="0" smtClean="0"/>
              <a:t>What’s next?</a:t>
            </a:r>
          </a:p>
          <a:p>
            <a:pPr lvl="1"/>
            <a:r>
              <a:rPr lang="en-US" dirty="0"/>
              <a:t>Studies on the deployment of the student ID card at European level;</a:t>
            </a:r>
            <a:br>
              <a:rPr lang="en-US" dirty="0"/>
            </a:br>
            <a:r>
              <a:rPr lang="en-US" dirty="0"/>
              <a:t>•  Participation in the European student ID card project;</a:t>
            </a:r>
            <a:br>
              <a:rPr lang="en-US" dirty="0"/>
            </a:br>
            <a:r>
              <a:rPr lang="en-US" dirty="0"/>
              <a:t>•  Recognized services promotion of common European interest;</a:t>
            </a:r>
            <a:br>
              <a:rPr lang="en-US" dirty="0"/>
            </a:br>
            <a:r>
              <a:rPr lang="en-US" dirty="0"/>
              <a:t>•  Promotion of services and use and support the development of innovative uses;</a:t>
            </a:r>
            <a:br>
              <a:rPr lang="en-US" dirty="0"/>
            </a:br>
            <a:r>
              <a:rPr lang="en-US" dirty="0"/>
              <a:t>•  Securing and reliability of services;</a:t>
            </a:r>
            <a:br>
              <a:rPr lang="en-US" dirty="0"/>
            </a:br>
            <a:r>
              <a:rPr lang="en-US" dirty="0"/>
              <a:t>•  Technological watch;</a:t>
            </a:r>
            <a:br>
              <a:rPr lang="en-US" dirty="0"/>
            </a:br>
            <a:r>
              <a:rPr lang="en-US" dirty="0"/>
              <a:t>•  Organization of training courses and events;</a:t>
            </a:r>
            <a:br>
              <a:rPr lang="en-US" dirty="0"/>
            </a:br>
            <a:r>
              <a:rPr lang="en-US" dirty="0"/>
              <a:t>•  Cooperation with ECCA;</a:t>
            </a:r>
            <a:br>
              <a:rPr lang="en-US" dirty="0"/>
            </a:br>
            <a:r>
              <a:rPr lang="en-US" dirty="0"/>
              <a:t>•  Representation at the European level (EUNIS) and International (EDUCAUSE).</a:t>
            </a:r>
          </a:p>
        </p:txBody>
      </p:sp>
      <p:sp>
        <p:nvSpPr>
          <p:cNvPr id="7" name="Footer Placeholder 1"/>
          <p:cNvSpPr>
            <a:spLocks noGrp="1"/>
          </p:cNvSpPr>
          <p:nvPr>
            <p:ph type="ftr" sz="quarter" idx="11"/>
          </p:nvPr>
        </p:nvSpPr>
        <p:spPr/>
        <p:txBody>
          <a:bodyPr/>
          <a:lstStyle/>
          <a:p>
            <a:r>
              <a:rPr lang="en-US" smtClean="0"/>
              <a:t>www.eunis.org | EUNIS | March 2017</a:t>
            </a:r>
            <a:endParaRPr lang="en-US" dirty="0"/>
          </a:p>
        </p:txBody>
      </p:sp>
    </p:spTree>
    <p:extLst>
      <p:ext uri="{BB962C8B-B14F-4D97-AF65-F5344CB8AC3E}">
        <p14:creationId xmlns:p14="http://schemas.microsoft.com/office/powerpoint/2010/main" val="2359780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eunis template newJB_m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W Cen MT">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eunis template newJB_mm.thmx</Template>
  <TotalTime>4696</TotalTime>
  <Words>1017</Words>
  <Application>Microsoft Office PowerPoint</Application>
  <PresentationFormat>On-screen Show (4:3)</PresentationFormat>
  <Paragraphs>167</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eunis template newJB_mm</vt:lpstr>
      <vt:lpstr>PowerPoint Presentation</vt:lpstr>
      <vt:lpstr>What is EUNIS today?</vt:lpstr>
      <vt:lpstr>EUNIS Structure</vt:lpstr>
      <vt:lpstr>What do we offer</vt:lpstr>
      <vt:lpstr>Learning and Teaching Task Force (LTTF)</vt:lpstr>
      <vt:lpstr>Business Intelligence Task Force (BITF)</vt:lpstr>
      <vt:lpstr>BencHEIT Task Force</vt:lpstr>
      <vt:lpstr>Student Mobility Task Force</vt:lpstr>
      <vt:lpstr>Student Card Task Force – new 2017</vt:lpstr>
      <vt:lpstr>EUNIS Research and Analysis Initiative (ERAI)</vt:lpstr>
      <vt:lpstr>Next events</vt:lpstr>
      <vt:lpstr>Looking at the Future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micmenn</dc:creator>
  <cp:lastModifiedBy>SKAFTE Nicolai (EAC)</cp:lastModifiedBy>
  <cp:revision>134</cp:revision>
  <dcterms:created xsi:type="dcterms:W3CDTF">2014-05-27T13:56:28Z</dcterms:created>
  <dcterms:modified xsi:type="dcterms:W3CDTF">2017-03-07T07:31:17Z</dcterms:modified>
</cp:coreProperties>
</file>