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2" r:id="rId2"/>
    <p:sldId id="294" r:id="rId3"/>
    <p:sldId id="283" r:id="rId4"/>
    <p:sldId id="288" r:id="rId5"/>
    <p:sldId id="287" r:id="rId6"/>
    <p:sldId id="296" r:id="rId7"/>
    <p:sldId id="297" r:id="rId8"/>
    <p:sldId id="298" r:id="rId9"/>
    <p:sldId id="299" r:id="rId10"/>
    <p:sldId id="289" r:id="rId11"/>
    <p:sldId id="295" r:id="rId12"/>
    <p:sldId id="293" r:id="rId13"/>
    <p:sldId id="300" r:id="rId14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4">
          <p15:clr>
            <a:srgbClr val="A4A3A4"/>
          </p15:clr>
        </p15:guide>
        <p15:guide id="2" pos="2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ja Jermol" initials="MJ" lastIdx="1" clrIdx="0">
    <p:extLst>
      <p:ext uri="{19B8F6BF-5375-455C-9EA6-DF929625EA0E}">
        <p15:presenceInfo xmlns:p15="http://schemas.microsoft.com/office/powerpoint/2012/main" userId="Mitja Jermo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4194"/>
    <a:srgbClr val="33ACE3"/>
    <a:srgbClr val="3166CF"/>
    <a:srgbClr val="3E6FD2"/>
    <a:srgbClr val="2D5EC1"/>
    <a:srgbClr val="BDDEFF"/>
    <a:srgbClr val="99CCFF"/>
    <a:srgbClr val="808080"/>
    <a:srgbClr val="FFD624"/>
    <a:srgbClr val="0F5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2" autoAdjust="0"/>
    <p:restoredTop sz="94626" autoAdjust="0"/>
  </p:normalViewPr>
  <p:slideViewPr>
    <p:cSldViewPr showGuides="1">
      <p:cViewPr varScale="1">
        <p:scale>
          <a:sx n="84" d="100"/>
          <a:sy n="84" d="100"/>
        </p:scale>
        <p:origin x="1594" y="82"/>
      </p:cViewPr>
      <p:guideLst>
        <p:guide orient="horz" pos="484"/>
        <p:guide pos="2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FED45814-836F-4D02-9B3F-C8895E0452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6458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183" y="0"/>
            <a:ext cx="2949841" cy="49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723170"/>
            <a:ext cx="5445126" cy="4475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183" y="9444749"/>
            <a:ext cx="2949841" cy="49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20961ED-B8B5-4C64-9727-6F12A830C9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2761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171" y="0"/>
            <a:ext cx="9131806" cy="685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8172400" y="2132856"/>
            <a:ext cx="864096" cy="7200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4671" y="4509120"/>
            <a:ext cx="3888432" cy="1854589"/>
          </a:xfrm>
          <a:prstGeom prst="rect">
            <a:avLst/>
          </a:prstGeom>
        </p:spPr>
        <p:txBody>
          <a:bodyPr lIns="0" tIns="0" rIns="0" bIns="0"/>
          <a:lstStyle>
            <a:lvl1pPr marL="0" algn="r">
              <a:lnSpc>
                <a:spcPct val="110000"/>
              </a:lnSpc>
              <a:defRPr sz="3000">
                <a:solidFill>
                  <a:srgbClr val="164194"/>
                </a:solidFill>
              </a:defRPr>
            </a:lvl1pPr>
          </a:lstStyle>
          <a:p>
            <a:pPr lvl="0"/>
            <a:endParaRPr lang="en-GB" altLang="en-US" noProof="0" dirty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085072" y="4517797"/>
            <a:ext cx="4752547" cy="1080120"/>
          </a:xfrm>
          <a:prstGeom prst="rect">
            <a:avLst/>
          </a:prstGeom>
        </p:spPr>
        <p:txBody>
          <a:bodyPr lIns="0" tIns="0" bIns="0"/>
          <a:lstStyle>
            <a:lvl1pPr marL="0" indent="0" algn="r">
              <a:lnSpc>
                <a:spcPct val="110000"/>
              </a:lnSpc>
              <a:spcBef>
                <a:spcPts val="0"/>
              </a:spcBef>
              <a:buFontTx/>
              <a:buNone/>
              <a:defRPr sz="2400" b="1" i="0">
                <a:solidFill>
                  <a:srgbClr val="164194"/>
                </a:solidFill>
              </a:defRPr>
            </a:lvl1pPr>
          </a:lstStyle>
          <a:p>
            <a:pPr lvl="0"/>
            <a:r>
              <a:rPr lang="en-US" altLang="en-US" noProof="0" dirty="0" smtClean="0"/>
              <a:t>Click to edit Master subtitle style</a:t>
            </a:r>
            <a:endParaRPr lang="en-GB" altLang="en-US" noProof="0" dirty="0" smtClean="0"/>
          </a:p>
        </p:txBody>
      </p:sp>
      <p:sp>
        <p:nvSpPr>
          <p:cNvPr id="21" name="Content Placeholder 2"/>
          <p:cNvSpPr>
            <a:spLocks noGrp="1"/>
          </p:cNvSpPr>
          <p:nvPr>
            <p:ph idx="10"/>
          </p:nvPr>
        </p:nvSpPr>
        <p:spPr>
          <a:xfrm>
            <a:off x="4067945" y="5715637"/>
            <a:ext cx="4752547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86" y="6268169"/>
            <a:ext cx="16764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0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8208144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78702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7544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715247" y="1053505"/>
            <a:ext cx="3960440" cy="48996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156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860032" y="404812"/>
            <a:ext cx="4320480" cy="5544467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467544" y="1416669"/>
            <a:ext cx="3959994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21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4229788" cy="68580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716015" y="1416669"/>
            <a:ext cx="3960000" cy="45364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714755" y="334838"/>
            <a:ext cx="3961260" cy="100593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610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below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-17828" y="0"/>
            <a:ext cx="9161828" cy="2204864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7544" y="3283571"/>
            <a:ext cx="8208144" cy="26695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66724" y="256490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34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6724" y="334838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8985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135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6724" y="2564904"/>
            <a:ext cx="8208963" cy="64807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defRPr sz="2800">
                <a:solidFill>
                  <a:srgbClr val="16419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6"/>
            <a:ext cx="9144000" cy="220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37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395536" y="6309320"/>
            <a:ext cx="2133600" cy="365125"/>
          </a:xfrm>
          <a:prstGeom prst="rect">
            <a:avLst/>
          </a:prstGeom>
        </p:spPr>
        <p:txBody>
          <a:bodyPr vert="horz" lIns="91440" tIns="0" rIns="91440" bIns="0" rtlCol="0" anchor="ctr"/>
          <a:lstStyle>
            <a:defPPr>
              <a:defRPr lang="en-GB"/>
            </a:defPPr>
            <a:lvl1pPr marL="0" indent="0" algn="r" rtl="0" fontAlgn="base">
              <a:spcBef>
                <a:spcPct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200" kern="1200">
                <a:solidFill>
                  <a:srgbClr val="164194"/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fld id="{416CF0FB-56F5-7340-B552-B5CF2D5EAED5}" type="slidenum">
              <a:rPr lang="en-US" smtClean="0"/>
              <a:pPr algn="l"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6160095"/>
            <a:ext cx="1676400" cy="514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  <p:sldLayoutId id="2147483655" r:id="rId4"/>
    <p:sldLayoutId id="2147483656" r:id="rId5"/>
    <p:sldLayoutId id="2147483659" r:id="rId6"/>
    <p:sldLayoutId id="2147483654" r:id="rId7"/>
    <p:sldLayoutId id="2147483660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marL="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videolectures.net/" TargetMode="External"/><Relationship Id="rId13" Type="http://schemas.openxmlformats.org/officeDocument/2006/relationships/hyperlink" Target="http://enrycher.ijs.si/" TargetMode="External"/><Relationship Id="rId3" Type="http://schemas.openxmlformats.org/officeDocument/2006/relationships/hyperlink" Target="http://k4all.org/" TargetMode="External"/><Relationship Id="rId7" Type="http://schemas.openxmlformats.org/officeDocument/2006/relationships/hyperlink" Target="http://sensorlab.ijs.si/" TargetMode="External"/><Relationship Id="rId12" Type="http://schemas.openxmlformats.org/officeDocument/2006/relationships/hyperlink" Target="http://eventregistry.org/" TargetMode="External"/><Relationship Id="rId2" Type="http://schemas.openxmlformats.org/officeDocument/2006/relationships/hyperlink" Target="http://www.ouslovenia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ilab.ijs.si/" TargetMode="External"/><Relationship Id="rId11" Type="http://schemas.openxmlformats.org/officeDocument/2006/relationships/hyperlink" Target="http://qminer.ijs.si/" TargetMode="External"/><Relationship Id="rId5" Type="http://schemas.openxmlformats.org/officeDocument/2006/relationships/hyperlink" Target="http://ct3.ijs.si/" TargetMode="External"/><Relationship Id="rId15" Type="http://schemas.openxmlformats.org/officeDocument/2006/relationships/hyperlink" Target="http://www.cyc.com/" TargetMode="External"/><Relationship Id="rId10" Type="http://schemas.openxmlformats.org/officeDocument/2006/relationships/hyperlink" Target="http://scienceatlas.si/" TargetMode="External"/><Relationship Id="rId4" Type="http://schemas.openxmlformats.org/officeDocument/2006/relationships/hyperlink" Target="http://www.ijs.si/" TargetMode="External"/><Relationship Id="rId9" Type="http://schemas.openxmlformats.org/officeDocument/2006/relationships/hyperlink" Target="http://opencast.org/matterhorn" TargetMode="External"/><Relationship Id="rId14" Type="http://schemas.openxmlformats.org/officeDocument/2006/relationships/hyperlink" Target="http://newsfeed.ijs.si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hyperlink" Target="http://videolectures.net/pascal/" TargetMode="External"/><Relationship Id="rId7" Type="http://schemas.openxmlformats.org/officeDocument/2006/relationships/image" Target="../media/image6.png"/><Relationship Id="rId12" Type="http://schemas.openxmlformats.org/officeDocument/2006/relationships/hyperlink" Target="http://unesco.ijs.si/" TargetMode="External"/><Relationship Id="rId2" Type="http://schemas.openxmlformats.org/officeDocument/2006/relationships/hyperlink" Target="http://www.oercongress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twitter.com/OERcongress" TargetMode="External"/><Relationship Id="rId11" Type="http://schemas.openxmlformats.org/officeDocument/2006/relationships/hyperlink" Target="http://www.ouslovenia.net/" TargetMode="External"/><Relationship Id="rId5" Type="http://schemas.openxmlformats.org/officeDocument/2006/relationships/hyperlink" Target="https://twitter.com/OpenupSLO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facebook.com/openingupslovenia/?ref=bookmarks" TargetMode="External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1960" y="4797152"/>
            <a:ext cx="4751942" cy="648072"/>
          </a:xfrm>
        </p:spPr>
        <p:txBody>
          <a:bodyPr/>
          <a:lstStyle/>
          <a:p>
            <a:r>
              <a:rPr lang="sl-SI" altLang="en-US" dirty="0" smtClean="0"/>
              <a:t>2nd </a:t>
            </a:r>
            <a:r>
              <a:rPr lang="sl-SI" altLang="en-US" dirty="0" err="1" smtClean="0"/>
              <a:t>World</a:t>
            </a:r>
            <a:r>
              <a:rPr lang="sl-SI" altLang="en-US" dirty="0" smtClean="0"/>
              <a:t> OER </a:t>
            </a:r>
            <a:r>
              <a:rPr lang="sl-SI" altLang="en-US" dirty="0" err="1" smtClean="0"/>
              <a:t>Congress</a:t>
            </a:r>
            <a:r>
              <a:rPr lang="sl-SI" altLang="en-US" dirty="0" smtClean="0"/>
              <a:t/>
            </a:r>
            <a:br>
              <a:rPr lang="sl-SI" altLang="en-US" dirty="0" smtClean="0"/>
            </a:br>
            <a:r>
              <a:rPr lang="sl-SI" altLang="en-US" dirty="0" err="1" smtClean="0"/>
              <a:t>What</a:t>
            </a:r>
            <a:r>
              <a:rPr lang="en-GB" altLang="en-US" dirty="0" smtClean="0"/>
              <a:t>’s it about?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07485" y="6381328"/>
            <a:ext cx="4752547" cy="648072"/>
          </a:xfrm>
        </p:spPr>
        <p:txBody>
          <a:bodyPr/>
          <a:lstStyle/>
          <a:p>
            <a:pPr algn="l"/>
            <a:r>
              <a:rPr lang="en-US" dirty="0"/>
              <a:t>Davor </a:t>
            </a:r>
            <a:r>
              <a:rPr lang="en-US" dirty="0" smtClean="0"/>
              <a:t>Orlic</a:t>
            </a:r>
            <a:r>
              <a:rPr lang="sl-SI" dirty="0" smtClean="0"/>
              <a:t>, </a:t>
            </a:r>
            <a:r>
              <a:rPr lang="en-US" dirty="0" smtClean="0"/>
              <a:t>Jožef </a:t>
            </a:r>
            <a:r>
              <a:rPr lang="en-US" dirty="0"/>
              <a:t>Stefan </a:t>
            </a:r>
            <a:r>
              <a:rPr lang="en-US" dirty="0" smtClean="0"/>
              <a:t>Institute </a:t>
            </a:r>
            <a:endParaRPr lang="sl-SI" dirty="0" smtClean="0"/>
          </a:p>
          <a:p>
            <a:pPr algn="l"/>
            <a:r>
              <a:rPr lang="sl-SI" dirty="0" smtClean="0"/>
              <a:t>Mitja Jermol, </a:t>
            </a:r>
            <a:r>
              <a:rPr lang="en-GB" dirty="0" smtClean="0"/>
              <a:t>UNESCO </a:t>
            </a:r>
            <a:r>
              <a:rPr lang="en-GB" dirty="0"/>
              <a:t>Chair on Open Technologies for OER and Open Learning</a:t>
            </a:r>
            <a:r>
              <a:rPr lang="en-US" dirty="0"/>
              <a:t> </a:t>
            </a:r>
            <a:endParaRPr lang="sl-SI" dirty="0" smtClean="0"/>
          </a:p>
          <a:p>
            <a:pPr algn="l"/>
            <a:endParaRPr lang="sl-SI" dirty="0" smtClean="0"/>
          </a:p>
          <a:p>
            <a:pPr algn="l"/>
            <a:r>
              <a:rPr lang="en-GB" dirty="0" err="1" smtClean="0"/>
              <a:t>Borut</a:t>
            </a:r>
            <a:r>
              <a:rPr lang="en-GB" dirty="0" smtClean="0"/>
              <a:t> </a:t>
            </a:r>
            <a:r>
              <a:rPr lang="sl-SI" dirty="0" smtClean="0"/>
              <a:t>Č</a:t>
            </a:r>
            <a:r>
              <a:rPr lang="en-GB" dirty="0" err="1" smtClean="0"/>
              <a:t>ampelj</a:t>
            </a:r>
            <a:r>
              <a:rPr lang="en-GB" dirty="0" smtClean="0"/>
              <a:t>, </a:t>
            </a:r>
            <a:r>
              <a:rPr lang="en-GB" dirty="0"/>
              <a:t>Ministry of Education, Science and </a:t>
            </a:r>
            <a:r>
              <a:rPr lang="en-GB" dirty="0" smtClean="0"/>
              <a:t>Sport</a:t>
            </a:r>
            <a:endParaRPr lang="sl-SI" dirty="0" smtClean="0"/>
          </a:p>
          <a:p>
            <a:pPr algn="l"/>
            <a:r>
              <a:rPr lang="sl-SI" dirty="0" err="1" smtClean="0"/>
              <a:t>Gasper</a:t>
            </a:r>
            <a:r>
              <a:rPr lang="sl-SI" dirty="0" smtClean="0"/>
              <a:t> Hrastelj, UNESCO </a:t>
            </a:r>
            <a:r>
              <a:rPr lang="sl-SI" dirty="0" err="1" smtClean="0"/>
              <a:t>National</a:t>
            </a:r>
            <a:r>
              <a:rPr lang="sl-SI" dirty="0" smtClean="0"/>
              <a:t> </a:t>
            </a:r>
            <a:r>
              <a:rPr lang="sl-SI" dirty="0" err="1" smtClean="0"/>
              <a:t>Commission</a:t>
            </a:r>
            <a:r>
              <a:rPr lang="sl-SI" dirty="0" smtClean="0"/>
              <a:t> </a:t>
            </a:r>
            <a:r>
              <a:rPr lang="sl-SI" dirty="0" err="1" smtClean="0"/>
              <a:t>for</a:t>
            </a:r>
            <a:r>
              <a:rPr lang="sl-SI" dirty="0" smtClean="0"/>
              <a:t> </a:t>
            </a:r>
            <a:r>
              <a:rPr lang="sl-SI" dirty="0" err="1" smtClean="0"/>
              <a:t>Slovenia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45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9645" y="1340766"/>
            <a:ext cx="3960440" cy="4612357"/>
          </a:xfrm>
        </p:spPr>
        <p:txBody>
          <a:bodyPr/>
          <a:lstStyle/>
          <a:p>
            <a:pPr marL="0" lvl="1" indent="0">
              <a:buNone/>
            </a:pPr>
            <a:r>
              <a:rPr lang="en-GB" sz="1400" dirty="0" smtClean="0"/>
              <a:t>Initiatives:</a:t>
            </a:r>
          </a:p>
          <a:p>
            <a:pPr lvl="1" indent="-160338"/>
            <a:r>
              <a:rPr lang="en-GB" sz="1500" b="0" dirty="0">
                <a:hlinkClick r:id="rId2"/>
              </a:rPr>
              <a:t>http://www.ouslovenia.net</a:t>
            </a:r>
            <a:r>
              <a:rPr lang="en-GB" sz="1500" b="0" dirty="0"/>
              <a:t>  </a:t>
            </a:r>
          </a:p>
          <a:p>
            <a:pPr marL="0" lvl="1" indent="0">
              <a:buNone/>
            </a:pPr>
            <a:endParaRPr lang="en-GB" sz="1400" dirty="0" smtClean="0"/>
          </a:p>
          <a:p>
            <a:pPr marL="0" lvl="1" indent="0">
              <a:buNone/>
            </a:pPr>
            <a:r>
              <a:rPr lang="en-GB" sz="1400" dirty="0" smtClean="0"/>
              <a:t>Institutions, laboratories involved in the network: </a:t>
            </a:r>
          </a:p>
          <a:p>
            <a:pPr lvl="1" indent="-160338"/>
            <a:r>
              <a:rPr lang="en-GB" sz="1500" b="0" dirty="0">
                <a:hlinkClick r:id="rId3"/>
              </a:rPr>
              <a:t>http://k4all.org</a:t>
            </a:r>
            <a:r>
              <a:rPr lang="en-GB" sz="1500" b="0" dirty="0"/>
              <a:t>  </a:t>
            </a:r>
            <a:r>
              <a:rPr lang="en-GB" sz="1400" dirty="0" smtClean="0"/>
              <a:t>(1000+ researchers in Artificial Intelligence, 60+ members)</a:t>
            </a:r>
          </a:p>
          <a:p>
            <a:pPr lvl="1" indent="-160338"/>
            <a:r>
              <a:rPr lang="en-GB" sz="1500" b="0" dirty="0">
                <a:hlinkClick r:id="rId4"/>
              </a:rPr>
              <a:t>http:/</a:t>
            </a:r>
            <a:r>
              <a:rPr lang="sl-SI" sz="1500" b="0" dirty="0">
                <a:hlinkClick r:id="rId4"/>
              </a:rPr>
              <a:t>/</a:t>
            </a:r>
            <a:r>
              <a:rPr lang="en-GB" sz="1500" b="0" dirty="0">
                <a:hlinkClick r:id="rId4"/>
              </a:rPr>
              <a:t>ijs.si</a:t>
            </a:r>
            <a:r>
              <a:rPr lang="en-GB" sz="1500" b="0" dirty="0"/>
              <a:t> </a:t>
            </a:r>
          </a:p>
          <a:p>
            <a:pPr lvl="1" indent="-160338"/>
            <a:r>
              <a:rPr lang="en-GB" sz="1500" b="0" dirty="0">
                <a:hlinkClick r:id="rId5"/>
              </a:rPr>
              <a:t>http://ct3.ijs.si</a:t>
            </a:r>
            <a:r>
              <a:rPr lang="en-GB" sz="1500" b="0" dirty="0"/>
              <a:t> </a:t>
            </a:r>
          </a:p>
          <a:p>
            <a:pPr lvl="1" indent="-160338"/>
            <a:r>
              <a:rPr lang="en-GB" sz="1500" b="0" dirty="0">
                <a:hlinkClick r:id="rId6"/>
              </a:rPr>
              <a:t>http://ailab.ijs.si</a:t>
            </a:r>
            <a:r>
              <a:rPr lang="en-GB" sz="1500" b="0" dirty="0"/>
              <a:t> </a:t>
            </a:r>
          </a:p>
          <a:p>
            <a:pPr lvl="1" indent="-160338"/>
            <a:r>
              <a:rPr lang="en-GB" sz="1500" b="0" dirty="0">
                <a:hlinkClick r:id="rId7"/>
              </a:rPr>
              <a:t>http://sensorlab.ijs.si</a:t>
            </a:r>
            <a:r>
              <a:rPr lang="en-GB" sz="1500" b="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8380"/>
          </a:xfrm>
        </p:spPr>
        <p:txBody>
          <a:bodyPr/>
          <a:lstStyle/>
          <a:p>
            <a:r>
              <a:rPr lang="en-GB" dirty="0" smtClean="0"/>
              <a:t>Links, Tech Assets and Software stack applicable to OER</a:t>
            </a:r>
            <a:endParaRPr lang="en-GB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4554910" y="1340766"/>
            <a:ext cx="3960440" cy="461235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1pPr>
            <a:lvl2pPr marL="342900" indent="-3429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Char char="•"/>
              <a:defRPr sz="2000" b="1">
                <a:solidFill>
                  <a:srgbClr val="164194"/>
                </a:solidFill>
                <a:latin typeface="+mn-lt"/>
              </a:defRPr>
            </a:lvl2pPr>
            <a:lvl3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buFont typeface="Arial"/>
              <a:buNone/>
            </a:pPr>
            <a:r>
              <a:rPr lang="en-GB" sz="1400" kern="0" dirty="0" smtClean="0"/>
              <a:t>Products:</a:t>
            </a:r>
          </a:p>
          <a:p>
            <a:pPr lvl="1" indent="-160338"/>
            <a:r>
              <a:rPr lang="en-GB" sz="1400" dirty="0">
                <a:hlinkClick r:id="rId8"/>
              </a:rPr>
              <a:t>http://videolectures.net</a:t>
            </a:r>
            <a:r>
              <a:rPr lang="sl-SI" sz="1400" dirty="0"/>
              <a:t> (1014 </a:t>
            </a:r>
            <a:r>
              <a:rPr lang="sl-SI" sz="1400" dirty="0" err="1"/>
              <a:t>events</a:t>
            </a:r>
            <a:r>
              <a:rPr lang="sl-SI" sz="1400" dirty="0"/>
              <a:t>, 14156 </a:t>
            </a:r>
            <a:r>
              <a:rPr lang="sl-SI" sz="1400" dirty="0" err="1"/>
              <a:t>authors</a:t>
            </a:r>
            <a:r>
              <a:rPr lang="sl-SI" sz="1400" dirty="0"/>
              <a:t>, 19041 </a:t>
            </a:r>
            <a:r>
              <a:rPr lang="sl-SI" sz="1400" dirty="0" err="1"/>
              <a:t>lectures</a:t>
            </a:r>
            <a:r>
              <a:rPr lang="sl-SI" sz="1400" dirty="0"/>
              <a:t>, 22097 </a:t>
            </a:r>
            <a:r>
              <a:rPr lang="sl-SI" sz="1400" dirty="0" err="1"/>
              <a:t>videos</a:t>
            </a:r>
            <a:r>
              <a:rPr lang="sl-SI" sz="1400" dirty="0"/>
              <a:t>)</a:t>
            </a:r>
            <a:endParaRPr lang="en-GB" sz="1400" dirty="0"/>
          </a:p>
          <a:p>
            <a:pPr lvl="1" indent="-160338"/>
            <a:r>
              <a:rPr lang="en-GB" sz="1500" b="0" dirty="0">
                <a:hlinkClick r:id="rId9"/>
              </a:rPr>
              <a:t>http://opencast.org/matterhorn</a:t>
            </a:r>
            <a:r>
              <a:rPr lang="en-GB" sz="1500" b="0" dirty="0"/>
              <a:t> </a:t>
            </a:r>
          </a:p>
          <a:p>
            <a:pPr lvl="1" indent="-160338"/>
            <a:r>
              <a:rPr lang="en-GB" sz="1500" b="0" dirty="0">
                <a:hlinkClick r:id="rId10"/>
              </a:rPr>
              <a:t>http://scienceatlas.si</a:t>
            </a:r>
            <a:r>
              <a:rPr lang="en-GB" sz="1500" b="0" dirty="0"/>
              <a:t> </a:t>
            </a:r>
          </a:p>
          <a:p>
            <a:pPr lvl="1" indent="-160338"/>
            <a:r>
              <a:rPr lang="en-GB" sz="1500" b="0" dirty="0">
                <a:hlinkClick r:id="rId11"/>
              </a:rPr>
              <a:t>http://qminer.ijs.si</a:t>
            </a:r>
            <a:r>
              <a:rPr lang="en-GB" sz="1500" b="0" dirty="0"/>
              <a:t> </a:t>
            </a:r>
          </a:p>
          <a:p>
            <a:pPr marL="0" lvl="1" indent="0">
              <a:buFont typeface="Arial"/>
              <a:buNone/>
            </a:pPr>
            <a:endParaRPr lang="en-GB" sz="1400" kern="0" dirty="0" smtClean="0"/>
          </a:p>
          <a:p>
            <a:pPr marL="0" lvl="1" indent="0">
              <a:buNone/>
            </a:pPr>
            <a:endParaRPr lang="en-GB" sz="1400" dirty="0" smtClean="0"/>
          </a:p>
          <a:p>
            <a:pPr marL="0" lvl="1" indent="0">
              <a:buNone/>
            </a:pPr>
            <a:r>
              <a:rPr lang="en-GB" sz="1400" dirty="0" smtClean="0"/>
              <a:t>Software and applications:</a:t>
            </a:r>
          </a:p>
          <a:p>
            <a:pPr lvl="1" indent="-160338"/>
            <a:r>
              <a:rPr lang="en-GB" sz="1500" b="0" dirty="0">
                <a:hlinkClick r:id="rId12"/>
              </a:rPr>
              <a:t>http://eventregistry.org</a:t>
            </a:r>
            <a:r>
              <a:rPr lang="en-GB" sz="1500" b="0" dirty="0"/>
              <a:t> </a:t>
            </a:r>
          </a:p>
          <a:p>
            <a:pPr lvl="1" indent="-160338"/>
            <a:r>
              <a:rPr lang="en-GB" sz="1500" b="0" dirty="0">
                <a:hlinkClick r:id="rId13"/>
              </a:rPr>
              <a:t>http://enrycher.ijs.si</a:t>
            </a:r>
            <a:r>
              <a:rPr lang="en-GB" sz="1500" b="0" dirty="0"/>
              <a:t> </a:t>
            </a:r>
          </a:p>
          <a:p>
            <a:pPr lvl="1" indent="-160338"/>
            <a:r>
              <a:rPr lang="en-GB" sz="1500" b="0" dirty="0">
                <a:hlinkClick r:id="rId14"/>
              </a:rPr>
              <a:t>http://newsfeed.ijs.si</a:t>
            </a:r>
            <a:endParaRPr lang="en-GB" sz="1500" b="0" dirty="0"/>
          </a:p>
          <a:p>
            <a:pPr lvl="1" indent="-160338"/>
            <a:r>
              <a:rPr lang="en-GB" sz="1500" b="0" dirty="0">
                <a:hlinkClick r:id="rId15"/>
              </a:rPr>
              <a:t>http://www.cyc.com</a:t>
            </a:r>
            <a:endParaRPr lang="en-GB" sz="1500" b="0" dirty="0"/>
          </a:p>
          <a:p>
            <a:pPr lvl="1" indent="-160338"/>
            <a:r>
              <a:rPr lang="en-GB" sz="1500" b="0" dirty="0">
                <a:hlinkClick r:id="rId15"/>
              </a:rPr>
              <a:t>http://www.cyc.com</a:t>
            </a:r>
            <a:r>
              <a:rPr lang="en-GB" sz="1500" b="0" dirty="0"/>
              <a:t> </a:t>
            </a:r>
          </a:p>
          <a:p>
            <a:pPr lvl="1" indent="-160338"/>
            <a:r>
              <a:rPr lang="en-GB" sz="1500" b="0" dirty="0" err="1"/>
              <a:t>iDiveriNews</a:t>
            </a:r>
            <a:r>
              <a:rPr lang="en-GB" sz="1500" b="0" dirty="0"/>
              <a:t> on App Store</a:t>
            </a:r>
          </a:p>
          <a:p>
            <a:pPr lvl="1" indent="-160338"/>
            <a:r>
              <a:rPr lang="en-GB" sz="1500" b="0" dirty="0"/>
              <a:t>Curious Cat on </a:t>
            </a:r>
            <a:r>
              <a:rPr lang="en-GB" sz="1500" b="0" dirty="0" err="1"/>
              <a:t>GooglePlay</a:t>
            </a:r>
            <a:endParaRPr lang="en-GB" sz="1500" b="0" dirty="0"/>
          </a:p>
          <a:p>
            <a:pPr marL="0" lvl="1" indent="0">
              <a:buFont typeface="Arial"/>
              <a:buNone/>
            </a:pPr>
            <a:endParaRPr lang="en-GB" sz="1400" kern="0" dirty="0" smtClean="0"/>
          </a:p>
          <a:p>
            <a:pPr marL="0" lvl="1" indent="0">
              <a:buFont typeface="Arial"/>
              <a:buNone/>
            </a:pPr>
            <a:endParaRPr lang="en-GB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176888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4" y="116632"/>
            <a:ext cx="8208963" cy="648072"/>
          </a:xfrm>
        </p:spPr>
        <p:txBody>
          <a:bodyPr/>
          <a:lstStyle/>
          <a:p>
            <a:r>
              <a:rPr lang="sl-SI" dirty="0" smtClean="0"/>
              <a:t>OpeningupSlovenia </a:t>
            </a:r>
            <a:r>
              <a:rPr lang="en-GB" dirty="0" smtClean="0"/>
              <a:t>Members and Advisory Board – all have an active role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27" y="1422342"/>
            <a:ext cx="3960440" cy="1164455"/>
          </a:xfrm>
        </p:spPr>
        <p:txBody>
          <a:bodyPr/>
          <a:lstStyle/>
          <a:p>
            <a:pPr marL="0" lvl="1" indent="0">
              <a:buNone/>
            </a:pPr>
            <a:r>
              <a:rPr lang="en-GB" sz="1100" b="0" dirty="0" smtClean="0"/>
              <a:t>Civil Society, IGOs, NGOs, Government:</a:t>
            </a:r>
          </a:p>
          <a:p>
            <a:pPr lvl="1" indent="-165100"/>
            <a:r>
              <a:rPr lang="en-GB" sz="1100" dirty="0" smtClean="0"/>
              <a:t>Knowledge </a:t>
            </a:r>
            <a:r>
              <a:rPr lang="en-GB" sz="1100" dirty="0"/>
              <a:t>4 All Foundation Ltd.</a:t>
            </a:r>
          </a:p>
          <a:p>
            <a:pPr lvl="1" indent="-165100"/>
            <a:r>
              <a:rPr lang="en-GB" sz="1100" dirty="0" smtClean="0">
                <a:solidFill>
                  <a:srgbClr val="FF0000"/>
                </a:solidFill>
              </a:rPr>
              <a:t>Ministry </a:t>
            </a:r>
            <a:r>
              <a:rPr lang="en-GB" sz="1100" dirty="0">
                <a:solidFill>
                  <a:srgbClr val="FF0000"/>
                </a:solidFill>
              </a:rPr>
              <a:t>of Education, Science and Sport</a:t>
            </a:r>
          </a:p>
          <a:p>
            <a:pPr lvl="1" indent="-165100"/>
            <a:r>
              <a:rPr lang="en-GB" sz="1100" dirty="0" smtClean="0"/>
              <a:t>Chamber of Commerce and Industry</a:t>
            </a:r>
          </a:p>
          <a:p>
            <a:pPr lvl="1" indent="-165100"/>
            <a:r>
              <a:rPr lang="en-GB" sz="1100" dirty="0" smtClean="0">
                <a:solidFill>
                  <a:srgbClr val="FF0000"/>
                </a:solidFill>
              </a:rPr>
              <a:t>National </a:t>
            </a:r>
            <a:r>
              <a:rPr lang="en-GB" sz="1100" dirty="0">
                <a:solidFill>
                  <a:srgbClr val="FF0000"/>
                </a:solidFill>
              </a:rPr>
              <a:t>Commission for UNESCO</a:t>
            </a:r>
          </a:p>
          <a:p>
            <a:pPr lvl="1" indent="-165100"/>
            <a:r>
              <a:rPr lang="en-GB" sz="1100" dirty="0" smtClean="0"/>
              <a:t>Intellectual </a:t>
            </a:r>
            <a:r>
              <a:rPr lang="en-GB" sz="1100" dirty="0"/>
              <a:t>Property Institute</a:t>
            </a:r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>
          <a:xfrm>
            <a:off x="4715246" y="1053505"/>
            <a:ext cx="4105225" cy="1511399"/>
          </a:xfrm>
        </p:spPr>
        <p:txBody>
          <a:bodyPr/>
          <a:lstStyle/>
          <a:p>
            <a:pPr marL="0" lvl="1" indent="0">
              <a:buNone/>
            </a:pPr>
            <a:r>
              <a:rPr lang="en-GB" sz="1100" b="0" dirty="0" smtClean="0"/>
              <a:t>Advisory Board:</a:t>
            </a:r>
            <a:endParaRPr lang="en-GB" sz="1100" b="0" dirty="0"/>
          </a:p>
          <a:p>
            <a:pPr lvl="1" indent="-165100"/>
            <a:r>
              <a:rPr lang="en-GB" sz="1100" dirty="0" smtClean="0"/>
              <a:t>Mary </a:t>
            </a:r>
            <a:r>
              <a:rPr lang="en-GB" sz="1100" dirty="0"/>
              <a:t>McAleese, Chair of the EU High Level Group on the Modernisation of HEI</a:t>
            </a:r>
          </a:p>
          <a:p>
            <a:pPr lvl="1" indent="-165100"/>
            <a:r>
              <a:rPr lang="en-GB" sz="1100" dirty="0"/>
              <a:t>Fred Mulder, UNESCO Chair in OER</a:t>
            </a:r>
          </a:p>
          <a:p>
            <a:pPr lvl="1" indent="-165100"/>
            <a:r>
              <a:rPr lang="en-GB" sz="1100" dirty="0"/>
              <a:t>Alek Tarkowski, Creative Commons</a:t>
            </a:r>
          </a:p>
          <a:p>
            <a:pPr lvl="1" indent="-165100"/>
            <a:r>
              <a:rPr lang="en-GB" sz="1100" dirty="0"/>
              <a:t>Mariana Patru, UNESCO</a:t>
            </a:r>
          </a:p>
          <a:p>
            <a:pPr lvl="1" indent="-165100"/>
            <a:r>
              <a:rPr lang="en-GB" sz="1100" dirty="0"/>
              <a:t>Cecilia </a:t>
            </a:r>
            <a:r>
              <a:rPr lang="en-GB" sz="1100" dirty="0" err="1"/>
              <a:t>D'Oliveira</a:t>
            </a:r>
            <a:r>
              <a:rPr lang="en-GB" sz="1100" dirty="0"/>
              <a:t>, </a:t>
            </a:r>
            <a:r>
              <a:rPr lang="en-GB" sz="1100" dirty="0" smtClean="0"/>
              <a:t>OpenCourseWare </a:t>
            </a:r>
            <a:r>
              <a:rPr lang="en-GB" sz="1100" dirty="0"/>
              <a:t>MIT</a:t>
            </a:r>
          </a:p>
          <a:p>
            <a:pPr lvl="1" indent="-165100"/>
            <a:r>
              <a:rPr lang="en-GB" sz="1100" dirty="0"/>
              <a:t>Dominic Orr, </a:t>
            </a:r>
            <a:r>
              <a:rPr lang="en-GB" sz="1100" dirty="0" smtClean="0"/>
              <a:t>researcher </a:t>
            </a:r>
            <a:r>
              <a:rPr lang="en-GB" sz="1100" dirty="0"/>
              <a:t>&amp; policy </a:t>
            </a:r>
            <a:r>
              <a:rPr lang="en-GB" sz="1100" dirty="0" smtClean="0"/>
              <a:t>analyst</a:t>
            </a:r>
          </a:p>
          <a:p>
            <a:pPr lvl="1" indent="-165100"/>
            <a:r>
              <a:rPr lang="en-GB" sz="1100" dirty="0" err="1" smtClean="0"/>
              <a:t>Andreia</a:t>
            </a:r>
            <a:r>
              <a:rPr lang="en-GB" sz="1100" dirty="0" smtClean="0"/>
              <a:t> </a:t>
            </a:r>
            <a:r>
              <a:rPr lang="en-GB" sz="1100" dirty="0" err="1" smtClean="0"/>
              <a:t>Inamorato</a:t>
            </a:r>
            <a:r>
              <a:rPr lang="en-GB" sz="1100" dirty="0" smtClean="0"/>
              <a:t> Dos Santos, policy research</a:t>
            </a:r>
            <a:endParaRPr lang="en-GB" sz="1100" dirty="0"/>
          </a:p>
          <a:p>
            <a:endParaRPr lang="en-GB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37127" y="2730814"/>
            <a:ext cx="3960440" cy="1152128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1pPr>
            <a:lvl2pPr marL="342900" indent="-3429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Char char="•"/>
              <a:defRPr sz="2000" b="1">
                <a:solidFill>
                  <a:srgbClr val="164194"/>
                </a:solidFill>
                <a:latin typeface="+mn-lt"/>
              </a:defRPr>
            </a:lvl2pPr>
            <a:lvl3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buFont typeface="Arial"/>
              <a:buNone/>
            </a:pPr>
            <a:r>
              <a:rPr lang="en-GB" sz="1100" b="0" kern="0" dirty="0" smtClean="0"/>
              <a:t>Industry and major Slovenian companies:</a:t>
            </a:r>
          </a:p>
          <a:p>
            <a:pPr lvl="1" indent="-165100"/>
            <a:r>
              <a:rPr lang="en-GB" sz="1100" dirty="0"/>
              <a:t>Slovenian Post Office</a:t>
            </a:r>
          </a:p>
          <a:p>
            <a:pPr lvl="1" indent="-165100"/>
            <a:r>
              <a:rPr lang="en-GB" sz="1100" dirty="0" err="1" smtClean="0"/>
              <a:t>Topolšica</a:t>
            </a:r>
            <a:r>
              <a:rPr lang="en-GB" sz="1100" dirty="0" smtClean="0"/>
              <a:t> </a:t>
            </a:r>
            <a:r>
              <a:rPr lang="en-GB" sz="1100" dirty="0"/>
              <a:t>Hospital </a:t>
            </a:r>
          </a:p>
          <a:p>
            <a:pPr lvl="1" indent="-165100"/>
            <a:r>
              <a:rPr lang="en-GB" sz="1100" dirty="0" err="1"/>
              <a:t>Lek</a:t>
            </a:r>
            <a:r>
              <a:rPr lang="en-GB" sz="1100" dirty="0"/>
              <a:t> </a:t>
            </a:r>
            <a:r>
              <a:rPr lang="en-GB" sz="1100" dirty="0" err="1"/>
              <a:t>d.d</a:t>
            </a:r>
            <a:r>
              <a:rPr lang="en-GB" sz="1100" dirty="0"/>
              <a:t>. </a:t>
            </a:r>
          </a:p>
          <a:p>
            <a:pPr lvl="1" indent="-165100"/>
            <a:r>
              <a:rPr lang="en-GB" sz="1100" dirty="0" err="1"/>
              <a:t>Kolektor</a:t>
            </a:r>
            <a:r>
              <a:rPr lang="en-GB" sz="1100" dirty="0"/>
              <a:t> Group </a:t>
            </a:r>
          </a:p>
          <a:p>
            <a:pPr lvl="1" indent="-165100"/>
            <a:r>
              <a:rPr lang="en-GB" sz="1100" dirty="0" err="1"/>
              <a:t>Gorenje</a:t>
            </a:r>
            <a:r>
              <a:rPr lang="en-GB" sz="1100" dirty="0"/>
              <a:t> </a:t>
            </a:r>
            <a:r>
              <a:rPr lang="en-GB" sz="1100" dirty="0" err="1"/>
              <a:t>d.d</a:t>
            </a:r>
            <a:r>
              <a:rPr lang="en-GB" sz="1100" dirty="0" smtClean="0"/>
              <a:t>.</a:t>
            </a:r>
          </a:p>
          <a:p>
            <a:pPr lvl="1"/>
            <a:endParaRPr lang="en-GB" sz="1100" dirty="0"/>
          </a:p>
          <a:p>
            <a:endParaRPr lang="en-GB" kern="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73624" y="4077841"/>
            <a:ext cx="3960440" cy="1511399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1pPr>
            <a:lvl2pPr marL="342900" indent="-3429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Char char="•"/>
              <a:defRPr sz="2000" b="1">
                <a:solidFill>
                  <a:srgbClr val="164194"/>
                </a:solidFill>
                <a:latin typeface="+mn-lt"/>
              </a:defRPr>
            </a:lvl2pPr>
            <a:lvl3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buFont typeface="Arial"/>
              <a:buNone/>
            </a:pPr>
            <a:r>
              <a:rPr lang="en-GB" sz="1100" b="0" kern="0" dirty="0" smtClean="0"/>
              <a:t>Research and HEI:</a:t>
            </a:r>
          </a:p>
          <a:p>
            <a:pPr lvl="1" indent="-165100"/>
            <a:r>
              <a:rPr lang="en-GB" sz="1100" dirty="0"/>
              <a:t>Jožef Stefan Institute</a:t>
            </a:r>
          </a:p>
          <a:p>
            <a:pPr lvl="1" indent="-165100"/>
            <a:r>
              <a:rPr lang="en-GB" sz="1100" dirty="0"/>
              <a:t>University of Maribor</a:t>
            </a:r>
          </a:p>
          <a:p>
            <a:pPr lvl="1" indent="-165100"/>
            <a:r>
              <a:rPr lang="en-GB" sz="1100" dirty="0"/>
              <a:t>University of Primorska</a:t>
            </a:r>
          </a:p>
          <a:p>
            <a:pPr lvl="1" indent="-165100"/>
            <a:r>
              <a:rPr lang="en-GB" sz="1100" dirty="0"/>
              <a:t>University of Ljubljana</a:t>
            </a:r>
          </a:p>
          <a:p>
            <a:pPr lvl="1" indent="-165100"/>
            <a:r>
              <a:rPr lang="en-GB" sz="1100" dirty="0"/>
              <a:t>University of Nova Gorica</a:t>
            </a:r>
          </a:p>
          <a:p>
            <a:endParaRPr lang="en-GB" kern="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4679728" y="2924945"/>
            <a:ext cx="3960440" cy="2952327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1pPr>
            <a:lvl2pPr marL="342900" indent="-3429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Char char="•"/>
              <a:defRPr sz="2000" b="1">
                <a:solidFill>
                  <a:srgbClr val="164194"/>
                </a:solidFill>
                <a:latin typeface="+mn-lt"/>
              </a:defRPr>
            </a:lvl2pPr>
            <a:lvl3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>
              <a:buFont typeface="Arial"/>
              <a:buNone/>
            </a:pPr>
            <a:r>
              <a:rPr lang="en-GB" sz="1100" b="0" kern="0" dirty="0" smtClean="0"/>
              <a:t>Schools and Representatives:</a:t>
            </a:r>
          </a:p>
          <a:p>
            <a:pPr lvl="1" indent="-165100"/>
            <a:r>
              <a:rPr lang="en-GB" sz="1100" dirty="0"/>
              <a:t>Savsko Naselje primary school</a:t>
            </a:r>
          </a:p>
          <a:p>
            <a:pPr lvl="1" indent="-165100"/>
            <a:r>
              <a:rPr lang="en-GB" sz="1100" dirty="0"/>
              <a:t>Trnovo kindergarten</a:t>
            </a:r>
          </a:p>
          <a:p>
            <a:pPr lvl="1" indent="-165100"/>
            <a:r>
              <a:rPr lang="en-GB" sz="1100" dirty="0"/>
              <a:t>School centre </a:t>
            </a:r>
            <a:r>
              <a:rPr lang="en-GB" sz="1100" dirty="0" err="1"/>
              <a:t>Kranj</a:t>
            </a:r>
            <a:endParaRPr lang="en-GB" sz="1100" dirty="0"/>
          </a:p>
          <a:p>
            <a:pPr lvl="1" indent="-165100"/>
            <a:r>
              <a:rPr lang="en-GB" sz="1100" dirty="0" smtClean="0"/>
              <a:t>Elected </a:t>
            </a:r>
            <a:r>
              <a:rPr lang="en-GB" sz="1100" dirty="0"/>
              <a:t>representative of the primary school headmasters of Slovenia </a:t>
            </a:r>
          </a:p>
          <a:p>
            <a:pPr lvl="1" indent="-165100"/>
            <a:r>
              <a:rPr lang="en-GB" sz="1100" dirty="0"/>
              <a:t>Elected representative of the high school headmasters of Slovenia </a:t>
            </a:r>
          </a:p>
          <a:p>
            <a:pPr lvl="1" indent="-165100"/>
            <a:r>
              <a:rPr lang="en-GB" sz="1100" dirty="0"/>
              <a:t>Elected representative of the kindergarten headmasters of Slovenia </a:t>
            </a:r>
          </a:p>
          <a:p>
            <a:pPr lvl="1" indent="-165100"/>
            <a:r>
              <a:rPr lang="en-GB" sz="1100" dirty="0"/>
              <a:t>Representative of public health institutions </a:t>
            </a:r>
          </a:p>
          <a:p>
            <a:pPr lvl="1" indent="-165100"/>
            <a:r>
              <a:rPr lang="en-GB" sz="1100" dirty="0"/>
              <a:t>Representative of the public administration workers </a:t>
            </a:r>
          </a:p>
          <a:p>
            <a:pPr lvl="1" indent="-165100"/>
            <a:r>
              <a:rPr lang="en-GB" sz="1100" dirty="0"/>
              <a:t>Student society representative </a:t>
            </a:r>
          </a:p>
          <a:p>
            <a:pPr lvl="1" indent="-165100"/>
            <a:r>
              <a:rPr lang="en-GB" sz="1100" dirty="0"/>
              <a:t>Representative of the visually impaired people organisation </a:t>
            </a:r>
          </a:p>
          <a:p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742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Stay in touch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71600" y="3147801"/>
            <a:ext cx="3672408" cy="276827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sl-SI" dirty="0" smtClean="0">
                <a:solidFill>
                  <a:srgbClr val="164194"/>
                </a:solidFill>
              </a:rPr>
              <a:t>2nd </a:t>
            </a:r>
            <a:r>
              <a:rPr lang="sl-SI" dirty="0" err="1" smtClean="0">
                <a:solidFill>
                  <a:srgbClr val="164194"/>
                </a:solidFill>
              </a:rPr>
              <a:t>World</a:t>
            </a:r>
            <a:r>
              <a:rPr lang="sl-SI" dirty="0" smtClean="0">
                <a:solidFill>
                  <a:srgbClr val="164194"/>
                </a:solidFill>
              </a:rPr>
              <a:t> OER </a:t>
            </a:r>
            <a:r>
              <a:rPr lang="en-US" dirty="0" smtClean="0">
                <a:solidFill>
                  <a:srgbClr val="164194"/>
                </a:solidFill>
              </a:rPr>
              <a:t>Congress Website:</a:t>
            </a:r>
            <a:r>
              <a:rPr lang="en-US" dirty="0">
                <a:solidFill>
                  <a:srgbClr val="164194"/>
                </a:solidFill>
              </a:rPr>
              <a:t/>
            </a:r>
            <a:br>
              <a:rPr lang="en-US" dirty="0">
                <a:solidFill>
                  <a:srgbClr val="164194"/>
                </a:solidFill>
              </a:rPr>
            </a:br>
            <a:r>
              <a:rPr lang="en-US" b="1" i="1" dirty="0">
                <a:solidFill>
                  <a:srgbClr val="164194"/>
                </a:solidFill>
                <a:hlinkClick r:id="rId2"/>
              </a:rPr>
              <a:t>L</a:t>
            </a:r>
            <a:r>
              <a:rPr lang="en-US" b="1" i="1" dirty="0" smtClean="0">
                <a:solidFill>
                  <a:srgbClr val="164194"/>
                </a:solidFill>
                <a:hlinkClick r:id="rId2"/>
              </a:rPr>
              <a:t>atest News and Updates</a:t>
            </a:r>
            <a:endParaRPr lang="en-US" b="1" i="1" dirty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VideoLectures.Net</a:t>
            </a:r>
            <a:r>
              <a:rPr lang="en-US" dirty="0">
                <a:solidFill>
                  <a:srgbClr val="164194"/>
                </a:solidFill>
              </a:rPr>
              <a:t>: </a:t>
            </a:r>
          </a:p>
          <a:p>
            <a:pPr>
              <a:lnSpc>
                <a:spcPct val="110000"/>
              </a:lnSpc>
            </a:pPr>
            <a:r>
              <a:rPr lang="en-US" b="1" i="1" dirty="0" smtClean="0">
                <a:solidFill>
                  <a:srgbClr val="164194"/>
                </a:solidFill>
                <a:hlinkClick r:id="rId3"/>
              </a:rPr>
              <a:t>Conferences and Workshop series</a:t>
            </a:r>
            <a:r>
              <a:rPr lang="en-US" b="1" i="1" dirty="0" smtClean="0">
                <a:solidFill>
                  <a:srgbClr val="164194"/>
                </a:solidFill>
              </a:rPr>
              <a:t> </a:t>
            </a:r>
            <a:endParaRPr lang="en-US" b="1" i="1" dirty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US" b="1" i="1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164194"/>
                </a:solidFill>
              </a:rPr>
              <a:t>Facebook: </a:t>
            </a:r>
          </a:p>
          <a:p>
            <a:pPr>
              <a:lnSpc>
                <a:spcPct val="110000"/>
              </a:lnSpc>
            </a:pPr>
            <a:r>
              <a:rPr lang="en-US" b="1" i="1" dirty="0">
                <a:solidFill>
                  <a:srgbClr val="164194"/>
                </a:solidFill>
                <a:hlinkClick r:id="rId4"/>
              </a:rPr>
              <a:t>OpeningupSlovenia </a:t>
            </a:r>
            <a:r>
              <a:rPr lang="en-US" b="1" i="1" dirty="0" smtClean="0">
                <a:solidFill>
                  <a:srgbClr val="164194"/>
                </a:solidFill>
                <a:hlinkClick r:id="rId4"/>
              </a:rPr>
              <a:t>Daily Updates</a:t>
            </a:r>
            <a:endParaRPr lang="en-US" b="1" i="1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164194"/>
                </a:solidFill>
              </a:rPr>
              <a:t>Twitter:</a:t>
            </a:r>
            <a:br>
              <a:rPr lang="en-US" dirty="0" smtClean="0">
                <a:solidFill>
                  <a:srgbClr val="164194"/>
                </a:solidFill>
              </a:rPr>
            </a:br>
            <a:r>
              <a:rPr lang="en-GB" b="1" i="1" dirty="0" smtClean="0">
                <a:solidFill>
                  <a:srgbClr val="164194"/>
                </a:solidFill>
                <a:hlinkClick r:id="rId5"/>
              </a:rPr>
              <a:t>@</a:t>
            </a:r>
            <a:r>
              <a:rPr lang="en-GB" b="1" i="1" dirty="0" err="1" smtClean="0">
                <a:solidFill>
                  <a:srgbClr val="164194"/>
                </a:solidFill>
                <a:hlinkClick r:id="rId5"/>
              </a:rPr>
              <a:t>OpenupSLO</a:t>
            </a:r>
            <a:r>
              <a:rPr lang="en-GB" b="1" i="1" dirty="0" smtClean="0">
                <a:solidFill>
                  <a:srgbClr val="164194"/>
                </a:solidFill>
                <a:hlinkClick r:id="rId5"/>
              </a:rPr>
              <a:t> </a:t>
            </a:r>
            <a:r>
              <a:rPr lang="sl-SI" b="1" i="1" dirty="0" smtClean="0">
                <a:solidFill>
                  <a:srgbClr val="164194"/>
                </a:solidFill>
              </a:rPr>
              <a:t>, </a:t>
            </a:r>
            <a:r>
              <a:rPr lang="en-GB" b="1" dirty="0">
                <a:hlinkClick r:id="rId6"/>
              </a:rPr>
              <a:t>@</a:t>
            </a:r>
            <a:r>
              <a:rPr lang="en-GB" b="1" dirty="0" err="1">
                <a:hlinkClick r:id="rId6"/>
              </a:rPr>
              <a:t>OERcongress</a:t>
            </a:r>
            <a:endParaRPr lang="en-GB" b="1" dirty="0"/>
          </a:p>
          <a:p>
            <a:pPr>
              <a:lnSpc>
                <a:spcPct val="110000"/>
              </a:lnSpc>
            </a:pPr>
            <a:endParaRPr lang="en-US" dirty="0">
              <a:solidFill>
                <a:srgbClr val="164194"/>
              </a:solidFill>
            </a:endParaRPr>
          </a:p>
        </p:txBody>
      </p:sp>
      <p:pic>
        <p:nvPicPr>
          <p:cNvPr id="17" name="Picture 16" descr="H:\Desktop\NS_Visuals\Ppt\JRC ppt\2015 04 14 VS Expo\web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7801"/>
            <a:ext cx="344277" cy="34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674" y="4540400"/>
            <a:ext cx="360000" cy="3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13" y="3843318"/>
            <a:ext cx="385200" cy="385200"/>
          </a:xfrm>
          <a:prstGeom prst="rect">
            <a:avLst/>
          </a:prstGeom>
        </p:spPr>
      </p:pic>
      <p:pic>
        <p:nvPicPr>
          <p:cNvPr id="8" name="Picture 7" descr="H:\Desktop\NS_Visuals\Ppt\JRC ppt\2015 04 14 VS Expo\twitter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13" y="5274832"/>
            <a:ext cx="396000" cy="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616584" y="3147801"/>
            <a:ext cx="3672408" cy="2768270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chemeClr val="bg1"/>
              </a:buClr>
              <a:buNone/>
              <a:defRPr sz="1400" b="0" i="0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0" indent="-285750" algn="l" rtl="0" eaLnBrk="1" fontAlgn="base" hangingPunct="1"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Char char="•"/>
              <a:defRPr sz="1600" b="1">
                <a:solidFill>
                  <a:srgbClr val="0F5494"/>
                </a:solidFill>
                <a:latin typeface="+mn-lt"/>
              </a:defRPr>
            </a:lvl2pPr>
            <a:lvl3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164194"/>
                </a:solidFill>
              </a:rPr>
              <a:t>OpeningupSlovenia Website:</a:t>
            </a:r>
            <a:br>
              <a:rPr lang="en-GB" dirty="0" smtClean="0">
                <a:solidFill>
                  <a:srgbClr val="164194"/>
                </a:solidFill>
              </a:rPr>
            </a:br>
            <a:r>
              <a:rPr lang="en-GB" b="1" i="1" dirty="0" smtClean="0">
                <a:solidFill>
                  <a:srgbClr val="164194"/>
                </a:solidFill>
                <a:hlinkClick r:id="rId11"/>
              </a:rPr>
              <a:t>Projects, Policy, Strategy</a:t>
            </a:r>
            <a:endParaRPr lang="en-GB" b="1" i="1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GB" b="1" i="1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r>
              <a:rPr lang="en-GB" dirty="0" smtClean="0">
                <a:solidFill>
                  <a:srgbClr val="164194"/>
                </a:solidFill>
              </a:rPr>
              <a:t>UNESCO Chair on Open Technologies for OER and Open Learning Website:</a:t>
            </a:r>
            <a:br>
              <a:rPr lang="en-GB" dirty="0" smtClean="0">
                <a:solidFill>
                  <a:srgbClr val="164194"/>
                </a:solidFill>
              </a:rPr>
            </a:br>
            <a:r>
              <a:rPr lang="en-GB" b="1" i="1" dirty="0" smtClean="0">
                <a:solidFill>
                  <a:srgbClr val="164194"/>
                </a:solidFill>
                <a:hlinkClick r:id="rId12"/>
              </a:rPr>
              <a:t>Capacity Building, Global penetration</a:t>
            </a:r>
            <a:endParaRPr lang="en-GB" b="1" i="1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GB" b="1" i="1" dirty="0" smtClean="0">
              <a:solidFill>
                <a:srgbClr val="164194"/>
              </a:solidFill>
            </a:endParaRPr>
          </a:p>
          <a:p>
            <a:pPr>
              <a:lnSpc>
                <a:spcPct val="110000"/>
              </a:lnSpc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72477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6724" y="2420888"/>
            <a:ext cx="8208963" cy="648072"/>
          </a:xfrm>
        </p:spPr>
        <p:txBody>
          <a:bodyPr/>
          <a:lstStyle/>
          <a:p>
            <a:r>
              <a:rPr lang="en-US" dirty="0" smtClean="0"/>
              <a:t>How to participate (registration)?</a:t>
            </a:r>
            <a:endParaRPr lang="en-US" dirty="0"/>
          </a:p>
        </p:txBody>
      </p:sp>
      <p:sp>
        <p:nvSpPr>
          <p:cNvPr id="3" name="Pravokotnik 2"/>
          <p:cNvSpPr/>
          <p:nvPr/>
        </p:nvSpPr>
        <p:spPr>
          <a:xfrm>
            <a:off x="466724" y="3068960"/>
            <a:ext cx="78496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800" dirty="0" smtClean="0"/>
              <a:t>UNESCO will send in March/April 2017 invitations to the Ministers of Education to nominate the national delegations (leading by ministers/state secretaries/directors)</a:t>
            </a:r>
          </a:p>
          <a:p>
            <a:pPr marL="171450" indent="-171450">
              <a:buFontTx/>
              <a:buChar char="-"/>
            </a:pPr>
            <a:endParaRPr lang="en-US" sz="1800" dirty="0" smtClean="0"/>
          </a:p>
          <a:p>
            <a:pPr marL="171450" indent="-171450">
              <a:buFontTx/>
              <a:buChar char="-"/>
            </a:pPr>
            <a:r>
              <a:rPr lang="en-US" sz="1800" dirty="0" smtClean="0"/>
              <a:t>European Commissioner Tibor Navracsics confirmed the participation</a:t>
            </a:r>
          </a:p>
          <a:p>
            <a:pPr marL="171450" indent="-171450">
              <a:buFontTx/>
              <a:buChar char="-"/>
            </a:pPr>
            <a:endParaRPr lang="en-US" sz="1800" dirty="0" smtClean="0"/>
          </a:p>
          <a:p>
            <a:pPr marL="171450" indent="-171450">
              <a:buFontTx/>
              <a:buChar char="-"/>
            </a:pPr>
            <a:r>
              <a:rPr lang="en-US" sz="1800" dirty="0" smtClean="0"/>
              <a:t>More information in Yammer in March/April 2017 about Satellite Events</a:t>
            </a:r>
          </a:p>
          <a:p>
            <a:pPr marL="171450" indent="-171450">
              <a:buFontTx/>
              <a:buChar char="-"/>
            </a:pPr>
            <a:endParaRPr lang="en-US" sz="1800" dirty="0" smtClean="0"/>
          </a:p>
          <a:p>
            <a:pPr marL="171450" indent="-171450">
              <a:buFontTx/>
              <a:buChar char="-"/>
            </a:pPr>
            <a:r>
              <a:rPr lang="en-US" sz="1800" dirty="0"/>
              <a:t>Extended invitation to join a dynamic coalition on OER and Open Education </a:t>
            </a:r>
            <a:r>
              <a:rPr lang="sl-SI" sz="1800" dirty="0" smtClean="0"/>
              <a:t>(</a:t>
            </a:r>
            <a:r>
              <a:rPr lang="en-US" sz="1800" dirty="0" smtClean="0"/>
              <a:t>lead </a:t>
            </a:r>
            <a:r>
              <a:rPr lang="en-US" sz="1800" dirty="0"/>
              <a:t>by the Republic of </a:t>
            </a:r>
            <a:r>
              <a:rPr lang="en-US" sz="1800" dirty="0" smtClean="0"/>
              <a:t>Slovenia</a:t>
            </a:r>
            <a:r>
              <a:rPr lang="sl-SI" sz="1800" smtClean="0"/>
              <a:t>)</a:t>
            </a:r>
            <a:r>
              <a:rPr lang="en-US" sz="1800" smtClean="0"/>
              <a:t> 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98038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5556"/>
            <a:ext cx="9144000" cy="502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8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2</a:t>
            </a:r>
            <a:r>
              <a:rPr lang="en-GB" altLang="en-US" baseline="30000" dirty="0"/>
              <a:t>nd</a:t>
            </a:r>
            <a:r>
              <a:rPr lang="en-GB" altLang="en-US" dirty="0"/>
              <a:t> </a:t>
            </a:r>
            <a:r>
              <a:rPr lang="sl-SI" altLang="en-US" dirty="0" err="1"/>
              <a:t>World</a:t>
            </a:r>
            <a:r>
              <a:rPr lang="sl-SI" altLang="en-US" dirty="0"/>
              <a:t> </a:t>
            </a:r>
            <a:r>
              <a:rPr lang="en-GB" altLang="en-US" dirty="0"/>
              <a:t>OER </a:t>
            </a:r>
            <a:r>
              <a:rPr lang="sl-SI" altLang="en-US" dirty="0" err="1"/>
              <a:t>Congress</a:t>
            </a:r>
            <a:r>
              <a:rPr lang="sl-SI" altLang="en-US" dirty="0"/>
              <a:t> </a:t>
            </a:r>
            <a:r>
              <a:rPr lang="sl-SI" altLang="en-US" dirty="0" smtClean="0"/>
              <a:t>- </a:t>
            </a:r>
            <a:r>
              <a:rPr lang="en-GB" dirty="0" smtClean="0"/>
              <a:t>Basic info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3528" y="1053505"/>
            <a:ext cx="4320480" cy="4899620"/>
          </a:xfrm>
        </p:spPr>
        <p:txBody>
          <a:bodyPr/>
          <a:lstStyle/>
          <a:p>
            <a:pPr lvl="1"/>
            <a:r>
              <a:rPr lang="en-GB" sz="1600" dirty="0"/>
              <a:t>Funders: </a:t>
            </a:r>
          </a:p>
          <a:p>
            <a:pPr lvl="1" indent="-165100"/>
            <a:r>
              <a:rPr lang="en-GB" sz="1500" b="0" dirty="0"/>
              <a:t>Hewlett Foundation </a:t>
            </a:r>
            <a:r>
              <a:rPr lang="en-GB" sz="1500" b="0" dirty="0" smtClean="0"/>
              <a:t>($</a:t>
            </a:r>
            <a:r>
              <a:rPr lang="sl-SI" sz="1500" b="0" dirty="0" smtClean="0"/>
              <a:t>4</a:t>
            </a:r>
            <a:r>
              <a:rPr lang="en-GB" sz="1500" b="0" dirty="0" smtClean="0"/>
              <a:t>00K</a:t>
            </a:r>
            <a:r>
              <a:rPr lang="en-GB" sz="1500" b="0" dirty="0"/>
              <a:t>) </a:t>
            </a:r>
          </a:p>
          <a:p>
            <a:pPr lvl="1" indent="-165100"/>
            <a:r>
              <a:rPr lang="sl-SI" sz="1500" b="0" dirty="0" err="1"/>
              <a:t>Government</a:t>
            </a:r>
            <a:r>
              <a:rPr lang="sl-SI" sz="1500" b="0" dirty="0"/>
              <a:t> of </a:t>
            </a:r>
            <a:r>
              <a:rPr lang="sl-SI" sz="1500" b="0" dirty="0" err="1" smtClean="0"/>
              <a:t>Slovenia</a:t>
            </a:r>
            <a:r>
              <a:rPr lang="sl-SI" sz="1500" b="0" dirty="0" smtClean="0"/>
              <a:t> </a:t>
            </a:r>
            <a:r>
              <a:rPr lang="en-GB" sz="1500" b="0" dirty="0" smtClean="0"/>
              <a:t>($2</a:t>
            </a:r>
            <a:r>
              <a:rPr lang="sl-SI" sz="1500" b="0" dirty="0" smtClean="0"/>
              <a:t>00K</a:t>
            </a:r>
            <a:r>
              <a:rPr lang="en-GB" sz="1500" b="0" dirty="0" smtClean="0"/>
              <a:t>)</a:t>
            </a:r>
            <a:endParaRPr lang="en-GB" sz="1500" b="0" dirty="0"/>
          </a:p>
          <a:p>
            <a:pPr lvl="1" indent="-165100"/>
            <a:endParaRPr lang="en-GB" sz="1500" b="0" dirty="0"/>
          </a:p>
          <a:p>
            <a:pPr lvl="1"/>
            <a:r>
              <a:rPr lang="sl-SI" sz="1600" dirty="0" err="1" smtClean="0"/>
              <a:t>Main</a:t>
            </a:r>
            <a:r>
              <a:rPr lang="sl-SI" sz="1600" dirty="0" smtClean="0"/>
              <a:t> o</a:t>
            </a:r>
            <a:r>
              <a:rPr lang="en-GB" sz="1600" dirty="0" err="1" smtClean="0"/>
              <a:t>rganizers</a:t>
            </a:r>
            <a:r>
              <a:rPr lang="en-GB" sz="1600" dirty="0"/>
              <a:t>: </a:t>
            </a:r>
          </a:p>
          <a:p>
            <a:pPr lvl="1" indent="-165100"/>
            <a:r>
              <a:rPr lang="sl-SI" sz="1500" b="0" dirty="0" err="1" smtClean="0"/>
              <a:t>Government</a:t>
            </a:r>
            <a:r>
              <a:rPr lang="sl-SI" sz="1500" b="0" dirty="0" smtClean="0"/>
              <a:t> of </a:t>
            </a:r>
            <a:r>
              <a:rPr lang="sl-SI" sz="1500" b="0" dirty="0" err="1" smtClean="0"/>
              <a:t>Slovenia</a:t>
            </a:r>
            <a:r>
              <a:rPr lang="sl-SI" sz="1500" b="0" dirty="0" smtClean="0"/>
              <a:t>, </a:t>
            </a:r>
            <a:r>
              <a:rPr lang="en-GB" sz="1500" b="0" dirty="0" smtClean="0"/>
              <a:t>Ministry </a:t>
            </a:r>
            <a:r>
              <a:rPr lang="en-GB" sz="1500" b="0" dirty="0"/>
              <a:t>of Education, Science and Sport</a:t>
            </a:r>
          </a:p>
          <a:p>
            <a:pPr lvl="1" indent="-165100"/>
            <a:r>
              <a:rPr lang="sl-SI" sz="1500" b="0" dirty="0" smtClean="0"/>
              <a:t>UNESCO</a:t>
            </a:r>
          </a:p>
          <a:p>
            <a:pPr lvl="1" indent="-165100"/>
            <a:endParaRPr lang="sl-SI" sz="1500" b="0" dirty="0" smtClean="0"/>
          </a:p>
          <a:p>
            <a:pPr lvl="1" indent="-165100"/>
            <a:r>
              <a:rPr lang="sl-SI" sz="1600" dirty="0" smtClean="0"/>
              <a:t>In </a:t>
            </a:r>
            <a:r>
              <a:rPr lang="sl-SI" sz="1600" dirty="0" err="1" smtClean="0"/>
              <a:t>partnership</a:t>
            </a:r>
            <a:r>
              <a:rPr lang="sl-SI" sz="1600" dirty="0" smtClean="0"/>
              <a:t> </a:t>
            </a:r>
            <a:r>
              <a:rPr lang="sl-SI" sz="1600" dirty="0" err="1" smtClean="0"/>
              <a:t>with</a:t>
            </a:r>
            <a:r>
              <a:rPr lang="en-GB" sz="1600" dirty="0" smtClean="0"/>
              <a:t>: </a:t>
            </a:r>
            <a:endParaRPr lang="sl-SI" sz="1600" dirty="0" smtClean="0"/>
          </a:p>
          <a:p>
            <a:pPr lvl="1" indent="-165100"/>
            <a:r>
              <a:rPr lang="en-GB" sz="1600" b="0" dirty="0"/>
              <a:t>Slovenian National Commission for UNESCO</a:t>
            </a:r>
          </a:p>
          <a:p>
            <a:pPr lvl="1" indent="-165100"/>
            <a:r>
              <a:rPr lang="en-GB" sz="1500" b="0" dirty="0" smtClean="0"/>
              <a:t>Commonwealth </a:t>
            </a:r>
            <a:r>
              <a:rPr lang="en-GB" sz="1500" b="0" dirty="0"/>
              <a:t>of Learning</a:t>
            </a:r>
          </a:p>
          <a:p>
            <a:pPr lvl="1" indent="-165100"/>
            <a:r>
              <a:rPr lang="en-GB" sz="1500" b="0" dirty="0"/>
              <a:t>Creative Commons</a:t>
            </a:r>
          </a:p>
          <a:p>
            <a:pPr lvl="1" indent="-165100"/>
            <a:r>
              <a:rPr lang="en-GB" sz="1500" b="0" dirty="0" smtClean="0"/>
              <a:t>UNESCO </a:t>
            </a:r>
            <a:r>
              <a:rPr lang="en-GB" sz="1500" b="0" dirty="0"/>
              <a:t>Chair on Open Technologies for OER and Open Learning </a:t>
            </a:r>
          </a:p>
          <a:p>
            <a:pPr lvl="1"/>
            <a:endParaRPr lang="sl-SI" sz="1600" dirty="0" smtClean="0"/>
          </a:p>
          <a:p>
            <a:pPr lvl="1"/>
            <a:r>
              <a:rPr lang="en-GB" sz="1600" dirty="0" smtClean="0"/>
              <a:t>Satellite </a:t>
            </a:r>
            <a:r>
              <a:rPr lang="en-GB" sz="1600" dirty="0"/>
              <a:t>Events organizers:</a:t>
            </a:r>
          </a:p>
          <a:p>
            <a:pPr lvl="1" indent="-165100"/>
            <a:r>
              <a:rPr lang="en-GB" sz="1500" b="0" dirty="0"/>
              <a:t>Knowledge </a:t>
            </a:r>
            <a:r>
              <a:rPr lang="en-GB" sz="1500" b="0" dirty="0" smtClean="0"/>
              <a:t>4</a:t>
            </a:r>
            <a:r>
              <a:rPr lang="sl-SI" sz="1500" b="0" dirty="0" smtClean="0"/>
              <a:t> </a:t>
            </a:r>
            <a:r>
              <a:rPr lang="en-GB" sz="1500" b="0" dirty="0" smtClean="0"/>
              <a:t>All </a:t>
            </a:r>
            <a:r>
              <a:rPr lang="en-GB" sz="1500" b="0" dirty="0"/>
              <a:t>Foundation</a:t>
            </a:r>
          </a:p>
          <a:p>
            <a:pPr lvl="1" indent="-165100"/>
            <a:r>
              <a:rPr lang="en-GB" sz="1500" b="0" dirty="0" smtClean="0"/>
              <a:t>OpeningupSlovenia</a:t>
            </a:r>
            <a:endParaRPr lang="en-GB" sz="1500" b="0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pPr lvl="1"/>
            <a:r>
              <a:rPr lang="en-GB" sz="1600" dirty="0" smtClean="0"/>
              <a:t>Date:</a:t>
            </a:r>
          </a:p>
          <a:p>
            <a:pPr lvl="1" indent="-165100"/>
            <a:r>
              <a:rPr lang="en-GB" sz="1500" b="0" dirty="0"/>
              <a:t>18 – 20 September, 2017</a:t>
            </a:r>
          </a:p>
          <a:p>
            <a:pPr lvl="1"/>
            <a:endParaRPr lang="en-GB" sz="1500" b="0" dirty="0"/>
          </a:p>
          <a:p>
            <a:pPr lvl="1"/>
            <a:r>
              <a:rPr lang="en-GB" sz="1600" dirty="0" smtClean="0"/>
              <a:t>Location:</a:t>
            </a:r>
          </a:p>
          <a:p>
            <a:pPr lvl="1" indent="-165100"/>
            <a:r>
              <a:rPr lang="en-GB" sz="1500" b="0" dirty="0"/>
              <a:t>Ljubljana, </a:t>
            </a:r>
            <a:r>
              <a:rPr lang="en-GB" sz="1500" b="0" dirty="0" smtClean="0"/>
              <a:t>Slovenia</a:t>
            </a:r>
          </a:p>
          <a:p>
            <a:pPr lvl="1" indent="-165100"/>
            <a:endParaRPr lang="en-GB" sz="1500" b="0" dirty="0" smtClean="0"/>
          </a:p>
          <a:p>
            <a:pPr marL="177800" lvl="1" indent="0">
              <a:buNone/>
            </a:pPr>
            <a:endParaRPr lang="en-GB" sz="1500" b="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63" y="2738736"/>
            <a:ext cx="4189071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1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Theme:</a:t>
            </a:r>
          </a:p>
          <a:p>
            <a:pPr lvl="1"/>
            <a:r>
              <a:rPr lang="en-GB" dirty="0"/>
              <a:t>The proposed theme </a:t>
            </a:r>
            <a:r>
              <a:rPr lang="en-GB" dirty="0" smtClean="0"/>
              <a:t>is “OER </a:t>
            </a:r>
            <a:r>
              <a:rPr lang="en-GB" dirty="0"/>
              <a:t>for Inclusive and Equitable Quality Education: From Commitment to Action</a:t>
            </a:r>
            <a:r>
              <a:rPr lang="en-GB" dirty="0" smtClean="0"/>
              <a:t>”</a:t>
            </a:r>
          </a:p>
          <a:p>
            <a:pPr lvl="1"/>
            <a:endParaRPr lang="en-GB" dirty="0" smtClean="0"/>
          </a:p>
          <a:p>
            <a:pPr marL="0" lvl="1" indent="0">
              <a:buNone/>
            </a:pPr>
            <a:r>
              <a:rPr lang="en-GB" sz="2400" b="0" dirty="0">
                <a:ea typeface="+mn-ea"/>
                <a:cs typeface="+mn-cs"/>
              </a:rPr>
              <a:t>Main </a:t>
            </a:r>
            <a:r>
              <a:rPr lang="en-GB" sz="2400" b="0" dirty="0" smtClean="0">
                <a:ea typeface="+mn-ea"/>
                <a:cs typeface="+mn-cs"/>
              </a:rPr>
              <a:t>Structure:</a:t>
            </a:r>
            <a:endParaRPr lang="en-GB" sz="2400" b="0" dirty="0">
              <a:ea typeface="+mn-ea"/>
              <a:cs typeface="+mn-cs"/>
            </a:endParaRPr>
          </a:p>
          <a:p>
            <a:pPr lvl="1"/>
            <a:r>
              <a:rPr lang="en-GB" dirty="0" smtClean="0"/>
              <a:t>UNESCO and COL to send OER two </a:t>
            </a:r>
            <a:r>
              <a:rPr lang="en-GB" dirty="0"/>
              <a:t>Questionnaires: one for Governments, and one for stakeholders</a:t>
            </a:r>
          </a:p>
          <a:p>
            <a:pPr lvl="1"/>
            <a:r>
              <a:rPr lang="en-GB" dirty="0" smtClean="0"/>
              <a:t>COL </a:t>
            </a:r>
            <a:r>
              <a:rPr lang="en-GB" dirty="0"/>
              <a:t>to plan and organize </a:t>
            </a:r>
            <a:r>
              <a:rPr lang="sl-SI" dirty="0" smtClean="0"/>
              <a:t>6 </a:t>
            </a:r>
            <a:r>
              <a:rPr lang="en-GB" dirty="0" smtClean="0"/>
              <a:t>Regional consultations</a:t>
            </a:r>
          </a:p>
          <a:p>
            <a:pPr lvl="1"/>
            <a:r>
              <a:rPr lang="en-GB" dirty="0" smtClean="0"/>
              <a:t>COL to create Synthesis Report to other partners Results will feed into the 2</a:t>
            </a:r>
            <a:r>
              <a:rPr lang="en-GB" baseline="30000" dirty="0" smtClean="0"/>
              <a:t>nd</a:t>
            </a:r>
            <a:r>
              <a:rPr lang="en-GB" dirty="0" smtClean="0"/>
              <a:t> World OER Congress</a:t>
            </a:r>
          </a:p>
          <a:p>
            <a:pPr lvl="1"/>
            <a:r>
              <a:rPr lang="sl-SI" dirty="0" smtClean="0"/>
              <a:t>UNESCO </a:t>
            </a:r>
            <a:r>
              <a:rPr lang="sl-SI" dirty="0" err="1" smtClean="0"/>
              <a:t>Chair</a:t>
            </a:r>
            <a:r>
              <a:rPr lang="sl-SI" dirty="0" smtClean="0"/>
              <a:t> in OER, </a:t>
            </a:r>
            <a:r>
              <a:rPr lang="en-GB" dirty="0" smtClean="0"/>
              <a:t>K4A to plan and organize 6+ Satellite events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8380"/>
          </a:xfrm>
        </p:spPr>
        <p:txBody>
          <a:bodyPr/>
          <a:lstStyle/>
          <a:p>
            <a:r>
              <a:rPr lang="en-GB" sz="2800" dirty="0">
                <a:solidFill>
                  <a:srgbClr val="164194"/>
                </a:solidFill>
              </a:rPr>
              <a:t>Congress </a:t>
            </a:r>
            <a:r>
              <a:rPr lang="en-GB" sz="2800" dirty="0" smtClean="0">
                <a:solidFill>
                  <a:srgbClr val="164194"/>
                </a:solidFill>
              </a:rPr>
              <a:t>details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803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Obstacles to achieving the mainstreaming of OER </a:t>
            </a:r>
          </a:p>
          <a:p>
            <a:pPr lvl="1"/>
            <a:r>
              <a:rPr lang="en-GB" dirty="0"/>
              <a:t>Commercial interests </a:t>
            </a:r>
          </a:p>
          <a:p>
            <a:pPr lvl="1"/>
            <a:r>
              <a:rPr lang="en-GB" dirty="0"/>
              <a:t>Language and cultural barriers </a:t>
            </a:r>
          </a:p>
          <a:p>
            <a:pPr lvl="1"/>
            <a:r>
              <a:rPr lang="en-GB" dirty="0"/>
              <a:t>Ensuring inclusive and equitable access to quality content </a:t>
            </a:r>
          </a:p>
          <a:p>
            <a:pPr lvl="1"/>
            <a:r>
              <a:rPr lang="en-GB" dirty="0"/>
              <a:t>Capacity of users to access, re-use, and share OER - </a:t>
            </a:r>
          </a:p>
          <a:p>
            <a:pPr lvl="1"/>
            <a:r>
              <a:rPr lang="en-GB" dirty="0"/>
              <a:t>Development of appropriate policy solutions </a:t>
            </a:r>
          </a:p>
          <a:p>
            <a:pPr lvl="1"/>
            <a:r>
              <a:rPr lang="en-GB" dirty="0"/>
              <a:t>Need for clarity on the term ‘open’ </a:t>
            </a:r>
            <a:endParaRPr lang="en-GB" dirty="0" smtClean="0"/>
          </a:p>
          <a:p>
            <a:pPr lvl="1"/>
            <a:endParaRPr lang="en-GB" dirty="0"/>
          </a:p>
          <a:p>
            <a:pPr marL="0" lvl="1" indent="0">
              <a:buNone/>
            </a:pPr>
            <a:r>
              <a:rPr lang="en-GB" sz="2400" b="0" dirty="0">
                <a:ea typeface="+mn-ea"/>
                <a:cs typeface="+mn-cs"/>
              </a:rPr>
              <a:t>Result:</a:t>
            </a:r>
          </a:p>
          <a:p>
            <a:pPr lvl="1"/>
            <a:r>
              <a:rPr lang="en-GB" dirty="0"/>
              <a:t>Congress and </a:t>
            </a:r>
            <a:r>
              <a:rPr lang="en-GB" dirty="0" smtClean="0"/>
              <a:t>Regional consultations must </a:t>
            </a:r>
            <a:r>
              <a:rPr lang="en-GB" dirty="0"/>
              <a:t>result in a commitment to adopt OER policy and to identify concrete actions that would be implemented within a specific time framework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88380"/>
          </a:xfrm>
        </p:spPr>
        <p:txBody>
          <a:bodyPr/>
          <a:lstStyle/>
          <a:p>
            <a:r>
              <a:rPr lang="en-GB" sz="2800" dirty="0" smtClean="0">
                <a:solidFill>
                  <a:srgbClr val="164194"/>
                </a:solidFill>
              </a:rPr>
              <a:t>Congress details</a:t>
            </a:r>
            <a:r>
              <a:rPr lang="sl-SI" sz="2800" dirty="0" smtClean="0">
                <a:solidFill>
                  <a:srgbClr val="164194"/>
                </a:solidFill>
              </a:rPr>
              <a:t> </a:t>
            </a:r>
            <a:r>
              <a:rPr lang="en-GB" dirty="0"/>
              <a:t>(II)</a:t>
            </a:r>
            <a:endParaRPr lang="en-GB" sz="2800" dirty="0">
              <a:solidFill>
                <a:srgbClr val="1641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3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dirty="0"/>
              <a:t>Review the progress of OER since the World OER Congress 2012</a:t>
            </a:r>
          </a:p>
          <a:p>
            <a:pPr lvl="1"/>
            <a:r>
              <a:rPr lang="en-GB" dirty="0"/>
              <a:t>Examine solutions to meeting the challenges of mainstreaming OER practices into education systems worldwide</a:t>
            </a:r>
          </a:p>
          <a:p>
            <a:pPr lvl="1"/>
            <a:r>
              <a:rPr lang="en-GB" dirty="0"/>
              <a:t>Showcase the world´s best practices in OER policies and </a:t>
            </a:r>
            <a:r>
              <a:rPr lang="en-GB" dirty="0" err="1"/>
              <a:t>inistiatives</a:t>
            </a:r>
            <a:r>
              <a:rPr lang="en-GB" dirty="0"/>
              <a:t> as well OER experts</a:t>
            </a:r>
          </a:p>
          <a:p>
            <a:pPr lvl="1"/>
            <a:r>
              <a:rPr lang="en-GB" dirty="0"/>
              <a:t>Provide recommendations and identify strategies for the mainstreaming of OER, with links to best practices</a:t>
            </a:r>
          </a:p>
          <a:p>
            <a:pPr lvl="1"/>
            <a:r>
              <a:rPr lang="en-GB" dirty="0"/>
              <a:t>Adoption of Action Plan for OER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88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Programme</a:t>
            </a:r>
            <a:r>
              <a:rPr lang="sl-SI" dirty="0" smtClean="0"/>
              <a:t> (</a:t>
            </a:r>
            <a:r>
              <a:rPr lang="sl-SI" dirty="0" err="1" smtClean="0"/>
              <a:t>draft</a:t>
            </a:r>
            <a:r>
              <a:rPr lang="sl-SI" dirty="0" smtClean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DAY 1 – 17 September 2017</a:t>
            </a:r>
          </a:p>
          <a:p>
            <a:pPr lvl="1"/>
            <a:r>
              <a:rPr lang="en-GB" dirty="0"/>
              <a:t>Registration, Opening Reception and </a:t>
            </a:r>
            <a:r>
              <a:rPr lang="en-GB" dirty="0" smtClean="0"/>
              <a:t>Dinner</a:t>
            </a:r>
            <a:endParaRPr lang="sl-SI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 smtClean="0"/>
              <a:t>DAY </a:t>
            </a:r>
            <a:r>
              <a:rPr lang="en-GB" dirty="0"/>
              <a:t>2 – 18 September 2017</a:t>
            </a:r>
          </a:p>
          <a:p>
            <a:pPr lvl="1"/>
            <a:r>
              <a:rPr lang="en-GB" dirty="0"/>
              <a:t>Launch, Welcome Addresses, Key Addresses</a:t>
            </a:r>
          </a:p>
          <a:p>
            <a:pPr lvl="1"/>
            <a:r>
              <a:rPr lang="en-GB" dirty="0"/>
              <a:t>Keynote</a:t>
            </a:r>
          </a:p>
          <a:p>
            <a:pPr lvl="1"/>
            <a:r>
              <a:rPr lang="en-GB" dirty="0"/>
              <a:t>Setting the context</a:t>
            </a:r>
          </a:p>
          <a:p>
            <a:pPr lvl="1"/>
            <a:r>
              <a:rPr lang="en-GB" dirty="0"/>
              <a:t>Presentation of the results of the 6 regional consultations</a:t>
            </a:r>
          </a:p>
          <a:p>
            <a:pPr lvl="1"/>
            <a:r>
              <a:rPr lang="en-GB" dirty="0"/>
              <a:t>Presentation of the results of OER studies</a:t>
            </a:r>
          </a:p>
          <a:p>
            <a:pPr lvl="1"/>
            <a:r>
              <a:rPr lang="en-GB" dirty="0"/>
              <a:t>Presentation of “A Global OER Story”</a:t>
            </a:r>
          </a:p>
          <a:p>
            <a:pPr lvl="1"/>
            <a:r>
              <a:rPr lang="en-GB" dirty="0"/>
              <a:t>Networking event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873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Programme</a:t>
            </a:r>
            <a:r>
              <a:rPr lang="sl-SI" dirty="0"/>
              <a:t> (</a:t>
            </a:r>
            <a:r>
              <a:rPr lang="sl-SI" dirty="0" err="1"/>
              <a:t>draft</a:t>
            </a:r>
            <a:r>
              <a:rPr lang="sl-SI" dirty="0"/>
              <a:t>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DAY </a:t>
            </a:r>
            <a:r>
              <a:rPr lang="en-GB" dirty="0"/>
              <a:t>3 – 19 September 2017</a:t>
            </a:r>
          </a:p>
          <a:p>
            <a:pPr lvl="1"/>
            <a:r>
              <a:rPr lang="en-GB" dirty="0"/>
              <a:t>Keynote</a:t>
            </a:r>
          </a:p>
          <a:p>
            <a:pPr lvl="1"/>
            <a:r>
              <a:rPr lang="en-GB" dirty="0"/>
              <a:t>Group work on Mainstreaming OER practices: Challenges and Solutions</a:t>
            </a:r>
          </a:p>
          <a:p>
            <a:pPr lvl="1"/>
            <a:r>
              <a:rPr lang="en-GB" dirty="0"/>
              <a:t>Plenary session on Technology and OER</a:t>
            </a:r>
          </a:p>
          <a:p>
            <a:pPr lvl="1"/>
            <a:r>
              <a:rPr lang="en-GB" dirty="0"/>
              <a:t>OER Bar Camp</a:t>
            </a:r>
          </a:p>
          <a:p>
            <a:pPr lvl="1"/>
            <a:r>
              <a:rPr lang="en-GB" dirty="0"/>
              <a:t>Networking event</a:t>
            </a:r>
            <a:endParaRPr lang="sl-SI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</a:rPr>
              <a:t>DAY 4 – 20 September 2017</a:t>
            </a:r>
          </a:p>
          <a:p>
            <a:pPr lvl="1"/>
            <a:r>
              <a:rPr lang="en-GB" dirty="0" smtClean="0"/>
              <a:t>Keynote</a:t>
            </a:r>
          </a:p>
          <a:p>
            <a:pPr lvl="1"/>
            <a:r>
              <a:rPr lang="en-GB" dirty="0" smtClean="0"/>
              <a:t>OER Market Place: Presentation of best practices</a:t>
            </a:r>
          </a:p>
          <a:p>
            <a:pPr lvl="1"/>
            <a:r>
              <a:rPr lang="en-GB" dirty="0" smtClean="0"/>
              <a:t>Closing Plenary: </a:t>
            </a:r>
          </a:p>
          <a:p>
            <a:pPr marL="620713" lvl="1" indent="-358775">
              <a:buFont typeface="Courier New" panose="02070309020205020404" pitchFamily="49" charset="0"/>
              <a:buChar char="o"/>
            </a:pPr>
            <a:r>
              <a:rPr lang="en-GB" sz="1500" dirty="0" smtClean="0"/>
              <a:t>Report</a:t>
            </a:r>
          </a:p>
          <a:p>
            <a:pPr marL="620713" lvl="1" indent="-358775">
              <a:buFont typeface="Courier New" panose="02070309020205020404" pitchFamily="49" charset="0"/>
              <a:buChar char="o"/>
            </a:pPr>
            <a:r>
              <a:rPr lang="en-GB" sz="1500" dirty="0" smtClean="0"/>
              <a:t>Adoption of the Ljubljana Action Plan </a:t>
            </a:r>
          </a:p>
          <a:p>
            <a:pPr marL="620713" lvl="1" indent="-358775">
              <a:buFont typeface="Courier New" panose="02070309020205020404" pitchFamily="49" charset="0"/>
              <a:buChar char="o"/>
            </a:pPr>
            <a:r>
              <a:rPr lang="en-GB" sz="1500" dirty="0" smtClean="0"/>
              <a:t>Call for Action</a:t>
            </a:r>
          </a:p>
          <a:p>
            <a:pPr marL="620713" lvl="1" indent="-358775">
              <a:buFont typeface="Courier New" panose="02070309020205020404" pitchFamily="49" charset="0"/>
              <a:buChar char="o"/>
            </a:pPr>
            <a:r>
              <a:rPr lang="en-GB" sz="1500" dirty="0" smtClean="0"/>
              <a:t>Roadmap with recommendations on the future international collaboration in the field of OER</a:t>
            </a:r>
          </a:p>
          <a:p>
            <a:pPr marL="0" lvl="1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07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Structure</a:t>
            </a:r>
            <a:r>
              <a:rPr lang="sl-SI" dirty="0"/>
              <a:t> (</a:t>
            </a:r>
            <a:r>
              <a:rPr lang="sl-SI" dirty="0" err="1"/>
              <a:t>draft</a:t>
            </a:r>
            <a:r>
              <a:rPr lang="sl-SI" dirty="0"/>
              <a:t>)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028255" y="2518123"/>
            <a:ext cx="5638800" cy="1103312"/>
          </a:xfrm>
          <a:prstGeom prst="rect">
            <a:avLst/>
          </a:prstGeom>
          <a:solidFill>
            <a:srgbClr val="2D5E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prstClr val="white"/>
                </a:solidFill>
              </a:rPr>
              <a:t>OER Congress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(UNESCO and SI Government)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8255" y="1268760"/>
            <a:ext cx="5638800" cy="1103313"/>
          </a:xfrm>
          <a:prstGeom prst="rect">
            <a:avLst/>
          </a:prstGeom>
          <a:solidFill>
            <a:srgbClr val="33AC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OER </a:t>
            </a:r>
            <a:r>
              <a:rPr lang="en-US" sz="3200" dirty="0">
                <a:solidFill>
                  <a:prstClr val="white"/>
                </a:solidFill>
              </a:rPr>
              <a:t>Research </a:t>
            </a:r>
            <a:r>
              <a:rPr lang="en-US" sz="2000" dirty="0">
                <a:solidFill>
                  <a:prstClr val="white"/>
                </a:solidFill>
              </a:rPr>
              <a:t>Conference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(K4A, EU and UNESCO OER Chairs)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255" y="3767485"/>
            <a:ext cx="3856038" cy="1103313"/>
          </a:xfrm>
          <a:prstGeom prst="rect">
            <a:avLst/>
          </a:prstGeom>
          <a:solidFill>
            <a:srgbClr val="33AC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OER </a:t>
            </a:r>
            <a:r>
              <a:rPr lang="en-US" sz="3200" dirty="0">
                <a:solidFill>
                  <a:prstClr val="white"/>
                </a:solidFill>
              </a:rPr>
              <a:t>Business </a:t>
            </a:r>
            <a:r>
              <a:rPr lang="en-US" sz="2000" dirty="0">
                <a:solidFill>
                  <a:prstClr val="white"/>
                </a:solidFill>
              </a:rPr>
              <a:t>Conference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(Slovenian Post and UPU)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20318" y="5016848"/>
            <a:ext cx="3863975" cy="1101725"/>
          </a:xfrm>
          <a:prstGeom prst="rect">
            <a:avLst/>
          </a:prstGeom>
          <a:solidFill>
            <a:srgbClr val="33AC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prstClr val="white"/>
                </a:solidFill>
              </a:rPr>
              <a:t>SiRIKT</a:t>
            </a:r>
            <a:r>
              <a:rPr lang="en-US" sz="2000" dirty="0">
                <a:solidFill>
                  <a:prstClr val="white"/>
                </a:solidFill>
              </a:rPr>
              <a:t> </a:t>
            </a:r>
            <a:r>
              <a:rPr lang="en-US" sz="3200" dirty="0">
                <a:solidFill>
                  <a:prstClr val="white"/>
                </a:solidFill>
              </a:rPr>
              <a:t>Teachers </a:t>
            </a:r>
            <a:r>
              <a:rPr lang="en-US" sz="2000" dirty="0">
                <a:solidFill>
                  <a:prstClr val="white"/>
                </a:solidFill>
              </a:rPr>
              <a:t>Annual Conference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prstClr val="white"/>
                </a:solidFill>
              </a:rPr>
              <a:t>(MIZS Ministry)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00180" y="3778598"/>
            <a:ext cx="1660525" cy="11017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Open Access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(MJU)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0180" y="5016848"/>
            <a:ext cx="1660525" cy="11017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Opening Up Balkans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(MIZS, OUS)</a:t>
            </a:r>
          </a:p>
        </p:txBody>
      </p:sp>
      <p:sp>
        <p:nvSpPr>
          <p:cNvPr id="13" name="Rectangle 12"/>
          <p:cNvSpPr/>
          <p:nvPr/>
        </p:nvSpPr>
        <p:spPr>
          <a:xfrm rot="16200000">
            <a:off x="-1948308" y="3324573"/>
            <a:ext cx="4849813" cy="738188"/>
          </a:xfrm>
          <a:prstGeom prst="rect">
            <a:avLst/>
          </a:prstGeom>
          <a:solidFill>
            <a:srgbClr val="2D5EC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prstClr val="white"/>
                </a:solidFill>
              </a:rPr>
              <a:t>Formal Reception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107504" y="6185663"/>
            <a:ext cx="6870654" cy="6475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8505" y="3778598"/>
            <a:ext cx="1660525" cy="11017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Asia regional meeting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52793" y="1254473"/>
            <a:ext cx="1660525" cy="11017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</a:rPr>
              <a:t>MyMachine</a:t>
            </a:r>
            <a:r>
              <a:rPr lang="en-US" sz="2000" dirty="0">
                <a:solidFill>
                  <a:schemeClr val="bg1"/>
                </a:solidFill>
              </a:rPr>
              <a:t> Global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(MMG, OUS)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852793" y="5034310"/>
            <a:ext cx="1660525" cy="11033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Africa regional meeting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38505" y="2518123"/>
            <a:ext cx="1660525" cy="110331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bg1"/>
                </a:solidFill>
              </a:rPr>
              <a:t>iCore</a:t>
            </a:r>
            <a:endParaRPr lang="en-US" sz="2000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/>
                </a:solidFill>
              </a:rPr>
              <a:t>(</a:t>
            </a:r>
            <a:r>
              <a:rPr lang="en-US" sz="2000" dirty="0" err="1">
                <a:solidFill>
                  <a:schemeClr val="bg1"/>
                </a:solidFill>
              </a:rPr>
              <a:t>iCore</a:t>
            </a:r>
            <a:r>
              <a:rPr lang="en-US" sz="20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12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33ACE3"/>
        </a:solidFill>
        <a:ln>
          <a:noFill/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rgbClr val="33ACE3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lnSpc>
            <a:spcPct val="110000"/>
          </a:lnSpc>
          <a:defRPr sz="2400" dirty="0" smtClean="0">
            <a:solidFill>
              <a:srgbClr val="164194"/>
            </a:solidFill>
          </a:defRPr>
        </a:defPPr>
      </a:lstStyle>
    </a:tx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1353</TotalTime>
  <Words>936</Words>
  <Application>Microsoft Office PowerPoint</Application>
  <PresentationFormat>Diaprojekcija na zaslonu (4:3)</PresentationFormat>
  <Paragraphs>188</Paragraphs>
  <Slides>13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7" baseType="lpstr">
      <vt:lpstr>Arial</vt:lpstr>
      <vt:lpstr>Courier New</vt:lpstr>
      <vt:lpstr>Verdana</vt:lpstr>
      <vt:lpstr>Blank</vt:lpstr>
      <vt:lpstr>2nd World OER Congress What’s it about?</vt:lpstr>
      <vt:lpstr>PowerPointova predstavitev</vt:lpstr>
      <vt:lpstr>2nd World OER Congress - Basic info</vt:lpstr>
      <vt:lpstr>Congress details </vt:lpstr>
      <vt:lpstr>Congress details (II)</vt:lpstr>
      <vt:lpstr>Objectives</vt:lpstr>
      <vt:lpstr>Programme (draft)</vt:lpstr>
      <vt:lpstr>Programme (draft)</vt:lpstr>
      <vt:lpstr>Structure (draft)</vt:lpstr>
      <vt:lpstr>Links, Tech Assets and Software stack applicable to OER</vt:lpstr>
      <vt:lpstr>OpeningupSlovenia Members and Advisory Board – all have an active role</vt:lpstr>
      <vt:lpstr>Stay in touch</vt:lpstr>
      <vt:lpstr>How to participate (registration)?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JRC Visitors'Centre: May – Nov 2015</dc:title>
  <dc:creator>DURA Adelaide (JRC-ISPRA)</dc:creator>
  <cp:lastModifiedBy>Borut Čampelj</cp:lastModifiedBy>
  <cp:revision>308</cp:revision>
  <cp:lastPrinted>2015-11-04T12:43:10Z</cp:lastPrinted>
  <dcterms:created xsi:type="dcterms:W3CDTF">2015-11-03T14:12:48Z</dcterms:created>
  <dcterms:modified xsi:type="dcterms:W3CDTF">2017-03-07T22:49:42Z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Offisync_UniqueId">
    <vt:lpwstr>64605</vt:lpwstr>
  </property>
  <property fmtid="{D5CDD505-2E9C-101B-9397-08002B2CF9AE}" pid="4" name="Jive_VersionGuid">
    <vt:lpwstr>119c9ad2-170e-45ff-a7c0-feb9cf7f1008</vt:lpwstr>
  </property>
  <property fmtid="{D5CDD505-2E9C-101B-9397-08002B2CF9AE}" pid="5" name="Offisync_UpdateToken">
    <vt:lpwstr>6</vt:lpwstr>
  </property>
  <property fmtid="{D5CDD505-2E9C-101B-9397-08002B2CF9AE}" pid="6" name="Jive_LatestUserAccountName">
    <vt:lpwstr>santand</vt:lpwstr>
  </property>
  <property fmtid="{D5CDD505-2E9C-101B-9397-08002B2CF9AE}" pid="7" name="Offisync_ServerID">
    <vt:lpwstr>0d3b22a6-6203-4efc-8e8e-b5279256493b</vt:lpwstr>
  </property>
</Properties>
</file>