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256" r:id="rId2"/>
    <p:sldId id="290" r:id="rId3"/>
    <p:sldId id="262" r:id="rId4"/>
    <p:sldId id="289" r:id="rId5"/>
    <p:sldId id="259" r:id="rId6"/>
    <p:sldId id="260" r:id="rId7"/>
    <p:sldId id="288" r:id="rId8"/>
    <p:sldId id="292" r:id="rId9"/>
    <p:sldId id="291" r:id="rId10"/>
    <p:sldId id="300" r:id="rId11"/>
    <p:sldId id="298" r:id="rId12"/>
    <p:sldId id="299" r:id="rId13"/>
    <p:sldId id="293" r:id="rId14"/>
    <p:sldId id="294" r:id="rId15"/>
    <p:sldId id="295" r:id="rId16"/>
    <p:sldId id="296" r:id="rId17"/>
    <p:sldId id="263" r:id="rId18"/>
    <p:sldId id="297" r:id="rId19"/>
    <p:sldId id="270" r:id="rId20"/>
  </p:sldIdLst>
  <p:sldSz cx="12192000" cy="6858000"/>
  <p:notesSz cx="6797675" cy="99266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13" userDrawn="1">
          <p15:clr>
            <a:srgbClr val="A4A3A4"/>
          </p15:clr>
        </p15:guide>
        <p15:guide id="4" orient="horz" pos="3861" userDrawn="1">
          <p15:clr>
            <a:srgbClr val="A4A3A4"/>
          </p15:clr>
        </p15:guide>
        <p15:guide id="5" pos="3840" userDrawn="1">
          <p15:clr>
            <a:srgbClr val="A4A3A4"/>
          </p15:clr>
        </p15:guide>
        <p15:guide id="6" pos="604" userDrawn="1">
          <p15:clr>
            <a:srgbClr val="A4A3A4"/>
          </p15:clr>
        </p15:guide>
        <p15:guide id="7" pos="70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E82"/>
    <a:srgbClr val="7D6323"/>
    <a:srgbClr val="978439"/>
    <a:srgbClr val="897B47"/>
    <a:srgbClr val="E6E093"/>
    <a:srgbClr val="988237"/>
    <a:srgbClr val="887D47"/>
    <a:srgbClr val="0F0B61"/>
    <a:srgbClr val="1F187E"/>
    <a:srgbClr val="205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3855" autoAdjust="0"/>
  </p:normalViewPr>
  <p:slideViewPr>
    <p:cSldViewPr showGuides="1">
      <p:cViewPr varScale="1">
        <p:scale>
          <a:sx n="84" d="100"/>
          <a:sy n="84" d="100"/>
        </p:scale>
        <p:origin x="126" y="732"/>
      </p:cViewPr>
      <p:guideLst>
        <p:guide orient="horz" pos="2160"/>
        <p:guide orient="horz" pos="1003"/>
        <p:guide orient="horz" pos="913"/>
        <p:guide orient="horz" pos="3861"/>
        <p:guide pos="3840"/>
        <p:guide pos="604"/>
        <p:guide pos="70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2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Visitors / year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'Ark1'!$C$3</c:f>
              <c:strCache>
                <c:ptCount val="1"/>
                <c:pt idx="0">
                  <c:v>Entries</c:v>
                </c:pt>
              </c:strCache>
            </c:strRef>
          </c:tx>
          <c:spPr>
            <a:solidFill>
              <a:schemeClr val="accent1"/>
            </a:solidFill>
            <a:ln>
              <a:noFill/>
            </a:ln>
            <a:effectLst/>
          </c:spPr>
          <c:invertIfNegative val="0"/>
          <c:cat>
            <c:numRef>
              <c:f>'Ark1'!$B$4:$B$5</c:f>
              <c:numCache>
                <c:formatCode>General</c:formatCode>
                <c:ptCount val="2"/>
                <c:pt idx="0">
                  <c:v>2016</c:v>
                </c:pt>
                <c:pt idx="1">
                  <c:v>2015</c:v>
                </c:pt>
              </c:numCache>
            </c:numRef>
          </c:cat>
          <c:val>
            <c:numRef>
              <c:f>'Ark1'!$C$4:$C$5</c:f>
              <c:numCache>
                <c:formatCode>General</c:formatCode>
                <c:ptCount val="2"/>
                <c:pt idx="0">
                  <c:v>1405</c:v>
                </c:pt>
                <c:pt idx="1">
                  <c:v>765</c:v>
                </c:pt>
              </c:numCache>
            </c:numRef>
          </c:val>
          <c:extLst>
            <c:ext xmlns:c16="http://schemas.microsoft.com/office/drawing/2014/chart" uri="{C3380CC4-5D6E-409C-BE32-E72D297353CC}">
              <c16:uniqueId val="{00000000-6716-4D09-A05C-13A6816FA394}"/>
            </c:ext>
          </c:extLst>
        </c:ser>
        <c:dLbls>
          <c:showLegendKey val="0"/>
          <c:showVal val="0"/>
          <c:showCatName val="0"/>
          <c:showSerName val="0"/>
          <c:showPercent val="0"/>
          <c:showBubbleSize val="0"/>
        </c:dLbls>
        <c:gapWidth val="182"/>
        <c:axId val="437768592"/>
        <c:axId val="437768920"/>
      </c:barChart>
      <c:catAx>
        <c:axId val="43776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768920"/>
        <c:crosses val="autoZero"/>
        <c:auto val="1"/>
        <c:lblAlgn val="ctr"/>
        <c:lblOffset val="100"/>
        <c:noMultiLvlLbl val="0"/>
      </c:catAx>
      <c:valAx>
        <c:axId val="437768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Entries</a:t>
                </a:r>
                <a:r>
                  <a:rPr lang="en-GB" b="1" baseline="0"/>
                  <a:t> (in 1000)</a:t>
                </a:r>
                <a:endParaRPr lang="en-GB" b="1"/>
              </a:p>
            </c:rich>
          </c:tx>
          <c:layout>
            <c:manualLayout>
              <c:xMode val="edge"/>
              <c:yMode val="edge"/>
              <c:x val="0.79667935258092748"/>
              <c:y val="0.8936768339144288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768592"/>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Visitor/year</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'Ark1'!$C$7</c:f>
              <c:strCache>
                <c:ptCount val="1"/>
                <c:pt idx="0">
                  <c:v>2016</c:v>
                </c:pt>
              </c:strCache>
            </c:strRef>
          </c:tx>
          <c:spPr>
            <a:solidFill>
              <a:schemeClr val="accent1"/>
            </a:solidFill>
            <a:ln>
              <a:noFill/>
            </a:ln>
            <a:effectLst/>
          </c:spPr>
          <c:invertIfNegative val="0"/>
          <c:cat>
            <c:strRef>
              <c:f>'Ark1'!$B$8:$B$15</c:f>
              <c:strCache>
                <c:ptCount val="8"/>
                <c:pt idx="0">
                  <c:v>Arabic</c:v>
                </c:pt>
                <c:pt idx="1">
                  <c:v>Dari</c:v>
                </c:pt>
                <c:pt idx="2">
                  <c:v>Kurdish sorani</c:v>
                </c:pt>
                <c:pt idx="3">
                  <c:v>Pashto</c:v>
                </c:pt>
                <c:pt idx="4">
                  <c:v>Somali</c:v>
                </c:pt>
                <c:pt idx="5">
                  <c:v>Polish</c:v>
                </c:pt>
                <c:pt idx="6">
                  <c:v>Russian</c:v>
                </c:pt>
                <c:pt idx="7">
                  <c:v>Tamil</c:v>
                </c:pt>
              </c:strCache>
            </c:strRef>
          </c:cat>
          <c:val>
            <c:numRef>
              <c:f>'Ark1'!$C$8:$C$15</c:f>
              <c:numCache>
                <c:formatCode>General</c:formatCode>
                <c:ptCount val="8"/>
                <c:pt idx="0">
                  <c:v>21012</c:v>
                </c:pt>
                <c:pt idx="1">
                  <c:v>9000</c:v>
                </c:pt>
                <c:pt idx="2">
                  <c:v>3880</c:v>
                </c:pt>
                <c:pt idx="3">
                  <c:v>4227</c:v>
                </c:pt>
                <c:pt idx="4">
                  <c:v>10027</c:v>
                </c:pt>
                <c:pt idx="5">
                  <c:v>11706</c:v>
                </c:pt>
                <c:pt idx="6">
                  <c:v>5494</c:v>
                </c:pt>
                <c:pt idx="7">
                  <c:v>4911</c:v>
                </c:pt>
              </c:numCache>
            </c:numRef>
          </c:val>
          <c:extLst>
            <c:ext xmlns:c16="http://schemas.microsoft.com/office/drawing/2014/chart" uri="{C3380CC4-5D6E-409C-BE32-E72D297353CC}">
              <c16:uniqueId val="{00000000-A7AC-4F5B-A3BF-D34CAB5AD5D6}"/>
            </c:ext>
          </c:extLst>
        </c:ser>
        <c:ser>
          <c:idx val="1"/>
          <c:order val="1"/>
          <c:tx>
            <c:strRef>
              <c:f>'Ark1'!$D$7</c:f>
              <c:strCache>
                <c:ptCount val="1"/>
                <c:pt idx="0">
                  <c:v>2015</c:v>
                </c:pt>
              </c:strCache>
            </c:strRef>
          </c:tx>
          <c:spPr>
            <a:solidFill>
              <a:schemeClr val="accent2"/>
            </a:solidFill>
            <a:ln>
              <a:noFill/>
            </a:ln>
            <a:effectLst/>
          </c:spPr>
          <c:invertIfNegative val="0"/>
          <c:cat>
            <c:strRef>
              <c:f>'Ark1'!$B$8:$B$15</c:f>
              <c:strCache>
                <c:ptCount val="8"/>
                <c:pt idx="0">
                  <c:v>Arabic</c:v>
                </c:pt>
                <c:pt idx="1">
                  <c:v>Dari</c:v>
                </c:pt>
                <c:pt idx="2">
                  <c:v>Kurdish sorani</c:v>
                </c:pt>
                <c:pt idx="3">
                  <c:v>Pashto</c:v>
                </c:pt>
                <c:pt idx="4">
                  <c:v>Somali</c:v>
                </c:pt>
                <c:pt idx="5">
                  <c:v>Polish</c:v>
                </c:pt>
                <c:pt idx="6">
                  <c:v>Russian</c:v>
                </c:pt>
                <c:pt idx="7">
                  <c:v>Tamil</c:v>
                </c:pt>
              </c:strCache>
            </c:strRef>
          </c:cat>
          <c:val>
            <c:numRef>
              <c:f>'Ark1'!$D$8:$D$15</c:f>
              <c:numCache>
                <c:formatCode>General</c:formatCode>
                <c:ptCount val="8"/>
                <c:pt idx="0">
                  <c:v>11603</c:v>
                </c:pt>
                <c:pt idx="1">
                  <c:v>4127</c:v>
                </c:pt>
                <c:pt idx="2">
                  <c:v>2023</c:v>
                </c:pt>
                <c:pt idx="4">
                  <c:v>8765</c:v>
                </c:pt>
                <c:pt idx="5">
                  <c:v>13110</c:v>
                </c:pt>
                <c:pt idx="6">
                  <c:v>6488</c:v>
                </c:pt>
                <c:pt idx="7">
                  <c:v>6043</c:v>
                </c:pt>
              </c:numCache>
            </c:numRef>
          </c:val>
          <c:extLst>
            <c:ext xmlns:c16="http://schemas.microsoft.com/office/drawing/2014/chart" uri="{C3380CC4-5D6E-409C-BE32-E72D297353CC}">
              <c16:uniqueId val="{00000001-A7AC-4F5B-A3BF-D34CAB5AD5D6}"/>
            </c:ext>
          </c:extLst>
        </c:ser>
        <c:dLbls>
          <c:showLegendKey val="0"/>
          <c:showVal val="0"/>
          <c:showCatName val="0"/>
          <c:showSerName val="0"/>
          <c:showPercent val="0"/>
          <c:showBubbleSize val="0"/>
        </c:dLbls>
        <c:gapWidth val="182"/>
        <c:axId val="435418528"/>
        <c:axId val="435414592"/>
      </c:barChart>
      <c:catAx>
        <c:axId val="43541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5414592"/>
        <c:crosses val="autoZero"/>
        <c:auto val="1"/>
        <c:lblAlgn val="ctr"/>
        <c:lblOffset val="100"/>
        <c:noMultiLvlLbl val="0"/>
      </c:catAx>
      <c:valAx>
        <c:axId val="435414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35418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BCF24DE-A009-47EC-A994-2C17E4B067A3}" type="datetimeFigureOut">
              <a:rPr lang="nb-NO" smtClean="0"/>
              <a:t>06.03.2017</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06.03.2017</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119872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extLst>
      <p:ext uri="{BB962C8B-B14F-4D97-AF65-F5344CB8AC3E}">
        <p14:creationId xmlns:p14="http://schemas.microsoft.com/office/powerpoint/2010/main" val="321082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360423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12</a:t>
            </a:fld>
            <a:endParaRPr lang="nb-NO"/>
          </a:p>
        </p:txBody>
      </p:sp>
    </p:spTree>
    <p:extLst>
      <p:ext uri="{BB962C8B-B14F-4D97-AF65-F5344CB8AC3E}">
        <p14:creationId xmlns:p14="http://schemas.microsoft.com/office/powerpoint/2010/main" val="151873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13</a:t>
            </a:fld>
            <a:endParaRPr lang="nb-NO"/>
          </a:p>
        </p:txBody>
      </p:sp>
    </p:spTree>
    <p:extLst>
      <p:ext uri="{BB962C8B-B14F-4D97-AF65-F5344CB8AC3E}">
        <p14:creationId xmlns:p14="http://schemas.microsoft.com/office/powerpoint/2010/main" val="3721074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14</a:t>
            </a:fld>
            <a:endParaRPr lang="nb-NO"/>
          </a:p>
        </p:txBody>
      </p:sp>
    </p:spTree>
    <p:extLst>
      <p:ext uri="{BB962C8B-B14F-4D97-AF65-F5344CB8AC3E}">
        <p14:creationId xmlns:p14="http://schemas.microsoft.com/office/powerpoint/2010/main" val="418755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374449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16</a:t>
            </a:fld>
            <a:endParaRPr lang="nb-NO"/>
          </a:p>
        </p:txBody>
      </p:sp>
    </p:spTree>
    <p:extLst>
      <p:ext uri="{BB962C8B-B14F-4D97-AF65-F5344CB8AC3E}">
        <p14:creationId xmlns:p14="http://schemas.microsoft.com/office/powerpoint/2010/main" val="217160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17</a:t>
            </a:fld>
            <a:endParaRPr lang="nb-NO"/>
          </a:p>
        </p:txBody>
      </p:sp>
    </p:spTree>
    <p:extLst>
      <p:ext uri="{BB962C8B-B14F-4D97-AF65-F5344CB8AC3E}">
        <p14:creationId xmlns:p14="http://schemas.microsoft.com/office/powerpoint/2010/main" val="2242507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extLst>
      <p:ext uri="{BB962C8B-B14F-4D97-AF65-F5344CB8AC3E}">
        <p14:creationId xmlns:p14="http://schemas.microsoft.com/office/powerpoint/2010/main" val="189013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155716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en-GB" sz="1400" dirty="0">
              <a:latin typeface="DepCentury Old Style" panose="02030603060405030204" pitchFamily="18" charset="0"/>
            </a:endParaRPr>
          </a:p>
          <a:p>
            <a:endParaRPr lang="en-GB" sz="1400" dirty="0">
              <a:latin typeface="DepCentury Old Style" panose="02030603060405030204" pitchFamily="18" charset="0"/>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38701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714410"/>
            <a:ext cx="5438140" cy="4466987"/>
          </a:xfrm>
        </p:spPr>
        <p:txBody>
          <a:bodyPr/>
          <a:lstStyle/>
          <a:p>
            <a:endParaRPr lang="en-GB" sz="110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a:t>
            </a:fld>
            <a:endParaRPr lang="nb-NO"/>
          </a:p>
        </p:txBody>
      </p:sp>
    </p:spTree>
    <p:extLst>
      <p:ext uri="{BB962C8B-B14F-4D97-AF65-F5344CB8AC3E}">
        <p14:creationId xmlns:p14="http://schemas.microsoft.com/office/powerpoint/2010/main" val="372977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734541" y="4714410"/>
            <a:ext cx="5438140" cy="4466987"/>
          </a:xfrm>
        </p:spPr>
        <p:txBody>
          <a:bodyPr>
            <a:normAutofit/>
          </a:bodyPr>
          <a:lstStyle/>
          <a:p>
            <a:endParaRPr lang="en-GB" sz="1400" dirty="0">
              <a:latin typeface="DepCentury Old Style" panose="02030603060405030204" pitchFamily="18" charset="0"/>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9505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18811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324435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333443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14065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3112599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elsk Startside Alt 1">
    <p:bg>
      <p:bgPr>
        <a:solidFill>
          <a:schemeClr val="bg1"/>
        </a:solidFill>
        <a:effectLst/>
      </p:bgPr>
    </p:bg>
    <p:spTree>
      <p:nvGrpSpPr>
        <p:cNvPr id="1" name=""/>
        <p:cNvGrpSpPr/>
        <p:nvPr/>
      </p:nvGrpSpPr>
      <p:grpSpPr>
        <a:xfrm>
          <a:off x="0" y="0"/>
          <a:ext cx="0" cy="0"/>
          <a:chOff x="0" y="0"/>
          <a:chExt cx="0" cy="0"/>
        </a:xfrm>
      </p:grpSpPr>
      <p:pic>
        <p:nvPicPr>
          <p:cNvPr id="1026" name="Picture 2" descr="Z:\DSS\2015\via Kord\Elementer fra Kord\Arkiv\KD\KD_grafiskelement_brun-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73424"/>
            <a:ext cx="12215812" cy="3584576"/>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1</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2" name="TekstSylinder 1"/>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Tree>
    <p:extLst>
      <p:ext uri="{BB962C8B-B14F-4D97-AF65-F5344CB8AC3E}">
        <p14:creationId xmlns:p14="http://schemas.microsoft.com/office/powerpoint/2010/main" val="20677999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gelsk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smtClean="0"/>
              <a:t>Engelsk mal: Tekst uten kulepunkter</a:t>
            </a:r>
            <a:endParaRPr lang="nb-NO" sz="1200" dirty="0"/>
          </a:p>
        </p:txBody>
      </p:sp>
      <p:sp>
        <p:nvSpPr>
          <p:cNvPr id="2" name="Tittel 1"/>
          <p:cNvSpPr>
            <a:spLocks noGrp="1"/>
          </p:cNvSpPr>
          <p:nvPr>
            <p:ph type="title"/>
          </p:nvPr>
        </p:nvSpPr>
        <p:spPr>
          <a:xfrm>
            <a:off x="1198800" y="296652"/>
            <a:ext cx="9792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gelsk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smtClean="0"/>
              <a:t>Engelsk mal: Tekst med kulepunkter - 1 vertikalt bilde</a:t>
            </a:r>
            <a:endParaRPr lang="nb-NO" sz="1200" dirty="0"/>
          </a:p>
        </p:txBody>
      </p:sp>
      <p:sp>
        <p:nvSpPr>
          <p:cNvPr id="2" name="Tittel 1"/>
          <p:cNvSpPr>
            <a:spLocks noGrp="1"/>
          </p:cNvSpPr>
          <p:nvPr>
            <p:ph type="title"/>
          </p:nvPr>
        </p:nvSpPr>
        <p:spPr>
          <a:xfrm>
            <a:off x="1198800" y="296652"/>
            <a:ext cx="730995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gelsk Tekst med 2 bilder">
    <p:spTree>
      <p:nvGrpSpPr>
        <p:cNvPr id="1" name=""/>
        <p:cNvGrpSpPr/>
        <p:nvPr/>
      </p:nvGrpSpPr>
      <p:grpSpPr>
        <a:xfrm>
          <a:off x="0" y="0"/>
          <a:ext cx="0" cy="0"/>
          <a:chOff x="0" y="0"/>
          <a:chExt cx="0" cy="0"/>
        </a:xfrm>
      </p:grpSpPr>
      <p:sp>
        <p:nvSpPr>
          <p:cNvPr id="14" name="Plassholder for bilde 7"/>
          <p:cNvSpPr>
            <a:spLocks noGrp="1"/>
          </p:cNvSpPr>
          <p:nvPr>
            <p:ph type="pic" sz="quarter" idx="13"/>
          </p:nvPr>
        </p:nvSpPr>
        <p:spPr>
          <a:xfrm>
            <a:off x="8772000" y="228"/>
            <a:ext cx="3420000" cy="3053454"/>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smtClean="0"/>
              <a:t>Engelsk mal: Tekst med kulepunkter - 2 vertikale bilder</a:t>
            </a:r>
            <a:endParaRPr lang="nb-NO" sz="1200" dirty="0"/>
          </a:p>
        </p:txBody>
      </p:sp>
      <p:sp>
        <p:nvSpPr>
          <p:cNvPr id="2" name="Tittel 1"/>
          <p:cNvSpPr>
            <a:spLocks noGrp="1"/>
          </p:cNvSpPr>
          <p:nvPr>
            <p:ph type="title"/>
          </p:nvPr>
        </p:nvSpPr>
        <p:spPr>
          <a:xfrm>
            <a:off x="1198800" y="296652"/>
            <a:ext cx="730995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15" name="Plassholder for bilde 7"/>
          <p:cNvSpPr>
            <a:spLocks noGrp="1"/>
          </p:cNvSpPr>
          <p:nvPr>
            <p:ph type="pic" sz="quarter" idx="14"/>
          </p:nvPr>
        </p:nvSpPr>
        <p:spPr>
          <a:xfrm>
            <a:off x="8772000" y="3059368"/>
            <a:ext cx="3420000" cy="3053454"/>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Tree>
    <p:extLst>
      <p:ext uri="{BB962C8B-B14F-4D97-AF65-F5344CB8AC3E}">
        <p14:creationId xmlns:p14="http://schemas.microsoft.com/office/powerpoint/2010/main" val="33773440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gelsk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smtClean="0"/>
              <a:t>Engelsk mal: Tekst med kulepunkter – 3 vertikale bilder</a:t>
            </a:r>
            <a:endParaRPr lang="nb-NO" sz="1200" dirty="0"/>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gelsk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smtClean="0"/>
              <a:t>Engelsk mal: Tekst med kulepunkter – 4 vertikale bilder</a:t>
            </a:r>
            <a:endParaRPr lang="nb-NO" sz="1200" dirty="0"/>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gelsk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smtClean="0"/>
              <a:t>Engelsk mal: Tekst med liggende bilde</a:t>
            </a:r>
            <a:endParaRPr lang="nb-NO" sz="1200" dirty="0"/>
          </a:p>
        </p:txBody>
      </p:sp>
      <p:sp>
        <p:nvSpPr>
          <p:cNvPr id="2" name="Tittel 1"/>
          <p:cNvSpPr>
            <a:spLocks noGrp="1"/>
          </p:cNvSpPr>
          <p:nvPr>
            <p:ph type="title"/>
          </p:nvPr>
        </p:nvSpPr>
        <p:spPr>
          <a:xfrm>
            <a:off x="1198800" y="296652"/>
            <a:ext cx="9792000" cy="1143000"/>
          </a:xfrm>
        </p:spPr>
        <p:txBody>
          <a:bodyPr/>
          <a:lstStyle/>
          <a:p>
            <a:r>
              <a:rPr lang="nb-NO" noProof="0" smtClean="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smtClean="0"/>
              <a:t>Rediger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gelsk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smtClean="0"/>
              <a:t>Engelsk mal:1 utfallende bilde</a:t>
            </a:r>
            <a:endParaRPr lang="nb-NO" sz="1200" dirty="0"/>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gelsk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smtClean="0"/>
              <a:t>Engelsk mal: Diagram</a:t>
            </a:r>
            <a:endParaRPr lang="nb-NO" sz="1200" dirty="0"/>
          </a:p>
        </p:txBody>
      </p:sp>
      <p:sp>
        <p:nvSpPr>
          <p:cNvPr id="2" name="Tittel 1"/>
          <p:cNvSpPr>
            <a:spLocks noGrp="1"/>
          </p:cNvSpPr>
          <p:nvPr>
            <p:ph type="title"/>
          </p:nvPr>
        </p:nvSpPr>
        <p:spPr>
          <a:xfrm>
            <a:off x="1198398" y="296863"/>
            <a:ext cx="9792000" cy="1143000"/>
          </a:xfrm>
        </p:spPr>
        <p:txBody>
          <a:body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gelsk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smtClean="0"/>
              <a:t>Engelsk mal: Tabell</a:t>
            </a:r>
            <a:endParaRPr lang="nb-NO" sz="1200" dirty="0"/>
          </a:p>
        </p:txBody>
      </p:sp>
      <p:sp>
        <p:nvSpPr>
          <p:cNvPr id="2" name="Tittel 1"/>
          <p:cNvSpPr>
            <a:spLocks noGrp="1"/>
          </p:cNvSpPr>
          <p:nvPr>
            <p:ph type="title"/>
          </p:nvPr>
        </p:nvSpPr>
        <p:spPr>
          <a:xfrm>
            <a:off x="1198800" y="296863"/>
            <a:ext cx="9792000" cy="1143000"/>
          </a:xfrm>
        </p:spPr>
        <p:txBody>
          <a:bodyPr/>
          <a:lstStyle/>
          <a:p>
            <a:r>
              <a:rPr lang="nb-NO" smtClean="0"/>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Engelsk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smtClean="0"/>
              <a:t>Engelsk mal: To innholdsdeler - Sammenlikning</a:t>
            </a:r>
            <a:endParaRPr lang="nb-NO" sz="1200" dirty="0"/>
          </a:p>
        </p:txBody>
      </p:sp>
      <p:sp>
        <p:nvSpPr>
          <p:cNvPr id="2" name="Tittel 1"/>
          <p:cNvSpPr>
            <a:spLocks noGrp="1"/>
          </p:cNvSpPr>
          <p:nvPr>
            <p:ph type="title"/>
          </p:nvPr>
        </p:nvSpPr>
        <p:spPr>
          <a:xfrm>
            <a:off x="1198398" y="296863"/>
            <a:ext cx="9792000" cy="1143000"/>
          </a:xfrm>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elsk Startside Alt 2">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2</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grpSp>
        <p:nvGrpSpPr>
          <p:cNvPr id="3" name="Gruppe 2"/>
          <p:cNvGrpSpPr/>
          <p:nvPr userDrawn="1"/>
        </p:nvGrpSpPr>
        <p:grpSpPr>
          <a:xfrm>
            <a:off x="0" y="3275461"/>
            <a:ext cx="12192000" cy="3585225"/>
            <a:chOff x="0" y="3275461"/>
            <a:chExt cx="12192000" cy="3585225"/>
          </a:xfrm>
        </p:grpSpPr>
        <p:sp>
          <p:nvSpPr>
            <p:cNvPr id="12" name="Rektangel 11"/>
            <p:cNvSpPr/>
            <p:nvPr userDrawn="1"/>
          </p:nvSpPr>
          <p:spPr>
            <a:xfrm>
              <a:off x="0" y="3275461"/>
              <a:ext cx="12192000" cy="3585225"/>
            </a:xfrm>
            <a:prstGeom prst="rect">
              <a:avLst/>
            </a:prstGeom>
            <a:solidFill>
              <a:srgbClr val="672E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KD_Designelement_hvit_3_pp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330" y="4913508"/>
              <a:ext cx="11627162" cy="1155600"/>
            </a:xfrm>
            <a:prstGeom prst="rect">
              <a:avLst/>
            </a:prstGeom>
          </p:spPr>
        </p:pic>
      </p:grpSp>
      <p:sp>
        <p:nvSpPr>
          <p:cNvPr id="13" name="TekstSylinder 12"/>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31145216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gelsk Sluttside Alt 1">
    <p:bg>
      <p:bgPr>
        <a:solidFill>
          <a:schemeClr val="bg1"/>
        </a:solidFill>
        <a:effectLst/>
      </p:bgPr>
    </p:bg>
    <p:spTree>
      <p:nvGrpSpPr>
        <p:cNvPr id="1" name=""/>
        <p:cNvGrpSpPr/>
        <p:nvPr/>
      </p:nvGrpSpPr>
      <p:grpSpPr>
        <a:xfrm>
          <a:off x="0" y="0"/>
          <a:ext cx="0" cy="0"/>
          <a:chOff x="0" y="0"/>
          <a:chExt cx="0" cy="0"/>
        </a:xfrm>
      </p:grpSpPr>
      <p:pic>
        <p:nvPicPr>
          <p:cNvPr id="12" name="Picture 2" descr="Z:\DSS\2015\via Kord\Elementer fra Kord\Arkiv\KD\KD_grafiskelement_brun-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73424"/>
            <a:ext cx="12215812" cy="3584576"/>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Sluttside Alternativ 1</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9" name="TekstSylinder 8"/>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2610507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gelsk Sluttside Alt 2">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Engelsk mal: Sluttside Alternativ 2</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grpSp>
        <p:nvGrpSpPr>
          <p:cNvPr id="3" name="Gruppe 2"/>
          <p:cNvGrpSpPr/>
          <p:nvPr userDrawn="1"/>
        </p:nvGrpSpPr>
        <p:grpSpPr>
          <a:xfrm>
            <a:off x="0" y="3275461"/>
            <a:ext cx="12192000" cy="3585225"/>
            <a:chOff x="0" y="3275461"/>
            <a:chExt cx="12192000" cy="3585225"/>
          </a:xfrm>
        </p:grpSpPr>
        <p:sp>
          <p:nvSpPr>
            <p:cNvPr id="12" name="Rektangel 11"/>
            <p:cNvSpPr/>
            <p:nvPr userDrawn="1"/>
          </p:nvSpPr>
          <p:spPr>
            <a:xfrm>
              <a:off x="0" y="3275461"/>
              <a:ext cx="12192000" cy="3585225"/>
            </a:xfrm>
            <a:prstGeom prst="rect">
              <a:avLst/>
            </a:prstGeom>
            <a:solidFill>
              <a:srgbClr val="672E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KD_Designelement_hvit_3_pp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330" y="4913508"/>
              <a:ext cx="11627162" cy="1155600"/>
            </a:xfrm>
            <a:prstGeom prst="rect">
              <a:avLst/>
            </a:prstGeom>
          </p:spPr>
        </p:pic>
      </p:grpSp>
      <p:sp>
        <p:nvSpPr>
          <p:cNvPr id="13" name="TekstSylinder 12"/>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
        <p:nvSpPr>
          <p:cNvPr id="14"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Tree>
    <p:extLst>
      <p:ext uri="{BB962C8B-B14F-4D97-AF65-F5344CB8AC3E}">
        <p14:creationId xmlns:p14="http://schemas.microsoft.com/office/powerpoint/2010/main" val="20002885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gelsk Sluttside Alt 3">
    <p:bg>
      <p:bgPr>
        <a:solidFill>
          <a:schemeClr val="bg1"/>
        </a:solidFill>
        <a:effectLst/>
      </p:bgPr>
    </p:bg>
    <p:spTree>
      <p:nvGrpSpPr>
        <p:cNvPr id="1" name=""/>
        <p:cNvGrpSpPr/>
        <p:nvPr/>
      </p:nvGrpSpPr>
      <p:grpSpPr>
        <a:xfrm>
          <a:off x="0" y="0"/>
          <a:ext cx="0" cy="0"/>
          <a:chOff x="0" y="0"/>
          <a:chExt cx="0" cy="0"/>
        </a:xfrm>
      </p:grpSpPr>
      <p:pic>
        <p:nvPicPr>
          <p:cNvPr id="13" name="Picture 2" descr="Z:\DSS\2015\via Kord\Elementer fra Kord\Arkiv\KD\KD_grafiskelement_lysegra╠è-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73425"/>
            <a:ext cx="12215813" cy="3584575"/>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Engelsk mal: Sluttside Alternativ 3</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9"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22815062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gelsk Sluttside Alt 4">
    <p:bg>
      <p:bgPr>
        <a:solidFill>
          <a:schemeClr val="bg1"/>
        </a:solidFill>
        <a:effectLst/>
      </p:bgPr>
    </p:bg>
    <p:spTree>
      <p:nvGrpSpPr>
        <p:cNvPr id="1" name=""/>
        <p:cNvGrpSpPr/>
        <p:nvPr/>
      </p:nvGrpSpPr>
      <p:grpSpPr>
        <a:xfrm>
          <a:off x="0" y="0"/>
          <a:ext cx="0" cy="0"/>
          <a:chOff x="0" y="0"/>
          <a:chExt cx="0" cy="0"/>
        </a:xfrm>
      </p:grpSpPr>
      <p:pic>
        <p:nvPicPr>
          <p:cNvPr id="12" name="Picture 2" descr="Z:\DSS\2015\via Kord\Elementer fra Kord\Arkiv\KD\KD_grafiskelement_turkis-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73424"/>
            <a:ext cx="12215812" cy="3584576"/>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Engelsk mal: Sluttside Alternativ 4</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
        <p:nvSpPr>
          <p:cNvPr id="11"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Tree>
    <p:extLst>
      <p:ext uri="{BB962C8B-B14F-4D97-AF65-F5344CB8AC3E}">
        <p14:creationId xmlns:p14="http://schemas.microsoft.com/office/powerpoint/2010/main" val="14368988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elsk Sluttside Alt 5">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39816" y="3631115"/>
            <a:ext cx="6325079" cy="2688059"/>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Engelsk mal: Sluttside Alternativ 5</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9"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13865388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elsk Sluttside Alt 6">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39816" y="3644918"/>
            <a:ext cx="6325079" cy="2660453"/>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Engelsk mal: Sluttside Alternativ 6</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9"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2815136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elsk Startside Alt 3">
    <p:bg>
      <p:bgPr>
        <a:solidFill>
          <a:schemeClr val="bg1"/>
        </a:solidFill>
        <a:effectLst/>
      </p:bgPr>
    </p:bg>
    <p:spTree>
      <p:nvGrpSpPr>
        <p:cNvPr id="1" name=""/>
        <p:cNvGrpSpPr/>
        <p:nvPr/>
      </p:nvGrpSpPr>
      <p:grpSpPr>
        <a:xfrm>
          <a:off x="0" y="0"/>
          <a:ext cx="0" cy="0"/>
          <a:chOff x="0" y="0"/>
          <a:chExt cx="0" cy="0"/>
        </a:xfrm>
      </p:grpSpPr>
      <p:pic>
        <p:nvPicPr>
          <p:cNvPr id="2050" name="Picture 2" descr="Z:\DSS\2015\via Kord\Elementer fra Kord\Arkiv\KD\KD_grafiskelement_lysegra╠è-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73425"/>
            <a:ext cx="12215813" cy="3584575"/>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3</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3966483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elsk Startside Alt 4">
    <p:bg>
      <p:bgPr>
        <a:solidFill>
          <a:schemeClr val="bg1"/>
        </a:solidFill>
        <a:effectLst/>
      </p:bgPr>
    </p:bg>
    <p:spTree>
      <p:nvGrpSpPr>
        <p:cNvPr id="1" name=""/>
        <p:cNvGrpSpPr/>
        <p:nvPr/>
      </p:nvGrpSpPr>
      <p:grpSpPr>
        <a:xfrm>
          <a:off x="0" y="0"/>
          <a:ext cx="0" cy="0"/>
          <a:chOff x="0" y="0"/>
          <a:chExt cx="0" cy="0"/>
        </a:xfrm>
      </p:grpSpPr>
      <p:pic>
        <p:nvPicPr>
          <p:cNvPr id="12" name="Picture 2" descr="Z:\DSS\2015\via Kord\Elementer fra Kord\Arkiv\KD\KD_grafiskelement_turkis-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73424"/>
            <a:ext cx="12215812" cy="3584576"/>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4</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1135454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gelsk Startside Alt 5">
    <p:bg>
      <p:bgPr>
        <a:solidFill>
          <a:schemeClr val="bg1"/>
        </a:solidFill>
        <a:effectLst/>
      </p:bgPr>
    </p:bg>
    <p:spTree>
      <p:nvGrpSpPr>
        <p:cNvPr id="1" name=""/>
        <p:cNvGrpSpPr/>
        <p:nvPr/>
      </p:nvGrpSpPr>
      <p:grpSpPr>
        <a:xfrm>
          <a:off x="0" y="0"/>
          <a:ext cx="0" cy="0"/>
          <a:chOff x="0" y="0"/>
          <a:chExt cx="0" cy="0"/>
        </a:xfrm>
      </p:grpSpPr>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5</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439816" y="3631115"/>
            <a:ext cx="6325079" cy="268805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3885149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gelsk Startside Alt 6">
    <p:bg>
      <p:bgPr>
        <a:solidFill>
          <a:schemeClr val="bg1"/>
        </a:solidFill>
        <a:effectLst/>
      </p:bgPr>
    </p:bg>
    <p:spTree>
      <p:nvGrpSpPr>
        <p:cNvPr id="1" name=""/>
        <p:cNvGrpSpPr/>
        <p:nvPr/>
      </p:nvGrpSpPr>
      <p:grpSpPr>
        <a:xfrm>
          <a:off x="0" y="0"/>
          <a:ext cx="0" cy="0"/>
          <a:chOff x="0" y="0"/>
          <a:chExt cx="0" cy="0"/>
        </a:xfrm>
      </p:grpSpPr>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6</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439816" y="3644918"/>
            <a:ext cx="6325079" cy="266045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3933888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gelsk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Startside Alternativ 3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4" name="TekstSylinder 13"/>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18516482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gelsk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smtClean="0"/>
              <a:t>Engelsk mal: Kapittel /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lvl1pPr>
          </a:lstStyle>
          <a:p>
            <a:pPr lvl="0"/>
            <a:r>
              <a:rPr lang="nb-NO" dirty="0" smtClean="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8058"/>
            <a:ext cx="4660464" cy="452432"/>
          </a:xfrm>
          <a:prstGeom prst="rect">
            <a:avLst/>
          </a:prstGeom>
          <a:noFill/>
        </p:spPr>
        <p:txBody>
          <a:bodyPr wrap="square" rtlCol="0">
            <a:spAutoFit/>
          </a:bodyPr>
          <a:lstStyle/>
          <a:p>
            <a:pPr>
              <a:lnSpc>
                <a:spcPct val="90000"/>
              </a:lnSpc>
            </a:pPr>
            <a:r>
              <a:rPr lang="en-GB" sz="1300" noProof="0" dirty="0" smtClean="0"/>
              <a:t>Norwegian Ministry</a:t>
            </a:r>
            <a:br>
              <a:rPr lang="en-GB" sz="1300" noProof="0" dirty="0" smtClean="0"/>
            </a:br>
            <a:r>
              <a:rPr lang="en-GB" sz="1300" noProof="0" dirty="0" smtClean="0"/>
              <a:t>of</a:t>
            </a:r>
            <a:r>
              <a:rPr lang="en-GB" sz="1300" baseline="0" noProof="0" dirty="0" smtClean="0"/>
              <a:t> Education and Research</a:t>
            </a:r>
            <a:endParaRPr lang="en-GB" sz="1300" noProof="0" dirty="0"/>
          </a:p>
        </p:txBody>
      </p:sp>
    </p:spTree>
    <p:extLst>
      <p:ext uri="{BB962C8B-B14F-4D97-AF65-F5344CB8AC3E}">
        <p14:creationId xmlns:p14="http://schemas.microsoft.com/office/powerpoint/2010/main" val="3335813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ngel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smtClean="0"/>
              <a:t>Engelsk mal:Tekst med 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KD-pptmal_16-9_Engelsk.potx">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smtClean="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6. mars 2017</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userDrawn="1"/>
        </p:nvSpPr>
        <p:spPr>
          <a:xfrm>
            <a:off x="595643" y="6304312"/>
            <a:ext cx="2592288" cy="215444"/>
          </a:xfrm>
          <a:prstGeom prst="rect">
            <a:avLst/>
          </a:prstGeom>
          <a:noFill/>
        </p:spPr>
        <p:txBody>
          <a:bodyPr wrap="square" rtlCol="0">
            <a:spAutoFit/>
          </a:bodyPr>
          <a:lstStyle/>
          <a:p>
            <a:pPr>
              <a:lnSpc>
                <a:spcPct val="100000"/>
              </a:lnSpc>
            </a:pPr>
            <a:r>
              <a:rPr lang="en-GB" sz="800" noProof="0" dirty="0" smtClean="0"/>
              <a:t>Norwegian Ministry of</a:t>
            </a:r>
            <a:r>
              <a:rPr lang="en-GB" sz="800" baseline="0" noProof="0" dirty="0" smtClean="0"/>
              <a:t> Education and Research</a:t>
            </a:r>
            <a:endParaRPr lang="en-GB" sz="800" noProof="0" dirty="0"/>
          </a:p>
        </p:txBody>
      </p:sp>
      <p:pic>
        <p:nvPicPr>
          <p:cNvPr id="11" name="Bilde 10"/>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44884" y="6311701"/>
            <a:ext cx="180020" cy="218596"/>
          </a:xfrm>
          <a:prstGeom prst="rect">
            <a:avLst/>
          </a:prstGeom>
        </p:spPr>
      </p:pic>
      <p:cxnSp>
        <p:nvCxnSpPr>
          <p:cNvPr id="12" name="Rett linje 11"/>
          <p:cNvCxnSpPr/>
          <p:nvPr userDrawn="1"/>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8" r:id="rId1"/>
    <p:sldLayoutId id="2147484001" r:id="rId2"/>
    <p:sldLayoutId id="2147483992" r:id="rId3"/>
    <p:sldLayoutId id="2147484003" r:id="rId4"/>
    <p:sldLayoutId id="2147483996" r:id="rId5"/>
    <p:sldLayoutId id="2147483997" r:id="rId6"/>
    <p:sldLayoutId id="2147483995" r:id="rId7"/>
    <p:sldLayoutId id="2147483989" r:id="rId8"/>
    <p:sldLayoutId id="2147483962" r:id="rId9"/>
    <p:sldLayoutId id="2147483963" r:id="rId10"/>
    <p:sldLayoutId id="2147483964" r:id="rId11"/>
    <p:sldLayoutId id="2147484006" r:id="rId12"/>
    <p:sldLayoutId id="2147483965" r:id="rId13"/>
    <p:sldLayoutId id="2147483983" r:id="rId14"/>
    <p:sldLayoutId id="2147483966" r:id="rId15"/>
    <p:sldLayoutId id="2147483967" r:id="rId16"/>
    <p:sldLayoutId id="2147483968" r:id="rId17"/>
    <p:sldLayoutId id="2147483969" r:id="rId18"/>
    <p:sldLayoutId id="2147483970" r:id="rId19"/>
    <p:sldLayoutId id="2147483993" r:id="rId20"/>
    <p:sldLayoutId id="2147484004" r:id="rId21"/>
    <p:sldLayoutId id="2147483994" r:id="rId22"/>
    <p:sldLayoutId id="2147484005" r:id="rId23"/>
    <p:sldLayoutId id="2147483999" r:id="rId24"/>
    <p:sldLayoutId id="2147484000" r:id="rId2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fo-nafo.iktsenteret.no/"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hLacHMG6Q4"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www.youtube.com/watch?v=ShLacHMG6Q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7"/>
          </p:nvPr>
        </p:nvSpPr>
        <p:spPr/>
        <p:txBody>
          <a:bodyPr/>
          <a:lstStyle/>
          <a:p>
            <a:r>
              <a:rPr lang="nb-NO" dirty="0" smtClean="0"/>
              <a:t>Senior Adviser Jan Peter Strømsheim</a:t>
            </a:r>
            <a:endParaRPr lang="nb-NO" dirty="0"/>
          </a:p>
        </p:txBody>
      </p:sp>
      <p:sp>
        <p:nvSpPr>
          <p:cNvPr id="3" name="Plassholder for tekst 2"/>
          <p:cNvSpPr>
            <a:spLocks noGrp="1"/>
          </p:cNvSpPr>
          <p:nvPr>
            <p:ph type="body" sz="quarter" idx="18"/>
          </p:nvPr>
        </p:nvSpPr>
        <p:spPr/>
        <p:txBody>
          <a:bodyPr/>
          <a:lstStyle/>
          <a:p>
            <a:r>
              <a:rPr lang="nb-NO" dirty="0" smtClean="0"/>
              <a:t>Brussels 7-8 </a:t>
            </a:r>
            <a:r>
              <a:rPr lang="nb-NO" dirty="0" err="1" smtClean="0"/>
              <a:t>March</a:t>
            </a:r>
            <a:r>
              <a:rPr lang="nb-NO" dirty="0" smtClean="0"/>
              <a:t>, 2017</a:t>
            </a:r>
            <a:endParaRPr lang="nb-NO" dirty="0"/>
          </a:p>
        </p:txBody>
      </p:sp>
      <p:sp>
        <p:nvSpPr>
          <p:cNvPr id="5" name="Plassholder for tekst 4"/>
          <p:cNvSpPr>
            <a:spLocks noGrp="1"/>
          </p:cNvSpPr>
          <p:nvPr>
            <p:ph type="body" sz="quarter" idx="20"/>
          </p:nvPr>
        </p:nvSpPr>
        <p:spPr/>
        <p:txBody>
          <a:bodyPr/>
          <a:lstStyle/>
          <a:p>
            <a:r>
              <a:rPr lang="en-GB" dirty="0"/>
              <a:t>How can ICT contribute to integration of immigrants and refugees?</a:t>
            </a:r>
            <a:endParaRPr lang="nb-NO" dirty="0"/>
          </a:p>
        </p:txBody>
      </p:sp>
    </p:spTree>
    <p:extLst>
      <p:ext uri="{BB962C8B-B14F-4D97-AF65-F5344CB8AC3E}">
        <p14:creationId xmlns:p14="http://schemas.microsoft.com/office/powerpoint/2010/main" val="388582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stretch>
            <a:fillRect/>
          </a:stretch>
        </p:blipFill>
        <p:spPr>
          <a:xfrm>
            <a:off x="3204036" y="404813"/>
            <a:ext cx="5637878" cy="5832475"/>
          </a:xfrm>
          <a:prstGeom prst="rect">
            <a:avLst/>
          </a:prstGeom>
        </p:spPr>
      </p:pic>
    </p:spTree>
    <p:extLst>
      <p:ext uri="{BB962C8B-B14F-4D97-AF65-F5344CB8AC3E}">
        <p14:creationId xmlns:p14="http://schemas.microsoft.com/office/powerpoint/2010/main" val="1391966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Morsmaal.no (continued)</a:t>
            </a:r>
            <a:endParaRPr lang="en-GB" dirty="0"/>
          </a:p>
        </p:txBody>
      </p:sp>
      <p:sp>
        <p:nvSpPr>
          <p:cNvPr id="3" name="Plassholder for innhold 2"/>
          <p:cNvSpPr>
            <a:spLocks noGrp="1"/>
          </p:cNvSpPr>
          <p:nvPr>
            <p:ph idx="1"/>
          </p:nvPr>
        </p:nvSpPr>
        <p:spPr>
          <a:xfrm>
            <a:off x="6023992" y="1556792"/>
            <a:ext cx="4824536" cy="4536504"/>
          </a:xfrm>
        </p:spPr>
        <p:txBody>
          <a:bodyPr/>
          <a:lstStyle/>
          <a:p>
            <a:pPr marL="457200" indent="-457200">
              <a:buFont typeface="Arial" panose="020B0604020202020204" pitchFamily="34" charset="0"/>
              <a:buChar char="•"/>
            </a:pPr>
            <a:r>
              <a:rPr lang="en-GB" sz="2400" dirty="0" smtClean="0"/>
              <a:t>Mainly users from No/</a:t>
            </a:r>
            <a:r>
              <a:rPr lang="en-GB" sz="2400" dirty="0" err="1" smtClean="0"/>
              <a:t>Sw</a:t>
            </a:r>
            <a:endParaRPr lang="en-GB" sz="2400" dirty="0" smtClean="0"/>
          </a:p>
          <a:p>
            <a:pPr marL="857250" lvl="1" indent="-457200">
              <a:buFont typeface="Arial" panose="020B0604020202020204" pitchFamily="34" charset="0"/>
              <a:buChar char="•"/>
            </a:pPr>
            <a:r>
              <a:rPr lang="en-GB" sz="2000" dirty="0" smtClean="0"/>
              <a:t>Entries from Sweden nearly doubled from 2015-&gt;2016</a:t>
            </a:r>
          </a:p>
          <a:p>
            <a:pPr marL="457200" indent="-457200">
              <a:buFont typeface="Arial" panose="020B0604020202020204" pitchFamily="34" charset="0"/>
              <a:buChar char="•"/>
            </a:pPr>
            <a:r>
              <a:rPr lang="en-GB" sz="2400" dirty="0"/>
              <a:t>+</a:t>
            </a:r>
            <a:r>
              <a:rPr lang="en-GB" sz="2400" dirty="0" smtClean="0"/>
              <a:t> users from Iran, Poland, Afghanistan, Russia, Thailand, Pakistan and India</a:t>
            </a:r>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r>
              <a:rPr lang="en-GB" sz="2400" dirty="0" smtClean="0"/>
              <a:t>The service is free of </a:t>
            </a:r>
            <a:r>
              <a:rPr lang="en-GB" sz="2400" dirty="0" smtClean="0"/>
              <a:t>charge</a:t>
            </a:r>
          </a:p>
          <a:p>
            <a:pPr marL="0" indent="0"/>
            <a:r>
              <a:rPr lang="en-GB" sz="2400" dirty="0" smtClean="0"/>
              <a:t>      (with some exceptions</a:t>
            </a:r>
            <a:endParaRPr lang="en-GB" sz="2400" dirty="0"/>
          </a:p>
        </p:txBody>
      </p:sp>
      <p:graphicFrame>
        <p:nvGraphicFramePr>
          <p:cNvPr id="4" name="Diagram 3"/>
          <p:cNvGraphicFramePr>
            <a:graphicFrameLocks/>
          </p:cNvGraphicFramePr>
          <p:nvPr>
            <p:extLst>
              <p:ext uri="{D42A27DB-BD31-4B8C-83A1-F6EECF244321}">
                <p14:modId xmlns:p14="http://schemas.microsoft.com/office/powerpoint/2010/main" val="3652263011"/>
              </p:ext>
            </p:extLst>
          </p:nvPr>
        </p:nvGraphicFramePr>
        <p:xfrm>
          <a:off x="983432" y="1628800"/>
          <a:ext cx="518457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78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Fleksibel opplæring (</a:t>
            </a:r>
            <a:r>
              <a:rPr lang="nb-NO" i="1" dirty="0" err="1"/>
              <a:t>Flexibel</a:t>
            </a:r>
            <a:r>
              <a:rPr lang="nb-NO" i="1" dirty="0"/>
              <a:t> training - FT</a:t>
            </a:r>
            <a:r>
              <a:rPr lang="nb-NO" dirty="0"/>
              <a:t>)</a:t>
            </a:r>
            <a:endParaRPr lang="en-GB" dirty="0"/>
          </a:p>
        </p:txBody>
      </p:sp>
      <p:sp>
        <p:nvSpPr>
          <p:cNvPr id="3" name="Plassholder for innhold 2"/>
          <p:cNvSpPr>
            <a:spLocks noGrp="1"/>
          </p:cNvSpPr>
          <p:nvPr>
            <p:ph idx="1"/>
          </p:nvPr>
        </p:nvSpPr>
        <p:spPr>
          <a:xfrm>
            <a:off x="695401" y="2060848"/>
            <a:ext cx="4176464" cy="3240360"/>
          </a:xfrm>
        </p:spPr>
        <p:txBody>
          <a:bodyPr/>
          <a:lstStyle/>
          <a:p>
            <a:pPr>
              <a:buFont typeface="Arial" panose="020B0604020202020204" pitchFamily="34" charset="0"/>
              <a:buChar char="•"/>
            </a:pPr>
            <a:r>
              <a:rPr lang="en-GB" sz="2000" b="1" dirty="0" smtClean="0"/>
              <a:t>NAFO </a:t>
            </a:r>
            <a:r>
              <a:rPr lang="en-GB" sz="2000" b="1" dirty="0"/>
              <a:t>has been commissioned by the Directorate of Education and Training to test whether, and how, to offer a bilingual instruction via online services</a:t>
            </a:r>
            <a:r>
              <a:rPr lang="en-GB" sz="2000" b="1" dirty="0" smtClean="0"/>
              <a:t>.</a:t>
            </a:r>
          </a:p>
          <a:p>
            <a:pPr marL="0" indent="0"/>
            <a:endParaRPr lang="en-GB" sz="2000" b="1" dirty="0" smtClean="0"/>
          </a:p>
          <a:p>
            <a:pPr marL="0" indent="0"/>
            <a:r>
              <a:rPr lang="nb-NO" sz="2400" u="sng" dirty="0">
                <a:hlinkClick r:id="rId3"/>
              </a:rPr>
              <a:t>https://fo-nafo.iktsenteret.no/</a:t>
            </a:r>
            <a:endParaRPr lang="en-GB" sz="1800" b="1" dirty="0"/>
          </a:p>
          <a:p>
            <a:pPr>
              <a:buFont typeface="Arial" panose="020B0604020202020204" pitchFamily="34" charset="0"/>
              <a:buChar char="•"/>
            </a:pPr>
            <a:endParaRPr lang="en-GB" sz="800" dirty="0"/>
          </a:p>
          <a:p>
            <a:endParaRPr lang="en-GB" dirty="0"/>
          </a:p>
        </p:txBody>
      </p:sp>
      <p:pic>
        <p:nvPicPr>
          <p:cNvPr id="5" name="Bilde 4">
            <a:hlinkClick r:id="rId3"/>
          </p:cNvPr>
          <p:cNvPicPr>
            <a:picLocks noChangeAspect="1"/>
          </p:cNvPicPr>
          <p:nvPr/>
        </p:nvPicPr>
        <p:blipFill>
          <a:blip r:embed="rId4"/>
          <a:stretch>
            <a:fillRect/>
          </a:stretch>
        </p:blipFill>
        <p:spPr>
          <a:xfrm>
            <a:off x="4086530" y="1592797"/>
            <a:ext cx="7204453" cy="4788531"/>
          </a:xfrm>
          <a:prstGeom prst="rect">
            <a:avLst/>
          </a:prstGeom>
        </p:spPr>
      </p:pic>
    </p:spTree>
    <p:extLst>
      <p:ext uri="{BB962C8B-B14F-4D97-AF65-F5344CB8AC3E}">
        <p14:creationId xmlns:p14="http://schemas.microsoft.com/office/powerpoint/2010/main" val="385239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71464" y="188640"/>
            <a:ext cx="9792000" cy="1044116"/>
          </a:xfrm>
        </p:spPr>
        <p:txBody>
          <a:bodyPr/>
          <a:lstStyle/>
          <a:p>
            <a:r>
              <a:rPr lang="nb-NO" dirty="0"/>
              <a:t>Fleksibel </a:t>
            </a:r>
            <a:r>
              <a:rPr lang="nb-NO" dirty="0" smtClean="0"/>
              <a:t>opplæring (</a:t>
            </a:r>
            <a:r>
              <a:rPr lang="nb-NO" i="1" dirty="0" err="1" smtClean="0"/>
              <a:t>Flexible</a:t>
            </a:r>
            <a:r>
              <a:rPr lang="nb-NO" i="1" dirty="0" smtClean="0"/>
              <a:t> </a:t>
            </a:r>
            <a:r>
              <a:rPr lang="nb-NO" i="1" dirty="0"/>
              <a:t>training </a:t>
            </a:r>
            <a:r>
              <a:rPr lang="nb-NO" i="1" dirty="0" smtClean="0"/>
              <a:t>- FT</a:t>
            </a:r>
            <a:r>
              <a:rPr lang="nb-NO" dirty="0" smtClean="0"/>
              <a:t>)</a:t>
            </a:r>
            <a:endParaRPr lang="en-GB" dirty="0"/>
          </a:p>
        </p:txBody>
      </p:sp>
      <p:sp>
        <p:nvSpPr>
          <p:cNvPr id="3" name="Plassholder for innhold 2"/>
          <p:cNvSpPr>
            <a:spLocks noGrp="1"/>
          </p:cNvSpPr>
          <p:nvPr>
            <p:ph idx="1"/>
          </p:nvPr>
        </p:nvSpPr>
        <p:spPr>
          <a:xfrm>
            <a:off x="1018892" y="1484784"/>
            <a:ext cx="10297144" cy="4525963"/>
          </a:xfrm>
        </p:spPr>
        <p:txBody>
          <a:bodyPr/>
          <a:lstStyle/>
          <a:p>
            <a:pPr>
              <a:spcBef>
                <a:spcPts val="0"/>
              </a:spcBef>
              <a:spcAft>
                <a:spcPts val="600"/>
              </a:spcAft>
              <a:buFont typeface="Arial" panose="020B0604020202020204" pitchFamily="34" charset="0"/>
              <a:buChar char="•"/>
            </a:pPr>
            <a:r>
              <a:rPr lang="en-GB" sz="1600" b="1" dirty="0"/>
              <a:t>A</a:t>
            </a:r>
            <a:r>
              <a:rPr lang="en-GB" sz="1600" b="1" dirty="0" smtClean="0"/>
              <a:t>ims at testing bilingual support in science/mathematics for minority students in 8th and 9th grade. </a:t>
            </a:r>
          </a:p>
          <a:p>
            <a:pPr>
              <a:spcBef>
                <a:spcPts val="0"/>
              </a:spcBef>
              <a:spcAft>
                <a:spcPts val="600"/>
              </a:spcAft>
              <a:buFont typeface="Arial" panose="020B0604020202020204" pitchFamily="34" charset="0"/>
              <a:buChar char="•"/>
            </a:pPr>
            <a:r>
              <a:rPr lang="en-GB" sz="1600" b="1" dirty="0" smtClean="0"/>
              <a:t>It is not intended to be a substitute for bilingual teachers, but is (so far) offered to schools that have failed to provide bilingual teachers in Arabic, Somali and Tigrinya.</a:t>
            </a:r>
          </a:p>
          <a:p>
            <a:pPr marL="0" indent="0">
              <a:spcBef>
                <a:spcPts val="0"/>
              </a:spcBef>
              <a:spcAft>
                <a:spcPts val="0"/>
              </a:spcAft>
            </a:pPr>
            <a:endParaRPr lang="en-GB" sz="1600" b="1" dirty="0" smtClean="0"/>
          </a:p>
          <a:p>
            <a:pPr marL="0" indent="0">
              <a:spcBef>
                <a:spcPts val="0"/>
              </a:spcBef>
              <a:spcAft>
                <a:spcPts val="0"/>
              </a:spcAft>
            </a:pPr>
            <a:r>
              <a:rPr lang="en-GB" sz="1600" b="1" dirty="0" smtClean="0"/>
              <a:t>The challenge: </a:t>
            </a:r>
          </a:p>
          <a:p>
            <a:pPr>
              <a:spcBef>
                <a:spcPts val="0"/>
              </a:spcBef>
              <a:spcAft>
                <a:spcPts val="600"/>
              </a:spcAft>
              <a:buFont typeface="Arial" panose="020B0604020202020204" pitchFamily="34" charset="0"/>
              <a:buChar char="•"/>
            </a:pPr>
            <a:r>
              <a:rPr lang="en-GB" sz="1600" b="1" dirty="0" smtClean="0"/>
              <a:t>How </a:t>
            </a:r>
            <a:r>
              <a:rPr lang="en-GB" sz="1600" b="1" dirty="0"/>
              <a:t>to develop good educational modules </a:t>
            </a:r>
            <a:r>
              <a:rPr lang="en-GB" sz="1600" b="1" dirty="0" smtClean="0"/>
              <a:t>for </a:t>
            </a:r>
            <a:r>
              <a:rPr lang="en-GB" sz="1600" b="1" dirty="0"/>
              <a:t>the same subject in two different languages ​​(e.g. Arabic and Norwegian) </a:t>
            </a:r>
            <a:r>
              <a:rPr lang="en-GB" sz="1600" b="1" dirty="0" smtClean="0"/>
              <a:t>in a way </a:t>
            </a:r>
            <a:r>
              <a:rPr lang="en-GB" sz="1600" b="1" dirty="0"/>
              <a:t>that students learn BOTH the subject AND </a:t>
            </a:r>
            <a:r>
              <a:rPr lang="en-GB" sz="1600" b="1" dirty="0" smtClean="0"/>
              <a:t>Norwegian</a:t>
            </a:r>
            <a:r>
              <a:rPr lang="en-GB" sz="1600" dirty="0" smtClean="0"/>
              <a:t>	</a:t>
            </a:r>
          </a:p>
          <a:p>
            <a:pPr>
              <a:spcBef>
                <a:spcPts val="0"/>
              </a:spcBef>
              <a:spcAft>
                <a:spcPts val="600"/>
              </a:spcAft>
              <a:buFont typeface="Arial" panose="020B0604020202020204" pitchFamily="34" charset="0"/>
              <a:buChar char="•"/>
            </a:pPr>
            <a:r>
              <a:rPr lang="en-GB" sz="1600" dirty="0" smtClean="0"/>
              <a:t>Based on experiences from the Virtual School for Mathematics, Moodle (a Learning </a:t>
            </a:r>
            <a:r>
              <a:rPr lang="en-GB" sz="1600" dirty="0"/>
              <a:t>Management System</a:t>
            </a:r>
            <a:r>
              <a:rPr lang="en-GB" sz="1600" dirty="0" smtClean="0"/>
              <a:t>) is used as the platform for the project</a:t>
            </a:r>
            <a:r>
              <a:rPr lang="en-GB" sz="1600" dirty="0"/>
              <a:t>. </a:t>
            </a:r>
            <a:endParaRPr lang="en-GB" sz="1600" dirty="0" smtClean="0"/>
          </a:p>
          <a:p>
            <a:pPr>
              <a:spcBef>
                <a:spcPts val="0"/>
              </a:spcBef>
              <a:spcAft>
                <a:spcPts val="600"/>
              </a:spcAft>
              <a:buFont typeface="Arial" panose="020B0604020202020204" pitchFamily="34" charset="0"/>
              <a:buChar char="•"/>
            </a:pPr>
            <a:r>
              <a:rPr lang="en-GB" sz="1600" dirty="0"/>
              <a:t>Online services will consist of bilingual learning resources and bilingual online teachers in these languages. Adobe Connect </a:t>
            </a:r>
            <a:r>
              <a:rPr lang="en-GB" sz="1600" dirty="0" smtClean="0"/>
              <a:t>is used to conduct </a:t>
            </a:r>
            <a:r>
              <a:rPr lang="en-GB" sz="1600" dirty="0"/>
              <a:t>real-time teaching </a:t>
            </a:r>
            <a:r>
              <a:rPr lang="en-GB" sz="1600" dirty="0" smtClean="0"/>
              <a:t>sessions for bilingual </a:t>
            </a:r>
            <a:r>
              <a:rPr lang="en-GB" sz="1600" dirty="0"/>
              <a:t>online </a:t>
            </a:r>
            <a:r>
              <a:rPr lang="en-GB" sz="1600" dirty="0" smtClean="0"/>
              <a:t>teachers, local teachers </a:t>
            </a:r>
            <a:r>
              <a:rPr lang="en-GB" sz="1600" dirty="0"/>
              <a:t>and </a:t>
            </a:r>
            <a:r>
              <a:rPr lang="en-GB" sz="1600" dirty="0" smtClean="0"/>
              <a:t>students. </a:t>
            </a:r>
          </a:p>
          <a:p>
            <a:pPr>
              <a:spcBef>
                <a:spcPts val="0"/>
              </a:spcBef>
              <a:spcAft>
                <a:spcPts val="600"/>
              </a:spcAft>
              <a:buFont typeface="Arial" panose="020B0604020202020204" pitchFamily="34" charset="0"/>
              <a:buChar char="•"/>
            </a:pPr>
            <a:endParaRPr lang="en-GB" sz="1600" dirty="0" smtClean="0"/>
          </a:p>
          <a:p>
            <a:pPr>
              <a:spcBef>
                <a:spcPts val="0"/>
              </a:spcBef>
              <a:spcAft>
                <a:spcPts val="600"/>
              </a:spcAft>
              <a:buFont typeface="Arial" panose="020B0604020202020204" pitchFamily="34" charset="0"/>
              <a:buChar char="•"/>
            </a:pPr>
            <a:r>
              <a:rPr lang="en-GB" sz="1600" dirty="0" smtClean="0"/>
              <a:t>The project is now developed</a:t>
            </a:r>
            <a:r>
              <a:rPr lang="en-GB" sz="1600" dirty="0"/>
              <a:t>, </a:t>
            </a:r>
            <a:r>
              <a:rPr lang="en-GB" sz="1600" dirty="0" smtClean="0"/>
              <a:t>in </a:t>
            </a:r>
            <a:r>
              <a:rPr lang="en-GB" sz="1600" dirty="0"/>
              <a:t>collaboration </a:t>
            </a:r>
            <a:r>
              <a:rPr lang="en-GB" sz="1600" dirty="0" smtClean="0"/>
              <a:t>with 5 municipalities + 1 county; 50 pupils are taking part.</a:t>
            </a:r>
          </a:p>
          <a:p>
            <a:pPr>
              <a:spcBef>
                <a:spcPts val="0"/>
              </a:spcBef>
              <a:spcAft>
                <a:spcPts val="600"/>
              </a:spcAft>
              <a:buFont typeface="Arial" panose="020B0604020202020204" pitchFamily="34" charset="0"/>
              <a:buChar char="•"/>
            </a:pPr>
            <a:r>
              <a:rPr lang="en-GB" sz="1600" b="1" dirty="0" smtClean="0"/>
              <a:t>This phase will be terminated by the end of 2017, evaluated and a decision will be made whether to  pilot</a:t>
            </a:r>
          </a:p>
        </p:txBody>
      </p:sp>
    </p:spTree>
    <p:extLst>
      <p:ext uri="{BB962C8B-B14F-4D97-AF65-F5344CB8AC3E}">
        <p14:creationId xmlns:p14="http://schemas.microsoft.com/office/powerpoint/2010/main" val="1211278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Skolekassa.no</a:t>
            </a:r>
            <a:endParaRPr lang="en-GB" dirty="0"/>
          </a:p>
        </p:txBody>
      </p:sp>
      <p:sp>
        <p:nvSpPr>
          <p:cNvPr id="3" name="Plassholder for innhold 2"/>
          <p:cNvSpPr>
            <a:spLocks noGrp="1"/>
          </p:cNvSpPr>
          <p:nvPr>
            <p:ph idx="1"/>
          </p:nvPr>
        </p:nvSpPr>
        <p:spPr/>
        <p:txBody>
          <a:bodyPr/>
          <a:lstStyle/>
          <a:p>
            <a:pPr marL="457200" indent="-457200">
              <a:buFont typeface="Wingdings" panose="05000000000000000000" pitchFamily="2" charset="2"/>
              <a:buChar char="§"/>
            </a:pPr>
            <a:r>
              <a:rPr lang="en-GB" sz="2000" dirty="0"/>
              <a:t>The </a:t>
            </a:r>
            <a:r>
              <a:rPr lang="en-GB" sz="2000" dirty="0" err="1"/>
              <a:t>Skolekassa</a:t>
            </a:r>
            <a:r>
              <a:rPr lang="en-GB" sz="2000" dirty="0"/>
              <a:t> website contains many educational resources designed for children and young people of school age who have recently arrived in Norway. </a:t>
            </a:r>
            <a:endParaRPr lang="en-GB" sz="2000" dirty="0" smtClean="0"/>
          </a:p>
          <a:p>
            <a:pPr marL="457200" indent="-457200">
              <a:buFont typeface="Wingdings" panose="05000000000000000000" pitchFamily="2" charset="2"/>
              <a:buChar char="§"/>
            </a:pPr>
            <a:endParaRPr lang="en-GB" sz="1200" dirty="0" smtClean="0"/>
          </a:p>
          <a:p>
            <a:pPr marL="457200" indent="-457200">
              <a:buFont typeface="Wingdings" panose="05000000000000000000" pitchFamily="2" charset="2"/>
              <a:buChar char="§"/>
            </a:pPr>
            <a:r>
              <a:rPr lang="en-GB" sz="2000" dirty="0" smtClean="0"/>
              <a:t>A </a:t>
            </a:r>
            <a:r>
              <a:rPr lang="en-GB" sz="2000" dirty="0" err="1" smtClean="0"/>
              <a:t>Partneship</a:t>
            </a:r>
            <a:r>
              <a:rPr lang="en-GB" sz="2000" dirty="0" smtClean="0"/>
              <a:t> where </a:t>
            </a:r>
            <a:r>
              <a:rPr lang="en-GB" sz="2000" dirty="0" err="1" smtClean="0"/>
              <a:t>EdTech</a:t>
            </a:r>
            <a:r>
              <a:rPr lang="en-GB" sz="2000" dirty="0" smtClean="0"/>
              <a:t>-companies provide digital learning resources.</a:t>
            </a:r>
            <a:endParaRPr lang="en-GB" sz="1800" dirty="0" smtClean="0"/>
          </a:p>
          <a:p>
            <a:pPr marL="857250" lvl="1" indent="-457200">
              <a:buFont typeface="Wingdings" panose="05000000000000000000" pitchFamily="2" charset="2"/>
              <a:buChar char="§"/>
            </a:pPr>
            <a:endParaRPr lang="en-GB" sz="1200" dirty="0" smtClean="0"/>
          </a:p>
          <a:p>
            <a:pPr marL="457200" indent="-457200">
              <a:buFont typeface="Wingdings" panose="05000000000000000000" pitchFamily="2" charset="2"/>
              <a:buChar char="§"/>
            </a:pPr>
            <a:r>
              <a:rPr lang="en-GB" sz="2000" dirty="0" err="1"/>
              <a:t>Skolekassa</a:t>
            </a:r>
            <a:r>
              <a:rPr lang="en-GB" sz="2000" dirty="0"/>
              <a:t> contains a mixture of free resources, available to everyone, and restricted resources that are available only to licensed users. </a:t>
            </a:r>
            <a:endParaRPr lang="en-GB" sz="2000" dirty="0" smtClean="0"/>
          </a:p>
          <a:p>
            <a:pPr marL="857250" lvl="1" indent="-457200">
              <a:buFont typeface="Wingdings" panose="05000000000000000000" pitchFamily="2" charset="2"/>
              <a:buChar char="§"/>
            </a:pPr>
            <a:r>
              <a:rPr lang="en-GB" sz="1800" dirty="0" smtClean="0"/>
              <a:t>Access to restricted resources: log on by </a:t>
            </a:r>
            <a:r>
              <a:rPr lang="en-GB" sz="1800" dirty="0" err="1" smtClean="0"/>
              <a:t>Feide</a:t>
            </a:r>
            <a:r>
              <a:rPr lang="en-GB" sz="1800" dirty="0" smtClean="0"/>
              <a:t> </a:t>
            </a:r>
            <a:r>
              <a:rPr lang="en-GB" sz="1800" dirty="0"/>
              <a:t>username and </a:t>
            </a:r>
            <a:r>
              <a:rPr lang="en-GB" sz="1800" dirty="0" smtClean="0"/>
              <a:t>password;          </a:t>
            </a:r>
          </a:p>
          <a:p>
            <a:pPr marL="857250" lvl="1" indent="-457200">
              <a:buFont typeface="Wingdings" panose="05000000000000000000" pitchFamily="2" charset="2"/>
              <a:buChar char="§"/>
            </a:pPr>
            <a:r>
              <a:rPr lang="en-GB" sz="1800" dirty="0" smtClean="0"/>
              <a:t>a prerequisite from </a:t>
            </a:r>
            <a:r>
              <a:rPr lang="en-GB" sz="1800" dirty="0" err="1" smtClean="0"/>
              <a:t>EdTech</a:t>
            </a:r>
            <a:r>
              <a:rPr lang="en-GB" sz="1800" dirty="0" smtClean="0"/>
              <a:t> for making their resources available </a:t>
            </a:r>
            <a:endParaRPr lang="en-GB" sz="1200" dirty="0" smtClean="0"/>
          </a:p>
          <a:p>
            <a:pPr marL="857250" lvl="1" indent="-457200">
              <a:buFont typeface="Wingdings" panose="05000000000000000000" pitchFamily="2" charset="2"/>
              <a:buChar char="§"/>
            </a:pPr>
            <a:endParaRPr lang="en-GB" sz="1200" dirty="0"/>
          </a:p>
          <a:p>
            <a:pPr marL="457200" indent="-457200">
              <a:buFont typeface="Wingdings" panose="05000000000000000000" pitchFamily="2" charset="2"/>
              <a:buChar char="§"/>
            </a:pPr>
            <a:r>
              <a:rPr lang="en-GB" sz="2000" dirty="0"/>
              <a:t>The site is designed to be as self-explanatory as possible, so it can be used by pupils on their own. </a:t>
            </a:r>
          </a:p>
          <a:p>
            <a:pPr marL="857250" lvl="1" indent="-457200">
              <a:buFont typeface="Wingdings" panose="05000000000000000000" pitchFamily="2" charset="2"/>
              <a:buChar char="§"/>
            </a:pPr>
            <a:r>
              <a:rPr lang="en-GB" sz="1800" dirty="0"/>
              <a:t>However, it is important that teachers provide guidance</a:t>
            </a:r>
            <a:endParaRPr lang="en-GB" sz="2000" dirty="0" smtClean="0"/>
          </a:p>
        </p:txBody>
      </p:sp>
    </p:spTree>
    <p:extLst>
      <p:ext uri="{BB962C8B-B14F-4D97-AF65-F5344CB8AC3E}">
        <p14:creationId xmlns:p14="http://schemas.microsoft.com/office/powerpoint/2010/main" val="2254047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stretch>
            <a:fillRect/>
          </a:stretch>
        </p:blipFill>
        <p:spPr>
          <a:xfrm>
            <a:off x="754158" y="404664"/>
            <a:ext cx="10814450" cy="5713561"/>
          </a:xfrm>
          <a:prstGeom prst="rect">
            <a:avLst/>
          </a:prstGeom>
        </p:spPr>
      </p:pic>
    </p:spTree>
    <p:extLst>
      <p:ext uri="{BB962C8B-B14F-4D97-AF65-F5344CB8AC3E}">
        <p14:creationId xmlns:p14="http://schemas.microsoft.com/office/powerpoint/2010/main" val="276491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err="1" smtClean="0"/>
              <a:t>Skolekassa</a:t>
            </a:r>
            <a:r>
              <a:rPr lang="en-GB" dirty="0" smtClean="0"/>
              <a:t> - </a:t>
            </a:r>
            <a:r>
              <a:rPr lang="en-GB" dirty="0" err="1" smtClean="0"/>
              <a:t>arabic</a:t>
            </a:r>
            <a:endParaRPr lang="en-GB" dirty="0"/>
          </a:p>
        </p:txBody>
      </p:sp>
      <p:pic>
        <p:nvPicPr>
          <p:cNvPr id="4" name="Plassholder for innhold 3"/>
          <p:cNvPicPr>
            <a:picLocks noGrp="1" noChangeAspect="1"/>
          </p:cNvPicPr>
          <p:nvPr>
            <p:ph idx="1"/>
          </p:nvPr>
        </p:nvPicPr>
        <p:blipFill>
          <a:blip r:embed="rId3"/>
          <a:stretch>
            <a:fillRect/>
          </a:stretch>
        </p:blipFill>
        <p:spPr>
          <a:xfrm>
            <a:off x="2069416" y="1592263"/>
            <a:ext cx="8049993" cy="4525962"/>
          </a:xfrm>
          <a:prstGeom prst="rect">
            <a:avLst/>
          </a:prstGeom>
        </p:spPr>
      </p:pic>
    </p:spTree>
    <p:extLst>
      <p:ext uri="{BB962C8B-B14F-4D97-AF65-F5344CB8AC3E}">
        <p14:creationId xmlns:p14="http://schemas.microsoft.com/office/powerpoint/2010/main" val="181126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smtClean="0"/>
              <a:t>Skolekassa.no: status</a:t>
            </a:r>
            <a:endParaRPr lang="nb-NO" dirty="0"/>
          </a:p>
        </p:txBody>
      </p:sp>
      <p:pic>
        <p:nvPicPr>
          <p:cNvPr id="9" name="Plassholder for bilde 8"/>
          <p:cNvPicPr>
            <a:picLocks noGrp="1" noChangeAspect="1"/>
          </p:cNvPicPr>
          <p:nvPr>
            <p:ph type="pic" sz="quarter" idx="13"/>
          </p:nvPr>
        </p:nvPicPr>
        <p:blipFill>
          <a:blip r:embed="rId3"/>
          <a:srcRect t="3487" b="3487"/>
          <a:stretch>
            <a:fillRect/>
          </a:stretch>
        </p:blipFill>
        <p:spPr>
          <a:xfrm>
            <a:off x="8770938" y="0"/>
            <a:ext cx="3419475" cy="1989138"/>
          </a:xfrm>
          <a:prstGeom prst="rect">
            <a:avLst/>
          </a:prstGeom>
        </p:spPr>
      </p:pic>
      <p:pic>
        <p:nvPicPr>
          <p:cNvPr id="6" name="Plassholder for bilde 5"/>
          <p:cNvPicPr>
            <a:picLocks noGrp="1" noChangeAspect="1"/>
          </p:cNvPicPr>
          <p:nvPr>
            <p:ph type="pic" sz="quarter" idx="14"/>
          </p:nvPr>
        </p:nvPicPr>
        <p:blipFill>
          <a:blip r:embed="rId4"/>
          <a:srcRect t="224" b="224"/>
          <a:stretch>
            <a:fillRect/>
          </a:stretch>
        </p:blipFill>
        <p:spPr>
          <a:xfrm>
            <a:off x="8770937" y="4581128"/>
            <a:ext cx="3419475" cy="1295400"/>
          </a:xfrm>
          <a:prstGeom prst="rect">
            <a:avLst/>
          </a:prstGeom>
        </p:spPr>
      </p:pic>
      <p:pic>
        <p:nvPicPr>
          <p:cNvPr id="14" name="Plassholder for bilde 13"/>
          <p:cNvPicPr>
            <a:picLocks noGrp="1" noChangeAspect="1"/>
          </p:cNvPicPr>
          <p:nvPr>
            <p:ph type="pic" sz="quarter" idx="19"/>
          </p:nvPr>
        </p:nvPicPr>
        <p:blipFill>
          <a:blip r:embed="rId5"/>
          <a:srcRect t="6373" b="6373"/>
          <a:stretch>
            <a:fillRect/>
          </a:stretch>
        </p:blipFill>
        <p:spPr>
          <a:xfrm>
            <a:off x="8772525" y="2204864"/>
            <a:ext cx="3419475" cy="1968500"/>
          </a:xfrm>
          <a:prstGeom prst="rect">
            <a:avLst/>
          </a:prstGeom>
        </p:spPr>
      </p:pic>
      <p:sp>
        <p:nvSpPr>
          <p:cNvPr id="2" name="AutoShape 2" descr="Bilderesultat for storskog flyktninger"/>
          <p:cNvSpPr>
            <a:spLocks noChangeAspect="1" noChangeArrowheads="1"/>
          </p:cNvSpPr>
          <p:nvPr/>
        </p:nvSpPr>
        <p:spPr bwMode="auto">
          <a:xfrm>
            <a:off x="-31750" y="-136525"/>
            <a:ext cx="12954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Plassholder for innhold 3"/>
          <p:cNvSpPr>
            <a:spLocks noGrp="1"/>
          </p:cNvSpPr>
          <p:nvPr>
            <p:ph idx="1"/>
          </p:nvPr>
        </p:nvSpPr>
        <p:spPr>
          <a:xfrm>
            <a:off x="1055440" y="1592797"/>
            <a:ext cx="7451360" cy="4525963"/>
          </a:xfrm>
        </p:spPr>
        <p:txBody>
          <a:bodyPr/>
          <a:lstStyle/>
          <a:p>
            <a:r>
              <a:rPr lang="en-GB" dirty="0" smtClean="0"/>
              <a:t>Developed/Piloted in 2016</a:t>
            </a:r>
          </a:p>
          <a:p>
            <a:endParaRPr lang="en-GB" sz="1200" dirty="0" smtClean="0"/>
          </a:p>
          <a:p>
            <a:r>
              <a:rPr lang="en-GB" dirty="0" smtClean="0"/>
              <a:t>The available resources free of charge in 2016</a:t>
            </a:r>
          </a:p>
          <a:p>
            <a:endParaRPr lang="en-GB" sz="1200" dirty="0"/>
          </a:p>
          <a:p>
            <a:r>
              <a:rPr lang="en-GB" dirty="0" smtClean="0"/>
              <a:t>From 2017</a:t>
            </a:r>
            <a:r>
              <a:rPr lang="en-GB" dirty="0"/>
              <a:t>: school owners </a:t>
            </a:r>
            <a:r>
              <a:rPr lang="en-GB" dirty="0" smtClean="0"/>
              <a:t>have to pay </a:t>
            </a:r>
            <a:r>
              <a:rPr lang="en-GB" dirty="0"/>
              <a:t>for licensed </a:t>
            </a:r>
            <a:r>
              <a:rPr lang="en-GB" dirty="0" smtClean="0"/>
              <a:t>resources.</a:t>
            </a:r>
          </a:p>
          <a:p>
            <a:pPr lvl="1"/>
            <a:r>
              <a:rPr lang="en-GB" dirty="0" smtClean="0"/>
              <a:t>How many will continue when this is not a free service</a:t>
            </a:r>
          </a:p>
          <a:p>
            <a:pPr lvl="1"/>
            <a:endParaRPr lang="en-GB" sz="1200" dirty="0" smtClean="0"/>
          </a:p>
          <a:p>
            <a:r>
              <a:rPr lang="en-GB" dirty="0" smtClean="0"/>
              <a:t>More than100 school-owners have signed up.</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026267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02684" y="150136"/>
            <a:ext cx="7308000" cy="756084"/>
          </a:xfrm>
        </p:spPr>
        <p:txBody>
          <a:bodyPr/>
          <a:lstStyle/>
          <a:p>
            <a:r>
              <a:rPr lang="en-GB" dirty="0" smtClean="0"/>
              <a:t>Some concluding remarks</a:t>
            </a:r>
            <a:endParaRPr lang="en-GB" dirty="0"/>
          </a:p>
        </p:txBody>
      </p:sp>
      <p:sp>
        <p:nvSpPr>
          <p:cNvPr id="3" name="Plassholder for innhold 2"/>
          <p:cNvSpPr>
            <a:spLocks noGrp="1"/>
          </p:cNvSpPr>
          <p:nvPr>
            <p:ph idx="1"/>
          </p:nvPr>
        </p:nvSpPr>
        <p:spPr>
          <a:xfrm>
            <a:off x="570527" y="980728"/>
            <a:ext cx="8260245" cy="5135763"/>
          </a:xfrm>
        </p:spPr>
        <p:txBody>
          <a:bodyPr/>
          <a:lstStyle/>
          <a:p>
            <a:pPr>
              <a:spcAft>
                <a:spcPts val="600"/>
              </a:spcAft>
            </a:pPr>
            <a:r>
              <a:rPr lang="en-US" sz="1800" dirty="0"/>
              <a:t>In 2015 we had a large increase in numbers of asylum seekers between the age of 6-18 years. </a:t>
            </a:r>
            <a:r>
              <a:rPr lang="en-US" sz="1800" u="sng" dirty="0"/>
              <a:t>This group also has the right to education.</a:t>
            </a:r>
            <a:r>
              <a:rPr lang="en-US" sz="1800" dirty="0"/>
              <a:t> </a:t>
            </a:r>
            <a:endParaRPr lang="en-GB" sz="1800" dirty="0"/>
          </a:p>
          <a:p>
            <a:pPr lvl="1">
              <a:spcBef>
                <a:spcPts val="0"/>
              </a:spcBef>
            </a:pPr>
            <a:r>
              <a:rPr lang="en-US" sz="1600" u="sng" dirty="0"/>
              <a:t>Children who arrive in Norway during their school age – especially those who arrive late in their school age- are facing tougher challenges than most other students</a:t>
            </a:r>
            <a:r>
              <a:rPr lang="en-US" sz="1600" dirty="0"/>
              <a:t>: </a:t>
            </a:r>
            <a:endParaRPr lang="en-US" sz="1600" dirty="0" smtClean="0"/>
          </a:p>
          <a:p>
            <a:pPr lvl="1">
              <a:spcBef>
                <a:spcPts val="0"/>
              </a:spcBef>
            </a:pPr>
            <a:r>
              <a:rPr lang="en-US" sz="1600" dirty="0" smtClean="0"/>
              <a:t>learn </a:t>
            </a:r>
            <a:r>
              <a:rPr lang="en-US" sz="1600" dirty="0"/>
              <a:t>Norwegian as soon as </a:t>
            </a:r>
            <a:r>
              <a:rPr lang="en-US" sz="1600" dirty="0" smtClean="0"/>
              <a:t>possible </a:t>
            </a:r>
            <a:r>
              <a:rPr lang="en-US" sz="1600" dirty="0"/>
              <a:t>and make up for </a:t>
            </a:r>
            <a:r>
              <a:rPr lang="en-US" sz="1600" dirty="0" smtClean="0"/>
              <a:t>lost schooling.</a:t>
            </a:r>
          </a:p>
          <a:p>
            <a:pPr marL="457200" lvl="1" indent="0">
              <a:spcBef>
                <a:spcPts val="0"/>
              </a:spcBef>
              <a:buNone/>
            </a:pPr>
            <a:endParaRPr lang="en-GB" sz="1600" dirty="0"/>
          </a:p>
          <a:p>
            <a:r>
              <a:rPr lang="en-GB" sz="2400" dirty="0" smtClean="0"/>
              <a:t>Can ICT contribute to better integration?</a:t>
            </a:r>
          </a:p>
          <a:p>
            <a:pPr lvl="1"/>
            <a:r>
              <a:rPr lang="en-GB" sz="1600" dirty="0" smtClean="0"/>
              <a:t>ICT allows for more flexibility and reuse of resources (e.g. </a:t>
            </a:r>
            <a:r>
              <a:rPr lang="en-GB" sz="1600" dirty="0" smtClean="0"/>
              <a:t>Morsmaal.no)</a:t>
            </a:r>
            <a:endParaRPr lang="en-GB" sz="1400" dirty="0" smtClean="0"/>
          </a:p>
          <a:p>
            <a:pPr lvl="1"/>
            <a:r>
              <a:rPr lang="en-GB" sz="1600" dirty="0" smtClean="0"/>
              <a:t>ICT allows for more easy access to learning resources</a:t>
            </a:r>
          </a:p>
          <a:p>
            <a:pPr lvl="2"/>
            <a:r>
              <a:rPr lang="en-GB" sz="1400" dirty="0" smtClean="0"/>
              <a:t>Reduced costs for </a:t>
            </a:r>
            <a:r>
              <a:rPr lang="en-GB" sz="1400" dirty="0"/>
              <a:t>both school-owners (municipalities and </a:t>
            </a:r>
            <a:r>
              <a:rPr lang="en-GB" sz="1400" dirty="0" smtClean="0"/>
              <a:t>counties) </a:t>
            </a:r>
            <a:r>
              <a:rPr lang="en-GB" sz="1400" dirty="0" smtClean="0"/>
              <a:t>and service providers, partly due to </a:t>
            </a:r>
            <a:r>
              <a:rPr lang="en-GB" sz="1400" dirty="0" err="1" smtClean="0"/>
              <a:t>Feide</a:t>
            </a:r>
            <a:r>
              <a:rPr lang="en-GB" sz="1400" dirty="0" smtClean="0"/>
              <a:t> </a:t>
            </a:r>
            <a:r>
              <a:rPr lang="en-GB" sz="1400" dirty="0" smtClean="0"/>
              <a:t>(e-Id for education</a:t>
            </a:r>
            <a:r>
              <a:rPr lang="en-GB" sz="1400" dirty="0" smtClean="0"/>
              <a:t>)</a:t>
            </a:r>
            <a:r>
              <a:rPr lang="en-GB" sz="1600" dirty="0" smtClean="0"/>
              <a:t>. </a:t>
            </a:r>
            <a:endParaRPr lang="en-GB" sz="1600" dirty="0" smtClean="0"/>
          </a:p>
          <a:p>
            <a:pPr lvl="1"/>
            <a:r>
              <a:rPr lang="en-GB" sz="1600" dirty="0" smtClean="0"/>
              <a:t>The experiences so far indicate that these services are requested by the school-owners </a:t>
            </a:r>
            <a:endParaRPr lang="en-GB" sz="1600" dirty="0" smtClean="0"/>
          </a:p>
          <a:p>
            <a:pPr lvl="1"/>
            <a:r>
              <a:rPr lang="en-GB" sz="1600" dirty="0" smtClean="0"/>
              <a:t>The </a:t>
            </a:r>
            <a:r>
              <a:rPr lang="en-GB" sz="1600" dirty="0" smtClean="0"/>
              <a:t>school-owners are increasingly prepared to pay for digital services, given they will get value for money</a:t>
            </a:r>
          </a:p>
          <a:p>
            <a:pPr lvl="2"/>
            <a:r>
              <a:rPr lang="en-GB" sz="1400" dirty="0" smtClean="0"/>
              <a:t>They now have to pay for using Skolekassa.no, and </a:t>
            </a:r>
            <a:endParaRPr lang="en-GB" sz="1400" dirty="0" smtClean="0"/>
          </a:p>
          <a:p>
            <a:pPr lvl="2"/>
            <a:r>
              <a:rPr lang="en-GB" sz="1400" dirty="0" smtClean="0"/>
              <a:t>since January this year, 1 in 4 school-owners have subscribed</a:t>
            </a:r>
            <a:endParaRPr lang="en-GB" sz="1400" dirty="0" smtClean="0"/>
          </a:p>
        </p:txBody>
      </p:sp>
      <p:pic>
        <p:nvPicPr>
          <p:cNvPr id="10" name="Plassholder for bilde 9"/>
          <p:cNvPicPr>
            <a:picLocks noGrp="1" noChangeAspect="1"/>
          </p:cNvPicPr>
          <p:nvPr>
            <p:ph type="pic" sz="quarter" idx="13"/>
          </p:nvPr>
        </p:nvPicPr>
        <p:blipFill>
          <a:blip r:embed="rId3"/>
          <a:srcRect t="2945" b="2945"/>
          <a:stretch>
            <a:fillRect/>
          </a:stretch>
        </p:blipFill>
        <p:spPr>
          <a:xfrm>
            <a:off x="8830772" y="528178"/>
            <a:ext cx="2775083" cy="1964718"/>
          </a:xfrm>
          <a:prstGeom prst="rect">
            <a:avLst/>
          </a:prstGeom>
        </p:spPr>
      </p:pic>
      <p:pic>
        <p:nvPicPr>
          <p:cNvPr id="15" name="Plassholder for bilde 14"/>
          <p:cNvPicPr>
            <a:picLocks noGrp="1" noChangeAspect="1"/>
          </p:cNvPicPr>
          <p:nvPr>
            <p:ph type="pic" sz="quarter" idx="15"/>
          </p:nvPr>
        </p:nvPicPr>
        <p:blipFill>
          <a:blip r:embed="rId4"/>
          <a:srcRect t="18102" b="18102"/>
          <a:stretch>
            <a:fillRect/>
          </a:stretch>
        </p:blipFill>
        <p:spPr>
          <a:xfrm>
            <a:off x="9191430" y="3374055"/>
            <a:ext cx="2232152" cy="2143177"/>
          </a:xfrm>
          <a:prstGeom prst="rect">
            <a:avLst/>
          </a:prstGeom>
        </p:spPr>
      </p:pic>
      <p:sp>
        <p:nvSpPr>
          <p:cNvPr id="16" name="TekstSylinder 15"/>
          <p:cNvSpPr txBox="1"/>
          <p:nvPr/>
        </p:nvSpPr>
        <p:spPr>
          <a:xfrm>
            <a:off x="9191430" y="5589240"/>
            <a:ext cx="2735757" cy="369332"/>
          </a:xfrm>
          <a:prstGeom prst="rect">
            <a:avLst/>
          </a:prstGeom>
          <a:noFill/>
        </p:spPr>
        <p:txBody>
          <a:bodyPr wrap="square" rtlCol="0">
            <a:spAutoFit/>
          </a:bodyPr>
          <a:lstStyle/>
          <a:p>
            <a:r>
              <a:rPr lang="en-GB" dirty="0" smtClean="0"/>
              <a:t>"Norway's </a:t>
            </a:r>
            <a:r>
              <a:rPr lang="en-GB" dirty="0"/>
              <a:t>best </a:t>
            </a:r>
            <a:r>
              <a:rPr lang="en-GB" dirty="0" smtClean="0"/>
              <a:t>pupils"</a:t>
            </a:r>
            <a:endParaRPr lang="en-GB" dirty="0"/>
          </a:p>
        </p:txBody>
      </p:sp>
    </p:spTree>
    <p:extLst>
      <p:ext uri="{BB962C8B-B14F-4D97-AF65-F5344CB8AC3E}">
        <p14:creationId xmlns:p14="http://schemas.microsoft.com/office/powerpoint/2010/main" val="1720606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p:txBody>
          <a:bodyPr/>
          <a:lstStyle/>
          <a:p>
            <a:r>
              <a:rPr lang="nb-NO" dirty="0" err="1" smtClean="0"/>
              <a:t>Thank</a:t>
            </a:r>
            <a:r>
              <a:rPr lang="nb-NO" dirty="0" smtClean="0"/>
              <a:t> </a:t>
            </a:r>
            <a:r>
              <a:rPr lang="nb-NO" dirty="0" err="1" smtClean="0"/>
              <a:t>you</a:t>
            </a:r>
            <a:r>
              <a:rPr lang="nb-NO" dirty="0" smtClean="0"/>
              <a:t> for </a:t>
            </a:r>
            <a:r>
              <a:rPr lang="nb-NO" dirty="0" err="1" smtClean="0"/>
              <a:t>your</a:t>
            </a:r>
            <a:r>
              <a:rPr lang="nb-NO" dirty="0" smtClean="0"/>
              <a:t> </a:t>
            </a:r>
            <a:r>
              <a:rPr lang="nb-NO" dirty="0" err="1" smtClean="0"/>
              <a:t>attention</a:t>
            </a:r>
            <a:r>
              <a:rPr lang="nb-NO" dirty="0" smtClean="0"/>
              <a:t>!</a:t>
            </a:r>
            <a:endParaRPr lang="nb-NO" dirty="0"/>
          </a:p>
        </p:txBody>
      </p:sp>
      <p:pic>
        <p:nvPicPr>
          <p:cNvPr id="6" name="Bild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256" y="1272848"/>
            <a:ext cx="2990088" cy="1993392"/>
          </a:xfrm>
          <a:prstGeom prst="rect">
            <a:avLst/>
          </a:prstGeom>
        </p:spPr>
      </p:pic>
    </p:spTree>
    <p:extLst>
      <p:ext uri="{BB962C8B-B14F-4D97-AF65-F5344CB8AC3E}">
        <p14:creationId xmlns:p14="http://schemas.microsoft.com/office/powerpoint/2010/main" val="181499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a:blip r:embed="rId3"/>
          <a:stretch>
            <a:fillRect/>
          </a:stretch>
        </p:blipFill>
        <p:spPr>
          <a:xfrm>
            <a:off x="767408" y="304718"/>
            <a:ext cx="7056784" cy="2648164"/>
          </a:xfrm>
          <a:prstGeom prst="rect">
            <a:avLst/>
          </a:prstGeom>
        </p:spPr>
      </p:pic>
      <p:sp>
        <p:nvSpPr>
          <p:cNvPr id="3" name="Plassholder for innhold 2"/>
          <p:cNvSpPr>
            <a:spLocks noGrp="1"/>
          </p:cNvSpPr>
          <p:nvPr>
            <p:ph idx="1"/>
          </p:nvPr>
        </p:nvSpPr>
        <p:spPr>
          <a:xfrm>
            <a:off x="1198800" y="3140968"/>
            <a:ext cx="7308000" cy="2977792"/>
          </a:xfrm>
        </p:spPr>
        <p:txBody>
          <a:bodyPr/>
          <a:lstStyle/>
          <a:p>
            <a:r>
              <a:rPr lang="en-GB" dirty="0" smtClean="0"/>
              <a:t>Norwegians </a:t>
            </a:r>
            <a:r>
              <a:rPr lang="en-GB" dirty="0"/>
              <a:t>are also immigrants from Afghanistan, Pakistan, Poland, Sweden, Somalia and Syria. </a:t>
            </a:r>
            <a:endParaRPr lang="en-GB" dirty="0" smtClean="0"/>
          </a:p>
          <a:p>
            <a:r>
              <a:rPr lang="en-GB" dirty="0" smtClean="0"/>
              <a:t>My </a:t>
            </a:r>
            <a:r>
              <a:rPr lang="en-GB" dirty="0"/>
              <a:t>grandparents </a:t>
            </a:r>
            <a:r>
              <a:rPr lang="en-GB" dirty="0" smtClean="0"/>
              <a:t>emigrated </a:t>
            </a:r>
            <a:r>
              <a:rPr lang="en-GB" dirty="0"/>
              <a:t>from Denmark and England 110 years ago</a:t>
            </a:r>
            <a:r>
              <a:rPr lang="en-GB" dirty="0" smtClean="0"/>
              <a:t>.</a:t>
            </a:r>
          </a:p>
          <a:p>
            <a:endParaRPr lang="en-GB" dirty="0"/>
          </a:p>
          <a:p>
            <a:pPr marL="0" indent="0">
              <a:buNone/>
            </a:pPr>
            <a:r>
              <a:rPr lang="en-GB" sz="1800" dirty="0" smtClean="0"/>
              <a:t>URL: </a:t>
            </a:r>
            <a:r>
              <a:rPr lang="en-GB" sz="1800" u="sng" dirty="0">
                <a:hlinkClick r:id="rId4"/>
              </a:rPr>
              <a:t>https://www.youtube.com/watch?v=ShLacHMG6Q4</a:t>
            </a:r>
            <a:r>
              <a:rPr lang="en-GB" sz="1800" dirty="0" smtClean="0"/>
              <a:t> </a:t>
            </a:r>
            <a:endParaRPr lang="en-GB" sz="1800" dirty="0"/>
          </a:p>
        </p:txBody>
      </p:sp>
      <p:pic>
        <p:nvPicPr>
          <p:cNvPr id="12" name="Plassholder for bilde 11"/>
          <p:cNvPicPr>
            <a:picLocks noGrp="1" noChangeAspect="1"/>
          </p:cNvPicPr>
          <p:nvPr>
            <p:ph type="pic" sz="quarter" idx="15"/>
          </p:nvPr>
        </p:nvPicPr>
        <p:blipFill>
          <a:blip r:embed="rId5"/>
          <a:srcRect t="1747" b="1747"/>
          <a:stretch>
            <a:fillRect/>
          </a:stretch>
        </p:blipFill>
        <p:spPr>
          <a:xfrm>
            <a:off x="8518754" y="1628800"/>
            <a:ext cx="3419475" cy="2628900"/>
          </a:xfrm>
          <a:prstGeom prst="rect">
            <a:avLst/>
          </a:prstGeom>
        </p:spPr>
      </p:pic>
    </p:spTree>
    <p:extLst>
      <p:ext uri="{BB962C8B-B14F-4D97-AF65-F5344CB8AC3E}">
        <p14:creationId xmlns:p14="http://schemas.microsoft.com/office/powerpoint/2010/main" val="203604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ssholder for innhold 1"/>
          <p:cNvGraphicFramePr>
            <a:graphicFrameLocks noGrp="1"/>
          </p:cNvGraphicFramePr>
          <p:nvPr>
            <p:ph idx="1"/>
            <p:extLst>
              <p:ext uri="{D42A27DB-BD31-4B8C-83A1-F6EECF244321}">
                <p14:modId xmlns:p14="http://schemas.microsoft.com/office/powerpoint/2010/main" val="995087618"/>
              </p:ext>
            </p:extLst>
          </p:nvPr>
        </p:nvGraphicFramePr>
        <p:xfrm>
          <a:off x="551384" y="217103"/>
          <a:ext cx="7308850" cy="1126593"/>
        </p:xfrm>
        <a:graphic>
          <a:graphicData uri="http://schemas.openxmlformats.org/drawingml/2006/table">
            <a:tbl>
              <a:tblPr firstRow="1" bandRow="1">
                <a:tableStyleId>{5C22544A-7EE6-4342-B048-85BDC9FD1C3A}</a:tableStyleId>
              </a:tblPr>
              <a:tblGrid>
                <a:gridCol w="1461770">
                  <a:extLst>
                    <a:ext uri="{9D8B030D-6E8A-4147-A177-3AD203B41FA5}">
                      <a16:colId xmlns:a16="http://schemas.microsoft.com/office/drawing/2014/main" val="3010773870"/>
                    </a:ext>
                  </a:extLst>
                </a:gridCol>
                <a:gridCol w="1461770">
                  <a:extLst>
                    <a:ext uri="{9D8B030D-6E8A-4147-A177-3AD203B41FA5}">
                      <a16:colId xmlns:a16="http://schemas.microsoft.com/office/drawing/2014/main" val="2980419050"/>
                    </a:ext>
                  </a:extLst>
                </a:gridCol>
                <a:gridCol w="1461770">
                  <a:extLst>
                    <a:ext uri="{9D8B030D-6E8A-4147-A177-3AD203B41FA5}">
                      <a16:colId xmlns:a16="http://schemas.microsoft.com/office/drawing/2014/main" val="1939737618"/>
                    </a:ext>
                  </a:extLst>
                </a:gridCol>
                <a:gridCol w="1461770">
                  <a:extLst>
                    <a:ext uri="{9D8B030D-6E8A-4147-A177-3AD203B41FA5}">
                      <a16:colId xmlns:a16="http://schemas.microsoft.com/office/drawing/2014/main" val="1631519157"/>
                    </a:ext>
                  </a:extLst>
                </a:gridCol>
                <a:gridCol w="1461770">
                  <a:extLst>
                    <a:ext uri="{9D8B030D-6E8A-4147-A177-3AD203B41FA5}">
                      <a16:colId xmlns:a16="http://schemas.microsoft.com/office/drawing/2014/main" val="4182004499"/>
                    </a:ext>
                  </a:extLst>
                </a:gridCol>
              </a:tblGrid>
              <a:tr h="280916">
                <a:tc gridSpan="5">
                  <a:txBody>
                    <a:bodyPr/>
                    <a:lstStyle/>
                    <a:p>
                      <a:pPr algn="ctr" fontAlgn="b"/>
                      <a:r>
                        <a:rPr lang="en-GB" sz="1800" b="1" i="0" u="none" strike="noStrike" dirty="0">
                          <a:solidFill>
                            <a:srgbClr val="000000"/>
                          </a:solidFill>
                          <a:effectLst/>
                          <a:latin typeface="Calibri" panose="020F0502020204030204" pitchFamily="34" charset="0"/>
                        </a:rPr>
                        <a:t>The number and proportion of immigrants and refugees in 2015</a:t>
                      </a: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0656051"/>
                  </a:ext>
                </a:extLst>
              </a:tr>
              <a:tr h="280916">
                <a:tc>
                  <a:txBody>
                    <a:bodyPr/>
                    <a:lstStyle/>
                    <a:p>
                      <a:pPr algn="ctr" fontAlgn="b"/>
                      <a:endParaRPr lang="en-GB" sz="1400" b="1"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b"/>
                      <a:r>
                        <a:rPr lang="en-GB" sz="1400" b="1" i="0" u="none" strike="noStrike" dirty="0">
                          <a:solidFill>
                            <a:srgbClr val="000000"/>
                          </a:solidFill>
                          <a:effectLst/>
                          <a:latin typeface="Calibri" panose="020F0502020204030204" pitchFamily="34" charset="0"/>
                        </a:rPr>
                        <a:t>Number</a:t>
                      </a:r>
                    </a:p>
                  </a:txBody>
                  <a:tcPr marL="9525" marR="9525" marT="9525" marB="0" anchor="b"/>
                </a:tc>
                <a:tc rowSpan="2">
                  <a:txBody>
                    <a:bodyPr/>
                    <a:lstStyle/>
                    <a:p>
                      <a:pPr algn="ctr" fontAlgn="b"/>
                      <a:r>
                        <a:rPr lang="en-GB" sz="1400" b="1" i="0" u="none" strike="noStrike" dirty="0">
                          <a:solidFill>
                            <a:srgbClr val="000000"/>
                          </a:solidFill>
                          <a:effectLst/>
                          <a:latin typeface="Calibri" panose="020F0502020204030204" pitchFamily="34" charset="0"/>
                        </a:rPr>
                        <a:t>Of which refugees</a:t>
                      </a:r>
                    </a:p>
                  </a:txBody>
                  <a:tcPr marL="9525" marR="9525" marT="9525" marB="0" anchor="b"/>
                </a:tc>
                <a:tc gridSpan="2">
                  <a:txBody>
                    <a:bodyPr/>
                    <a:lstStyle/>
                    <a:p>
                      <a:pPr algn="ctr" fontAlgn="b"/>
                      <a:r>
                        <a:rPr lang="en-GB" sz="1400" b="1" i="0" u="none" strike="noStrike">
                          <a:solidFill>
                            <a:srgbClr val="000000"/>
                          </a:solidFill>
                          <a:effectLst/>
                          <a:latin typeface="Calibri" panose="020F0502020204030204" pitchFamily="34" charset="0"/>
                        </a:rPr>
                        <a:t>Proportion of the population</a:t>
                      </a:r>
                    </a:p>
                  </a:txBody>
                  <a:tcPr marL="9525" marR="9525" marT="9525" marB="0" anchor="b"/>
                </a:tc>
                <a:tc hMerge="1">
                  <a:txBody>
                    <a:bodyPr/>
                    <a:lstStyle/>
                    <a:p>
                      <a:endParaRPr lang="en-GB"/>
                    </a:p>
                  </a:txBody>
                  <a:tcPr/>
                </a:tc>
                <a:extLst>
                  <a:ext uri="{0D108BD9-81ED-4DB2-BD59-A6C34878D82A}">
                    <a16:rowId xmlns:a16="http://schemas.microsoft.com/office/drawing/2014/main" val="784670089"/>
                  </a:ext>
                </a:extLst>
              </a:tr>
              <a:tr h="280916">
                <a:tc>
                  <a:txBody>
                    <a:bodyPr/>
                    <a:lstStyle/>
                    <a:p>
                      <a:pPr algn="ctr" fontAlgn="b"/>
                      <a:endParaRPr lang="en-GB" sz="14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GB"/>
                    </a:p>
                  </a:txBody>
                  <a:tcPr/>
                </a:tc>
                <a:tc vMerge="1">
                  <a:txBody>
                    <a:bodyPr/>
                    <a:lstStyle/>
                    <a:p>
                      <a:endParaRPr lang="en-GB"/>
                    </a:p>
                  </a:txBody>
                  <a:tcPr/>
                </a:tc>
                <a:tc>
                  <a:txBody>
                    <a:bodyPr/>
                    <a:lstStyle/>
                    <a:p>
                      <a:pPr algn="ctr" fontAlgn="b"/>
                      <a:r>
                        <a:rPr lang="en-GB" sz="1400" b="1" i="0" u="none" strike="noStrike" dirty="0" smtClean="0">
                          <a:solidFill>
                            <a:srgbClr val="000000"/>
                          </a:solidFill>
                          <a:effectLst/>
                          <a:latin typeface="Calibri" panose="020F0502020204030204" pitchFamily="34" charset="0"/>
                        </a:rPr>
                        <a:t>Immigrants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i="0" u="none" strike="noStrike" dirty="0" smtClean="0">
                          <a:solidFill>
                            <a:srgbClr val="000000"/>
                          </a:solidFill>
                          <a:effectLst/>
                          <a:latin typeface="Calibri" panose="020F0502020204030204" pitchFamily="34" charset="0"/>
                        </a:rPr>
                        <a:t>Refugees (%)</a:t>
                      </a:r>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74289"/>
                  </a:ext>
                </a:extLst>
              </a:tr>
              <a:tr h="280916">
                <a:tc>
                  <a:txBody>
                    <a:bodyPr/>
                    <a:lstStyle/>
                    <a:p>
                      <a:pPr algn="ctr" fontAlgn="b"/>
                      <a:r>
                        <a:rPr lang="en-GB" sz="1400" b="1" i="0" u="none" strike="noStrike" dirty="0">
                          <a:solidFill>
                            <a:srgbClr val="000000"/>
                          </a:solidFill>
                          <a:effectLst/>
                          <a:latin typeface="Calibri" panose="020F0502020204030204" pitchFamily="34" charset="0"/>
                        </a:rPr>
                        <a:t>Immigrants</a:t>
                      </a:r>
                    </a:p>
                  </a:txBody>
                  <a:tcPr marL="9525" marR="9525" marT="9525" marB="0" anchor="b"/>
                </a:tc>
                <a:tc>
                  <a:txBody>
                    <a:bodyPr/>
                    <a:lstStyle/>
                    <a:p>
                      <a:pPr algn="ctr" fontAlgn="b"/>
                      <a:r>
                        <a:rPr lang="en-GB" sz="1400" b="1" i="0" u="none" strike="noStrike">
                          <a:solidFill>
                            <a:srgbClr val="000000"/>
                          </a:solidFill>
                          <a:effectLst/>
                          <a:latin typeface="Calibri" panose="020F0502020204030204" pitchFamily="34" charset="0"/>
                        </a:rPr>
                        <a:t>669380</a:t>
                      </a:r>
                    </a:p>
                  </a:txBody>
                  <a:tcPr marL="9525" marR="9525" marT="9525" marB="0" anchor="b"/>
                </a:tc>
                <a:tc>
                  <a:txBody>
                    <a:bodyPr/>
                    <a:lstStyle/>
                    <a:p>
                      <a:pPr algn="ctr" fontAlgn="b"/>
                      <a:r>
                        <a:rPr lang="en-GB" sz="1400" b="1" i="0" u="none" strike="noStrike">
                          <a:solidFill>
                            <a:srgbClr val="000000"/>
                          </a:solidFill>
                          <a:effectLst/>
                          <a:latin typeface="Calibri" panose="020F0502020204030204" pitchFamily="34" charset="0"/>
                        </a:rPr>
                        <a:t>188130</a:t>
                      </a:r>
                    </a:p>
                  </a:txBody>
                  <a:tcPr marL="9525" marR="9525" marT="9525" marB="0" anchor="b"/>
                </a:tc>
                <a:tc>
                  <a:txBody>
                    <a:bodyPr/>
                    <a:lstStyle/>
                    <a:p>
                      <a:pPr algn="ctr" fontAlgn="b"/>
                      <a:r>
                        <a:rPr lang="en-GB" sz="1400" b="1"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en-GB" sz="1400" b="1" i="0" u="none" strike="noStrike" dirty="0">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306754923"/>
                  </a:ext>
                </a:extLst>
              </a:tr>
            </a:tbl>
          </a:graphicData>
        </a:graphic>
      </p:graphicFrame>
      <p:pic>
        <p:nvPicPr>
          <p:cNvPr id="6" name="Plassholder for bilde 5"/>
          <p:cNvPicPr>
            <a:picLocks noGrp="1" noChangeAspect="1"/>
          </p:cNvPicPr>
          <p:nvPr>
            <p:ph type="pic" sz="quarter" idx="14"/>
          </p:nvPr>
        </p:nvPicPr>
        <p:blipFill>
          <a:blip r:embed="rId3"/>
          <a:srcRect t="4979" b="4979"/>
          <a:stretch>
            <a:fillRect/>
          </a:stretch>
        </p:blipFill>
        <p:spPr>
          <a:prstGeom prst="rect">
            <a:avLst/>
          </a:prstGeom>
        </p:spPr>
      </p:pic>
      <p:pic>
        <p:nvPicPr>
          <p:cNvPr id="13" name="Plassholder for bilde 12"/>
          <p:cNvPicPr>
            <a:picLocks noGrp="1" noChangeAspect="1"/>
          </p:cNvPicPr>
          <p:nvPr>
            <p:ph type="pic" sz="quarter" idx="15"/>
          </p:nvPr>
        </p:nvPicPr>
        <p:blipFill>
          <a:blip r:embed="rId4"/>
          <a:srcRect t="4979" b="4979"/>
          <a:stretch>
            <a:fillRect/>
          </a:stretch>
        </p:blipFill>
        <p:spPr>
          <a:prstGeom prst="rect">
            <a:avLst/>
          </a:prstGeom>
        </p:spPr>
      </p:pic>
      <p:pic>
        <p:nvPicPr>
          <p:cNvPr id="12" name="Plassholder for innhold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487488" y="1350264"/>
            <a:ext cx="5761172" cy="4525962"/>
          </a:xfrm>
          <a:prstGeom prst="rect">
            <a:avLst/>
          </a:prstGeom>
          <a:noFill/>
          <a:ln w="9525">
            <a:noFill/>
            <a:miter lim="800000"/>
            <a:headEnd/>
            <a:tailEnd/>
          </a:ln>
        </p:spPr>
      </p:pic>
      <p:pic>
        <p:nvPicPr>
          <p:cNvPr id="5" name="Plassholder for bilde 4"/>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4934" b="4934"/>
          <a:stretch>
            <a:fillRect/>
          </a:stretch>
        </p:blipFill>
        <p:spPr/>
      </p:pic>
    </p:spTree>
    <p:extLst>
      <p:ext uri="{BB962C8B-B14F-4D97-AF65-F5344CB8AC3E}">
        <p14:creationId xmlns:p14="http://schemas.microsoft.com/office/powerpoint/2010/main" val="424609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8800" y="548680"/>
            <a:ext cx="7308000" cy="1152128"/>
          </a:xfrm>
        </p:spPr>
        <p:txBody>
          <a:bodyPr/>
          <a:lstStyle/>
          <a:p>
            <a:r>
              <a:rPr lang="en-GB" dirty="0"/>
              <a:t>Calls for teachers </a:t>
            </a:r>
            <a:r>
              <a:rPr lang="en-GB" dirty="0" smtClean="0"/>
              <a:t>who can teach 	7,400 </a:t>
            </a:r>
            <a:r>
              <a:rPr lang="en-GB" dirty="0"/>
              <a:t>asylum </a:t>
            </a:r>
            <a:r>
              <a:rPr lang="en-GB" dirty="0" smtClean="0"/>
              <a:t>children </a:t>
            </a:r>
            <a:br>
              <a:rPr lang="en-GB" dirty="0" smtClean="0"/>
            </a:br>
            <a:r>
              <a:rPr lang="en-GB" sz="1400" b="0" dirty="0" smtClean="0"/>
              <a:t> 						</a:t>
            </a:r>
            <a:r>
              <a:rPr lang="en-GB" sz="1400" dirty="0" smtClean="0"/>
              <a:t>(January, 2016)</a:t>
            </a:r>
            <a:endParaRPr lang="en-GB" sz="2400" dirty="0"/>
          </a:p>
        </p:txBody>
      </p:sp>
      <p:sp>
        <p:nvSpPr>
          <p:cNvPr id="3" name="Plassholder for innhold 2"/>
          <p:cNvSpPr>
            <a:spLocks noGrp="1"/>
          </p:cNvSpPr>
          <p:nvPr>
            <p:ph idx="1"/>
          </p:nvPr>
        </p:nvSpPr>
        <p:spPr>
          <a:xfrm>
            <a:off x="1198800" y="1844824"/>
            <a:ext cx="7308000" cy="4273936"/>
          </a:xfrm>
        </p:spPr>
        <p:txBody>
          <a:bodyPr/>
          <a:lstStyle/>
          <a:p>
            <a:r>
              <a:rPr lang="nb-NO" sz="2400" dirty="0"/>
              <a:t>615,327 </a:t>
            </a:r>
            <a:r>
              <a:rPr lang="nb-NO" sz="2400" dirty="0" err="1"/>
              <a:t>pupils</a:t>
            </a:r>
            <a:r>
              <a:rPr lang="nb-NO" sz="2400" dirty="0"/>
              <a:t> in Norwegian </a:t>
            </a:r>
            <a:r>
              <a:rPr lang="nb-NO" sz="2400" dirty="0" err="1" smtClean="0"/>
              <a:t>Primary</a:t>
            </a:r>
            <a:r>
              <a:rPr lang="nb-NO" sz="2400" dirty="0"/>
              <a:t> </a:t>
            </a:r>
            <a:r>
              <a:rPr lang="nb-NO" sz="2400" dirty="0" smtClean="0"/>
              <a:t>and </a:t>
            </a:r>
            <a:r>
              <a:rPr lang="nb-NO" sz="2400" dirty="0" err="1" smtClean="0"/>
              <a:t>Lower</a:t>
            </a:r>
            <a:r>
              <a:rPr lang="nb-NO" sz="2400" dirty="0" smtClean="0"/>
              <a:t> </a:t>
            </a:r>
            <a:r>
              <a:rPr lang="nb-NO" sz="2400" dirty="0" err="1" smtClean="0"/>
              <a:t>Secondary</a:t>
            </a:r>
            <a:r>
              <a:rPr lang="nb-NO" sz="2400" dirty="0" smtClean="0"/>
              <a:t> </a:t>
            </a:r>
            <a:r>
              <a:rPr lang="nb-NO" sz="2400" dirty="0"/>
              <a:t>S</a:t>
            </a:r>
            <a:r>
              <a:rPr lang="nb-NO" sz="2400" dirty="0" smtClean="0"/>
              <a:t>chool</a:t>
            </a:r>
            <a:r>
              <a:rPr lang="nb-NO" sz="2400" dirty="0"/>
              <a:t>.</a:t>
            </a:r>
            <a:endParaRPr lang="en-GB" sz="2400" dirty="0"/>
          </a:p>
          <a:p>
            <a:r>
              <a:rPr lang="nb-NO" sz="2400" dirty="0"/>
              <a:t>83,820 </a:t>
            </a:r>
            <a:r>
              <a:rPr lang="nb-NO" sz="2400" dirty="0" err="1"/>
              <a:t>children</a:t>
            </a:r>
            <a:r>
              <a:rPr lang="nb-NO" sz="2400" dirty="0"/>
              <a:t> </a:t>
            </a:r>
            <a:r>
              <a:rPr lang="nb-NO" sz="2400" dirty="0" err="1"/>
              <a:t>aged</a:t>
            </a:r>
            <a:r>
              <a:rPr lang="nb-NO" sz="2400" dirty="0"/>
              <a:t> 6-15 </a:t>
            </a:r>
            <a:r>
              <a:rPr lang="nb-NO" sz="2400" dirty="0" err="1"/>
              <a:t>years</a:t>
            </a:r>
            <a:r>
              <a:rPr lang="nb-NO" sz="2400" dirty="0"/>
              <a:t> </a:t>
            </a:r>
            <a:r>
              <a:rPr lang="nb-NO" sz="2400" dirty="0" err="1"/>
              <a:t>with</a:t>
            </a:r>
            <a:r>
              <a:rPr lang="nb-NO" sz="2400" dirty="0"/>
              <a:t> an immigrant </a:t>
            </a:r>
            <a:r>
              <a:rPr lang="nb-NO" sz="2400" dirty="0" err="1" smtClean="0"/>
              <a:t>background</a:t>
            </a:r>
            <a:endParaRPr lang="nb-NO" sz="2400" dirty="0" smtClean="0"/>
          </a:p>
          <a:p>
            <a:pPr lvl="1"/>
            <a:r>
              <a:rPr lang="nb-NO" sz="2200" dirty="0" smtClean="0"/>
              <a:t>(in </a:t>
            </a:r>
            <a:r>
              <a:rPr lang="nb-NO" sz="2200" dirty="0" err="1" smtClean="0"/>
              <a:t>addition</a:t>
            </a:r>
            <a:r>
              <a:rPr lang="nb-NO" sz="2200" dirty="0"/>
              <a:t>:</a:t>
            </a:r>
            <a:r>
              <a:rPr lang="nb-NO" sz="2200" dirty="0" smtClean="0"/>
              <a:t> </a:t>
            </a:r>
            <a:r>
              <a:rPr lang="nb-NO" sz="2200" dirty="0" err="1" smtClean="0"/>
              <a:t>pupils</a:t>
            </a:r>
            <a:r>
              <a:rPr lang="nb-NO" sz="2200" dirty="0" smtClean="0"/>
              <a:t> in </a:t>
            </a:r>
            <a:r>
              <a:rPr lang="nb-NO" sz="2200" dirty="0" err="1" smtClean="0"/>
              <a:t>Upper</a:t>
            </a:r>
            <a:r>
              <a:rPr lang="nb-NO" sz="2200" dirty="0" smtClean="0"/>
              <a:t> </a:t>
            </a:r>
            <a:r>
              <a:rPr lang="nb-NO" sz="2200" dirty="0" err="1" smtClean="0"/>
              <a:t>Secondary</a:t>
            </a:r>
            <a:r>
              <a:rPr lang="nb-NO" sz="2200" dirty="0" smtClean="0"/>
              <a:t> Schools)</a:t>
            </a:r>
            <a:endParaRPr lang="en-GB" dirty="0" smtClean="0"/>
          </a:p>
          <a:p>
            <a:pPr marL="0" indent="0">
              <a:buNone/>
            </a:pPr>
            <a:endParaRPr lang="en-GB" sz="1100" dirty="0" smtClean="0"/>
          </a:p>
          <a:p>
            <a:pPr marL="0" indent="0">
              <a:buNone/>
            </a:pPr>
            <a:r>
              <a:rPr lang="en-GB" dirty="0" smtClean="0"/>
              <a:t>All children seeking asylum should receive training as soon as they come to Norway.</a:t>
            </a:r>
          </a:p>
          <a:p>
            <a:r>
              <a:rPr lang="en-GB" sz="2000" dirty="0" smtClean="0"/>
              <a:t>Primary/secondary-school pupils with another mother tongue than Norwegian or Sami are entitled to special language training until they have sufficient knowledge of Norwegian to take part in ordinary education in the school.</a:t>
            </a:r>
          </a:p>
        </p:txBody>
      </p:sp>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10" r="3110"/>
          <a:stretch>
            <a:fillRect/>
          </a:stretch>
        </p:blipFill>
        <p:spPr>
          <a:xfrm>
            <a:off x="8772525" y="764704"/>
            <a:ext cx="3419475" cy="2051050"/>
          </a:xfrm>
        </p:spPr>
      </p:pic>
      <p:pic>
        <p:nvPicPr>
          <p:cNvPr id="8" name="Plassholder for bilde 7"/>
          <p:cNvPicPr>
            <a:picLocks noGrp="1" noChangeAspect="1"/>
          </p:cNvPicPr>
          <p:nvPr>
            <p:ph type="pic" sz="quarter" idx="14"/>
          </p:nvPr>
        </p:nvPicPr>
        <p:blipFill>
          <a:blip r:embed="rId4"/>
          <a:srcRect l="14989" r="14989"/>
          <a:stretch>
            <a:fillRect/>
          </a:stretch>
        </p:blipFill>
        <p:spPr>
          <a:xfrm>
            <a:off x="8742363" y="3856038"/>
            <a:ext cx="3419475" cy="2051050"/>
          </a:xfrm>
          <a:prstGeom prst="rect">
            <a:avLst/>
          </a:prstGeom>
        </p:spPr>
      </p:pic>
    </p:spTree>
    <p:extLst>
      <p:ext uri="{BB962C8B-B14F-4D97-AF65-F5344CB8AC3E}">
        <p14:creationId xmlns:p14="http://schemas.microsoft.com/office/powerpoint/2010/main" val="213145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What happens upon arrival of refugees/asylum seekers?</a:t>
            </a:r>
            <a:endParaRPr lang="en-GB" dirty="0"/>
          </a:p>
        </p:txBody>
      </p:sp>
      <p:sp>
        <p:nvSpPr>
          <p:cNvPr id="4" name="Plassholder for innhold 3"/>
          <p:cNvSpPr>
            <a:spLocks noGrp="1"/>
          </p:cNvSpPr>
          <p:nvPr>
            <p:ph idx="1"/>
          </p:nvPr>
        </p:nvSpPr>
        <p:spPr/>
        <p:txBody>
          <a:bodyPr/>
          <a:lstStyle/>
          <a:p>
            <a:r>
              <a:rPr lang="nb-NO" dirty="0" err="1" smtClean="0"/>
              <a:t>Upon</a:t>
            </a:r>
            <a:r>
              <a:rPr lang="nb-NO" dirty="0" smtClean="0"/>
              <a:t> </a:t>
            </a:r>
            <a:r>
              <a:rPr lang="nb-NO" dirty="0" err="1" smtClean="0"/>
              <a:t>arriving</a:t>
            </a:r>
            <a:r>
              <a:rPr lang="nb-NO" dirty="0" smtClean="0"/>
              <a:t>, </a:t>
            </a:r>
            <a:r>
              <a:rPr lang="nb-NO" dirty="0" err="1" smtClean="0"/>
              <a:t>the</a:t>
            </a:r>
            <a:r>
              <a:rPr lang="nb-NO" dirty="0" smtClean="0"/>
              <a:t> </a:t>
            </a:r>
            <a:r>
              <a:rPr lang="nb-NO" dirty="0" err="1" smtClean="0"/>
              <a:t>refugees</a:t>
            </a:r>
            <a:r>
              <a:rPr lang="nb-NO" dirty="0" smtClean="0"/>
              <a:t> </a:t>
            </a:r>
            <a:r>
              <a:rPr lang="nb-NO" dirty="0" err="1" smtClean="0"/>
              <a:t>will</a:t>
            </a:r>
            <a:r>
              <a:rPr lang="nb-NO" dirty="0" smtClean="0"/>
              <a:t> </a:t>
            </a:r>
            <a:r>
              <a:rPr lang="nb-NO" dirty="0" err="1" smtClean="0"/>
              <a:t>stay</a:t>
            </a:r>
            <a:r>
              <a:rPr lang="nb-NO" dirty="0" smtClean="0"/>
              <a:t> at a </a:t>
            </a:r>
            <a:r>
              <a:rPr lang="en-GB" dirty="0"/>
              <a:t>reception </a:t>
            </a:r>
            <a:r>
              <a:rPr lang="en-GB" dirty="0" smtClean="0"/>
              <a:t>centre for refugees for a certain time.</a:t>
            </a:r>
          </a:p>
          <a:p>
            <a:r>
              <a:rPr lang="en-GB" dirty="0" smtClean="0"/>
              <a:t>Those </a:t>
            </a:r>
            <a:r>
              <a:rPr lang="en-GB" dirty="0"/>
              <a:t>who receive residence permits </a:t>
            </a:r>
            <a:r>
              <a:rPr lang="en-GB" dirty="0" smtClean="0"/>
              <a:t>will </a:t>
            </a:r>
            <a:r>
              <a:rPr lang="en-GB" dirty="0"/>
              <a:t>be assigned a place to </a:t>
            </a:r>
            <a:r>
              <a:rPr lang="en-GB" dirty="0" smtClean="0"/>
              <a:t>stay - somewhere in Norway</a:t>
            </a:r>
          </a:p>
          <a:p>
            <a:pPr lvl="1"/>
            <a:r>
              <a:rPr lang="en-GB" dirty="0"/>
              <a:t>Many of them are children and </a:t>
            </a:r>
            <a:r>
              <a:rPr lang="en-GB" dirty="0" smtClean="0"/>
              <a:t>adolescents</a:t>
            </a:r>
          </a:p>
          <a:p>
            <a:pPr lvl="3"/>
            <a:endParaRPr lang="nb-NO" dirty="0" smtClean="0"/>
          </a:p>
          <a:p>
            <a:r>
              <a:rPr lang="en-GB" dirty="0" smtClean="0"/>
              <a:t>For school-children/adolescents: </a:t>
            </a:r>
          </a:p>
          <a:p>
            <a:pPr lvl="1"/>
            <a:r>
              <a:rPr lang="en-GB" i="1" dirty="0" smtClean="0"/>
              <a:t>Some end up in </a:t>
            </a:r>
            <a:r>
              <a:rPr lang="en-GB" i="1" dirty="0" smtClean="0"/>
              <a:t>small, rural municipalities</a:t>
            </a:r>
            <a:r>
              <a:rPr lang="en-GB" i="1" dirty="0" smtClean="0"/>
              <a:t>, where </a:t>
            </a:r>
            <a:r>
              <a:rPr lang="en-GB" i="1" dirty="0" smtClean="0"/>
              <a:t>the possibilities of having teachers </a:t>
            </a:r>
            <a:r>
              <a:rPr lang="en-GB" i="1" dirty="0" smtClean="0"/>
              <a:t>with proper background in </a:t>
            </a:r>
            <a:r>
              <a:rPr lang="en-GB" i="1" dirty="0" smtClean="0"/>
              <a:t>mother-tongue is quite small compared to what might be expected in the bigger cities or municipalities</a:t>
            </a:r>
            <a:endParaRPr lang="en-GB" i="1" dirty="0" smtClean="0"/>
          </a:p>
          <a:p>
            <a:pPr lvl="1"/>
            <a:endParaRPr lang="nb-NO" i="1" dirty="0" smtClean="0"/>
          </a:p>
        </p:txBody>
      </p:sp>
    </p:spTree>
    <p:extLst>
      <p:ext uri="{BB962C8B-B14F-4D97-AF65-F5344CB8AC3E}">
        <p14:creationId xmlns:p14="http://schemas.microsoft.com/office/powerpoint/2010/main" val="64085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smtClean="0"/>
              <a:t>Challenges and obstacles</a:t>
            </a:r>
            <a:endParaRPr lang="en-GB" dirty="0"/>
          </a:p>
        </p:txBody>
      </p:sp>
      <p:sp>
        <p:nvSpPr>
          <p:cNvPr id="5" name="Plassholder for innhold 4"/>
          <p:cNvSpPr>
            <a:spLocks noGrp="1"/>
          </p:cNvSpPr>
          <p:nvPr>
            <p:ph idx="1"/>
          </p:nvPr>
        </p:nvSpPr>
        <p:spPr/>
        <p:txBody>
          <a:bodyPr/>
          <a:lstStyle/>
          <a:p>
            <a:pPr marL="457200" indent="-457200">
              <a:buFont typeface="Arial" panose="020B0604020202020204" pitchFamily="34" charset="0"/>
              <a:buChar char="•"/>
            </a:pPr>
            <a:r>
              <a:rPr lang="en-GB" dirty="0" smtClean="0"/>
              <a:t>As indicated above – need for more mother-tongue/bilingual teachers</a:t>
            </a:r>
          </a:p>
          <a:p>
            <a:pPr marL="857250" lvl="1" indent="-457200">
              <a:buFont typeface="Arial" panose="020B0604020202020204" pitchFamily="34" charset="0"/>
              <a:buChar char="•"/>
            </a:pPr>
            <a:r>
              <a:rPr lang="en-GB" dirty="0" smtClean="0"/>
              <a:t>More teachers, covering multiple languages </a:t>
            </a:r>
          </a:p>
          <a:p>
            <a:pPr marL="857250" lvl="1" indent="-457200">
              <a:buFont typeface="Arial" panose="020B0604020202020204" pitchFamily="34" charset="0"/>
              <a:buChar char="•"/>
            </a:pPr>
            <a:r>
              <a:rPr lang="en-GB" dirty="0" smtClean="0"/>
              <a:t>Needs to compensate for lack of mother-tongue/bilingual teachers locally</a:t>
            </a:r>
          </a:p>
          <a:p>
            <a:pPr marL="857250" lvl="1" indent="-457200">
              <a:buFont typeface="Arial" panose="020B0604020202020204" pitchFamily="34" charset="0"/>
              <a:buChar char="•"/>
            </a:pPr>
            <a:endParaRPr lang="en-GB" sz="1600" dirty="0" smtClean="0"/>
          </a:p>
          <a:p>
            <a:pPr marL="457200" indent="-457200">
              <a:buFont typeface="Arial" panose="020B0604020202020204" pitchFamily="34" charset="0"/>
              <a:buChar char="•"/>
            </a:pPr>
            <a:r>
              <a:rPr lang="en-GB" dirty="0" smtClean="0"/>
              <a:t>Access to learning resources in multiple languages. </a:t>
            </a:r>
          </a:p>
          <a:p>
            <a:pPr marL="457200" indent="-457200">
              <a:buFont typeface="Arial" panose="020B0604020202020204" pitchFamily="34" charset="0"/>
              <a:buChar char="•"/>
            </a:pPr>
            <a:endParaRPr lang="en-GB" sz="1600" dirty="0" smtClean="0"/>
          </a:p>
          <a:p>
            <a:pPr marL="457200" indent="-457200">
              <a:buFont typeface="Arial" panose="020B0604020202020204" pitchFamily="34" charset="0"/>
              <a:buChar char="•"/>
            </a:pPr>
            <a:r>
              <a:rPr lang="en-GB" dirty="0" smtClean="0"/>
              <a:t>Conceptual development – in subjects (e.g. Math, Science, ..)</a:t>
            </a:r>
          </a:p>
          <a:p>
            <a:pPr marL="857250" lvl="1" indent="-457200">
              <a:buFont typeface="Arial" panose="020B0604020202020204" pitchFamily="34" charset="0"/>
              <a:buChar char="•"/>
            </a:pPr>
            <a:r>
              <a:rPr lang="en-GB" dirty="0" smtClean="0"/>
              <a:t>Needs to link subject teachers with mother-tongue/bilingual teachers</a:t>
            </a:r>
          </a:p>
          <a:p>
            <a:pPr marL="400050" lvl="1" indent="0"/>
            <a:r>
              <a:rPr lang="en-GB" dirty="0" smtClean="0"/>
              <a:t> </a:t>
            </a:r>
          </a:p>
          <a:p>
            <a:pPr marL="857250" lvl="1" indent="-457200">
              <a:buFont typeface="Arial" panose="020B0604020202020204" pitchFamily="34" charset="0"/>
              <a:buChar char="•"/>
            </a:pPr>
            <a:endParaRPr lang="en-GB" dirty="0" smtClean="0"/>
          </a:p>
          <a:p>
            <a:endParaRPr lang="en-GB" dirty="0" smtClean="0"/>
          </a:p>
          <a:p>
            <a:endParaRPr lang="en-GB" dirty="0"/>
          </a:p>
        </p:txBody>
      </p:sp>
    </p:spTree>
    <p:extLst>
      <p:ext uri="{BB962C8B-B14F-4D97-AF65-F5344CB8AC3E}">
        <p14:creationId xmlns:p14="http://schemas.microsoft.com/office/powerpoint/2010/main" val="2388367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Some major actors/players</a:t>
            </a:r>
            <a:endParaRPr lang="en-GB" dirty="0"/>
          </a:p>
        </p:txBody>
      </p:sp>
      <p:sp>
        <p:nvSpPr>
          <p:cNvPr id="3" name="Plassholder for innhold 2"/>
          <p:cNvSpPr>
            <a:spLocks noGrp="1"/>
          </p:cNvSpPr>
          <p:nvPr>
            <p:ph idx="1"/>
          </p:nvPr>
        </p:nvSpPr>
        <p:spPr/>
        <p:txBody>
          <a:bodyPr/>
          <a:lstStyle/>
          <a:p>
            <a:pPr marL="0" indent="0"/>
            <a:r>
              <a:rPr lang="nb-NO" dirty="0" err="1" smtClean="0"/>
              <a:t>These</a:t>
            </a:r>
            <a:r>
              <a:rPr lang="nb-NO" dirty="0" smtClean="0"/>
              <a:t> </a:t>
            </a:r>
            <a:r>
              <a:rPr lang="nb-NO" dirty="0" err="1" smtClean="0"/>
              <a:t>three</a:t>
            </a:r>
            <a:r>
              <a:rPr lang="nb-NO" dirty="0" smtClean="0"/>
              <a:t> </a:t>
            </a:r>
            <a:r>
              <a:rPr lang="nb-NO" dirty="0" err="1" smtClean="0"/>
              <a:t>agencies</a:t>
            </a:r>
            <a:r>
              <a:rPr lang="nb-NO" dirty="0" smtClean="0"/>
              <a:t>/</a:t>
            </a:r>
            <a:r>
              <a:rPr lang="nb-NO" dirty="0" err="1" smtClean="0"/>
              <a:t>centres</a:t>
            </a:r>
            <a:r>
              <a:rPr lang="nb-NO" dirty="0" smtClean="0"/>
              <a:t> have </a:t>
            </a:r>
            <a:r>
              <a:rPr lang="nb-NO" dirty="0" err="1" smtClean="0"/>
              <a:t>been</a:t>
            </a:r>
            <a:r>
              <a:rPr lang="nb-NO" dirty="0" smtClean="0"/>
              <a:t> instrumental in </a:t>
            </a:r>
            <a:r>
              <a:rPr lang="nb-NO" dirty="0" err="1" smtClean="0"/>
              <a:t>the</a:t>
            </a:r>
            <a:r>
              <a:rPr lang="nb-NO" dirty="0" smtClean="0"/>
              <a:t> </a:t>
            </a:r>
            <a:r>
              <a:rPr lang="nb-NO" dirty="0" err="1" smtClean="0"/>
              <a:t>development</a:t>
            </a:r>
            <a:r>
              <a:rPr lang="nb-NO" dirty="0" smtClean="0"/>
              <a:t> </a:t>
            </a:r>
            <a:r>
              <a:rPr lang="nb-NO" dirty="0" err="1" smtClean="0"/>
              <a:t>of</a:t>
            </a:r>
            <a:r>
              <a:rPr lang="nb-NO" dirty="0" smtClean="0"/>
              <a:t> </a:t>
            </a:r>
            <a:r>
              <a:rPr lang="nb-NO" dirty="0" err="1" smtClean="0"/>
              <a:t>the</a:t>
            </a:r>
            <a:r>
              <a:rPr lang="nb-NO" dirty="0" smtClean="0"/>
              <a:t> </a:t>
            </a:r>
            <a:r>
              <a:rPr lang="nb-NO" dirty="0" err="1" smtClean="0"/>
              <a:t>resources</a:t>
            </a:r>
            <a:r>
              <a:rPr lang="nb-NO" dirty="0" smtClean="0"/>
              <a:t> </a:t>
            </a:r>
            <a:r>
              <a:rPr lang="nb-NO" dirty="0" err="1" smtClean="0"/>
              <a:t>that</a:t>
            </a:r>
            <a:r>
              <a:rPr lang="nb-NO" dirty="0" smtClean="0"/>
              <a:t> </a:t>
            </a:r>
            <a:r>
              <a:rPr lang="nb-NO" dirty="0" err="1" smtClean="0"/>
              <a:t>will</a:t>
            </a:r>
            <a:r>
              <a:rPr lang="nb-NO" dirty="0" smtClean="0"/>
              <a:t> be </a:t>
            </a:r>
            <a:r>
              <a:rPr lang="nb-NO" dirty="0" err="1" smtClean="0"/>
              <a:t>described</a:t>
            </a:r>
            <a:r>
              <a:rPr lang="nb-NO" dirty="0" smtClean="0"/>
              <a:t> :</a:t>
            </a:r>
          </a:p>
          <a:p>
            <a:pPr marL="0" indent="0"/>
            <a:endParaRPr lang="nb-NO" sz="1400" dirty="0" smtClean="0"/>
          </a:p>
          <a:p>
            <a:pPr marL="457200" indent="-457200">
              <a:buFont typeface="Arial" panose="020B0604020202020204" pitchFamily="34" charset="0"/>
              <a:buChar char="•"/>
            </a:pPr>
            <a:r>
              <a:rPr lang="en-GB" dirty="0" smtClean="0"/>
              <a:t> The National </a:t>
            </a:r>
            <a:r>
              <a:rPr lang="en-GB" dirty="0"/>
              <a:t>Centre for Multicultural Education (NAFO</a:t>
            </a:r>
            <a:r>
              <a:rPr lang="en-GB" dirty="0" smtClean="0"/>
              <a:t>):</a:t>
            </a:r>
          </a:p>
          <a:p>
            <a:pPr marL="857250" lvl="1" indent="-457200">
              <a:buFont typeface="Arial" panose="020B0604020202020204" pitchFamily="34" charset="0"/>
              <a:buChar char="•"/>
            </a:pPr>
            <a:r>
              <a:rPr lang="en-GB" dirty="0" smtClean="0"/>
              <a:t>established </a:t>
            </a:r>
            <a:r>
              <a:rPr lang="en-GB" dirty="0"/>
              <a:t>in 2004 </a:t>
            </a:r>
            <a:endParaRPr lang="en-GB" dirty="0" smtClean="0"/>
          </a:p>
          <a:p>
            <a:pPr marL="857250" lvl="1" indent="-457200">
              <a:buFont typeface="Arial" panose="020B0604020202020204" pitchFamily="34" charset="0"/>
              <a:buChar char="•"/>
            </a:pPr>
            <a:r>
              <a:rPr lang="en-GB" dirty="0" smtClean="0"/>
              <a:t>promotes </a:t>
            </a:r>
            <a:r>
              <a:rPr lang="en-GB" dirty="0"/>
              <a:t>inclusive and equal education for linguistic minorities in kindergartens, schools and institutions of adult education. </a:t>
            </a:r>
            <a:endParaRPr lang="en-GB" dirty="0" smtClean="0"/>
          </a:p>
          <a:p>
            <a:pPr marL="857250" lvl="1" indent="-457200">
              <a:buFont typeface="Arial" panose="020B0604020202020204" pitchFamily="34" charset="0"/>
              <a:buChar char="•"/>
            </a:pPr>
            <a:endParaRPr lang="nb-NO" sz="1050" dirty="0"/>
          </a:p>
          <a:p>
            <a:pPr marL="457200" indent="-457200">
              <a:buFont typeface="Arial" panose="020B0604020202020204" pitchFamily="34" charset="0"/>
              <a:buChar char="•"/>
            </a:pPr>
            <a:r>
              <a:rPr lang="nb-NO" dirty="0" smtClean="0"/>
              <a:t>The Norwegian </a:t>
            </a:r>
            <a:r>
              <a:rPr lang="nb-NO" dirty="0" smtClean="0"/>
              <a:t>Centre </a:t>
            </a:r>
            <a:r>
              <a:rPr lang="nb-NO" dirty="0" smtClean="0"/>
              <a:t>for ICT in </a:t>
            </a:r>
            <a:r>
              <a:rPr lang="nb-NO" dirty="0" err="1" smtClean="0"/>
              <a:t>Education</a:t>
            </a:r>
            <a:r>
              <a:rPr lang="nb-NO" dirty="0" smtClean="0"/>
              <a:t> (</a:t>
            </a:r>
            <a:r>
              <a:rPr lang="nb-NO" dirty="0" err="1" smtClean="0"/>
              <a:t>IKTsenteret</a:t>
            </a:r>
            <a:r>
              <a:rPr lang="nb-NO" dirty="0" smtClean="0"/>
              <a:t>)</a:t>
            </a:r>
          </a:p>
          <a:p>
            <a:pPr marL="857250" lvl="1" indent="-457200">
              <a:buFont typeface="Arial" panose="020B0604020202020204" pitchFamily="34" charset="0"/>
              <a:buChar char="•"/>
            </a:pPr>
            <a:endParaRPr lang="nb-NO" sz="1200" dirty="0"/>
          </a:p>
          <a:p>
            <a:pPr marL="457200" indent="-457200">
              <a:buFont typeface="Arial" panose="020B0604020202020204" pitchFamily="34" charset="0"/>
              <a:buChar char="•"/>
            </a:pPr>
            <a:r>
              <a:rPr lang="nb-NO" dirty="0" smtClean="0"/>
              <a:t>The Norwegian </a:t>
            </a:r>
            <a:r>
              <a:rPr lang="nb-NO" dirty="0" err="1" smtClean="0"/>
              <a:t>Directorate</a:t>
            </a:r>
            <a:r>
              <a:rPr lang="nb-NO" dirty="0" smtClean="0"/>
              <a:t> for </a:t>
            </a:r>
            <a:r>
              <a:rPr lang="nb-NO" dirty="0" err="1" smtClean="0"/>
              <a:t>Education</a:t>
            </a:r>
            <a:r>
              <a:rPr lang="nb-NO" dirty="0" smtClean="0"/>
              <a:t> and Training  (</a:t>
            </a:r>
            <a:r>
              <a:rPr lang="nb-NO" dirty="0" err="1"/>
              <a:t>U</a:t>
            </a:r>
            <a:r>
              <a:rPr lang="nb-NO" dirty="0" err="1" smtClean="0"/>
              <a:t>dir</a:t>
            </a:r>
            <a:r>
              <a:rPr lang="nb-NO" dirty="0" smtClean="0"/>
              <a:t>)</a:t>
            </a:r>
            <a:endParaRPr lang="en-GB" dirty="0" smtClean="0"/>
          </a:p>
          <a:p>
            <a:pPr marL="857250" lvl="1" indent="-457200">
              <a:buFont typeface="Arial" panose="020B0604020202020204" pitchFamily="34" charset="0"/>
              <a:buChar char="•"/>
            </a:pPr>
            <a:endParaRPr lang="en-GB" dirty="0"/>
          </a:p>
        </p:txBody>
      </p:sp>
    </p:spTree>
    <p:extLst>
      <p:ext uri="{BB962C8B-B14F-4D97-AF65-F5344CB8AC3E}">
        <p14:creationId xmlns:p14="http://schemas.microsoft.com/office/powerpoint/2010/main" val="1053161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stretch>
            <a:fillRect/>
          </a:stretch>
        </p:blipFill>
        <p:spPr>
          <a:xfrm>
            <a:off x="3287688" y="1700808"/>
            <a:ext cx="3672408" cy="3173686"/>
          </a:xfrm>
          <a:prstGeom prst="rect">
            <a:avLst/>
          </a:prstGeom>
        </p:spPr>
      </p:pic>
      <p:sp>
        <p:nvSpPr>
          <p:cNvPr id="5" name="TekstSylinder 4"/>
          <p:cNvSpPr txBox="1"/>
          <p:nvPr/>
        </p:nvSpPr>
        <p:spPr>
          <a:xfrm>
            <a:off x="1199456" y="3717032"/>
            <a:ext cx="1764196" cy="646331"/>
          </a:xfrm>
          <a:prstGeom prst="rect">
            <a:avLst/>
          </a:prstGeom>
          <a:noFill/>
          <a:ln>
            <a:solidFill>
              <a:schemeClr val="accent1"/>
            </a:solidFill>
            <a:bevel/>
          </a:ln>
        </p:spPr>
        <p:txBody>
          <a:bodyPr wrap="square" rtlCol="0">
            <a:spAutoFit/>
          </a:bodyPr>
          <a:lstStyle/>
          <a:p>
            <a:r>
              <a:rPr lang="nb-NO" b="1" dirty="0" smtClean="0"/>
              <a:t>Morsmaal.no</a:t>
            </a:r>
          </a:p>
          <a:p>
            <a:r>
              <a:rPr lang="nb-NO" dirty="0"/>
              <a:t> </a:t>
            </a:r>
            <a:r>
              <a:rPr lang="nb-NO" i="1" dirty="0"/>
              <a:t>- </a:t>
            </a:r>
            <a:r>
              <a:rPr lang="nb-NO" i="1" dirty="0" smtClean="0"/>
              <a:t>DLR</a:t>
            </a:r>
          </a:p>
        </p:txBody>
      </p:sp>
      <p:sp>
        <p:nvSpPr>
          <p:cNvPr id="6" name="TekstSylinder 5"/>
          <p:cNvSpPr txBox="1"/>
          <p:nvPr/>
        </p:nvSpPr>
        <p:spPr>
          <a:xfrm>
            <a:off x="7392144" y="3584048"/>
            <a:ext cx="3096344" cy="1200329"/>
          </a:xfrm>
          <a:prstGeom prst="rect">
            <a:avLst/>
          </a:prstGeom>
          <a:noFill/>
          <a:ln cap="rnd">
            <a:solidFill>
              <a:schemeClr val="accent1"/>
            </a:solidFill>
          </a:ln>
        </p:spPr>
        <p:txBody>
          <a:bodyPr wrap="square" rtlCol="0">
            <a:spAutoFit/>
          </a:bodyPr>
          <a:lstStyle/>
          <a:p>
            <a:r>
              <a:rPr lang="en-GB" b="1" i="1" dirty="0"/>
              <a:t>Skolekassa.no</a:t>
            </a:r>
          </a:p>
          <a:p>
            <a:r>
              <a:rPr lang="en-GB" i="1" dirty="0" smtClean="0"/>
              <a:t>- Digital learning resources for pupils/teachers:</a:t>
            </a:r>
          </a:p>
          <a:p>
            <a:endParaRPr lang="en-GB" b="1" i="1" dirty="0"/>
          </a:p>
        </p:txBody>
      </p:sp>
      <p:pic>
        <p:nvPicPr>
          <p:cNvPr id="7" name="Bilde 6"/>
          <p:cNvPicPr>
            <a:picLocks noChangeAspect="1"/>
          </p:cNvPicPr>
          <p:nvPr/>
        </p:nvPicPr>
        <p:blipFill>
          <a:blip r:embed="rId4"/>
          <a:stretch>
            <a:fillRect/>
          </a:stretch>
        </p:blipFill>
        <p:spPr>
          <a:xfrm>
            <a:off x="1271464" y="234693"/>
            <a:ext cx="9949534" cy="1347333"/>
          </a:xfrm>
          <a:prstGeom prst="rect">
            <a:avLst/>
          </a:prstGeom>
        </p:spPr>
      </p:pic>
      <p:sp>
        <p:nvSpPr>
          <p:cNvPr id="8" name="TekstSylinder 7"/>
          <p:cNvSpPr txBox="1"/>
          <p:nvPr/>
        </p:nvSpPr>
        <p:spPr>
          <a:xfrm>
            <a:off x="3215680" y="5301208"/>
            <a:ext cx="3600400" cy="923330"/>
          </a:xfrm>
          <a:prstGeom prst="rect">
            <a:avLst/>
          </a:prstGeom>
          <a:noFill/>
          <a:ln>
            <a:solidFill>
              <a:schemeClr val="accent1"/>
            </a:solidFill>
            <a:bevel/>
          </a:ln>
        </p:spPr>
        <p:txBody>
          <a:bodyPr wrap="square" rtlCol="0">
            <a:spAutoFit/>
          </a:bodyPr>
          <a:lstStyle/>
          <a:p>
            <a:r>
              <a:rPr lang="nb-NO" b="1" dirty="0" smtClean="0"/>
              <a:t>Fleksibel opplæring</a:t>
            </a:r>
          </a:p>
          <a:p>
            <a:r>
              <a:rPr lang="nb-NO" b="1" dirty="0"/>
              <a:t> </a:t>
            </a:r>
            <a:r>
              <a:rPr lang="nb-NO" b="1" dirty="0" smtClean="0"/>
              <a:t> (</a:t>
            </a:r>
            <a:r>
              <a:rPr lang="nb-NO" b="1" dirty="0" err="1" smtClean="0"/>
              <a:t>Flexible</a:t>
            </a:r>
            <a:r>
              <a:rPr lang="nb-NO" b="1" dirty="0" smtClean="0"/>
              <a:t> training)</a:t>
            </a:r>
          </a:p>
          <a:p>
            <a:r>
              <a:rPr lang="nb-NO" b="1" i="1" dirty="0" smtClean="0"/>
              <a:t>- </a:t>
            </a:r>
            <a:r>
              <a:rPr lang="nb-NO" i="1" dirty="0" smtClean="0"/>
              <a:t>Virtual support by online </a:t>
            </a:r>
            <a:r>
              <a:rPr lang="nb-NO" i="1" dirty="0" err="1" smtClean="0"/>
              <a:t>teacher</a:t>
            </a:r>
            <a:endParaRPr lang="nb-NO" dirty="0" smtClean="0"/>
          </a:p>
        </p:txBody>
      </p:sp>
    </p:spTree>
    <p:extLst>
      <p:ext uri="{BB962C8B-B14F-4D97-AF65-F5344CB8AC3E}">
        <p14:creationId xmlns:p14="http://schemas.microsoft.com/office/powerpoint/2010/main" val="367715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8800" y="296652"/>
            <a:ext cx="9792000" cy="927285"/>
          </a:xfrm>
        </p:spPr>
        <p:txBody>
          <a:bodyPr/>
          <a:lstStyle/>
          <a:p>
            <a:r>
              <a:rPr lang="en-GB" sz="2800" dirty="0" smtClean="0"/>
              <a:t>Morsmaal.no: Digital based materials – for teachers</a:t>
            </a:r>
            <a:endParaRPr lang="en-GB" sz="2800" dirty="0"/>
          </a:p>
        </p:txBody>
      </p:sp>
      <p:sp>
        <p:nvSpPr>
          <p:cNvPr id="3" name="Plassholder for innhold 2"/>
          <p:cNvSpPr>
            <a:spLocks noGrp="1"/>
          </p:cNvSpPr>
          <p:nvPr>
            <p:ph idx="1"/>
          </p:nvPr>
        </p:nvSpPr>
        <p:spPr>
          <a:xfrm>
            <a:off x="695400" y="1628800"/>
            <a:ext cx="5112568" cy="4489960"/>
          </a:xfrm>
        </p:spPr>
        <p:txBody>
          <a:bodyPr/>
          <a:lstStyle/>
          <a:p>
            <a:pPr>
              <a:buFont typeface="Arial" panose="020B0604020202020204" pitchFamily="34" charset="0"/>
              <a:buChar char="•"/>
            </a:pPr>
            <a:r>
              <a:rPr lang="nb-NO" sz="1800" b="1" dirty="0"/>
              <a:t>Morsmaal.no</a:t>
            </a:r>
            <a:r>
              <a:rPr lang="nb-NO" sz="1800" dirty="0" smtClean="0"/>
              <a:t>(</a:t>
            </a:r>
            <a:r>
              <a:rPr lang="nb-NO" sz="1800" dirty="0" err="1" smtClean="0"/>
              <a:t>developed</a:t>
            </a:r>
            <a:r>
              <a:rPr lang="nb-NO" sz="1800" dirty="0" smtClean="0"/>
              <a:t> by NAFO </a:t>
            </a:r>
            <a:r>
              <a:rPr lang="nb-NO" sz="1800" dirty="0"/>
              <a:t>in </a:t>
            </a:r>
            <a:r>
              <a:rPr lang="nb-NO" sz="1800" dirty="0" err="1"/>
              <a:t>cooperation</a:t>
            </a:r>
            <a:r>
              <a:rPr lang="nb-NO" sz="1800" dirty="0"/>
              <a:t> </a:t>
            </a:r>
            <a:r>
              <a:rPr lang="nb-NO" sz="1800" dirty="0" err="1"/>
              <a:t>with</a:t>
            </a:r>
            <a:r>
              <a:rPr lang="nb-NO" sz="1800" dirty="0"/>
              <a:t> </a:t>
            </a:r>
            <a:r>
              <a:rPr lang="nb-NO" sz="1800" dirty="0" err="1"/>
              <a:t>Sweden</a:t>
            </a:r>
            <a:r>
              <a:rPr lang="nb-NO" sz="1800" dirty="0" smtClean="0"/>
              <a:t>)</a:t>
            </a:r>
            <a:endParaRPr lang="nb-NO" sz="1800" dirty="0"/>
          </a:p>
          <a:p>
            <a:pPr lvl="1">
              <a:buFont typeface="Arial" panose="020B0604020202020204" pitchFamily="34" charset="0"/>
              <a:buChar char="•"/>
            </a:pPr>
            <a:r>
              <a:rPr lang="en-GB" sz="1600" dirty="0"/>
              <a:t>The purpose of the site is to create a meeting place for mother tongue teachers and bilingual teachers in school and bilingual staff in kindergartens</a:t>
            </a:r>
            <a:r>
              <a:rPr lang="en-GB" sz="1600" dirty="0" smtClean="0"/>
              <a:t>.</a:t>
            </a:r>
          </a:p>
          <a:p>
            <a:pPr lvl="1">
              <a:buFont typeface="Arial" panose="020B0604020202020204" pitchFamily="34" charset="0"/>
              <a:buChar char="•"/>
            </a:pPr>
            <a:endParaRPr lang="en-GB" sz="1600" dirty="0"/>
          </a:p>
          <a:p>
            <a:pPr marL="457200" lvl="1" indent="0"/>
            <a:endParaRPr lang="en-GB" sz="1050" dirty="0"/>
          </a:p>
          <a:p>
            <a:pPr lvl="1">
              <a:buFont typeface="Arial" panose="020B0604020202020204" pitchFamily="34" charset="0"/>
              <a:buChar char="•"/>
            </a:pPr>
            <a:endParaRPr lang="en-GB" sz="1600" dirty="0" smtClean="0"/>
          </a:p>
          <a:p>
            <a:pPr lvl="1">
              <a:buFont typeface="Arial" panose="020B0604020202020204" pitchFamily="34" charset="0"/>
              <a:buChar char="•"/>
            </a:pPr>
            <a:endParaRPr lang="en-GB" sz="1600" dirty="0"/>
          </a:p>
          <a:p>
            <a:pPr lvl="1">
              <a:buFont typeface="Arial" panose="020B0604020202020204" pitchFamily="34" charset="0"/>
              <a:buChar char="•"/>
            </a:pPr>
            <a:endParaRPr lang="en-GB" sz="1600" dirty="0" smtClean="0"/>
          </a:p>
          <a:p>
            <a:pPr lvl="1">
              <a:buFont typeface="Arial" panose="020B0604020202020204" pitchFamily="34" charset="0"/>
              <a:buChar char="•"/>
            </a:pPr>
            <a:endParaRPr lang="en-GB" sz="1600" dirty="0"/>
          </a:p>
          <a:p>
            <a:pPr lvl="1">
              <a:buFont typeface="Arial" panose="020B0604020202020204" pitchFamily="34" charset="0"/>
              <a:buChar char="•"/>
            </a:pPr>
            <a:endParaRPr lang="en-GB" sz="1600" dirty="0" smtClean="0"/>
          </a:p>
          <a:p>
            <a:pPr lvl="1">
              <a:buFont typeface="Arial" panose="020B0604020202020204" pitchFamily="34" charset="0"/>
              <a:buChar char="•"/>
            </a:pPr>
            <a:endParaRPr lang="en-GB" sz="1050" dirty="0" smtClean="0"/>
          </a:p>
          <a:p>
            <a:pPr>
              <a:buFont typeface="Arial" panose="020B0604020202020204" pitchFamily="34" charset="0"/>
              <a:buChar char="•"/>
            </a:pPr>
            <a:endParaRPr lang="en-GB" sz="1800" dirty="0" smtClean="0"/>
          </a:p>
          <a:p>
            <a:pPr lvl="1">
              <a:buFont typeface="Arial" panose="020B0604020202020204" pitchFamily="34" charset="0"/>
              <a:buChar char="•"/>
            </a:pPr>
            <a:endParaRPr lang="en-GB" sz="1600" dirty="0" smtClean="0"/>
          </a:p>
          <a:p>
            <a:pPr lvl="1">
              <a:buFont typeface="Arial" panose="020B0604020202020204" pitchFamily="34" charset="0"/>
              <a:buChar char="•"/>
            </a:pPr>
            <a:endParaRPr lang="en-GB" sz="1600" dirty="0"/>
          </a:p>
          <a:p>
            <a:endParaRPr lang="en-GB" dirty="0"/>
          </a:p>
        </p:txBody>
      </p:sp>
      <p:pic>
        <p:nvPicPr>
          <p:cNvPr id="4" name="Bilde 3"/>
          <p:cNvPicPr>
            <a:picLocks noChangeAspect="1"/>
          </p:cNvPicPr>
          <p:nvPr/>
        </p:nvPicPr>
        <p:blipFill>
          <a:blip r:embed="rId3"/>
          <a:stretch>
            <a:fillRect/>
          </a:stretch>
        </p:blipFill>
        <p:spPr>
          <a:xfrm>
            <a:off x="5951984" y="1988840"/>
            <a:ext cx="5784240" cy="4462775"/>
          </a:xfrm>
          <a:prstGeom prst="rect">
            <a:avLst/>
          </a:prstGeom>
        </p:spPr>
      </p:pic>
      <p:sp>
        <p:nvSpPr>
          <p:cNvPr id="5" name="TekstSylinder 4"/>
          <p:cNvSpPr txBox="1"/>
          <p:nvPr/>
        </p:nvSpPr>
        <p:spPr>
          <a:xfrm>
            <a:off x="6168008" y="1556792"/>
            <a:ext cx="5784240" cy="584775"/>
          </a:xfrm>
          <a:prstGeom prst="rect">
            <a:avLst/>
          </a:prstGeom>
          <a:noFill/>
        </p:spPr>
        <p:txBody>
          <a:bodyPr wrap="square" rtlCol="0">
            <a:spAutoFit/>
          </a:bodyPr>
          <a:lstStyle/>
          <a:p>
            <a:r>
              <a:rPr lang="en-GB" sz="1400" dirty="0"/>
              <a:t>Norwegian language </a:t>
            </a:r>
            <a:r>
              <a:rPr lang="en-GB" sz="1400" dirty="0" smtClean="0"/>
              <a:t>pages Swedish </a:t>
            </a:r>
            <a:r>
              <a:rPr lang="en-GB" sz="1400" dirty="0"/>
              <a:t>language pages</a:t>
            </a:r>
          </a:p>
          <a:p>
            <a:endParaRPr lang="en-GB" dirty="0"/>
          </a:p>
        </p:txBody>
      </p:sp>
      <p:graphicFrame>
        <p:nvGraphicFramePr>
          <p:cNvPr id="6" name="Diagram 5"/>
          <p:cNvGraphicFramePr>
            <a:graphicFrameLocks/>
          </p:cNvGraphicFramePr>
          <p:nvPr>
            <p:extLst>
              <p:ext uri="{D42A27DB-BD31-4B8C-83A1-F6EECF244321}">
                <p14:modId xmlns:p14="http://schemas.microsoft.com/office/powerpoint/2010/main" val="1077599079"/>
              </p:ext>
            </p:extLst>
          </p:nvPr>
        </p:nvGraphicFramePr>
        <p:xfrm>
          <a:off x="983432" y="3645024"/>
          <a:ext cx="4464496" cy="2088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8203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D-pptmal_16-9_Engelsk">
  <a:themeElements>
    <a:clrScheme name="DSS - KD">
      <a:dk1>
        <a:sysClr val="windowText" lastClr="000000"/>
      </a:dk1>
      <a:lt1>
        <a:sysClr val="window" lastClr="FFFFFF"/>
      </a:lt1>
      <a:dk2>
        <a:srgbClr val="F38B00"/>
      </a:dk2>
      <a:lt2>
        <a:srgbClr val="EAE8E5"/>
      </a:lt2>
      <a:accent1>
        <a:srgbClr val="F38B00"/>
      </a:accent1>
      <a:accent2>
        <a:srgbClr val="AFC9B8"/>
      </a:accent2>
      <a:accent3>
        <a:srgbClr val="523629"/>
      </a:accent3>
      <a:accent4>
        <a:srgbClr val="C7BBB5"/>
      </a:accent4>
      <a:accent5>
        <a:srgbClr val="00A8E1"/>
      </a:accent5>
      <a:accent6>
        <a:srgbClr val="D9272D"/>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2" id="{DE147E9C-4BD7-49EE-A41D-52D203CA81ED}" vid="{09A7FB28-CA05-4D83-86B5-2ED3581342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KD-pptmal_16-9_Engelsk</Template>
  <TotalTime>1928</TotalTime>
  <Words>963</Words>
  <Application>Microsoft Office PowerPoint</Application>
  <PresentationFormat>Widescreen</PresentationFormat>
  <Paragraphs>156</Paragraphs>
  <Slides>19</Slides>
  <Notes>19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Calibri</vt:lpstr>
      <vt:lpstr>DepCentury Old Style</vt:lpstr>
      <vt:lpstr>Verdana</vt:lpstr>
      <vt:lpstr>Wingdings</vt:lpstr>
      <vt:lpstr>KD-pptmal_16-9_Engelsk</vt:lpstr>
      <vt:lpstr>PowerPoint-presentasjon</vt:lpstr>
      <vt:lpstr>PowerPoint-presentasjon</vt:lpstr>
      <vt:lpstr>PowerPoint-presentasjon</vt:lpstr>
      <vt:lpstr>Calls for teachers who can teach  7,400 asylum children         (January, 2016)</vt:lpstr>
      <vt:lpstr>What happens upon arrival of refugees/asylum seekers?</vt:lpstr>
      <vt:lpstr>Challenges and obstacles</vt:lpstr>
      <vt:lpstr>Some major actors/players</vt:lpstr>
      <vt:lpstr>PowerPoint-presentasjon</vt:lpstr>
      <vt:lpstr>Morsmaal.no: Digital based materials – for teachers</vt:lpstr>
      <vt:lpstr>PowerPoint-presentasjon</vt:lpstr>
      <vt:lpstr>Morsmaal.no (continued)</vt:lpstr>
      <vt:lpstr>Fleksibel opplæring (Flexibel training - FT)</vt:lpstr>
      <vt:lpstr>Fleksibel opplæring (Flexible training - FT)</vt:lpstr>
      <vt:lpstr>Skolekassa.no</vt:lpstr>
      <vt:lpstr>PowerPoint-presentasjon</vt:lpstr>
      <vt:lpstr>Skolekassa - arabic</vt:lpstr>
      <vt:lpstr>Skolekassa.no: status</vt:lpstr>
      <vt:lpstr>Some concluding remarks</vt:lpstr>
      <vt:lpstr>PowerPoint-presentasjon</vt:lpstr>
    </vt:vector>
  </TitlesOfParts>
  <Company>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Strømsheim Jan Peter</dc:creator>
  <cp:lastModifiedBy>Strømsheim Jan Peter</cp:lastModifiedBy>
  <cp:revision>137</cp:revision>
  <cp:lastPrinted>2017-03-03T10:38:06Z</cp:lastPrinted>
  <dcterms:created xsi:type="dcterms:W3CDTF">2017-02-22T06:06:59Z</dcterms:created>
  <dcterms:modified xsi:type="dcterms:W3CDTF">2017-03-06T14:28:13Z</dcterms:modified>
</cp:coreProperties>
</file>