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94" r:id="rId2"/>
    <p:sldId id="304" r:id="rId3"/>
    <p:sldId id="306" r:id="rId4"/>
    <p:sldId id="315" r:id="rId5"/>
    <p:sldId id="312" r:id="rId6"/>
    <p:sldId id="313" r:id="rId7"/>
    <p:sldId id="314" r:id="rId8"/>
    <p:sldId id="301" r:id="rId9"/>
  </p:sldIdLst>
  <p:sldSz cx="9144000" cy="6858000" type="screen4x3"/>
  <p:notesSz cx="6858000" cy="9144000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llanmörkt forma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just forma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18" d="100"/>
          <a:sy n="118" d="100"/>
        </p:scale>
        <p:origin x="-1434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6B47F1-4A75-8941-BD52-9C8F05F8132D}" type="datetimeFigureOut">
              <a:rPr lang="sv-SE" smtClean="0"/>
              <a:t>2017-03-06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969DE-A204-7041-9969-4C598CE4096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1493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56F2A1-F85F-8F47-9D0E-56DB1021B94E}" type="datetimeFigureOut">
              <a:rPr lang="sv-SE" smtClean="0"/>
              <a:t>2017-03-06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FC96A-AF69-C946-9443-13D78C8EA23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6989743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FC96A-AF69-C946-9443-13D78C8EA23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71203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6FC96A-AF69-C946-9443-13D78C8EA232}" type="slidenum">
              <a:rPr lang="sv-SE" smtClean="0">
                <a:solidFill>
                  <a:prstClr val="black"/>
                </a:solidFill>
              </a:rPr>
              <a:pPr/>
              <a:t>8</a:t>
            </a:fld>
            <a:endParaRPr lang="sv-SE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260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253FB-DCB4-C749-830F-56940BEFBD3F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97313-74CC-8D41-AFD9-CAE2ECA7B97B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9100A-7AFB-674E-9472-880ED66E2EB5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E9A58-E1ED-624B-B844-2D438774650D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7ADBE-4027-3544-A8A7-B3932947C8CC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0884-872E-C44B-9E2D-A0E8D48CA1B6}" type="datetime1">
              <a:rPr lang="sv-SE" smtClean="0"/>
              <a:t>2017-03-06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2678C-0F75-354B-B17C-54FE1A5CAC04}" type="datetime1">
              <a:rPr lang="sv-SE" smtClean="0"/>
              <a:t>2017-03-06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C6120-2323-4040-A524-9E493A067464}" type="datetime1">
              <a:rPr lang="sv-SE" smtClean="0"/>
              <a:t>2017-03-06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70D04-62BD-444E-83A8-E33836F818E0}" type="datetime1">
              <a:rPr lang="sv-SE" smtClean="0"/>
              <a:t>2017-03-06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8B512-9EEB-3F41-B1CC-9FF8B7139B4C}" type="datetime1">
              <a:rPr lang="sv-SE" smtClean="0"/>
              <a:t>2017-03-06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9E0F6-164D-7F48-9E67-5D3BD025FED0}" type="datetime1">
              <a:rPr lang="sv-SE" smtClean="0"/>
              <a:t>2017-03-06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3B87A3-47A2-A442-8021-42C5969FBE7A}" type="datetime1">
              <a:rPr lang="sv-SE" smtClean="0"/>
              <a:t>2017-03-06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477618-3C2F-AA4E-AC37-184A696161D6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378424"/>
            <a:ext cx="7772400" cy="2279175"/>
          </a:xfrm>
        </p:spPr>
        <p:txBody>
          <a:bodyPr>
            <a:normAutofit/>
          </a:bodyPr>
          <a:lstStyle/>
          <a:p>
            <a:pPr fontAlgn="base"/>
            <a:r>
              <a:rPr lang="en-US" dirty="0"/>
              <a:t>ET2020 working group on Digital Skills and Competences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>
                <a:latin typeface="Cambria"/>
                <a:cs typeface="Cambria"/>
              </a:rPr>
              <a:t>Brussels </a:t>
            </a:r>
            <a:r>
              <a:rPr lang="sv-SE" dirty="0" err="1" smtClean="0">
                <a:latin typeface="Cambria"/>
                <a:cs typeface="Cambria"/>
              </a:rPr>
              <a:t>March</a:t>
            </a:r>
            <a:r>
              <a:rPr lang="sv-SE" dirty="0" smtClean="0">
                <a:latin typeface="Cambria"/>
                <a:cs typeface="Cambria"/>
              </a:rPr>
              <a:t> 7-8, 2017</a:t>
            </a:r>
            <a:endParaRPr lang="sv-SE" dirty="0">
              <a:latin typeface="Cambria"/>
              <a:cs typeface="Cambria"/>
            </a:endParaRPr>
          </a:p>
          <a:p>
            <a:endParaRPr lang="sv-SE" dirty="0">
              <a:latin typeface="Cambria"/>
              <a:cs typeface="Cambria"/>
            </a:endParaRPr>
          </a:p>
          <a:p>
            <a:endParaRPr lang="sv-SE" dirty="0">
              <a:latin typeface="Cambria"/>
              <a:cs typeface="Cambria"/>
            </a:endParaRPr>
          </a:p>
          <a:p>
            <a:r>
              <a:rPr lang="sv-SE" dirty="0">
                <a:latin typeface="Cambria"/>
                <a:cs typeface="Cambria"/>
              </a:rPr>
              <a:t>Jan Hylén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2455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Issues</a:t>
            </a:r>
            <a:r>
              <a:rPr lang="sv-SE" dirty="0" smtClean="0"/>
              <a:t> </a:t>
            </a:r>
            <a:r>
              <a:rPr lang="sv-SE" dirty="0" err="1" smtClean="0"/>
              <a:t>discussed</a:t>
            </a:r>
            <a:r>
              <a:rPr lang="sv-SE" dirty="0" smtClean="0"/>
              <a:t> in the WG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sv-SE" dirty="0" smtClean="0"/>
              <a:t>BYOD</a:t>
            </a:r>
          </a:p>
          <a:p>
            <a:pPr>
              <a:spcAft>
                <a:spcPts val="600"/>
              </a:spcAft>
            </a:pPr>
            <a:r>
              <a:rPr lang="sv-SE" dirty="0" err="1" smtClean="0"/>
              <a:t>Education</a:t>
            </a:r>
            <a:r>
              <a:rPr lang="sv-SE" dirty="0" smtClean="0"/>
              <a:t> materials and OER</a:t>
            </a:r>
          </a:p>
          <a:p>
            <a:pPr>
              <a:spcAft>
                <a:spcPts val="600"/>
              </a:spcAft>
            </a:pPr>
            <a:r>
              <a:rPr lang="sv-SE" dirty="0" smtClean="0"/>
              <a:t>Digital </a:t>
            </a:r>
            <a:r>
              <a:rPr lang="sv-SE" dirty="0" err="1" smtClean="0"/>
              <a:t>competencies</a:t>
            </a:r>
            <a:endParaRPr lang="sv-SE" dirty="0" smtClean="0"/>
          </a:p>
          <a:p>
            <a:pPr>
              <a:spcAft>
                <a:spcPts val="600"/>
              </a:spcAft>
            </a:pPr>
            <a:r>
              <a:rPr lang="sv-SE" dirty="0" smtClean="0"/>
              <a:t>Learning </a:t>
            </a:r>
            <a:r>
              <a:rPr lang="sv-SE" dirty="0" err="1" smtClean="0"/>
              <a:t>Analytics</a:t>
            </a:r>
            <a:endParaRPr lang="sv-SE" dirty="0" smtClean="0"/>
          </a:p>
          <a:p>
            <a:pPr>
              <a:spcAft>
                <a:spcPts val="600"/>
              </a:spcAft>
            </a:pPr>
            <a:r>
              <a:rPr lang="sv-SE" dirty="0" err="1" smtClean="0"/>
              <a:t>Teacher</a:t>
            </a:r>
            <a:r>
              <a:rPr lang="sv-SE" dirty="0" smtClean="0"/>
              <a:t> </a:t>
            </a:r>
            <a:r>
              <a:rPr lang="sv-SE" dirty="0" err="1" smtClean="0"/>
              <a:t>training</a:t>
            </a:r>
            <a:r>
              <a:rPr lang="sv-SE" dirty="0" smtClean="0"/>
              <a:t>, </a:t>
            </a:r>
            <a:r>
              <a:rPr lang="sv-SE" dirty="0" err="1" smtClean="0"/>
              <a:t>competence</a:t>
            </a:r>
            <a:r>
              <a:rPr lang="sv-SE" dirty="0" smtClean="0"/>
              <a:t> </a:t>
            </a:r>
            <a:r>
              <a:rPr lang="sv-SE" dirty="0" err="1" smtClean="0"/>
              <a:t>development</a:t>
            </a:r>
            <a:endParaRPr lang="sv-SE" dirty="0" smtClean="0"/>
          </a:p>
          <a:p>
            <a:r>
              <a:rPr lang="sv-SE" dirty="0" smtClean="0"/>
              <a:t>National ICT policy </a:t>
            </a:r>
            <a:r>
              <a:rPr lang="sv-SE" dirty="0" err="1" smtClean="0"/>
              <a:t>frameworks</a:t>
            </a:r>
            <a:r>
              <a:rPr lang="sv-SE" dirty="0" smtClean="0"/>
              <a:t> in HE</a:t>
            </a:r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5550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08715" y="2634279"/>
            <a:ext cx="3887086" cy="35397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A global policy perspective - 4 in Balance</a:t>
            </a:r>
            <a:endParaRPr lang="en-GB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937801"/>
            <a:ext cx="8468436" cy="4188362"/>
          </a:xfrm>
        </p:spPr>
        <p:txBody>
          <a:bodyPr>
            <a:normAutofit/>
          </a:bodyPr>
          <a:lstStyle/>
          <a:p>
            <a:pPr hangingPunct="0">
              <a:spcAft>
                <a:spcPts val="1200"/>
              </a:spcAft>
            </a:pPr>
            <a:r>
              <a:rPr lang="en-GB" dirty="0" smtClean="0"/>
              <a:t>Infrastructure and hardware</a:t>
            </a:r>
          </a:p>
          <a:p>
            <a:pPr hangingPunct="0">
              <a:spcAft>
                <a:spcPts val="1200"/>
              </a:spcAft>
            </a:pPr>
            <a:r>
              <a:rPr lang="en-GB" dirty="0" smtClean="0"/>
              <a:t>Content</a:t>
            </a:r>
          </a:p>
          <a:p>
            <a:pPr hangingPunct="0">
              <a:spcAft>
                <a:spcPts val="1200"/>
              </a:spcAft>
            </a:pPr>
            <a:r>
              <a:rPr lang="en-GB" dirty="0" smtClean="0"/>
              <a:t>Knowledge and expertise</a:t>
            </a:r>
          </a:p>
          <a:p>
            <a:pPr hangingPunct="0">
              <a:spcAft>
                <a:spcPts val="1200"/>
              </a:spcAft>
            </a:pPr>
            <a:r>
              <a:rPr lang="en-GB" dirty="0" smtClean="0"/>
              <a:t>Vision and leadership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6054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pic>
        <p:nvPicPr>
          <p:cNvPr id="5" name="Platshållare för innehåll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5845" y="49595"/>
            <a:ext cx="5964072" cy="6765057"/>
          </a:xfrm>
          <a:prstGeom prst="rect">
            <a:avLst/>
          </a:prstGeom>
        </p:spPr>
      </p:pic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368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Four</a:t>
            </a:r>
            <a:r>
              <a:rPr lang="sv-SE" dirty="0" smtClean="0"/>
              <a:t> in </a:t>
            </a:r>
            <a:r>
              <a:rPr lang="sv-SE" dirty="0" err="1" smtClean="0"/>
              <a:t>Balance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0649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Infrastructure and </a:t>
            </a:r>
            <a:r>
              <a:rPr lang="en-US" dirty="0" smtClean="0"/>
              <a:t>hardware: </a:t>
            </a:r>
            <a:r>
              <a:rPr lang="en-US" i="1" dirty="0"/>
              <a:t>Resources are needed for infrastructure and support</a:t>
            </a:r>
            <a:endParaRPr lang="sv-SE" i="1" dirty="0"/>
          </a:p>
          <a:p>
            <a:pPr>
              <a:spcAft>
                <a:spcPts val="600"/>
              </a:spcAft>
            </a:pPr>
            <a:r>
              <a:rPr lang="en-US" dirty="0" smtClean="0"/>
              <a:t>Content: </a:t>
            </a:r>
            <a:r>
              <a:rPr lang="en-US" i="1" dirty="0" smtClean="0"/>
              <a:t>A </a:t>
            </a:r>
            <a:r>
              <a:rPr lang="en-US" i="1" dirty="0"/>
              <a:t>successful strategy has to include a plan for </a:t>
            </a:r>
            <a:r>
              <a:rPr lang="en-US" i="1" dirty="0" smtClean="0"/>
              <a:t>digital </a:t>
            </a:r>
            <a:r>
              <a:rPr lang="en-US" i="1" dirty="0"/>
              <a:t>learning </a:t>
            </a:r>
            <a:r>
              <a:rPr lang="en-US" i="1" dirty="0" smtClean="0"/>
              <a:t>material</a:t>
            </a:r>
          </a:p>
          <a:p>
            <a:pPr>
              <a:spcAft>
                <a:spcPts val="600"/>
              </a:spcAft>
            </a:pPr>
            <a:r>
              <a:rPr lang="sv-SE" dirty="0" err="1"/>
              <a:t>Knowledge</a:t>
            </a:r>
            <a:r>
              <a:rPr lang="sv-SE" dirty="0"/>
              <a:t> and </a:t>
            </a:r>
            <a:r>
              <a:rPr lang="sv-SE" dirty="0" err="1" smtClean="0"/>
              <a:t>expertise</a:t>
            </a:r>
            <a:r>
              <a:rPr lang="sv-SE" dirty="0" smtClean="0"/>
              <a:t>: </a:t>
            </a:r>
            <a:r>
              <a:rPr lang="en-US" i="1" dirty="0" smtClean="0"/>
              <a:t>Educators </a:t>
            </a:r>
            <a:r>
              <a:rPr lang="en-US" i="1" dirty="0"/>
              <a:t>needs </a:t>
            </a:r>
            <a:r>
              <a:rPr lang="en-US" i="1" dirty="0" smtClean="0"/>
              <a:t>strengthening </a:t>
            </a:r>
            <a:r>
              <a:rPr lang="en-US" i="1" dirty="0"/>
              <a:t>their competence in using </a:t>
            </a:r>
            <a:r>
              <a:rPr lang="en-US" i="1" dirty="0" smtClean="0"/>
              <a:t>ICT</a:t>
            </a:r>
          </a:p>
          <a:p>
            <a:r>
              <a:rPr lang="en-US" dirty="0" smtClean="0"/>
              <a:t>Vision </a:t>
            </a:r>
            <a:r>
              <a:rPr lang="en-US" dirty="0"/>
              <a:t>and </a:t>
            </a:r>
            <a:r>
              <a:rPr lang="en-US" dirty="0" smtClean="0"/>
              <a:t>leadership: </a:t>
            </a:r>
            <a:r>
              <a:rPr lang="en-US" i="1" dirty="0" smtClean="0"/>
              <a:t>The </a:t>
            </a:r>
            <a:r>
              <a:rPr lang="en-US" i="1" dirty="0"/>
              <a:t>success of </a:t>
            </a:r>
            <a:r>
              <a:rPr lang="en-US" i="1" dirty="0" smtClean="0"/>
              <a:t>a </a:t>
            </a:r>
            <a:r>
              <a:rPr lang="en-US" i="1" dirty="0"/>
              <a:t>strategy depends on vision and leadership </a:t>
            </a:r>
          </a:p>
          <a:p>
            <a:endParaRPr lang="en-US" i="1" dirty="0" smtClean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34768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err="1" smtClean="0"/>
              <a:t>What</a:t>
            </a:r>
            <a:r>
              <a:rPr lang="sv-SE" dirty="0" smtClean="0"/>
              <a:t> has the WG </a:t>
            </a:r>
            <a:r>
              <a:rPr lang="sv-SE" dirty="0" err="1" smtClean="0"/>
              <a:t>discussed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sv-SE" dirty="0" err="1" smtClean="0"/>
              <a:t>Infrastructure</a:t>
            </a:r>
            <a:r>
              <a:rPr lang="sv-SE" dirty="0" smtClean="0"/>
              <a:t>: BYOD</a:t>
            </a:r>
          </a:p>
          <a:p>
            <a:pPr>
              <a:spcAft>
                <a:spcPts val="1200"/>
              </a:spcAft>
            </a:pPr>
            <a:r>
              <a:rPr lang="sv-SE" dirty="0" err="1" smtClean="0"/>
              <a:t>Content</a:t>
            </a:r>
            <a:r>
              <a:rPr lang="sv-SE" dirty="0" smtClean="0"/>
              <a:t>: OER, Learning </a:t>
            </a:r>
            <a:r>
              <a:rPr lang="sv-SE" dirty="0" err="1" smtClean="0"/>
              <a:t>Analytics</a:t>
            </a:r>
            <a:endParaRPr lang="sv-SE" dirty="0" smtClean="0"/>
          </a:p>
          <a:p>
            <a:pPr>
              <a:spcAft>
                <a:spcPts val="1200"/>
              </a:spcAft>
            </a:pPr>
            <a:r>
              <a:rPr lang="sv-SE" dirty="0" err="1" smtClean="0"/>
              <a:t>Competence</a:t>
            </a:r>
            <a:r>
              <a:rPr lang="sv-SE" dirty="0" smtClean="0"/>
              <a:t>: </a:t>
            </a:r>
            <a:r>
              <a:rPr lang="sv-SE" dirty="0" err="1" smtClean="0"/>
              <a:t>teacher</a:t>
            </a:r>
            <a:r>
              <a:rPr lang="sv-SE" dirty="0" smtClean="0"/>
              <a:t> </a:t>
            </a:r>
            <a:r>
              <a:rPr lang="sv-SE" dirty="0" err="1" smtClean="0"/>
              <a:t>training</a:t>
            </a:r>
            <a:r>
              <a:rPr lang="sv-SE" dirty="0" smtClean="0"/>
              <a:t>, </a:t>
            </a:r>
            <a:r>
              <a:rPr lang="sv-SE" dirty="0" err="1" smtClean="0"/>
              <a:t>competence</a:t>
            </a:r>
            <a:r>
              <a:rPr lang="sv-SE" dirty="0" smtClean="0"/>
              <a:t> </a:t>
            </a:r>
            <a:r>
              <a:rPr lang="sv-SE" dirty="0" err="1" smtClean="0"/>
              <a:t>dev</a:t>
            </a:r>
            <a:r>
              <a:rPr lang="sv-SE" dirty="0" smtClean="0"/>
              <a:t>., </a:t>
            </a:r>
            <a:r>
              <a:rPr lang="sv-SE" dirty="0" err="1" smtClean="0"/>
              <a:t>Higher</a:t>
            </a:r>
            <a:r>
              <a:rPr lang="sv-SE" dirty="0" smtClean="0"/>
              <a:t> Ed, </a:t>
            </a:r>
            <a:r>
              <a:rPr lang="sv-SE" dirty="0" err="1" smtClean="0"/>
              <a:t>coding</a:t>
            </a:r>
            <a:endParaRPr lang="sv-SE" dirty="0" smtClean="0"/>
          </a:p>
          <a:p>
            <a:r>
              <a:rPr lang="sv-SE" dirty="0" smtClean="0"/>
              <a:t>Vision: national policy </a:t>
            </a:r>
            <a:r>
              <a:rPr lang="sv-SE" dirty="0" err="1" smtClean="0"/>
              <a:t>frameworks</a:t>
            </a:r>
            <a:r>
              <a:rPr lang="sv-SE" dirty="0" smtClean="0"/>
              <a:t> (in HE)</a:t>
            </a:r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8110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199" y="274638"/>
            <a:ext cx="8474853" cy="1143000"/>
          </a:xfrm>
        </p:spPr>
        <p:txBody>
          <a:bodyPr>
            <a:normAutofit fontScale="90000"/>
          </a:bodyPr>
          <a:lstStyle/>
          <a:p>
            <a:r>
              <a:rPr lang="sv-SE" dirty="0" err="1" smtClean="0"/>
              <a:t>What</a:t>
            </a:r>
            <a:r>
              <a:rPr lang="sv-SE" dirty="0" smtClean="0"/>
              <a:t> WG has not </a:t>
            </a:r>
            <a:r>
              <a:rPr lang="sv-SE" dirty="0" err="1" smtClean="0"/>
              <a:t>discussed</a:t>
            </a:r>
            <a:r>
              <a:rPr lang="sv-SE" dirty="0" smtClean="0"/>
              <a:t> (so </a:t>
            </a:r>
            <a:r>
              <a:rPr lang="sv-SE" dirty="0" err="1" smtClean="0"/>
              <a:t>much</a:t>
            </a:r>
            <a:r>
              <a:rPr lang="sv-SE" dirty="0" smtClean="0"/>
              <a:t>)?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sv-SE" dirty="0" err="1" smtClean="0"/>
              <a:t>Infrastructure</a:t>
            </a:r>
            <a:r>
              <a:rPr lang="sv-SE" dirty="0" smtClean="0"/>
              <a:t>: 1:1(?)</a:t>
            </a:r>
          </a:p>
          <a:p>
            <a:pPr>
              <a:spcAft>
                <a:spcPts val="1200"/>
              </a:spcAft>
            </a:pPr>
            <a:r>
              <a:rPr lang="sv-SE" dirty="0" err="1" smtClean="0"/>
              <a:t>Content</a:t>
            </a:r>
            <a:r>
              <a:rPr lang="sv-SE" dirty="0" smtClean="0"/>
              <a:t>: digital </a:t>
            </a:r>
            <a:r>
              <a:rPr lang="sv-SE" dirty="0" err="1" smtClean="0"/>
              <a:t>learning</a:t>
            </a:r>
            <a:r>
              <a:rPr lang="sv-SE" dirty="0" smtClean="0"/>
              <a:t> </a:t>
            </a:r>
            <a:r>
              <a:rPr lang="sv-SE" dirty="0" err="1" smtClean="0"/>
              <a:t>matrials</a:t>
            </a:r>
            <a:r>
              <a:rPr lang="sv-SE" dirty="0" smtClean="0"/>
              <a:t> </a:t>
            </a:r>
            <a:r>
              <a:rPr lang="sv-SE" smtClean="0"/>
              <a:t>– research, quality</a:t>
            </a:r>
            <a:r>
              <a:rPr lang="sv-SE" dirty="0" smtClean="0"/>
              <a:t>, </a:t>
            </a:r>
            <a:r>
              <a:rPr lang="sv-SE" dirty="0" err="1" smtClean="0"/>
              <a:t>evaluation</a:t>
            </a:r>
            <a:endParaRPr lang="sv-SE" dirty="0" smtClean="0"/>
          </a:p>
          <a:p>
            <a:pPr>
              <a:spcAft>
                <a:spcPts val="1200"/>
              </a:spcAft>
            </a:pPr>
            <a:r>
              <a:rPr lang="sv-SE" dirty="0" err="1" smtClean="0"/>
              <a:t>Competence</a:t>
            </a:r>
            <a:r>
              <a:rPr lang="sv-SE" dirty="0" smtClean="0"/>
              <a:t>: </a:t>
            </a:r>
            <a:r>
              <a:rPr lang="sv-SE" dirty="0" err="1" smtClean="0"/>
              <a:t>competence</a:t>
            </a:r>
            <a:r>
              <a:rPr lang="sv-SE" dirty="0" smtClean="0"/>
              <a:t> </a:t>
            </a:r>
            <a:r>
              <a:rPr lang="sv-SE" dirty="0" err="1"/>
              <a:t>development</a:t>
            </a:r>
            <a:r>
              <a:rPr lang="sv-SE" dirty="0"/>
              <a:t> for </a:t>
            </a:r>
            <a:r>
              <a:rPr lang="sv-SE" dirty="0" smtClean="0"/>
              <a:t>principals – principals as </a:t>
            </a:r>
            <a:r>
              <a:rPr lang="sv-SE" dirty="0" err="1" smtClean="0"/>
              <a:t>role</a:t>
            </a:r>
            <a:r>
              <a:rPr lang="sv-SE" dirty="0" smtClean="0"/>
              <a:t> </a:t>
            </a:r>
            <a:r>
              <a:rPr lang="sv-SE" dirty="0" err="1" smtClean="0"/>
              <a:t>models</a:t>
            </a:r>
            <a:endParaRPr lang="sv-SE" dirty="0" smtClean="0"/>
          </a:p>
          <a:p>
            <a:pPr>
              <a:spcAft>
                <a:spcPts val="1200"/>
              </a:spcAft>
            </a:pPr>
            <a:r>
              <a:rPr lang="sv-SE" dirty="0" smtClean="0"/>
              <a:t>Vision, </a:t>
            </a:r>
            <a:r>
              <a:rPr lang="sv-SE" dirty="0" err="1" smtClean="0"/>
              <a:t>leadership</a:t>
            </a:r>
            <a:r>
              <a:rPr lang="sv-SE" dirty="0" smtClean="0"/>
              <a:t>: </a:t>
            </a:r>
            <a:r>
              <a:rPr lang="sv-SE" dirty="0" err="1" smtClean="0"/>
              <a:t>change</a:t>
            </a:r>
            <a:r>
              <a:rPr lang="sv-SE" dirty="0" smtClean="0"/>
              <a:t> management in </a:t>
            </a:r>
            <a:r>
              <a:rPr lang="sv-SE" dirty="0" err="1" smtClean="0"/>
              <a:t>schools</a:t>
            </a:r>
            <a:r>
              <a:rPr lang="sv-SE" dirty="0" smtClean="0"/>
              <a:t> – principals as </a:t>
            </a:r>
            <a:r>
              <a:rPr lang="sv-SE" dirty="0" err="1" smtClean="0"/>
              <a:t>leaders</a:t>
            </a:r>
            <a:r>
              <a:rPr lang="sv-SE" dirty="0" smtClean="0"/>
              <a:t> </a:t>
            </a:r>
            <a:r>
              <a:rPr lang="sv-SE" dirty="0" err="1"/>
              <a:t>of</a:t>
            </a:r>
            <a:r>
              <a:rPr lang="sv-SE" dirty="0"/>
              <a:t> </a:t>
            </a:r>
            <a:r>
              <a:rPr lang="sv-SE" dirty="0" err="1"/>
              <a:t>change</a:t>
            </a:r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3536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239609"/>
            <a:ext cx="7772400" cy="2598839"/>
          </a:xfrm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Thank you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/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sz="3200" dirty="0" smtClean="0">
                <a:solidFill>
                  <a:schemeClr val="bg1"/>
                </a:solidFill>
              </a:rPr>
              <a:t>jan.hylen@educationanalytics.se</a:t>
            </a:r>
            <a:endParaRPr lang="sv-SE" sz="3200" dirty="0">
              <a:solidFill>
                <a:schemeClr val="bg1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sv-SE" sz="2000" dirty="0">
              <a:solidFill>
                <a:schemeClr val="bg1">
                  <a:lumMod val="95000"/>
                </a:schemeClr>
              </a:solidFill>
              <a:latin typeface="Cambria"/>
              <a:cs typeface="Cambria"/>
            </a:endParaRPr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z="1000" dirty="0" smtClean="0">
                <a:solidFill>
                  <a:prstClr val="black">
                    <a:tint val="75000"/>
                  </a:prstClr>
                </a:solidFill>
                <a:latin typeface="Arial Narrow"/>
                <a:cs typeface="Arial Narrow"/>
              </a:rPr>
              <a:t>EDUCATIONANALYTICS.SE</a:t>
            </a:r>
            <a:endParaRPr lang="sv-SE" sz="1000" dirty="0">
              <a:solidFill>
                <a:prstClr val="black">
                  <a:tint val="75000"/>
                </a:prstClr>
              </a:solidFill>
              <a:latin typeface="Arial Narrow"/>
              <a:cs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407889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2238</TotalTime>
  <Words>201</Words>
  <Application>Microsoft Office PowerPoint</Application>
  <PresentationFormat>On-screen Show (4:3)</PresentationFormat>
  <Paragraphs>36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Office-tema</vt:lpstr>
      <vt:lpstr>ET2020 working group on Digital Skills and Competences</vt:lpstr>
      <vt:lpstr>Issues discussed in the WG</vt:lpstr>
      <vt:lpstr>A global policy perspective - 4 in Balance</vt:lpstr>
      <vt:lpstr>PowerPoint Presentation</vt:lpstr>
      <vt:lpstr>Four in Balance</vt:lpstr>
      <vt:lpstr>What has the WG discussed</vt:lpstr>
      <vt:lpstr>What WG has not discussed (so much)?</vt:lpstr>
      <vt:lpstr>Thank you  jan.hylen@educationanalytics.se</vt:lpstr>
    </vt:vector>
  </TitlesOfParts>
  <Company>Informo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Mattias Jönsson</dc:creator>
  <cp:lastModifiedBy>SKAFTE Nicolai (EAC)</cp:lastModifiedBy>
  <cp:revision>110</cp:revision>
  <cp:lastPrinted>2013-11-29T07:37:50Z</cp:lastPrinted>
  <dcterms:created xsi:type="dcterms:W3CDTF">2013-08-13T09:03:35Z</dcterms:created>
  <dcterms:modified xsi:type="dcterms:W3CDTF">2017-03-06T11:55:16Z</dcterms:modified>
</cp:coreProperties>
</file>