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3" r:id="rId3"/>
    <p:sldId id="258" r:id="rId4"/>
    <p:sldId id="260" r:id="rId5"/>
    <p:sldId id="266" r:id="rId6"/>
    <p:sldId id="269" r:id="rId7"/>
    <p:sldId id="270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948"/>
    <a:srgbClr val="D2692E"/>
    <a:srgbClr val="0F5494"/>
    <a:srgbClr val="BDDEFF"/>
    <a:srgbClr val="2D5EC1"/>
    <a:srgbClr val="3166CF"/>
    <a:srgbClr val="3E6FD2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6256FC9-76A5-4DB1-9E05-AA9DA033FC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22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9971564-3C60-4FF0-A6AF-97D07E7A23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30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1564-3C60-4FF0-A6AF-97D07E7A233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268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1564-3C60-4FF0-A6AF-97D07E7A233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268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7FE0262-0DD5-4572-AB99-98A97DB79D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BB59A-792A-4FD9-A405-5F3909895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14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1F8AD-E19A-41D9-AF7E-4A5C2152B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22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E34FF-506C-4AC9-AB2E-7C44DD8C8B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107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36CE7-6B94-4BE7-A854-340FBDFEDC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88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FCEE-0CD5-426D-B02A-68AD55CC36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78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E3FF-3D9C-4789-902E-ADAE057C74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41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86D41-B282-40F2-ACB9-5407111020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16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087EA-9198-4912-A82A-AE592ACBDC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163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10985-05C1-4196-9760-B01B6D7FC9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03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996CE-2940-4E63-A900-4E2E5107F2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9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867B703-CC7B-4FE8-9D6D-864B87CD916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c.europa.eu/education/consultations/lifelong-learning-key-competences-2017_en?pk_campaign=Chapeau&amp;pk_kwd=KeyCom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survey/runner/KeyCompetencesReview201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9215" y="1344785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Timeline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988840"/>
            <a:ext cx="431015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2017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/>
              <a:t> </a:t>
            </a:r>
            <a:r>
              <a:rPr lang="en-GB" sz="2400" dirty="0" smtClean="0"/>
              <a:t> - Meetings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  - Consultation </a:t>
            </a:r>
            <a:r>
              <a:rPr lang="en-GB" sz="2400" dirty="0" smtClean="0"/>
              <a:t>(Mar-May)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  - </a:t>
            </a:r>
            <a:r>
              <a:rPr lang="en-GB" sz="2400" dirty="0" smtClean="0"/>
              <a:t>Conference (June)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</a:t>
            </a:r>
            <a:r>
              <a:rPr lang="en-GB" sz="2400" dirty="0" smtClean="0"/>
              <a:t> - Drafting (July)</a:t>
            </a: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  - </a:t>
            </a:r>
            <a:r>
              <a:rPr lang="en-GB" sz="2400" dirty="0" smtClean="0"/>
              <a:t>Approval (Oct/Nov)</a:t>
            </a:r>
            <a:endParaRPr lang="en-GB" sz="2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5" t="55939" r="41293" b="8046"/>
          <a:stretch/>
        </p:blipFill>
        <p:spPr bwMode="auto">
          <a:xfrm>
            <a:off x="5137738" y="2996952"/>
            <a:ext cx="3770993" cy="287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4869160"/>
            <a:ext cx="0" cy="1368152"/>
          </a:xfrm>
          <a:prstGeom prst="straightConnector1">
            <a:avLst/>
          </a:prstGeom>
          <a:ln w="120650">
            <a:solidFill>
              <a:schemeClr val="accent4">
                <a:lumMod val="75000"/>
                <a:lumOff val="25000"/>
              </a:schemeClr>
            </a:solidFill>
            <a:prstDash val="sysDash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827584" y="2276872"/>
            <a:ext cx="0" cy="2448272"/>
          </a:xfrm>
          <a:prstGeom prst="line">
            <a:avLst/>
          </a:prstGeom>
          <a:noFill/>
          <a:ln w="114300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00401"/>
            <a:ext cx="3650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hlinkClick r:id="rId2"/>
              </a:rPr>
              <a:t>PUBLIC CONSULTATION</a:t>
            </a:r>
            <a:endParaRPr lang="en-GB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067944" y="1361956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- hyperlink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 bwMode="auto">
          <a:xfrm flipH="1">
            <a:off x="3901878" y="1373019"/>
            <a:ext cx="360040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6897" r="39051" b="51155"/>
          <a:stretch/>
        </p:blipFill>
        <p:spPr bwMode="auto">
          <a:xfrm>
            <a:off x="1691680" y="1988839"/>
            <a:ext cx="5647255" cy="4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755576" y="5559136"/>
            <a:ext cx="936104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47816" r="39051" b="3755"/>
          <a:stretch/>
        </p:blipFill>
        <p:spPr bwMode="auto">
          <a:xfrm>
            <a:off x="1979712" y="1340768"/>
            <a:ext cx="5544616" cy="55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8170" y="1988840"/>
            <a:ext cx="732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08948"/>
                </a:solidFill>
              </a:rPr>
              <a:t>How to submit your contribution:</a:t>
            </a:r>
          </a:p>
          <a:p>
            <a:endParaRPr lang="en-GB" sz="2400" dirty="0"/>
          </a:p>
          <a:p>
            <a:r>
              <a:rPr lang="en-GB" sz="2400" dirty="0"/>
              <a:t>The European Commission encourages stakeholders to use the </a:t>
            </a:r>
            <a:r>
              <a:rPr lang="en-GB" sz="2400" dirty="0">
                <a:hlinkClick r:id="rId2"/>
              </a:rPr>
              <a:t>on-line </a:t>
            </a:r>
            <a:r>
              <a:rPr lang="en-GB" sz="2400" dirty="0" smtClean="0">
                <a:hlinkClick r:id="rId2"/>
              </a:rPr>
              <a:t>questionnaire </a:t>
            </a:r>
            <a:r>
              <a:rPr lang="en-GB" sz="2400" dirty="0"/>
              <a:t>in expressing their views.</a:t>
            </a:r>
          </a:p>
          <a:p>
            <a:endParaRPr lang="en-GB" sz="2400" dirty="0"/>
          </a:p>
          <a:p>
            <a:r>
              <a:rPr lang="en-GB" sz="2400" dirty="0"/>
              <a:t>The questionnaire offers the possibility to upload positions papers (2 pages A4 max).</a:t>
            </a:r>
          </a:p>
        </p:txBody>
      </p:sp>
    </p:spTree>
    <p:extLst>
      <p:ext uri="{BB962C8B-B14F-4D97-AF65-F5344CB8AC3E}">
        <p14:creationId xmlns:p14="http://schemas.microsoft.com/office/powerpoint/2010/main" val="278490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1556792"/>
            <a:ext cx="83279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PART A: About you</a:t>
            </a:r>
          </a:p>
          <a:p>
            <a:endParaRPr lang="en-GB" sz="2000" b="1" dirty="0">
              <a:solidFill>
                <a:srgbClr val="00B050"/>
              </a:solidFill>
            </a:endParaRPr>
          </a:p>
          <a:p>
            <a:r>
              <a:rPr lang="en-GB" sz="2000" b="1" dirty="0" smtClean="0">
                <a:solidFill>
                  <a:srgbClr val="00B050"/>
                </a:solidFill>
              </a:rPr>
              <a:t>PART B: Consultation Questions</a:t>
            </a:r>
          </a:p>
          <a:p>
            <a:endParaRPr lang="en-GB" sz="2000" b="1" dirty="0">
              <a:solidFill>
                <a:srgbClr val="00B050"/>
              </a:solidFill>
            </a:endParaRPr>
          </a:p>
          <a:p>
            <a:pPr marL="285750" indent="-285750">
              <a:buAutoNum type="romanUcPeriod"/>
            </a:pPr>
            <a:r>
              <a:rPr lang="en-GB" sz="2000" b="1" dirty="0" smtClean="0">
                <a:solidFill>
                  <a:srgbClr val="00B050"/>
                </a:solidFill>
              </a:rPr>
              <a:t>The </a:t>
            </a:r>
            <a:r>
              <a:rPr lang="en-GB" sz="2000" b="1" dirty="0">
                <a:solidFill>
                  <a:srgbClr val="00B050"/>
                </a:solidFill>
              </a:rPr>
              <a:t>Key Competence Framework – the overall </a:t>
            </a:r>
            <a:r>
              <a:rPr lang="en-GB" sz="2000" b="1" dirty="0" smtClean="0">
                <a:solidFill>
                  <a:srgbClr val="00B050"/>
                </a:solidFill>
              </a:rPr>
              <a:t>concept</a:t>
            </a:r>
          </a:p>
          <a:p>
            <a:endParaRPr lang="en-GB" sz="2000" b="1" dirty="0" smtClean="0">
              <a:solidFill>
                <a:srgbClr val="00B050"/>
              </a:solidFill>
            </a:endParaRPr>
          </a:p>
          <a:p>
            <a:r>
              <a:rPr lang="en-GB" sz="2000" b="1" dirty="0" smtClean="0">
                <a:solidFill>
                  <a:srgbClr val="00B050"/>
                </a:solidFill>
              </a:rPr>
              <a:t>II</a:t>
            </a:r>
            <a:r>
              <a:rPr lang="en-GB" sz="2000" b="1" dirty="0">
                <a:solidFill>
                  <a:srgbClr val="00B050"/>
                </a:solidFill>
              </a:rPr>
              <a:t>. Key Competence </a:t>
            </a:r>
            <a:r>
              <a:rPr lang="en-GB" sz="2000" b="1" dirty="0" smtClean="0">
                <a:solidFill>
                  <a:srgbClr val="00B050"/>
                </a:solidFill>
              </a:rPr>
              <a:t>Definitions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b="1" dirty="0">
                <a:solidFill>
                  <a:srgbClr val="00B050"/>
                </a:solidFill>
              </a:rPr>
              <a:t>III. Future use of the Key Competence </a:t>
            </a:r>
            <a:r>
              <a:rPr lang="en-GB" sz="2000" b="1" dirty="0" smtClean="0">
                <a:solidFill>
                  <a:srgbClr val="00B050"/>
                </a:solidFill>
              </a:rPr>
              <a:t>Framework</a:t>
            </a:r>
          </a:p>
          <a:p>
            <a:endParaRPr lang="en-GB" sz="2000" b="1" dirty="0">
              <a:solidFill>
                <a:srgbClr val="00B050"/>
              </a:solidFill>
            </a:endParaRPr>
          </a:p>
          <a:p>
            <a:r>
              <a:rPr lang="en-GB" sz="2000" b="1" dirty="0">
                <a:solidFill>
                  <a:srgbClr val="00B050"/>
                </a:solidFill>
              </a:rPr>
              <a:t>IV. Other </a:t>
            </a:r>
            <a:r>
              <a:rPr lang="en-GB" sz="2000" b="1" dirty="0" smtClean="0">
                <a:solidFill>
                  <a:srgbClr val="00B050"/>
                </a:solidFill>
              </a:rPr>
              <a:t>responses</a:t>
            </a:r>
          </a:p>
          <a:p>
            <a:endParaRPr lang="en-GB" sz="2000" b="1" dirty="0">
              <a:solidFill>
                <a:srgbClr val="00B050"/>
              </a:solidFill>
            </a:endParaRPr>
          </a:p>
          <a:p>
            <a:endParaRPr lang="en-GB" sz="2000" b="1" dirty="0" smtClean="0">
              <a:solidFill>
                <a:srgbClr val="00B050"/>
              </a:solidFill>
            </a:endParaRPr>
          </a:p>
          <a:p>
            <a:pPr algn="r"/>
            <a:r>
              <a:rPr lang="en-GB" sz="2000" b="1" dirty="0" smtClean="0">
                <a:solidFill>
                  <a:srgbClr val="C00000"/>
                </a:solidFill>
              </a:rPr>
              <a:t>Closes 19 May 2017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6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1.squarespace.com/static/529ecd83e4b0736bd37aba95/529ed310e4b019e7cdcc5606/54bef91de4b00cf9dcf27efc/1422561400323/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16340" cy="53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1540" y="5905537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QUESTIONS?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iamedia.net/wp-content/uploads/2010/08/eye-of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689"/>
            <a:ext cx="9584556" cy="52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5" t="55939" r="41293" b="8046"/>
          <a:stretch/>
        </p:blipFill>
        <p:spPr bwMode="auto">
          <a:xfrm>
            <a:off x="-180528" y="3532488"/>
            <a:ext cx="4013593" cy="3330656"/>
          </a:xfrm>
          <a:prstGeom prst="ellipse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8077" y="5716007"/>
            <a:ext cx="429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…appropriate to a given context…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189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9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38" y="1925102"/>
            <a:ext cx="4104827" cy="1869931"/>
          </a:xfrm>
        </p:spPr>
        <p:txBody>
          <a:bodyPr/>
          <a:lstStyle/>
          <a:p>
            <a:pPr algn="r"/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inclusion </a:t>
            </a:r>
            <a:b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empowerment</a:t>
            </a:r>
            <a:b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sustainability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4713" y="1988840"/>
            <a:ext cx="4044157" cy="2187428"/>
            <a:chOff x="394713" y="1988840"/>
            <a:chExt cx="4044157" cy="2187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8" t="6965" r="54688" b="84209"/>
            <a:stretch/>
          </p:blipFill>
          <p:spPr>
            <a:xfrm>
              <a:off x="1152586" y="2675575"/>
              <a:ext cx="939801" cy="889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8" t="18061" r="54688" b="73239"/>
            <a:stretch/>
          </p:blipFill>
          <p:spPr>
            <a:xfrm>
              <a:off x="395536" y="1988840"/>
              <a:ext cx="939801" cy="876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8" t="41008" r="54688" b="50229"/>
            <a:stretch/>
          </p:blipFill>
          <p:spPr>
            <a:xfrm>
              <a:off x="394713" y="3293618"/>
              <a:ext cx="939801" cy="8826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74243" y="2675575"/>
              <a:ext cx="2364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 dirty="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Communication in the mother tongue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1839" y="1990496"/>
              <a:ext cx="2406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 dirty="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Communication in foreign languages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4514" y="3596513"/>
              <a:ext cx="1515745" cy="27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 dirty="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Digital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5547" y="4581128"/>
            <a:ext cx="4323848" cy="2041128"/>
            <a:chOff x="695547" y="4581128"/>
            <a:chExt cx="4323848" cy="20411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8" t="29408" r="54688" b="61861"/>
            <a:stretch/>
          </p:blipFill>
          <p:spPr>
            <a:xfrm>
              <a:off x="695547" y="4581128"/>
              <a:ext cx="939801" cy="879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8" t="52356" r="54688" b="38818"/>
            <a:stretch/>
          </p:blipFill>
          <p:spPr>
            <a:xfrm>
              <a:off x="1458121" y="5288756"/>
              <a:ext cx="939801" cy="889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8" t="75178" r="54688" b="15996"/>
            <a:stretch/>
          </p:blipFill>
          <p:spPr>
            <a:xfrm>
              <a:off x="2267744" y="5733256"/>
              <a:ext cx="939801" cy="889000"/>
            </a:xfrm>
            <a:prstGeom prst="rect">
              <a:avLst/>
            </a:prstGeom>
          </p:spPr>
        </p:pic>
        <p:sp>
          <p:nvSpPr>
            <p:cNvPr id="14" name="TextBox 19"/>
            <p:cNvSpPr txBox="1"/>
            <p:nvPr/>
          </p:nvSpPr>
          <p:spPr>
            <a:xfrm>
              <a:off x="3215995" y="5733256"/>
              <a:ext cx="1803400" cy="27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Entrepreneurship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2397922" y="5293675"/>
              <a:ext cx="1350645" cy="46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Learning to learn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1640100" y="4602836"/>
              <a:ext cx="1515745" cy="46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Maths, science and technology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92472" y="4312523"/>
            <a:ext cx="3300053" cy="1515809"/>
            <a:chOff x="5092472" y="4312523"/>
            <a:chExt cx="3300053" cy="15158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8" t="86526" r="54688" b="4396"/>
            <a:stretch/>
          </p:blipFill>
          <p:spPr>
            <a:xfrm>
              <a:off x="5092472" y="4312523"/>
              <a:ext cx="939801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9" t="64177" r="54867" b="27806"/>
            <a:stretch/>
          </p:blipFill>
          <p:spPr>
            <a:xfrm>
              <a:off x="5940151" y="5020865"/>
              <a:ext cx="939801" cy="807467"/>
            </a:xfrm>
            <a:prstGeom prst="rect">
              <a:avLst/>
            </a:prstGeom>
          </p:spPr>
        </p:pic>
        <p:sp>
          <p:nvSpPr>
            <p:cNvPr id="17" name="TextBox 13"/>
            <p:cNvSpPr txBox="1"/>
            <p:nvPr/>
          </p:nvSpPr>
          <p:spPr>
            <a:xfrm>
              <a:off x="6032273" y="4313025"/>
              <a:ext cx="1515745" cy="645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 dirty="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Cultural awareness and expression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6876780" y="5023070"/>
              <a:ext cx="1515745" cy="27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GB" sz="1200" b="1" kern="1200" dirty="0">
                  <a:solidFill>
                    <a:srgbClr val="FB8005"/>
                  </a:solidFill>
                  <a:effectLst/>
                  <a:latin typeface="Verdana"/>
                  <a:ea typeface="Times New Roman"/>
                  <a:cs typeface="Times New Roman"/>
                </a:rPr>
                <a:t>Social and civic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23" y="1196752"/>
            <a:ext cx="9150985" cy="9207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515970" y="6053706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2006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657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4752528" cy="936104"/>
          </a:xfrm>
        </p:spPr>
        <p:txBody>
          <a:bodyPr/>
          <a:lstStyle/>
          <a:p>
            <a:r>
              <a:rPr lang="en-GB" dirty="0" smtClean="0"/>
              <a:t>Protecting the now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87049" y="5773648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Empowering </a:t>
            </a:r>
            <a:r>
              <a:rPr lang="en-GB" sz="3200" b="1" dirty="0"/>
              <a:t>the future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1773" y="2133606"/>
            <a:ext cx="8506339" cy="3496740"/>
            <a:chOff x="611560" y="2133606"/>
            <a:chExt cx="8506339" cy="34967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133606"/>
              <a:ext cx="6634131" cy="34967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139967"/>
              <a:ext cx="4104456" cy="3489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Oval 3"/>
          <p:cNvSpPr/>
          <p:nvPr/>
        </p:nvSpPr>
        <p:spPr bwMode="auto">
          <a:xfrm>
            <a:off x="4139952" y="3789040"/>
            <a:ext cx="5760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55576" y="692696"/>
            <a:ext cx="792088" cy="7200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55529" y="3717032"/>
            <a:ext cx="662956" cy="648072"/>
          </a:xfrm>
          <a:prstGeom prst="ellipse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04048" y="2924944"/>
            <a:ext cx="514990" cy="504056"/>
          </a:xfrm>
          <a:prstGeom prst="ellipse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31761" y="3879050"/>
            <a:ext cx="318569" cy="324036"/>
          </a:xfrm>
          <a:prstGeom prst="ellipse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5868144" cy="936104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Empower</a:t>
            </a:r>
            <a:r>
              <a:rPr lang="en-GB" dirty="0" smtClean="0"/>
              <a:t>ing the now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87049" y="5773648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Protect</a:t>
            </a:r>
            <a:r>
              <a:rPr lang="en-GB" sz="3200" b="1" dirty="0" smtClean="0"/>
              <a:t>ing </a:t>
            </a:r>
            <a:r>
              <a:rPr lang="en-GB" sz="3200" b="1" dirty="0"/>
              <a:t>the future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1773" y="2133606"/>
            <a:ext cx="8506339" cy="3496740"/>
            <a:chOff x="611560" y="2133606"/>
            <a:chExt cx="8506339" cy="34967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133606"/>
              <a:ext cx="6634131" cy="34967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139967"/>
              <a:ext cx="4104456" cy="3489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Oval 3"/>
          <p:cNvSpPr/>
          <p:nvPr/>
        </p:nvSpPr>
        <p:spPr bwMode="auto">
          <a:xfrm>
            <a:off x="4139952" y="3789040"/>
            <a:ext cx="5760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55576" y="692696"/>
            <a:ext cx="792088" cy="7200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55529" y="3717032"/>
            <a:ext cx="662956" cy="648072"/>
          </a:xfrm>
          <a:prstGeom prst="ellipse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04048" y="2924944"/>
            <a:ext cx="514990" cy="504056"/>
          </a:xfrm>
          <a:prstGeom prst="ellipse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31761" y="3879050"/>
            <a:ext cx="318569" cy="324036"/>
          </a:xfrm>
          <a:prstGeom prst="ellipse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412776"/>
            <a:ext cx="648072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08948"/>
                </a:solidFill>
              </a:rPr>
              <a:t>Why review the Key Competence Framework?</a:t>
            </a:r>
            <a:endParaRPr lang="en-GB" sz="3200" b="1" dirty="0">
              <a:solidFill>
                <a:srgbClr val="E08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5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156176" y="4509120"/>
            <a:ext cx="223224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92080" y="2996952"/>
            <a:ext cx="280831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38925" y="3437384"/>
            <a:ext cx="1905075" cy="35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64177" r="54867" b="27806"/>
          <a:stretch/>
        </p:blipFill>
        <p:spPr>
          <a:xfrm>
            <a:off x="7092280" y="4781568"/>
            <a:ext cx="1327230" cy="1140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6965" r="54688" b="84209"/>
          <a:stretch/>
        </p:blipFill>
        <p:spPr>
          <a:xfrm>
            <a:off x="4111248" y="3256389"/>
            <a:ext cx="939801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3995936" y="2670801"/>
            <a:ext cx="517894" cy="482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41008" r="54688" b="50229"/>
          <a:stretch/>
        </p:blipFill>
        <p:spPr>
          <a:xfrm>
            <a:off x="910153" y="1831621"/>
            <a:ext cx="1291634" cy="1213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75178" r="54688" b="15996"/>
          <a:stretch/>
        </p:blipFill>
        <p:spPr>
          <a:xfrm>
            <a:off x="899834" y="4740832"/>
            <a:ext cx="1291634" cy="1221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86526" r="54688" b="4396"/>
          <a:stretch/>
        </p:blipFill>
        <p:spPr>
          <a:xfrm>
            <a:off x="7092279" y="1813249"/>
            <a:ext cx="1227833" cy="11946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6095" y="116445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meanings &amp; objectives</a:t>
            </a:r>
            <a:endParaRPr lang="en-GB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594" y="1142189"/>
            <a:ext cx="266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(self)assessment </a:t>
            </a:r>
            <a:r>
              <a:rPr lang="en-GB" sz="2000" dirty="0" smtClean="0"/>
              <a:t>tools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73944" y="5966117"/>
            <a:ext cx="167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monitoring &amp; evaluation</a:t>
            </a:r>
            <a:endParaRPr lang="en-GB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4590923" y="2657713"/>
            <a:ext cx="517894" cy="482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5220072" y="2899164"/>
            <a:ext cx="517894" cy="482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5220072" y="3455723"/>
            <a:ext cx="517894" cy="4829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5220072" y="4022442"/>
            <a:ext cx="517894" cy="482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4609852" y="4263892"/>
            <a:ext cx="517894" cy="4829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3995936" y="4257931"/>
            <a:ext cx="517894" cy="4829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3351068" y="2833718"/>
            <a:ext cx="517894" cy="482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3351068" y="3390277"/>
            <a:ext cx="517894" cy="4829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18061" r="54688" b="73239"/>
          <a:stretch/>
        </p:blipFill>
        <p:spPr>
          <a:xfrm>
            <a:off x="3351068" y="3956996"/>
            <a:ext cx="517894" cy="4829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47180" y="5913649"/>
            <a:ext cx="349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</a:t>
            </a:r>
            <a:r>
              <a:rPr lang="en-GB" sz="2000" dirty="0" smtClean="0"/>
              <a:t>ision of understanding and shaping world</a:t>
            </a:r>
            <a:endParaRPr lang="en-GB" sz="20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52746" y="3153702"/>
            <a:ext cx="6448" cy="1499434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571352" y="2201455"/>
            <a:ext cx="4284443" cy="0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755895" y="3123461"/>
            <a:ext cx="6448" cy="1499434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93625" y="5468106"/>
            <a:ext cx="4554639" cy="0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2393625" y="4628321"/>
            <a:ext cx="1000523" cy="547605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939334" y="2481079"/>
            <a:ext cx="950048" cy="547605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2393625" y="2626743"/>
            <a:ext cx="879841" cy="498191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5868144" y="4622895"/>
            <a:ext cx="1080120" cy="486265"/>
          </a:xfrm>
          <a:prstGeom prst="line">
            <a:avLst/>
          </a:prstGeom>
          <a:noFill/>
          <a:ln w="34925" cap="flat" cmpd="sng" algn="ctr">
            <a:solidFill>
              <a:srgbClr val="0F549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07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29ecd83e4b0736bd37aba95/529ed310e4b019e7cdcc5606/54bef91de4b00cf9dcf27efc/1422561400323/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16340" cy="53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45794" y="3140968"/>
            <a:ext cx="0" cy="3312368"/>
          </a:xfrm>
          <a:prstGeom prst="line">
            <a:avLst/>
          </a:prstGeom>
          <a:noFill/>
          <a:ln w="1206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 rot="20362627">
            <a:off x="1667429" y="3940380"/>
            <a:ext cx="1944216" cy="2160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862419">
            <a:off x="5504488" y="4037910"/>
            <a:ext cx="1944216" cy="2160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852</TotalTime>
  <Words>185</Words>
  <Application>Microsoft Office PowerPoint</Application>
  <PresentationFormat>On-screen Show (4:3)</PresentationFormat>
  <Paragraphs>52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PowerPoint Presentation</vt:lpstr>
      <vt:lpstr>PowerPoint Presentation</vt:lpstr>
      <vt:lpstr>inclusion  empowerment sustainability</vt:lpstr>
      <vt:lpstr>Protecting the now</vt:lpstr>
      <vt:lpstr>Empowering the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and operationalising the Key Competence Framework</dc:title>
  <dc:creator>GRAINGER CLEMSON Hannah (EAC-EXT)</dc:creator>
  <cp:lastModifiedBy>GRAINGER CLEMSON Hannah (EAC-EXT)</cp:lastModifiedBy>
  <cp:revision>36</cp:revision>
  <dcterms:created xsi:type="dcterms:W3CDTF">2016-02-17T10:44:43Z</dcterms:created>
  <dcterms:modified xsi:type="dcterms:W3CDTF">2017-03-07T17:04:23Z</dcterms:modified>
</cp:coreProperties>
</file>