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4" r:id="rId2"/>
    <p:sldId id="277" r:id="rId3"/>
    <p:sldId id="276" r:id="rId4"/>
    <p:sldId id="270" r:id="rId5"/>
    <p:sldId id="265" r:id="rId6"/>
    <p:sldId id="274" r:id="rId7"/>
    <p:sldId id="268" r:id="rId8"/>
  </p:sldIdLst>
  <p:sldSz cx="9144000" cy="6858000" type="screen4x3"/>
  <p:notesSz cx="6797675" cy="9928225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  <a:srgbClr val="FFFFFF"/>
    <a:srgbClr val="0778A5"/>
    <a:srgbClr val="385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97" autoAdjust="0"/>
    <p:restoredTop sz="94660"/>
  </p:normalViewPr>
  <p:slideViewPr>
    <p:cSldViewPr snapToGrid="0" snapToObjects="1" showGuides="1">
      <p:cViewPr varScale="1">
        <p:scale>
          <a:sx n="70" d="100"/>
          <a:sy n="70" d="100"/>
        </p:scale>
        <p:origin x="-403" y="-67"/>
      </p:cViewPr>
      <p:guideLst>
        <p:guide orient="horz" pos="2588"/>
        <p:guide pos="573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 showGuides="1">
      <p:cViewPr varScale="1">
        <p:scale>
          <a:sx n="85" d="100"/>
          <a:sy n="85" d="100"/>
        </p:scale>
        <p:origin x="-3834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C579A4-4B1F-0740-8A64-520CB709DBDD}" type="datetimeFigureOut">
              <a:rPr lang="de-DE" smtClean="0"/>
              <a:t>07.03.2017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F7F41-E8A8-2E4C-BADD-BE54AB73F75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58056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BB7E1-A05C-CC40-8025-3847481FDCE7}" type="datetimeFigureOut">
              <a:rPr lang="de-DE" smtClean="0"/>
              <a:t>07.03.2017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DA6C01-5F67-F145-8333-D92E7030BCE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756343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A6C01-5F67-F145-8333-D92E7030BCE1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2950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A6C01-5F67-F145-8333-D92E7030BCE1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41237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A6C01-5F67-F145-8333-D92E7030BCE1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67228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A6C01-5F67-F145-8333-D92E7030BCE1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982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A6C01-5F67-F145-8333-D92E7030BCE1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8926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bg>
      <p:bgPr>
        <a:solidFill>
          <a:srgbClr val="0778A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 descr="Adlerschwinge.png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7084" y="0"/>
            <a:ext cx="2756916" cy="6858000"/>
          </a:xfrm>
          <a:prstGeom prst="rect">
            <a:avLst/>
          </a:prstGeom>
        </p:spPr>
      </p:pic>
      <p:sp>
        <p:nvSpPr>
          <p:cNvPr id="7" name="Rechteck 6"/>
          <p:cNvSpPr/>
          <p:nvPr userDrawn="1"/>
        </p:nvSpPr>
        <p:spPr>
          <a:xfrm>
            <a:off x="144463" y="144462"/>
            <a:ext cx="8851900" cy="32845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837189" y="1330885"/>
            <a:ext cx="7886124" cy="562547"/>
          </a:xfrm>
        </p:spPr>
        <p:txBody>
          <a:bodyPr wrap="square" lIns="0" tIns="0" rIns="0" bIns="0" anchor="t">
            <a:spAutoFit/>
          </a:bodyPr>
          <a:lstStyle>
            <a:lvl1pPr algn="l">
              <a:lnSpc>
                <a:spcPts val="4400"/>
              </a:lnSpc>
              <a:spcAft>
                <a:spcPts val="1134"/>
              </a:spcAft>
              <a:defRPr sz="3600" b="0" i="0" cap="none" baseline="0">
                <a:latin typeface="BundesSerif Office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1" name="Untertitel 2"/>
          <p:cNvSpPr>
            <a:spLocks noGrp="1"/>
          </p:cNvSpPr>
          <p:nvPr>
            <p:ph type="subTitle" idx="1"/>
          </p:nvPr>
        </p:nvSpPr>
        <p:spPr>
          <a:xfrm>
            <a:off x="858813" y="2799565"/>
            <a:ext cx="7864499" cy="407757"/>
          </a:xfrm>
        </p:spPr>
        <p:txBody>
          <a:bodyPr lIns="0" tIns="0" rIns="0" bIns="0" anchor="b" anchorCtr="0">
            <a:normAutofit/>
          </a:bodyPr>
          <a:lstStyle>
            <a:lvl1pPr marL="0" indent="0" algn="l">
              <a:lnSpc>
                <a:spcPts val="2200"/>
              </a:lnSpc>
              <a:buNone/>
              <a:defRPr sz="1800" b="1" i="0" baseline="0">
                <a:solidFill>
                  <a:schemeClr val="tx1"/>
                </a:solidFill>
                <a:latin typeface="BundesSans Office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pic>
        <p:nvPicPr>
          <p:cNvPr id="15" name="Bild 1" descr="BMBFfarb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646" y="389592"/>
            <a:ext cx="1411313" cy="69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67086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6462712"/>
            <a:ext cx="9144000" cy="395287"/>
          </a:xfrm>
          <a:prstGeom prst="rect">
            <a:avLst/>
          </a:prstGeom>
          <a:solidFill>
            <a:srgbClr val="0778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 userDrawn="1"/>
        </p:nvSpPr>
        <p:spPr>
          <a:xfrm>
            <a:off x="6387083" y="6476558"/>
            <a:ext cx="2342580" cy="381442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50C77D1C-F0FB-DF48-A0F1-90ACD1E3FEBC}" type="slidenum">
              <a:rPr lang="de-DE" sz="1200" b="1" i="0" baseline="0" smtClean="0">
                <a:solidFill>
                  <a:srgbClr val="FFFFFF"/>
                </a:solidFill>
                <a:latin typeface="BundesSans Office Bold"/>
                <a:cs typeface="BundesSans Office Bold"/>
              </a:rPr>
              <a:t>‹#›</a:t>
            </a:fld>
            <a:endParaRPr lang="de-DE" sz="1200" b="1" i="0" dirty="0">
              <a:solidFill>
                <a:srgbClr val="FFFFFF"/>
              </a:solidFill>
              <a:latin typeface="BundesSans Office Bold"/>
              <a:cs typeface="BundesSans Office Bold"/>
            </a:endParaRPr>
          </a:p>
        </p:txBody>
      </p:sp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856962" y="1162581"/>
            <a:ext cx="7872701" cy="413788"/>
          </a:xfrm>
        </p:spPr>
        <p:txBody>
          <a:bodyPr wrap="square" lIns="0" tIns="0" rIns="0" bIns="0" anchor="t" anchorCtr="0">
            <a:spAutoFit/>
          </a:bodyPr>
          <a:lstStyle>
            <a:lvl1pPr algn="l">
              <a:lnSpc>
                <a:spcPts val="3200"/>
              </a:lnSpc>
              <a:defRPr sz="2800" b="0" i="0" baseline="0">
                <a:latin typeface="BundesSerif Office"/>
                <a:cs typeface="Arial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3" name="Inhaltsplatzhalter 2"/>
          <p:cNvSpPr>
            <a:spLocks noGrp="1"/>
          </p:cNvSpPr>
          <p:nvPr>
            <p:ph idx="1"/>
          </p:nvPr>
        </p:nvSpPr>
        <p:spPr>
          <a:xfrm>
            <a:off x="856801" y="2142671"/>
            <a:ext cx="7872862" cy="4320042"/>
          </a:xfrm>
        </p:spPr>
        <p:txBody>
          <a:bodyPr lIns="0" tIns="0" rIns="0" bIns="0">
            <a:noAutofit/>
          </a:bodyPr>
          <a:lstStyle>
            <a:lvl1pPr marL="234000" indent="-234000">
              <a:lnSpc>
                <a:spcPts val="2600"/>
              </a:lnSpc>
              <a:buClrTx/>
              <a:buFont typeface="Arial"/>
              <a:buChar char="•"/>
              <a:defRPr sz="2000" baseline="0">
                <a:latin typeface="BundesSans Office"/>
              </a:defRPr>
            </a:lvl1pPr>
            <a:lvl2pPr marL="450000" indent="-212400">
              <a:lnSpc>
                <a:spcPts val="2600"/>
              </a:lnSpc>
              <a:spcBef>
                <a:spcPts val="600"/>
              </a:spcBef>
              <a:buClrTx/>
              <a:buFont typeface="Arial"/>
              <a:buChar char="•"/>
              <a:defRPr sz="2000" baseline="0">
                <a:latin typeface="BundesSans Office"/>
              </a:defRPr>
            </a:lvl2pPr>
            <a:lvl3pPr marL="676800" indent="-234000">
              <a:lnSpc>
                <a:spcPts val="2600"/>
              </a:lnSpc>
              <a:buClrTx/>
              <a:buFont typeface="Arial"/>
              <a:buChar char="•"/>
              <a:defRPr sz="2000" baseline="0">
                <a:latin typeface="BundesSans Office"/>
              </a:defRPr>
            </a:lvl3pPr>
            <a:lvl4pPr marL="1371600" indent="0">
              <a:buFont typeface="Wingdings" charset="2"/>
              <a:buNone/>
              <a:defRPr sz="1800" baseline="0">
                <a:latin typeface="Arial"/>
              </a:defRPr>
            </a:lvl4pPr>
            <a:lvl5pPr marL="2057400" indent="-228600">
              <a:buFont typeface="Wingdings" charset="2"/>
              <a:buChar char="§"/>
              <a:defRPr baseline="0">
                <a:latin typeface="Arial"/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pic>
        <p:nvPicPr>
          <p:cNvPr id="14" name="Bild 1" descr="BMBFfarb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646" y="389592"/>
            <a:ext cx="1411313" cy="69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Veranstaltungsort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B776C-FDF5-DB47-BD7A-74731DD909A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615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 smtClean="0"/>
              <a:t>Veranstaltungsort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B776C-FDF5-DB47-BD7A-74731DD909A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6948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7189" y="1330885"/>
            <a:ext cx="7886124" cy="2769989"/>
          </a:xfrm>
        </p:spPr>
        <p:txBody>
          <a:bodyPr/>
          <a:lstStyle/>
          <a:p>
            <a:pPr>
              <a:lnSpc>
                <a:spcPts val="3600"/>
              </a:lnSpc>
            </a:pPr>
            <a:r>
              <a:rPr lang="de-DE" sz="3200" dirty="0" smtClean="0"/>
              <a:t>DigitalPakt#D – The „</a:t>
            </a:r>
            <a:r>
              <a:rPr lang="de-DE" sz="3200" dirty="0" err="1" smtClean="0"/>
              <a:t>DigiPact</a:t>
            </a:r>
            <a:r>
              <a:rPr lang="de-DE" sz="3200" dirty="0" smtClean="0"/>
              <a:t>“ </a:t>
            </a:r>
            <a:r>
              <a:rPr lang="de-DE" sz="3200" dirty="0" err="1" smtClean="0"/>
              <a:t>of</a:t>
            </a:r>
            <a:r>
              <a:rPr lang="de-DE" sz="3200" dirty="0" smtClean="0"/>
              <a:t> Germany</a:t>
            </a:r>
            <a:br>
              <a:rPr lang="de-DE" sz="3200" dirty="0" smtClean="0"/>
            </a:br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en-US" sz="2800" dirty="0" smtClean="0"/>
              <a:t>A </a:t>
            </a:r>
            <a:r>
              <a:rPr lang="en-US" sz="2800" dirty="0"/>
              <a:t>joint effort for </a:t>
            </a:r>
            <a:r>
              <a:rPr lang="en-US" sz="2800" dirty="0" smtClean="0"/>
              <a:t>better </a:t>
            </a:r>
            <a:r>
              <a:rPr lang="en-US" sz="2800" dirty="0"/>
              <a:t>digital education in Germany</a:t>
            </a: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6294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6962" y="1162581"/>
            <a:ext cx="7872701" cy="383823"/>
          </a:xfrm>
        </p:spPr>
        <p:txBody>
          <a:bodyPr/>
          <a:lstStyle/>
          <a:p>
            <a:r>
              <a:rPr lang="de-DE" sz="2400" b="1" dirty="0" smtClean="0"/>
              <a:t>Educational Initiative </a:t>
            </a:r>
            <a:r>
              <a:rPr lang="de-DE" sz="2400" b="1" dirty="0" err="1" smtClean="0"/>
              <a:t>for</a:t>
            </a:r>
            <a:r>
              <a:rPr lang="de-DE" sz="2400" b="1" dirty="0" smtClean="0"/>
              <a:t> the Digital </a:t>
            </a:r>
            <a:r>
              <a:rPr lang="de-DE" sz="2400" b="1" dirty="0" err="1" smtClean="0"/>
              <a:t>Knowledge</a:t>
            </a:r>
            <a:r>
              <a:rPr lang="de-DE" sz="2400" b="1" dirty="0" smtClean="0"/>
              <a:t> Society</a:t>
            </a:r>
            <a:endParaRPr lang="de-DE" sz="2400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962" y="1762125"/>
            <a:ext cx="3032293" cy="431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feld 4"/>
          <p:cNvSpPr txBox="1"/>
          <p:nvPr/>
        </p:nvSpPr>
        <p:spPr>
          <a:xfrm>
            <a:off x="4335780" y="1762125"/>
            <a:ext cx="372618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600" dirty="0" err="1" smtClean="0">
                <a:latin typeface="BundesSans Office" panose="020B0002030500000203" pitchFamily="34" charset="0"/>
              </a:rPr>
              <a:t>Presented</a:t>
            </a:r>
            <a:r>
              <a:rPr lang="de-DE" sz="1600" dirty="0" smtClean="0">
                <a:latin typeface="BundesSans Office" panose="020B0002030500000203" pitchFamily="34" charset="0"/>
              </a:rPr>
              <a:t> </a:t>
            </a:r>
            <a:r>
              <a:rPr lang="de-DE" sz="1600" dirty="0" err="1" smtClean="0">
                <a:latin typeface="BundesSans Office" panose="020B0002030500000203" pitchFamily="34" charset="0"/>
              </a:rPr>
              <a:t>by</a:t>
            </a:r>
            <a:r>
              <a:rPr lang="de-DE" sz="1600" dirty="0" smtClean="0">
                <a:latin typeface="BundesSans Office" panose="020B0002030500000203" pitchFamily="34" charset="0"/>
              </a:rPr>
              <a:t> Minister Prof. </a:t>
            </a:r>
            <a:r>
              <a:rPr lang="de-DE" sz="1600" dirty="0" err="1" smtClean="0">
                <a:latin typeface="BundesSans Office" panose="020B0002030500000203" pitchFamily="34" charset="0"/>
              </a:rPr>
              <a:t>Wanka</a:t>
            </a:r>
            <a:r>
              <a:rPr lang="de-DE" sz="1600" dirty="0" smtClean="0">
                <a:latin typeface="BundesSans Office" panose="020B0002030500000203" pitchFamily="34" charset="0"/>
              </a:rPr>
              <a:t> </a:t>
            </a:r>
            <a:br>
              <a:rPr lang="de-DE" sz="1600" dirty="0" smtClean="0">
                <a:latin typeface="BundesSans Office" panose="020B0002030500000203" pitchFamily="34" charset="0"/>
              </a:rPr>
            </a:br>
            <a:r>
              <a:rPr lang="de-DE" sz="1600" dirty="0" smtClean="0">
                <a:latin typeface="BundesSans Office" panose="020B0002030500000203" pitchFamily="34" charset="0"/>
              </a:rPr>
              <a:t>in Berlin on </a:t>
            </a:r>
            <a:r>
              <a:rPr lang="de-DE" sz="1600" dirty="0" err="1" smtClean="0">
                <a:latin typeface="BundesSans Office" panose="020B0002030500000203" pitchFamily="34" charset="0"/>
              </a:rPr>
              <a:t>Oct</a:t>
            </a:r>
            <a:r>
              <a:rPr lang="de-DE" sz="1600" dirty="0" smtClean="0">
                <a:latin typeface="BundesSans Office" panose="020B0002030500000203" pitchFamily="34" charset="0"/>
              </a:rPr>
              <a:t>. 12, 2016</a:t>
            </a:r>
          </a:p>
          <a:p>
            <a:endParaRPr lang="de-DE" dirty="0">
              <a:latin typeface="BundesSans Office" panose="020B0002030500000203" pitchFamily="34" charset="0"/>
            </a:endParaRPr>
          </a:p>
          <a:p>
            <a:r>
              <a:rPr lang="de-DE" dirty="0" err="1" smtClean="0">
                <a:latin typeface="BundesSans Office" panose="020B0002030500000203" pitchFamily="34" charset="0"/>
              </a:rPr>
              <a:t>Issues</a:t>
            </a:r>
            <a:r>
              <a:rPr lang="de-DE" dirty="0" smtClean="0">
                <a:latin typeface="BundesSans Office" panose="020B0002030500000203" pitchFamily="34" charset="0"/>
              </a:rPr>
              <a:t> </a:t>
            </a:r>
            <a:r>
              <a:rPr lang="de-DE" dirty="0" err="1" smtClean="0">
                <a:latin typeface="BundesSans Office" panose="020B0002030500000203" pitchFamily="34" charset="0"/>
              </a:rPr>
              <a:t>covered</a:t>
            </a:r>
            <a:r>
              <a:rPr lang="de-DE" dirty="0" smtClean="0">
                <a:latin typeface="BundesSans Office" panose="020B0002030500000203" pitchFamily="34" charset="0"/>
              </a:rPr>
              <a:t>: </a:t>
            </a:r>
          </a:p>
          <a:p>
            <a:endParaRPr lang="de-DE" dirty="0" smtClean="0">
              <a:latin typeface="BundesSans Office" panose="020B000203050000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err="1" smtClean="0">
                <a:latin typeface="BundesSans Office" panose="020B0002030500000203" pitchFamily="34" charset="0"/>
              </a:rPr>
              <a:t>How</a:t>
            </a:r>
            <a:r>
              <a:rPr lang="de-DE" dirty="0" smtClean="0">
                <a:latin typeface="BundesSans Office" panose="020B0002030500000203" pitchFamily="34" charset="0"/>
              </a:rPr>
              <a:t> to </a:t>
            </a:r>
            <a:r>
              <a:rPr lang="de-DE" dirty="0" err="1" smtClean="0">
                <a:latin typeface="BundesSans Office" panose="020B0002030500000203" pitchFamily="34" charset="0"/>
              </a:rPr>
              <a:t>define</a:t>
            </a:r>
            <a:r>
              <a:rPr lang="de-DE" dirty="0" smtClean="0">
                <a:latin typeface="BundesSans Office" panose="020B0002030500000203" pitchFamily="34" charset="0"/>
              </a:rPr>
              <a:t> </a:t>
            </a:r>
            <a:r>
              <a:rPr lang="de-DE" dirty="0" err="1" smtClean="0">
                <a:latin typeface="BundesSans Office" panose="020B0002030500000203" pitchFamily="34" charset="0"/>
              </a:rPr>
              <a:t>general</a:t>
            </a:r>
            <a:r>
              <a:rPr lang="de-DE" dirty="0" smtClean="0">
                <a:latin typeface="BundesSans Office" panose="020B0002030500000203" pitchFamily="34" charset="0"/>
              </a:rPr>
              <a:t> </a:t>
            </a:r>
            <a:r>
              <a:rPr lang="de-DE" dirty="0" err="1" smtClean="0">
                <a:latin typeface="BundesSans Office" panose="020B0002030500000203" pitchFamily="34" charset="0"/>
              </a:rPr>
              <a:t>education</a:t>
            </a:r>
            <a:r>
              <a:rPr lang="de-DE" dirty="0" smtClean="0">
                <a:latin typeface="BundesSans Office" panose="020B0002030500000203" pitchFamily="34" charset="0"/>
              </a:rPr>
              <a:t> in </a:t>
            </a:r>
            <a:r>
              <a:rPr lang="de-DE" dirty="0" err="1" smtClean="0">
                <a:latin typeface="BundesSans Office" panose="020B0002030500000203" pitchFamily="34" charset="0"/>
              </a:rPr>
              <a:t>the</a:t>
            </a:r>
            <a:r>
              <a:rPr lang="de-DE" dirty="0" smtClean="0">
                <a:latin typeface="BundesSans Office" panose="020B0002030500000203" pitchFamily="34" charset="0"/>
              </a:rPr>
              <a:t> digital </a:t>
            </a:r>
            <a:r>
              <a:rPr lang="de-DE" dirty="0" err="1" smtClean="0">
                <a:latin typeface="BundesSans Office" panose="020B0002030500000203" pitchFamily="34" charset="0"/>
              </a:rPr>
              <a:t>age</a:t>
            </a:r>
            <a:r>
              <a:rPr lang="de-DE" dirty="0" smtClean="0">
                <a:latin typeface="BundesSans Office" panose="020B0002030500000203" pitchFamily="34" charset="0"/>
              </a:rPr>
              <a:t>?</a:t>
            </a:r>
            <a:br>
              <a:rPr lang="de-DE" dirty="0" smtClean="0">
                <a:latin typeface="BundesSans Office" panose="020B0002030500000203" pitchFamily="34" charset="0"/>
              </a:rPr>
            </a:br>
            <a:endParaRPr lang="de-DE" dirty="0" smtClean="0">
              <a:latin typeface="BundesSans Office" panose="020B000203050000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err="1" smtClean="0">
                <a:latin typeface="BundesSans Office" panose="020B0002030500000203" pitchFamily="34" charset="0"/>
              </a:rPr>
              <a:t>What</a:t>
            </a:r>
            <a:r>
              <a:rPr lang="de-DE" dirty="0" smtClean="0">
                <a:latin typeface="BundesSans Office" panose="020B0002030500000203" pitchFamily="34" charset="0"/>
              </a:rPr>
              <a:t> </a:t>
            </a:r>
            <a:r>
              <a:rPr lang="de-DE" dirty="0" err="1" smtClean="0">
                <a:latin typeface="BundesSans Office" panose="020B0002030500000203" pitchFamily="34" charset="0"/>
              </a:rPr>
              <a:t>is</a:t>
            </a:r>
            <a:r>
              <a:rPr lang="de-DE" dirty="0" smtClean="0">
                <a:latin typeface="BundesSans Office" panose="020B0002030500000203" pitchFamily="34" charset="0"/>
              </a:rPr>
              <a:t> digital </a:t>
            </a:r>
            <a:r>
              <a:rPr lang="de-DE" dirty="0" err="1" smtClean="0">
                <a:latin typeface="BundesSans Office" panose="020B0002030500000203" pitchFamily="34" charset="0"/>
              </a:rPr>
              <a:t>education</a:t>
            </a:r>
            <a:r>
              <a:rPr lang="de-DE" dirty="0" smtClean="0">
                <a:latin typeface="BundesSans Office" panose="020B0002030500000203" pitchFamily="34" charset="0"/>
              </a:rPr>
              <a:t> ?</a:t>
            </a:r>
            <a:br>
              <a:rPr lang="de-DE" dirty="0" smtClean="0">
                <a:latin typeface="BundesSans Office" panose="020B0002030500000203" pitchFamily="34" charset="0"/>
              </a:rPr>
            </a:br>
            <a:endParaRPr lang="de-DE" dirty="0" smtClean="0">
              <a:latin typeface="BundesSans Office" panose="020B000203050000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>
                <a:latin typeface="BundesSans Office" panose="020B0002030500000203" pitchFamily="34" charset="0"/>
              </a:rPr>
              <a:t>Status quo in Germany</a:t>
            </a:r>
            <a:br>
              <a:rPr lang="de-DE" dirty="0" smtClean="0">
                <a:latin typeface="BundesSans Office" panose="020B0002030500000203" pitchFamily="34" charset="0"/>
              </a:rPr>
            </a:br>
            <a:endParaRPr lang="de-DE" dirty="0" smtClean="0">
              <a:latin typeface="BundesSans Office" panose="020B000203050000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u="sng" dirty="0" smtClean="0">
                <a:latin typeface="BundesSans Office" panose="020B0002030500000203" pitchFamily="34" charset="0"/>
              </a:rPr>
              <a:t>A </a:t>
            </a:r>
            <a:r>
              <a:rPr lang="de-DE" b="1" u="sng" dirty="0" err="1" smtClean="0">
                <a:latin typeface="BundesSans Office" panose="020B0002030500000203" pitchFamily="34" charset="0"/>
              </a:rPr>
              <a:t>strategic</a:t>
            </a:r>
            <a:r>
              <a:rPr lang="de-DE" b="1" u="sng" dirty="0" smtClean="0">
                <a:latin typeface="BundesSans Office" panose="020B0002030500000203" pitchFamily="34" charset="0"/>
              </a:rPr>
              <a:t> </a:t>
            </a:r>
            <a:r>
              <a:rPr lang="de-DE" b="1" u="sng" dirty="0" err="1" smtClean="0">
                <a:latin typeface="BundesSans Office" panose="020B0002030500000203" pitchFamily="34" charset="0"/>
              </a:rPr>
              <a:t>framework</a:t>
            </a:r>
            <a:r>
              <a:rPr lang="de-DE" b="1" u="sng" dirty="0" smtClean="0">
                <a:latin typeface="BundesSans Office" panose="020B0002030500000203" pitchFamily="34" charset="0"/>
              </a:rPr>
              <a:t> </a:t>
            </a:r>
            <a:r>
              <a:rPr lang="de-DE" b="1" u="sng" dirty="0" err="1" smtClean="0">
                <a:latin typeface="BundesSans Office" panose="020B0002030500000203" pitchFamily="34" charset="0"/>
              </a:rPr>
              <a:t>for</a:t>
            </a:r>
            <a:r>
              <a:rPr lang="de-DE" b="1" u="sng" dirty="0" smtClean="0">
                <a:latin typeface="BundesSans Office" panose="020B0002030500000203" pitchFamily="34" charset="0"/>
              </a:rPr>
              <a:t> </a:t>
            </a:r>
            <a:r>
              <a:rPr lang="de-DE" b="1" u="sng" dirty="0" err="1" smtClean="0">
                <a:latin typeface="BundesSans Office" panose="020B0002030500000203" pitchFamily="34" charset="0"/>
              </a:rPr>
              <a:t>action</a:t>
            </a:r>
            <a:endParaRPr lang="de-DE" b="1" u="sng" dirty="0">
              <a:latin typeface="BundesSans Office" panose="020B000203050000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827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6962" y="1162581"/>
            <a:ext cx="7872701" cy="383823"/>
          </a:xfrm>
        </p:spPr>
        <p:txBody>
          <a:bodyPr/>
          <a:lstStyle/>
          <a:p>
            <a:r>
              <a:rPr lang="de-DE" sz="2400" b="1" dirty="0"/>
              <a:t>Educational Initiative </a:t>
            </a:r>
            <a:r>
              <a:rPr lang="de-DE" sz="2400" b="1" dirty="0" err="1"/>
              <a:t>for</a:t>
            </a:r>
            <a:r>
              <a:rPr lang="de-DE" sz="2400" b="1" dirty="0"/>
              <a:t> the Digital </a:t>
            </a:r>
            <a:r>
              <a:rPr lang="de-DE" sz="2400" b="1" dirty="0" err="1"/>
              <a:t>Knowledge</a:t>
            </a:r>
            <a:r>
              <a:rPr lang="de-DE" sz="2400" b="1" dirty="0"/>
              <a:t> Society</a:t>
            </a:r>
            <a:endParaRPr lang="de-DE" sz="2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The initiative </a:t>
            </a:r>
            <a:r>
              <a:rPr lang="de-DE" dirty="0" err="1" smtClean="0"/>
              <a:t>adresses</a:t>
            </a:r>
            <a:r>
              <a:rPr lang="de-DE" dirty="0" smtClean="0"/>
              <a:t> </a:t>
            </a:r>
            <a:r>
              <a:rPr lang="de-DE" dirty="0" err="1" smtClean="0"/>
              <a:t>five</a:t>
            </a:r>
            <a:r>
              <a:rPr lang="de-DE" dirty="0" smtClean="0"/>
              <a:t> </a:t>
            </a:r>
            <a:r>
              <a:rPr lang="de-DE" dirty="0" err="1" smtClean="0"/>
              <a:t>basic</a:t>
            </a:r>
            <a:r>
              <a:rPr lang="de-DE" dirty="0" smtClean="0"/>
              <a:t> </a:t>
            </a:r>
            <a:r>
              <a:rPr lang="de-DE" dirty="0" err="1" smtClean="0"/>
              <a:t>fields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action</a:t>
            </a:r>
            <a:r>
              <a:rPr lang="de-DE" dirty="0" smtClean="0"/>
              <a:t>:</a:t>
            </a:r>
            <a:br>
              <a:rPr lang="de-DE" dirty="0" smtClean="0"/>
            </a:br>
            <a:endParaRPr lang="de-DE" dirty="0" smtClean="0"/>
          </a:p>
          <a:p>
            <a:pPr marL="457200" indent="-457200">
              <a:buFont typeface="+mj-lt"/>
              <a:buAutoNum type="arabicPeriod"/>
            </a:pPr>
            <a:r>
              <a:rPr lang="de-DE" dirty="0" err="1" smtClean="0"/>
              <a:t>Putting</a:t>
            </a:r>
            <a:r>
              <a:rPr lang="de-DE" dirty="0" smtClean="0"/>
              <a:t> digital </a:t>
            </a:r>
            <a:r>
              <a:rPr lang="de-DE" dirty="0" err="1" smtClean="0"/>
              <a:t>education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</a:t>
            </a:r>
            <a:r>
              <a:rPr lang="de-DE" dirty="0" err="1" smtClean="0"/>
              <a:t>practise</a:t>
            </a:r>
            <a:endParaRPr lang="de-DE" dirty="0" smtClean="0"/>
          </a:p>
          <a:p>
            <a:pPr marL="457200" indent="-457200">
              <a:buFont typeface="+mj-lt"/>
              <a:buAutoNum type="arabicPeriod"/>
            </a:pPr>
            <a:r>
              <a:rPr lang="de-DE" dirty="0" err="1" smtClean="0"/>
              <a:t>Forstering</a:t>
            </a:r>
            <a:r>
              <a:rPr lang="de-DE" dirty="0" smtClean="0"/>
              <a:t> </a:t>
            </a:r>
            <a:r>
              <a:rPr lang="de-DE" dirty="0" err="1" smtClean="0"/>
              <a:t>up</a:t>
            </a:r>
            <a:r>
              <a:rPr lang="de-DE" dirty="0" smtClean="0"/>
              <a:t>-</a:t>
            </a:r>
            <a:r>
              <a:rPr lang="de-DE" dirty="0" err="1" smtClean="0"/>
              <a:t>to</a:t>
            </a:r>
            <a:r>
              <a:rPr lang="de-DE" dirty="0" smtClean="0"/>
              <a:t>-date </a:t>
            </a:r>
            <a:r>
              <a:rPr lang="de-DE" dirty="0" err="1" smtClean="0"/>
              <a:t>infrastructures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digital </a:t>
            </a:r>
            <a:r>
              <a:rPr lang="de-DE" dirty="0" err="1" smtClean="0"/>
              <a:t>education</a:t>
            </a:r>
            <a:endParaRPr lang="de-DE" dirty="0" smtClean="0"/>
          </a:p>
          <a:p>
            <a:pPr marL="457200" indent="-457200">
              <a:buFont typeface="+mj-lt"/>
              <a:buAutoNum type="arabicPeriod"/>
            </a:pPr>
            <a:r>
              <a:rPr lang="de-DE" dirty="0" err="1" smtClean="0"/>
              <a:t>Implementing</a:t>
            </a:r>
            <a:r>
              <a:rPr lang="de-DE" dirty="0" smtClean="0"/>
              <a:t> a modern legal </a:t>
            </a:r>
            <a:r>
              <a:rPr lang="de-DE" dirty="0" err="1" smtClean="0"/>
              <a:t>framework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a </a:t>
            </a:r>
            <a:r>
              <a:rPr lang="de-DE" dirty="0" err="1" smtClean="0"/>
              <a:t>digitalized</a:t>
            </a:r>
            <a:r>
              <a:rPr lang="de-DE" dirty="0" smtClean="0"/>
              <a:t> </a:t>
            </a:r>
            <a:r>
              <a:rPr lang="de-DE" dirty="0" err="1" smtClean="0"/>
              <a:t>educational</a:t>
            </a:r>
            <a:r>
              <a:rPr lang="de-DE" dirty="0" smtClean="0"/>
              <a:t> </a:t>
            </a:r>
            <a:r>
              <a:rPr lang="de-DE" dirty="0" err="1" smtClean="0"/>
              <a:t>system</a:t>
            </a:r>
            <a:endParaRPr lang="de-DE" dirty="0" smtClean="0"/>
          </a:p>
          <a:p>
            <a:pPr marL="457200" indent="-457200">
              <a:buFont typeface="+mj-lt"/>
              <a:buAutoNum type="arabicPeriod"/>
            </a:pPr>
            <a:r>
              <a:rPr lang="de-DE" dirty="0" err="1" smtClean="0"/>
              <a:t>Supporting</a:t>
            </a:r>
            <a:r>
              <a:rPr lang="de-DE" dirty="0" smtClean="0"/>
              <a:t> </a:t>
            </a:r>
            <a:r>
              <a:rPr lang="de-DE" dirty="0" err="1" smtClean="0"/>
              <a:t>strategic</a:t>
            </a:r>
            <a:r>
              <a:rPr lang="de-DE" dirty="0" smtClean="0"/>
              <a:t> organisational </a:t>
            </a:r>
            <a:r>
              <a:rPr lang="de-DE" dirty="0" err="1" smtClean="0"/>
              <a:t>change</a:t>
            </a:r>
            <a:endParaRPr lang="de-DE" dirty="0" smtClean="0"/>
          </a:p>
          <a:p>
            <a:pPr marL="457200" indent="-457200">
              <a:buFont typeface="+mj-lt"/>
              <a:buAutoNum type="arabicPeriod"/>
            </a:pPr>
            <a:r>
              <a:rPr lang="de-DE" dirty="0" err="1" smtClean="0"/>
              <a:t>Exploiting</a:t>
            </a:r>
            <a:r>
              <a:rPr lang="de-DE" dirty="0" smtClean="0"/>
              <a:t> </a:t>
            </a:r>
            <a:r>
              <a:rPr lang="de-DE" dirty="0" err="1" smtClean="0"/>
              <a:t>opportunities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internationalization</a:t>
            </a:r>
            <a:endParaRPr lang="de-DE" dirty="0" smtClean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0842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hteck 17"/>
          <p:cNvSpPr/>
          <p:nvPr/>
        </p:nvSpPr>
        <p:spPr>
          <a:xfrm>
            <a:off x="4395962" y="2656847"/>
            <a:ext cx="899769" cy="924114"/>
          </a:xfrm>
          <a:prstGeom prst="rect">
            <a:avLst/>
          </a:prstGeom>
          <a:solidFill>
            <a:srgbClr val="4F81BD"/>
          </a:solidFill>
          <a:ln w="28575">
            <a:solidFill>
              <a:schemeClr val="tx1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Aft>
                <a:spcPts val="0"/>
              </a:spcAft>
            </a:pPr>
            <a:endParaRPr lang="de-DE" sz="1200" b="1" i="0" baseline="0" dirty="0" smtClean="0">
              <a:solidFill>
                <a:srgbClr val="FFFFFF"/>
              </a:solidFill>
              <a:latin typeface="BundesSans Office Bold"/>
              <a:cs typeface="BundesSans Office Bold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273328" y="1933788"/>
            <a:ext cx="1943100" cy="1969635"/>
          </a:xfrm>
          <a:custGeom>
            <a:avLst/>
            <a:gdLst/>
            <a:ahLst/>
            <a:cxnLst/>
            <a:rect l="l" t="t" r="r" b="b"/>
            <a:pathLst>
              <a:path w="2209120" h="1969635">
                <a:moveTo>
                  <a:pt x="968828" y="0"/>
                </a:moveTo>
                <a:cubicBezTo>
                  <a:pt x="1118753" y="0"/>
                  <a:pt x="1240291" y="121538"/>
                  <a:pt x="1240291" y="271463"/>
                </a:cubicBezTo>
                <a:lnTo>
                  <a:pt x="1937657" y="271463"/>
                </a:lnTo>
                <a:lnTo>
                  <a:pt x="1937657" y="849086"/>
                </a:lnTo>
                <a:cubicBezTo>
                  <a:pt x="2087582" y="849086"/>
                  <a:pt x="2209120" y="970624"/>
                  <a:pt x="2209120" y="1120549"/>
                </a:cubicBezTo>
                <a:cubicBezTo>
                  <a:pt x="2209120" y="1270474"/>
                  <a:pt x="2087582" y="1392012"/>
                  <a:pt x="1937657" y="1392012"/>
                </a:cubicBezTo>
                <a:lnTo>
                  <a:pt x="1937657" y="1969635"/>
                </a:lnTo>
                <a:lnTo>
                  <a:pt x="1240291" y="1969635"/>
                </a:lnTo>
                <a:cubicBezTo>
                  <a:pt x="1240291" y="1819710"/>
                  <a:pt x="1118753" y="1698172"/>
                  <a:pt x="968828" y="1698172"/>
                </a:cubicBezTo>
                <a:cubicBezTo>
                  <a:pt x="818903" y="1698172"/>
                  <a:pt x="697365" y="1819710"/>
                  <a:pt x="697365" y="1969635"/>
                </a:cubicBezTo>
                <a:lnTo>
                  <a:pt x="0" y="1969635"/>
                </a:lnTo>
                <a:lnTo>
                  <a:pt x="0" y="1392012"/>
                </a:lnTo>
                <a:cubicBezTo>
                  <a:pt x="149925" y="1392012"/>
                  <a:pt x="271463" y="1270474"/>
                  <a:pt x="271463" y="1120549"/>
                </a:cubicBezTo>
                <a:cubicBezTo>
                  <a:pt x="271463" y="970624"/>
                  <a:pt x="149925" y="849086"/>
                  <a:pt x="0" y="849086"/>
                </a:cubicBezTo>
                <a:lnTo>
                  <a:pt x="0" y="271463"/>
                </a:lnTo>
                <a:lnTo>
                  <a:pt x="697365" y="271463"/>
                </a:lnTo>
                <a:cubicBezTo>
                  <a:pt x="697365" y="121538"/>
                  <a:pt x="818903" y="0"/>
                  <a:pt x="968828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Aft>
                <a:spcPts val="0"/>
              </a:spcAft>
            </a:pPr>
            <a:endParaRPr lang="de-DE" sz="1200" b="1" i="0" baseline="0" dirty="0" smtClean="0">
              <a:solidFill>
                <a:srgbClr val="FFFFFF"/>
              </a:solidFill>
              <a:latin typeface="BundesSans Office Bold"/>
              <a:cs typeface="BundesSans Office Bold"/>
            </a:endParaRPr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1541070" y="893941"/>
            <a:ext cx="6583621" cy="820738"/>
          </a:xfrm>
        </p:spPr>
        <p:txBody>
          <a:bodyPr/>
          <a:lstStyle/>
          <a:p>
            <a:pPr algn="ctr"/>
            <a:r>
              <a:rPr lang="de-DE" sz="2400" b="1" dirty="0" err="1" smtClean="0"/>
              <a:t>Cornerstone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of</a:t>
            </a:r>
            <a:r>
              <a:rPr lang="de-DE" sz="2400" b="1" dirty="0" smtClean="0"/>
              <a:t> the Initiative: </a:t>
            </a:r>
            <a:br>
              <a:rPr lang="de-DE" sz="2400" b="1" dirty="0" smtClean="0"/>
            </a:br>
            <a:r>
              <a:rPr lang="de-DE" sz="2400" b="1" dirty="0" smtClean="0"/>
              <a:t>The </a:t>
            </a:r>
            <a:r>
              <a:rPr lang="de-DE" sz="2400" b="1" dirty="0" err="1" smtClean="0"/>
              <a:t>DigitPact</a:t>
            </a:r>
            <a:endParaRPr lang="de-DE" sz="2400" b="1" dirty="0"/>
          </a:p>
        </p:txBody>
      </p:sp>
      <p:sp>
        <p:nvSpPr>
          <p:cNvPr id="9" name="Rechteck 2"/>
          <p:cNvSpPr/>
          <p:nvPr/>
        </p:nvSpPr>
        <p:spPr>
          <a:xfrm>
            <a:off x="3980653" y="1933788"/>
            <a:ext cx="1943100" cy="1969635"/>
          </a:xfrm>
          <a:custGeom>
            <a:avLst/>
            <a:gdLst/>
            <a:ahLst/>
            <a:cxnLst/>
            <a:rect l="l" t="t" r="r" b="b"/>
            <a:pathLst>
              <a:path w="2209120" h="1969635">
                <a:moveTo>
                  <a:pt x="968828" y="0"/>
                </a:moveTo>
                <a:cubicBezTo>
                  <a:pt x="1118753" y="0"/>
                  <a:pt x="1240291" y="121538"/>
                  <a:pt x="1240291" y="271463"/>
                </a:cubicBezTo>
                <a:lnTo>
                  <a:pt x="1937657" y="271463"/>
                </a:lnTo>
                <a:lnTo>
                  <a:pt x="1937657" y="849086"/>
                </a:lnTo>
                <a:cubicBezTo>
                  <a:pt x="2087582" y="849086"/>
                  <a:pt x="2209120" y="970624"/>
                  <a:pt x="2209120" y="1120549"/>
                </a:cubicBezTo>
                <a:cubicBezTo>
                  <a:pt x="2209120" y="1270474"/>
                  <a:pt x="2087582" y="1392012"/>
                  <a:pt x="1937657" y="1392012"/>
                </a:cubicBezTo>
                <a:lnTo>
                  <a:pt x="1937657" y="1969635"/>
                </a:lnTo>
                <a:lnTo>
                  <a:pt x="1240291" y="1969635"/>
                </a:lnTo>
                <a:cubicBezTo>
                  <a:pt x="1240291" y="1819710"/>
                  <a:pt x="1118753" y="1698172"/>
                  <a:pt x="968828" y="1698172"/>
                </a:cubicBezTo>
                <a:cubicBezTo>
                  <a:pt x="818903" y="1698172"/>
                  <a:pt x="697365" y="1819710"/>
                  <a:pt x="697365" y="1969635"/>
                </a:cubicBezTo>
                <a:lnTo>
                  <a:pt x="0" y="1969635"/>
                </a:lnTo>
                <a:lnTo>
                  <a:pt x="0" y="1392012"/>
                </a:lnTo>
                <a:cubicBezTo>
                  <a:pt x="149925" y="1392012"/>
                  <a:pt x="271463" y="1270474"/>
                  <a:pt x="271463" y="1120549"/>
                </a:cubicBezTo>
                <a:cubicBezTo>
                  <a:pt x="271463" y="970624"/>
                  <a:pt x="149925" y="849086"/>
                  <a:pt x="0" y="849086"/>
                </a:cubicBezTo>
                <a:lnTo>
                  <a:pt x="0" y="271463"/>
                </a:lnTo>
                <a:lnTo>
                  <a:pt x="697365" y="271463"/>
                </a:lnTo>
                <a:cubicBezTo>
                  <a:pt x="697365" y="121538"/>
                  <a:pt x="818903" y="0"/>
                  <a:pt x="968828" y="0"/>
                </a:cubicBezTo>
                <a:close/>
              </a:path>
            </a:pathLst>
          </a:custGeom>
          <a:solidFill>
            <a:srgbClr val="FF0000"/>
          </a:solidFill>
          <a:ln w="19050">
            <a:solidFill>
              <a:schemeClr val="tx1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Aft>
                <a:spcPts val="0"/>
              </a:spcAft>
            </a:pPr>
            <a:endParaRPr lang="de-DE" sz="1200" b="1" i="0" baseline="0" dirty="0" smtClean="0">
              <a:solidFill>
                <a:srgbClr val="FFFFFF"/>
              </a:solidFill>
              <a:latin typeface="BundesSans Office Bold"/>
              <a:cs typeface="BundesSans Office Bold"/>
            </a:endParaRPr>
          </a:p>
        </p:txBody>
      </p:sp>
      <p:sp>
        <p:nvSpPr>
          <p:cNvPr id="10" name="Rechteck 2"/>
          <p:cNvSpPr/>
          <p:nvPr/>
        </p:nvSpPr>
        <p:spPr>
          <a:xfrm>
            <a:off x="5683278" y="1933787"/>
            <a:ext cx="1943100" cy="1969635"/>
          </a:xfrm>
          <a:custGeom>
            <a:avLst/>
            <a:gdLst/>
            <a:ahLst/>
            <a:cxnLst/>
            <a:rect l="l" t="t" r="r" b="b"/>
            <a:pathLst>
              <a:path w="2209120" h="1969635">
                <a:moveTo>
                  <a:pt x="968828" y="0"/>
                </a:moveTo>
                <a:cubicBezTo>
                  <a:pt x="1118753" y="0"/>
                  <a:pt x="1240291" y="121538"/>
                  <a:pt x="1240291" y="271463"/>
                </a:cubicBezTo>
                <a:lnTo>
                  <a:pt x="1937657" y="271463"/>
                </a:lnTo>
                <a:lnTo>
                  <a:pt x="1937657" y="849086"/>
                </a:lnTo>
                <a:cubicBezTo>
                  <a:pt x="2087582" y="849086"/>
                  <a:pt x="2209120" y="970624"/>
                  <a:pt x="2209120" y="1120549"/>
                </a:cubicBezTo>
                <a:cubicBezTo>
                  <a:pt x="2209120" y="1270474"/>
                  <a:pt x="2087582" y="1392012"/>
                  <a:pt x="1937657" y="1392012"/>
                </a:cubicBezTo>
                <a:lnTo>
                  <a:pt x="1937657" y="1969635"/>
                </a:lnTo>
                <a:lnTo>
                  <a:pt x="1240291" y="1969635"/>
                </a:lnTo>
                <a:cubicBezTo>
                  <a:pt x="1240291" y="1819710"/>
                  <a:pt x="1118753" y="1698172"/>
                  <a:pt x="968828" y="1698172"/>
                </a:cubicBezTo>
                <a:cubicBezTo>
                  <a:pt x="818903" y="1698172"/>
                  <a:pt x="697365" y="1819710"/>
                  <a:pt x="697365" y="1969635"/>
                </a:cubicBezTo>
                <a:lnTo>
                  <a:pt x="0" y="1969635"/>
                </a:lnTo>
                <a:lnTo>
                  <a:pt x="0" y="1392012"/>
                </a:lnTo>
                <a:cubicBezTo>
                  <a:pt x="149925" y="1392012"/>
                  <a:pt x="271463" y="1270474"/>
                  <a:pt x="271463" y="1120549"/>
                </a:cubicBezTo>
                <a:cubicBezTo>
                  <a:pt x="271463" y="970624"/>
                  <a:pt x="149925" y="849086"/>
                  <a:pt x="0" y="849086"/>
                </a:cubicBezTo>
                <a:lnTo>
                  <a:pt x="0" y="271463"/>
                </a:lnTo>
                <a:lnTo>
                  <a:pt x="697365" y="271463"/>
                </a:lnTo>
                <a:cubicBezTo>
                  <a:pt x="697365" y="121538"/>
                  <a:pt x="818903" y="0"/>
                  <a:pt x="968828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Aft>
                <a:spcPts val="0"/>
              </a:spcAft>
            </a:pPr>
            <a:endParaRPr lang="de-DE" sz="1200" b="1" i="0" baseline="0" dirty="0" smtClean="0">
              <a:solidFill>
                <a:srgbClr val="FFFFFF"/>
              </a:solidFill>
              <a:latin typeface="BundesSans Office Bold"/>
              <a:cs typeface="BundesSans Office Bold"/>
            </a:endParaRPr>
          </a:p>
        </p:txBody>
      </p:sp>
      <p:sp>
        <p:nvSpPr>
          <p:cNvPr id="11" name="Rechteck 2"/>
          <p:cNvSpPr/>
          <p:nvPr/>
        </p:nvSpPr>
        <p:spPr>
          <a:xfrm>
            <a:off x="2273328" y="3631448"/>
            <a:ext cx="1943100" cy="1969635"/>
          </a:xfrm>
          <a:custGeom>
            <a:avLst/>
            <a:gdLst/>
            <a:ahLst/>
            <a:cxnLst/>
            <a:rect l="l" t="t" r="r" b="b"/>
            <a:pathLst>
              <a:path w="2209120" h="1969635">
                <a:moveTo>
                  <a:pt x="968828" y="0"/>
                </a:moveTo>
                <a:cubicBezTo>
                  <a:pt x="1118753" y="0"/>
                  <a:pt x="1240291" y="121538"/>
                  <a:pt x="1240291" y="271463"/>
                </a:cubicBezTo>
                <a:lnTo>
                  <a:pt x="1937657" y="271463"/>
                </a:lnTo>
                <a:lnTo>
                  <a:pt x="1937657" y="849086"/>
                </a:lnTo>
                <a:cubicBezTo>
                  <a:pt x="2087582" y="849086"/>
                  <a:pt x="2209120" y="970624"/>
                  <a:pt x="2209120" y="1120549"/>
                </a:cubicBezTo>
                <a:cubicBezTo>
                  <a:pt x="2209120" y="1270474"/>
                  <a:pt x="2087582" y="1392012"/>
                  <a:pt x="1937657" y="1392012"/>
                </a:cubicBezTo>
                <a:lnTo>
                  <a:pt x="1937657" y="1969635"/>
                </a:lnTo>
                <a:lnTo>
                  <a:pt x="1240291" y="1969635"/>
                </a:lnTo>
                <a:cubicBezTo>
                  <a:pt x="1240291" y="1819710"/>
                  <a:pt x="1118753" y="1698172"/>
                  <a:pt x="968828" y="1698172"/>
                </a:cubicBezTo>
                <a:cubicBezTo>
                  <a:pt x="818903" y="1698172"/>
                  <a:pt x="697365" y="1819710"/>
                  <a:pt x="697365" y="1969635"/>
                </a:cubicBezTo>
                <a:lnTo>
                  <a:pt x="0" y="1969635"/>
                </a:lnTo>
                <a:lnTo>
                  <a:pt x="0" y="1392012"/>
                </a:lnTo>
                <a:cubicBezTo>
                  <a:pt x="149925" y="1392012"/>
                  <a:pt x="271463" y="1270474"/>
                  <a:pt x="271463" y="1120549"/>
                </a:cubicBezTo>
                <a:cubicBezTo>
                  <a:pt x="271463" y="970624"/>
                  <a:pt x="149925" y="849086"/>
                  <a:pt x="0" y="849086"/>
                </a:cubicBezTo>
                <a:lnTo>
                  <a:pt x="0" y="271463"/>
                </a:lnTo>
                <a:lnTo>
                  <a:pt x="697365" y="271463"/>
                </a:lnTo>
                <a:cubicBezTo>
                  <a:pt x="697365" y="121538"/>
                  <a:pt x="818903" y="0"/>
                  <a:pt x="968828" y="0"/>
                </a:cubicBezTo>
                <a:close/>
              </a:path>
            </a:pathLst>
          </a:custGeom>
          <a:solidFill>
            <a:srgbClr val="FFC000"/>
          </a:solidFill>
          <a:ln w="19050">
            <a:solidFill>
              <a:schemeClr val="tx1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Aft>
                <a:spcPts val="0"/>
              </a:spcAft>
            </a:pPr>
            <a:endParaRPr lang="de-DE" sz="1200" b="1" i="0" baseline="0" dirty="0" smtClean="0">
              <a:solidFill>
                <a:srgbClr val="FFFFFF"/>
              </a:solidFill>
              <a:latin typeface="BundesSans Office Bold"/>
              <a:cs typeface="BundesSans Office Bold"/>
            </a:endParaRPr>
          </a:p>
        </p:txBody>
      </p:sp>
      <p:sp>
        <p:nvSpPr>
          <p:cNvPr id="12" name="Rechteck 2"/>
          <p:cNvSpPr/>
          <p:nvPr/>
        </p:nvSpPr>
        <p:spPr>
          <a:xfrm>
            <a:off x="3980653" y="3631448"/>
            <a:ext cx="1943100" cy="1969635"/>
          </a:xfrm>
          <a:custGeom>
            <a:avLst/>
            <a:gdLst/>
            <a:ahLst/>
            <a:cxnLst/>
            <a:rect l="l" t="t" r="r" b="b"/>
            <a:pathLst>
              <a:path w="2209120" h="1969635">
                <a:moveTo>
                  <a:pt x="968828" y="0"/>
                </a:moveTo>
                <a:cubicBezTo>
                  <a:pt x="1118753" y="0"/>
                  <a:pt x="1240291" y="121538"/>
                  <a:pt x="1240291" y="271463"/>
                </a:cubicBezTo>
                <a:lnTo>
                  <a:pt x="1937657" y="271463"/>
                </a:lnTo>
                <a:lnTo>
                  <a:pt x="1937657" y="849086"/>
                </a:lnTo>
                <a:cubicBezTo>
                  <a:pt x="2087582" y="849086"/>
                  <a:pt x="2209120" y="970624"/>
                  <a:pt x="2209120" y="1120549"/>
                </a:cubicBezTo>
                <a:cubicBezTo>
                  <a:pt x="2209120" y="1270474"/>
                  <a:pt x="2087582" y="1392012"/>
                  <a:pt x="1937657" y="1392012"/>
                </a:cubicBezTo>
                <a:lnTo>
                  <a:pt x="1937657" y="1969635"/>
                </a:lnTo>
                <a:lnTo>
                  <a:pt x="1240291" y="1969635"/>
                </a:lnTo>
                <a:cubicBezTo>
                  <a:pt x="1240291" y="1819710"/>
                  <a:pt x="1118753" y="1698172"/>
                  <a:pt x="968828" y="1698172"/>
                </a:cubicBezTo>
                <a:cubicBezTo>
                  <a:pt x="818903" y="1698172"/>
                  <a:pt x="697365" y="1819710"/>
                  <a:pt x="697365" y="1969635"/>
                </a:cubicBezTo>
                <a:lnTo>
                  <a:pt x="0" y="1969635"/>
                </a:lnTo>
                <a:lnTo>
                  <a:pt x="0" y="1392012"/>
                </a:lnTo>
                <a:cubicBezTo>
                  <a:pt x="149925" y="1392012"/>
                  <a:pt x="271463" y="1270474"/>
                  <a:pt x="271463" y="1120549"/>
                </a:cubicBezTo>
                <a:cubicBezTo>
                  <a:pt x="271463" y="970624"/>
                  <a:pt x="149925" y="849086"/>
                  <a:pt x="0" y="849086"/>
                </a:cubicBezTo>
                <a:lnTo>
                  <a:pt x="0" y="271463"/>
                </a:lnTo>
                <a:lnTo>
                  <a:pt x="697365" y="271463"/>
                </a:lnTo>
                <a:cubicBezTo>
                  <a:pt x="697365" y="121538"/>
                  <a:pt x="818903" y="0"/>
                  <a:pt x="968828" y="0"/>
                </a:cubicBezTo>
                <a:close/>
              </a:path>
            </a:pathLst>
          </a:cu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Aft>
                <a:spcPts val="0"/>
              </a:spcAft>
            </a:pPr>
            <a:endParaRPr lang="de-DE" sz="1200" b="1" i="0" baseline="0" dirty="0" smtClean="0">
              <a:solidFill>
                <a:srgbClr val="FFFFFF"/>
              </a:solidFill>
              <a:latin typeface="BundesSans Office Bold"/>
              <a:cs typeface="BundesSans Office Bold"/>
            </a:endParaRPr>
          </a:p>
        </p:txBody>
      </p:sp>
      <p:sp>
        <p:nvSpPr>
          <p:cNvPr id="13" name="Rechteck 2"/>
          <p:cNvSpPr/>
          <p:nvPr/>
        </p:nvSpPr>
        <p:spPr>
          <a:xfrm>
            <a:off x="5683278" y="3631447"/>
            <a:ext cx="1943100" cy="1969635"/>
          </a:xfrm>
          <a:custGeom>
            <a:avLst/>
            <a:gdLst/>
            <a:ahLst/>
            <a:cxnLst/>
            <a:rect l="l" t="t" r="r" b="b"/>
            <a:pathLst>
              <a:path w="2209120" h="1969635">
                <a:moveTo>
                  <a:pt x="968828" y="0"/>
                </a:moveTo>
                <a:cubicBezTo>
                  <a:pt x="1118753" y="0"/>
                  <a:pt x="1240291" y="121538"/>
                  <a:pt x="1240291" y="271463"/>
                </a:cubicBezTo>
                <a:lnTo>
                  <a:pt x="1937657" y="271463"/>
                </a:lnTo>
                <a:lnTo>
                  <a:pt x="1937657" y="849086"/>
                </a:lnTo>
                <a:cubicBezTo>
                  <a:pt x="2087582" y="849086"/>
                  <a:pt x="2209120" y="970624"/>
                  <a:pt x="2209120" y="1120549"/>
                </a:cubicBezTo>
                <a:cubicBezTo>
                  <a:pt x="2209120" y="1270474"/>
                  <a:pt x="2087582" y="1392012"/>
                  <a:pt x="1937657" y="1392012"/>
                </a:cubicBezTo>
                <a:lnTo>
                  <a:pt x="1937657" y="1969635"/>
                </a:lnTo>
                <a:lnTo>
                  <a:pt x="1240291" y="1969635"/>
                </a:lnTo>
                <a:cubicBezTo>
                  <a:pt x="1240291" y="1819710"/>
                  <a:pt x="1118753" y="1698172"/>
                  <a:pt x="968828" y="1698172"/>
                </a:cubicBezTo>
                <a:cubicBezTo>
                  <a:pt x="818903" y="1698172"/>
                  <a:pt x="697365" y="1819710"/>
                  <a:pt x="697365" y="1969635"/>
                </a:cubicBezTo>
                <a:lnTo>
                  <a:pt x="0" y="1969635"/>
                </a:lnTo>
                <a:lnTo>
                  <a:pt x="0" y="1392012"/>
                </a:lnTo>
                <a:cubicBezTo>
                  <a:pt x="149925" y="1392012"/>
                  <a:pt x="271463" y="1270474"/>
                  <a:pt x="271463" y="1120549"/>
                </a:cubicBezTo>
                <a:cubicBezTo>
                  <a:pt x="271463" y="970624"/>
                  <a:pt x="149925" y="849086"/>
                  <a:pt x="0" y="849086"/>
                </a:cubicBezTo>
                <a:lnTo>
                  <a:pt x="0" y="271463"/>
                </a:lnTo>
                <a:lnTo>
                  <a:pt x="697365" y="271463"/>
                </a:lnTo>
                <a:cubicBezTo>
                  <a:pt x="697365" y="121538"/>
                  <a:pt x="818903" y="0"/>
                  <a:pt x="968828" y="0"/>
                </a:cubicBezTo>
                <a:close/>
              </a:path>
            </a:pathLst>
          </a:cu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Aft>
                <a:spcPts val="0"/>
              </a:spcAft>
            </a:pPr>
            <a:endParaRPr lang="de-DE" sz="1200" b="1" i="0" baseline="0" dirty="0" smtClean="0">
              <a:solidFill>
                <a:srgbClr val="FFFFFF"/>
              </a:solidFill>
              <a:latin typeface="BundesSans Office Bold"/>
              <a:cs typeface="BundesSans Office Bold"/>
            </a:endParaRPr>
          </a:p>
        </p:txBody>
      </p:sp>
      <p:pic>
        <p:nvPicPr>
          <p:cNvPr id="1026" name="Picture 2" descr="e1201d73-91f3-4a31-a552-2627fbab0435@bmb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599" y="2466878"/>
            <a:ext cx="540868" cy="540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feld 13"/>
          <p:cNvSpPr txBox="1"/>
          <p:nvPr/>
        </p:nvSpPr>
        <p:spPr>
          <a:xfrm>
            <a:off x="2511059" y="3029696"/>
            <a:ext cx="13599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Federal </a:t>
            </a:r>
            <a:r>
              <a:rPr lang="de-DE" dirty="0" err="1" smtClean="0"/>
              <a:t>Government</a:t>
            </a:r>
            <a:endParaRPr lang="de-DE" dirty="0"/>
          </a:p>
        </p:txBody>
      </p:sp>
      <p:sp>
        <p:nvSpPr>
          <p:cNvPr id="16" name="Textfeld 15"/>
          <p:cNvSpPr txBox="1"/>
          <p:nvPr/>
        </p:nvSpPr>
        <p:spPr>
          <a:xfrm>
            <a:off x="5928872" y="2216516"/>
            <a:ext cx="1296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The Länder</a:t>
            </a:r>
            <a:endParaRPr lang="de-DE" dirty="0"/>
          </a:p>
        </p:txBody>
      </p:sp>
      <p:sp>
        <p:nvSpPr>
          <p:cNvPr id="21" name="Rechteck 20"/>
          <p:cNvSpPr/>
          <p:nvPr/>
        </p:nvSpPr>
        <p:spPr>
          <a:xfrm>
            <a:off x="4395962" y="2656847"/>
            <a:ext cx="899769" cy="924114"/>
          </a:xfrm>
          <a:prstGeom prst="rect">
            <a:avLst/>
          </a:prstGeom>
          <a:solidFill>
            <a:srgbClr val="4F81BD"/>
          </a:solidFill>
          <a:ln>
            <a:solidFill>
              <a:srgbClr val="385D8A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Aft>
                <a:spcPts val="0"/>
              </a:spcAft>
            </a:pPr>
            <a:endParaRPr lang="de-DE" sz="1200" b="1" i="0" baseline="0" dirty="0" smtClean="0">
              <a:ln w="28575">
                <a:solidFill>
                  <a:schemeClr val="tx1"/>
                </a:solidFill>
              </a:ln>
              <a:noFill/>
              <a:latin typeface="BundesSans Office Bold"/>
              <a:cs typeface="BundesSans Office Bold"/>
            </a:endParaRPr>
          </a:p>
        </p:txBody>
      </p:sp>
      <p:sp>
        <p:nvSpPr>
          <p:cNvPr id="17" name="Textfeld 16"/>
          <p:cNvSpPr txBox="1"/>
          <p:nvPr/>
        </p:nvSpPr>
        <p:spPr>
          <a:xfrm>
            <a:off x="4423993" y="2611742"/>
            <a:ext cx="907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school</a:t>
            </a:r>
            <a:endParaRPr lang="de-DE" dirty="0"/>
          </a:p>
        </p:txBody>
      </p:sp>
      <p:sp>
        <p:nvSpPr>
          <p:cNvPr id="15" name="Gleichschenkliges Dreieck 14"/>
          <p:cNvSpPr/>
          <p:nvPr/>
        </p:nvSpPr>
        <p:spPr>
          <a:xfrm>
            <a:off x="4395962" y="2305489"/>
            <a:ext cx="899769" cy="351358"/>
          </a:xfrm>
          <a:prstGeom prst="triangle">
            <a:avLst/>
          </a:prstGeom>
          <a:solidFill>
            <a:schemeClr val="tx1"/>
          </a:solidFill>
          <a:ln>
            <a:solidFill>
              <a:srgbClr val="385D8A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Aft>
                <a:spcPts val="0"/>
              </a:spcAft>
            </a:pPr>
            <a:endParaRPr lang="de-DE" sz="1200" b="1" i="0" baseline="0" dirty="0" smtClean="0">
              <a:solidFill>
                <a:srgbClr val="FFFFFF"/>
              </a:solidFill>
              <a:latin typeface="BundesSans Office Bold"/>
              <a:cs typeface="BundesSans Office Bold"/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4293552" y="3057741"/>
            <a:ext cx="1119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 err="1" smtClean="0"/>
              <a:t>of</a:t>
            </a:r>
            <a:r>
              <a:rPr lang="de-DE" sz="1400" dirty="0" smtClean="0"/>
              <a:t/>
            </a:r>
            <a:br>
              <a:rPr lang="de-DE" sz="1400" dirty="0" smtClean="0"/>
            </a:br>
            <a:r>
              <a:rPr lang="de-DE" sz="1400" dirty="0" err="1" smtClean="0"/>
              <a:t>tomorrow</a:t>
            </a:r>
            <a:endParaRPr lang="de-DE" sz="1400" dirty="0"/>
          </a:p>
        </p:txBody>
      </p:sp>
      <p:cxnSp>
        <p:nvCxnSpPr>
          <p:cNvPr id="23" name="Gerade Verbindung 22"/>
          <p:cNvCxnSpPr/>
          <p:nvPr/>
        </p:nvCxnSpPr>
        <p:spPr>
          <a:xfrm>
            <a:off x="4395962" y="2922554"/>
            <a:ext cx="89976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25"/>
          <p:cNvCxnSpPr/>
          <p:nvPr/>
        </p:nvCxnSpPr>
        <p:spPr>
          <a:xfrm>
            <a:off x="4402062" y="3001804"/>
            <a:ext cx="89976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/>
          <p:cNvCxnSpPr/>
          <p:nvPr/>
        </p:nvCxnSpPr>
        <p:spPr>
          <a:xfrm>
            <a:off x="4402062" y="3074954"/>
            <a:ext cx="89976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370d3dfd-acd5-4a7c-a428-8f8c8b049d1a@bmb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5012" y="2627016"/>
            <a:ext cx="1296466" cy="864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feld 28"/>
          <p:cNvSpPr txBox="1"/>
          <p:nvPr/>
        </p:nvSpPr>
        <p:spPr>
          <a:xfrm>
            <a:off x="4161644" y="4243412"/>
            <a:ext cx="15216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200" b="1" dirty="0" err="1" smtClean="0"/>
              <a:t>DigitalPakt#D</a:t>
            </a:r>
            <a:endParaRPr lang="de-DE" sz="2200" b="1" dirty="0"/>
          </a:p>
        </p:txBody>
      </p:sp>
      <p:sp>
        <p:nvSpPr>
          <p:cNvPr id="30" name="Textfeld 29"/>
          <p:cNvSpPr txBox="1"/>
          <p:nvPr/>
        </p:nvSpPr>
        <p:spPr>
          <a:xfrm>
            <a:off x="2480579" y="3944112"/>
            <a:ext cx="154278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FedGov</a:t>
            </a:r>
            <a:r>
              <a:rPr lang="de-DE" dirty="0" smtClean="0"/>
              <a:t>: </a:t>
            </a:r>
            <a:br>
              <a:rPr lang="de-DE" dirty="0" smtClean="0"/>
            </a:br>
            <a:r>
              <a:rPr lang="de-DE" dirty="0" err="1" smtClean="0"/>
              <a:t>Offer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invest</a:t>
            </a:r>
            <a:r>
              <a:rPr lang="de-DE" dirty="0" smtClean="0"/>
              <a:t> </a:t>
            </a:r>
            <a:r>
              <a:rPr lang="de-DE" dirty="0" err="1" smtClean="0"/>
              <a:t>several</a:t>
            </a:r>
            <a:r>
              <a:rPr lang="de-DE" dirty="0" smtClean="0"/>
              <a:t> </a:t>
            </a:r>
            <a:r>
              <a:rPr lang="de-DE" dirty="0" err="1" smtClean="0"/>
              <a:t>bn</a:t>
            </a:r>
            <a:r>
              <a:rPr lang="de-DE" dirty="0" smtClean="0"/>
              <a:t> €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education</a:t>
            </a:r>
            <a:r>
              <a:rPr lang="de-DE" dirty="0" smtClean="0"/>
              <a:t> </a:t>
            </a:r>
            <a:r>
              <a:rPr lang="de-DE" dirty="0" err="1" smtClean="0"/>
              <a:t>infrastructure</a:t>
            </a:r>
            <a:endParaRPr lang="de-DE" dirty="0"/>
          </a:p>
        </p:txBody>
      </p:sp>
      <p:sp>
        <p:nvSpPr>
          <p:cNvPr id="31" name="Textfeld 30"/>
          <p:cNvSpPr txBox="1"/>
          <p:nvPr/>
        </p:nvSpPr>
        <p:spPr>
          <a:xfrm>
            <a:off x="5936912" y="3888182"/>
            <a:ext cx="17179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Länder – </a:t>
            </a:r>
            <a:r>
              <a:rPr lang="de-DE" dirty="0" err="1" smtClean="0"/>
              <a:t>commitments</a:t>
            </a:r>
            <a:r>
              <a:rPr lang="de-DE" dirty="0" smtClean="0"/>
              <a:t>: </a:t>
            </a:r>
            <a:r>
              <a:rPr lang="de-DE" dirty="0" err="1" smtClean="0"/>
              <a:t>putting</a:t>
            </a:r>
            <a:r>
              <a:rPr lang="de-DE" dirty="0" smtClean="0"/>
              <a:t> digital </a:t>
            </a:r>
            <a:r>
              <a:rPr lang="de-DE" dirty="0" err="1" smtClean="0"/>
              <a:t>education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</a:t>
            </a:r>
            <a:r>
              <a:rPr lang="de-DE" dirty="0" err="1" smtClean="0"/>
              <a:t>practise</a:t>
            </a:r>
            <a:endParaRPr lang="de-DE" dirty="0"/>
          </a:p>
        </p:txBody>
      </p:sp>
      <p:cxnSp>
        <p:nvCxnSpPr>
          <p:cNvPr id="28" name="Gerade Verbindung 27"/>
          <p:cNvCxnSpPr/>
          <p:nvPr/>
        </p:nvCxnSpPr>
        <p:spPr>
          <a:xfrm>
            <a:off x="2279678" y="6256020"/>
            <a:ext cx="5111640" cy="2667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5" name="Gerade Verbindung 1024"/>
          <p:cNvCxnSpPr/>
          <p:nvPr/>
        </p:nvCxnSpPr>
        <p:spPr>
          <a:xfrm>
            <a:off x="2279678" y="5601822"/>
            <a:ext cx="0" cy="65419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/>
          <p:nvPr/>
        </p:nvCxnSpPr>
        <p:spPr>
          <a:xfrm>
            <a:off x="7391318" y="5602752"/>
            <a:ext cx="0" cy="6799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feld 36"/>
          <p:cNvSpPr txBox="1"/>
          <p:nvPr/>
        </p:nvSpPr>
        <p:spPr>
          <a:xfrm>
            <a:off x="2296126" y="5615394"/>
            <a:ext cx="51116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chemeClr val="tx2"/>
                </a:solidFill>
              </a:rPr>
              <a:t>Legal </a:t>
            </a:r>
            <a:r>
              <a:rPr lang="de-DE" b="1" dirty="0" err="1" smtClean="0">
                <a:solidFill>
                  <a:schemeClr val="tx2"/>
                </a:solidFill>
              </a:rPr>
              <a:t>basis</a:t>
            </a:r>
            <a:r>
              <a:rPr lang="de-DE" b="1" dirty="0" smtClean="0">
                <a:solidFill>
                  <a:schemeClr val="tx2"/>
                </a:solidFill>
              </a:rPr>
              <a:t>: Formal </a:t>
            </a:r>
            <a:r>
              <a:rPr lang="de-DE" b="1" dirty="0" err="1" smtClean="0">
                <a:solidFill>
                  <a:schemeClr val="tx2"/>
                </a:solidFill>
              </a:rPr>
              <a:t>agreement</a:t>
            </a:r>
            <a:r>
              <a:rPr lang="de-DE" b="1" dirty="0" smtClean="0">
                <a:solidFill>
                  <a:schemeClr val="tx2"/>
                </a:solidFill>
              </a:rPr>
              <a:t> </a:t>
            </a:r>
            <a:r>
              <a:rPr lang="de-DE" b="1" dirty="0" err="1" smtClean="0">
                <a:solidFill>
                  <a:schemeClr val="tx2"/>
                </a:solidFill>
              </a:rPr>
              <a:t>of</a:t>
            </a:r>
            <a:r>
              <a:rPr lang="de-DE" b="1" dirty="0" smtClean="0">
                <a:solidFill>
                  <a:schemeClr val="tx2"/>
                </a:solidFill>
              </a:rPr>
              <a:t> </a:t>
            </a:r>
            <a:r>
              <a:rPr lang="de-DE" b="1" dirty="0" err="1" smtClean="0">
                <a:solidFill>
                  <a:schemeClr val="tx2"/>
                </a:solidFill>
              </a:rPr>
              <a:t>FedGov</a:t>
            </a:r>
            <a:r>
              <a:rPr lang="de-DE" b="1" dirty="0" smtClean="0">
                <a:solidFill>
                  <a:schemeClr val="tx2"/>
                </a:solidFill>
              </a:rPr>
              <a:t> + Länder </a:t>
            </a:r>
            <a:r>
              <a:rPr lang="de-DE" b="1" dirty="0" err="1" smtClean="0">
                <a:solidFill>
                  <a:schemeClr val="tx2"/>
                </a:solidFill>
              </a:rPr>
              <a:t>according</a:t>
            </a:r>
            <a:r>
              <a:rPr lang="de-DE" b="1" dirty="0" smtClean="0">
                <a:solidFill>
                  <a:schemeClr val="tx2"/>
                </a:solidFill>
              </a:rPr>
              <a:t> </a:t>
            </a:r>
            <a:r>
              <a:rPr lang="de-DE" b="1" dirty="0" err="1" smtClean="0">
                <a:solidFill>
                  <a:schemeClr val="tx2"/>
                </a:solidFill>
              </a:rPr>
              <a:t>to</a:t>
            </a:r>
            <a:r>
              <a:rPr lang="de-DE" b="1" dirty="0" smtClean="0">
                <a:solidFill>
                  <a:schemeClr val="tx2"/>
                </a:solidFill>
              </a:rPr>
              <a:t> art. 91 c GG (Federal </a:t>
            </a:r>
            <a:r>
              <a:rPr lang="de-DE" b="1" dirty="0" err="1" smtClean="0">
                <a:solidFill>
                  <a:schemeClr val="tx2"/>
                </a:solidFill>
              </a:rPr>
              <a:t>Constitution</a:t>
            </a:r>
            <a:r>
              <a:rPr lang="de-DE" b="1" dirty="0" smtClean="0">
                <a:solidFill>
                  <a:schemeClr val="tx2"/>
                </a:solidFill>
              </a:rPr>
              <a:t>) </a:t>
            </a:r>
            <a:endParaRPr lang="de-DE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74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6962" y="1162581"/>
            <a:ext cx="7872701" cy="820738"/>
          </a:xfrm>
        </p:spPr>
        <p:txBody>
          <a:bodyPr/>
          <a:lstStyle/>
          <a:p>
            <a:r>
              <a:rPr lang="de-DE" dirty="0" smtClean="0"/>
              <a:t>DigitalPakt#D </a:t>
            </a:r>
            <a:r>
              <a:rPr lang="de-DE" dirty="0" err="1" smtClean="0"/>
              <a:t>and</a:t>
            </a:r>
            <a:r>
              <a:rPr lang="de-DE" dirty="0" smtClean="0"/>
              <a:t> the </a:t>
            </a:r>
            <a:r>
              <a:rPr lang="de-DE" dirty="0" err="1" smtClean="0"/>
              <a:t>Knowledge</a:t>
            </a:r>
            <a:r>
              <a:rPr lang="de-DE" dirty="0" smtClean="0"/>
              <a:t> Society – Background</a:t>
            </a:r>
            <a:endParaRPr lang="de-DE" dirty="0"/>
          </a:p>
        </p:txBody>
      </p:sp>
      <p:grpSp>
        <p:nvGrpSpPr>
          <p:cNvPr id="11" name="Gruppieren 10"/>
          <p:cNvGrpSpPr/>
          <p:nvPr/>
        </p:nvGrpSpPr>
        <p:grpSpPr>
          <a:xfrm>
            <a:off x="906948" y="2029342"/>
            <a:ext cx="6739595" cy="1136342"/>
            <a:chOff x="1652700" y="2130630"/>
            <a:chExt cx="6739595" cy="1136342"/>
          </a:xfrm>
        </p:grpSpPr>
        <p:sp>
          <p:nvSpPr>
            <p:cNvPr id="5" name="Abgerundetes Rechteck 4"/>
            <p:cNvSpPr/>
            <p:nvPr/>
          </p:nvSpPr>
          <p:spPr>
            <a:xfrm>
              <a:off x="1652700" y="2130630"/>
              <a:ext cx="603700" cy="1136342"/>
            </a:xfrm>
            <a:prstGeom prst="roundRect">
              <a:avLst/>
            </a:prstGeom>
            <a:solidFill>
              <a:srgbClr val="0778A5"/>
            </a:solidFill>
            <a:ln>
              <a:solidFill>
                <a:srgbClr val="0778A5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>
                <a:lnSpc>
                  <a:spcPct val="100000"/>
                </a:lnSpc>
                <a:spcAft>
                  <a:spcPts val="0"/>
                </a:spcAft>
              </a:pPr>
              <a:endParaRPr lang="de-DE" sz="1200" b="1" i="0" baseline="0" dirty="0" smtClean="0">
                <a:solidFill>
                  <a:srgbClr val="FFFFFF"/>
                </a:solidFill>
                <a:latin typeface="BundesSans Office Bold"/>
                <a:cs typeface="BundesSans Office Bold"/>
              </a:endParaRPr>
            </a:p>
          </p:txBody>
        </p:sp>
        <p:sp>
          <p:nvSpPr>
            <p:cNvPr id="6" name="Abgerundetes Rechteck 5"/>
            <p:cNvSpPr/>
            <p:nvPr/>
          </p:nvSpPr>
          <p:spPr>
            <a:xfrm>
              <a:off x="1954550" y="2130630"/>
              <a:ext cx="6437745" cy="1136342"/>
            </a:xfrm>
            <a:prstGeom prst="roundRect">
              <a:avLst/>
            </a:prstGeom>
            <a:solidFill>
              <a:srgbClr val="0778A5">
                <a:alpha val="15000"/>
              </a:srgbClr>
            </a:solidFill>
            <a:ln>
              <a:solidFill>
                <a:srgbClr val="0778A5"/>
              </a:solidFill>
            </a:ln>
          </p:spPr>
          <p:txBody>
            <a:bodyPr wrap="square" lIns="540000" tIns="0" rIns="0" bIns="0" rtlCol="0" anchor="ctr" anchorCtr="0">
              <a:noAutofit/>
            </a:bodyPr>
            <a:lstStyle/>
            <a:p>
              <a:pPr>
                <a:lnSpc>
                  <a:spcPct val="100000"/>
                </a:lnSpc>
                <a:spcAft>
                  <a:spcPts val="0"/>
                </a:spcAft>
              </a:pPr>
              <a:r>
                <a:rPr lang="de-DE" sz="2000" b="1" dirty="0" smtClean="0">
                  <a:latin typeface="BundesSans Office Bold"/>
                  <a:cs typeface="BundesSans Office Bold"/>
                </a:rPr>
                <a:t>Change </a:t>
              </a:r>
              <a:r>
                <a:rPr lang="de-DE" sz="2000" b="1" dirty="0" err="1" smtClean="0">
                  <a:latin typeface="BundesSans Office Bold"/>
                  <a:cs typeface="BundesSans Office Bold"/>
                </a:rPr>
                <a:t>of</a:t>
              </a:r>
              <a:r>
                <a:rPr lang="de-DE" sz="2000" b="1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sz="2000" b="1" dirty="0" err="1" smtClean="0">
                  <a:latin typeface="BundesSans Office Bold"/>
                  <a:cs typeface="BundesSans Office Bold"/>
                </a:rPr>
                <a:t>requirements</a:t>
              </a:r>
              <a:r>
                <a:rPr lang="de-DE" sz="2000" b="1" dirty="0" smtClean="0">
                  <a:latin typeface="BundesSans Office Bold"/>
                  <a:cs typeface="BundesSans Office Bold"/>
                </a:rPr>
                <a:t> in </a:t>
              </a:r>
              <a:r>
                <a:rPr lang="de-DE" sz="2000" b="1" dirty="0" err="1" smtClean="0">
                  <a:latin typeface="BundesSans Office Bold"/>
                  <a:cs typeface="BundesSans Office Bold"/>
                </a:rPr>
                <a:t>industry</a:t>
              </a:r>
              <a:r>
                <a:rPr lang="de-DE" sz="2000" b="1" dirty="0" smtClean="0">
                  <a:latin typeface="BundesSans Office Bold"/>
                  <a:cs typeface="BundesSans Office Bold"/>
                </a:rPr>
                <a:t>, </a:t>
              </a:r>
              <a:r>
                <a:rPr lang="de-DE" sz="2000" b="1" dirty="0" err="1" smtClean="0">
                  <a:latin typeface="BundesSans Office Bold"/>
                  <a:cs typeface="BundesSans Office Bold"/>
                </a:rPr>
                <a:t>educational</a:t>
              </a:r>
              <a:r>
                <a:rPr lang="de-DE" sz="2000" b="1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sz="2000" b="1" dirty="0" err="1" smtClean="0">
                  <a:latin typeface="BundesSans Office Bold"/>
                  <a:cs typeface="BundesSans Office Bold"/>
                </a:rPr>
                <a:t>system</a:t>
              </a:r>
              <a:r>
                <a:rPr lang="de-DE" sz="2000" b="1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sz="2000" b="1" dirty="0" err="1" smtClean="0">
                  <a:latin typeface="BundesSans Office Bold"/>
                  <a:cs typeface="BundesSans Office Bold"/>
                </a:rPr>
                <a:t>and</a:t>
              </a:r>
              <a:r>
                <a:rPr lang="de-DE" sz="2000" b="1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sz="2000" b="1" dirty="0" err="1" smtClean="0">
                  <a:latin typeface="BundesSans Office Bold"/>
                  <a:cs typeface="BundesSans Office Bold"/>
                </a:rPr>
                <a:t>society</a:t>
              </a:r>
              <a:r>
                <a:rPr lang="de-DE" sz="2000" b="1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sz="2000" b="1" dirty="0" err="1" smtClean="0">
                  <a:latin typeface="BundesSans Office Bold"/>
                  <a:cs typeface="BundesSans Office Bold"/>
                </a:rPr>
                <a:t>at</a:t>
              </a:r>
              <a:r>
                <a:rPr lang="de-DE" sz="2000" b="1" dirty="0" smtClean="0">
                  <a:latin typeface="BundesSans Office Bold"/>
                  <a:cs typeface="BundesSans Office Bold"/>
                </a:rPr>
                <a:t> large</a:t>
              </a:r>
              <a:endParaRPr lang="de-DE" sz="2000" b="1" i="0" baseline="0" dirty="0" smtClean="0">
                <a:latin typeface="BundesSans Office Bold"/>
                <a:cs typeface="BundesSans Office Bold"/>
              </a:endParaRPr>
            </a:p>
          </p:txBody>
        </p:sp>
      </p:grpSp>
      <p:grpSp>
        <p:nvGrpSpPr>
          <p:cNvPr id="16" name="Gruppieren 15"/>
          <p:cNvGrpSpPr/>
          <p:nvPr/>
        </p:nvGrpSpPr>
        <p:grpSpPr>
          <a:xfrm>
            <a:off x="906948" y="3371394"/>
            <a:ext cx="6739595" cy="1136342"/>
            <a:chOff x="1652700" y="2130630"/>
            <a:chExt cx="6739595" cy="1136342"/>
          </a:xfrm>
        </p:grpSpPr>
        <p:sp>
          <p:nvSpPr>
            <p:cNvPr id="17" name="Abgerundetes Rechteck 16"/>
            <p:cNvSpPr/>
            <p:nvPr/>
          </p:nvSpPr>
          <p:spPr>
            <a:xfrm>
              <a:off x="1652700" y="2130630"/>
              <a:ext cx="603700" cy="1136342"/>
            </a:xfrm>
            <a:prstGeom prst="roundRect">
              <a:avLst/>
            </a:prstGeom>
            <a:solidFill>
              <a:srgbClr val="0778A5"/>
            </a:solidFill>
            <a:ln>
              <a:solidFill>
                <a:srgbClr val="0778A5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>
                <a:lnSpc>
                  <a:spcPct val="100000"/>
                </a:lnSpc>
                <a:spcAft>
                  <a:spcPts val="0"/>
                </a:spcAft>
              </a:pPr>
              <a:endParaRPr lang="de-DE" sz="1200" b="1" i="0" baseline="0" dirty="0" smtClean="0">
                <a:solidFill>
                  <a:srgbClr val="FFFFFF"/>
                </a:solidFill>
                <a:latin typeface="BundesSans Office Bold"/>
                <a:cs typeface="BundesSans Office Bold"/>
              </a:endParaRPr>
            </a:p>
          </p:txBody>
        </p:sp>
        <p:sp>
          <p:nvSpPr>
            <p:cNvPr id="18" name="Abgerundetes Rechteck 17"/>
            <p:cNvSpPr/>
            <p:nvPr/>
          </p:nvSpPr>
          <p:spPr>
            <a:xfrm>
              <a:off x="1954550" y="2130630"/>
              <a:ext cx="6437745" cy="1136342"/>
            </a:xfrm>
            <a:prstGeom prst="roundRect">
              <a:avLst/>
            </a:prstGeom>
            <a:solidFill>
              <a:srgbClr val="0778A5">
                <a:alpha val="15000"/>
              </a:srgbClr>
            </a:solidFill>
            <a:ln>
              <a:solidFill>
                <a:srgbClr val="0778A5"/>
              </a:solidFill>
            </a:ln>
          </p:spPr>
          <p:txBody>
            <a:bodyPr wrap="square" lIns="540000" tIns="0" rIns="0" bIns="0" rtlCol="0" anchor="ctr" anchorCtr="0">
              <a:noAutofit/>
            </a:bodyPr>
            <a:lstStyle/>
            <a:p>
              <a:pPr>
                <a:lnSpc>
                  <a:spcPct val="100000"/>
                </a:lnSpc>
                <a:spcAft>
                  <a:spcPts val="0"/>
                </a:spcAft>
              </a:pPr>
              <a:r>
                <a:rPr lang="de-DE" sz="2000" b="1" i="0" baseline="0" dirty="0" smtClean="0">
                  <a:latin typeface="BundesSans Office Bold"/>
                  <a:cs typeface="BundesSans Office Bold"/>
                </a:rPr>
                <a:t>Federal </a:t>
              </a:r>
              <a:r>
                <a:rPr lang="de-DE" sz="2000" b="1" i="0" baseline="0" dirty="0" err="1" smtClean="0">
                  <a:latin typeface="BundesSans Office Bold"/>
                  <a:cs typeface="BundesSans Office Bold"/>
                </a:rPr>
                <a:t>government</a:t>
              </a:r>
              <a:r>
                <a:rPr lang="de-DE" sz="2000" b="1" i="0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sz="2000" b="1" i="0" dirty="0" err="1" smtClean="0">
                  <a:latin typeface="BundesSans Office Bold"/>
                  <a:cs typeface="BundesSans Office Bold"/>
                </a:rPr>
                <a:t>as</a:t>
              </a:r>
              <a:r>
                <a:rPr lang="de-DE" sz="2000" b="1" i="0" dirty="0" smtClean="0">
                  <a:latin typeface="BundesSans Office Bold"/>
                  <a:cs typeface="BundesSans Office Bold"/>
                </a:rPr>
                <a:t> a </a:t>
              </a:r>
              <a:r>
                <a:rPr lang="de-DE" sz="2000" b="1" i="0" dirty="0" err="1" smtClean="0">
                  <a:latin typeface="BundesSans Office Bold"/>
                  <a:cs typeface="BundesSans Office Bold"/>
                </a:rPr>
                <a:t>promoter</a:t>
              </a:r>
              <a:r>
                <a:rPr lang="de-DE" sz="2000" b="1" i="0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sz="2000" b="1" i="0" dirty="0" err="1" smtClean="0">
                  <a:latin typeface="BundesSans Office Bold"/>
                  <a:cs typeface="BundesSans Office Bold"/>
                </a:rPr>
                <a:t>of</a:t>
              </a:r>
              <a:r>
                <a:rPr lang="de-DE" sz="2000" b="1" i="0" dirty="0" smtClean="0">
                  <a:latin typeface="BundesSans Office Bold"/>
                  <a:cs typeface="BundesSans Office Bold"/>
                </a:rPr>
                <a:t> 21</a:t>
              </a:r>
              <a:r>
                <a:rPr lang="de-DE" sz="2000" b="1" i="0" baseline="30000" dirty="0" smtClean="0">
                  <a:latin typeface="BundesSans Office Bold"/>
                  <a:cs typeface="BundesSans Office Bold"/>
                </a:rPr>
                <a:t>st</a:t>
              </a:r>
              <a:r>
                <a:rPr lang="de-DE" sz="2000" b="1" i="0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sz="2000" b="1" i="0" dirty="0" err="1" smtClean="0">
                  <a:latin typeface="BundesSans Office Bold"/>
                  <a:cs typeface="BundesSans Office Bold"/>
                </a:rPr>
                <a:t>century</a:t>
              </a:r>
              <a:r>
                <a:rPr lang="de-DE" sz="2000" b="1" i="0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sz="2000" b="1" i="0" dirty="0" err="1" smtClean="0">
                  <a:latin typeface="BundesSans Office Bold"/>
                  <a:cs typeface="BundesSans Office Bold"/>
                </a:rPr>
                <a:t>competencies</a:t>
              </a:r>
              <a:endParaRPr lang="de-DE" sz="2000" b="1" i="0" baseline="0" dirty="0" smtClean="0">
                <a:latin typeface="BundesSans Office Bold"/>
                <a:cs typeface="BundesSans Office Bold"/>
              </a:endParaRPr>
            </a:p>
          </p:txBody>
        </p:sp>
      </p:grpSp>
      <p:grpSp>
        <p:nvGrpSpPr>
          <p:cNvPr id="19" name="Gruppieren 18"/>
          <p:cNvGrpSpPr/>
          <p:nvPr/>
        </p:nvGrpSpPr>
        <p:grpSpPr>
          <a:xfrm>
            <a:off x="906948" y="4705826"/>
            <a:ext cx="6739595" cy="1136342"/>
            <a:chOff x="1652700" y="2130630"/>
            <a:chExt cx="6739595" cy="1136342"/>
          </a:xfrm>
        </p:grpSpPr>
        <p:sp>
          <p:nvSpPr>
            <p:cNvPr id="20" name="Abgerundetes Rechteck 19"/>
            <p:cNvSpPr/>
            <p:nvPr/>
          </p:nvSpPr>
          <p:spPr>
            <a:xfrm>
              <a:off x="1652700" y="2130630"/>
              <a:ext cx="603700" cy="1136342"/>
            </a:xfrm>
            <a:prstGeom prst="roundRect">
              <a:avLst/>
            </a:prstGeom>
            <a:solidFill>
              <a:srgbClr val="0778A5"/>
            </a:solidFill>
            <a:ln>
              <a:solidFill>
                <a:srgbClr val="0778A5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>
                <a:lnSpc>
                  <a:spcPct val="100000"/>
                </a:lnSpc>
                <a:spcAft>
                  <a:spcPts val="0"/>
                </a:spcAft>
              </a:pPr>
              <a:endParaRPr lang="de-DE" sz="1200" b="1" i="0" baseline="0" dirty="0" smtClean="0">
                <a:solidFill>
                  <a:srgbClr val="FFFFFF"/>
                </a:solidFill>
                <a:latin typeface="BundesSans Office Bold"/>
                <a:cs typeface="BundesSans Office Bold"/>
              </a:endParaRPr>
            </a:p>
          </p:txBody>
        </p:sp>
        <p:sp>
          <p:nvSpPr>
            <p:cNvPr id="21" name="Abgerundetes Rechteck 20"/>
            <p:cNvSpPr/>
            <p:nvPr/>
          </p:nvSpPr>
          <p:spPr>
            <a:xfrm>
              <a:off x="1954550" y="2130630"/>
              <a:ext cx="6437745" cy="1136342"/>
            </a:xfrm>
            <a:prstGeom prst="roundRect">
              <a:avLst/>
            </a:prstGeom>
            <a:solidFill>
              <a:srgbClr val="0778A5">
                <a:alpha val="15000"/>
              </a:srgbClr>
            </a:solidFill>
            <a:ln>
              <a:solidFill>
                <a:srgbClr val="0778A5"/>
              </a:solidFill>
            </a:ln>
          </p:spPr>
          <p:txBody>
            <a:bodyPr wrap="square" lIns="540000" tIns="0" rIns="0" bIns="0" rtlCol="0" anchor="ctr" anchorCtr="0">
              <a:noAutofit/>
            </a:bodyPr>
            <a:lstStyle/>
            <a:p>
              <a:pPr>
                <a:lnSpc>
                  <a:spcPct val="100000"/>
                </a:lnSpc>
                <a:spcAft>
                  <a:spcPts val="0"/>
                </a:spcAft>
              </a:pPr>
              <a:r>
                <a:rPr lang="de-DE" sz="2000" b="1" i="0" baseline="0" dirty="0" smtClean="0">
                  <a:latin typeface="BundesSans Office Bold"/>
                  <a:cs typeface="BundesSans Office Bold"/>
                </a:rPr>
                <a:t>Political</a:t>
              </a:r>
              <a:r>
                <a:rPr lang="de-DE" sz="2000" b="1" i="0" dirty="0" smtClean="0">
                  <a:latin typeface="BundesSans Office Bold"/>
                  <a:cs typeface="BundesSans Office Bold"/>
                </a:rPr>
                <a:t> will to </a:t>
              </a:r>
              <a:r>
                <a:rPr lang="de-DE" sz="2000" b="1" i="0" dirty="0" err="1" smtClean="0">
                  <a:latin typeface="BundesSans Office Bold"/>
                  <a:cs typeface="BundesSans Office Bold"/>
                </a:rPr>
                <a:t>overcome</a:t>
              </a:r>
              <a:r>
                <a:rPr lang="de-DE" sz="2000" b="1" i="0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sz="2000" b="1" i="0" dirty="0" err="1" smtClean="0">
                  <a:latin typeface="BundesSans Office Bold"/>
                  <a:cs typeface="BundesSans Office Bold"/>
                </a:rPr>
                <a:t>obstacles</a:t>
              </a:r>
              <a:r>
                <a:rPr lang="de-DE" sz="2000" b="1" i="0" dirty="0" smtClean="0">
                  <a:latin typeface="BundesSans Office Bold"/>
                  <a:cs typeface="BundesSans Office Bold"/>
                </a:rPr>
                <a:t> to </a:t>
              </a:r>
              <a:r>
                <a:rPr lang="de-DE" sz="2000" b="1" i="0" dirty="0" err="1" smtClean="0">
                  <a:latin typeface="BundesSans Office Bold"/>
                  <a:cs typeface="BundesSans Office Bold"/>
                </a:rPr>
                <a:t>modernization</a:t>
              </a:r>
              <a:endParaRPr lang="de-DE" sz="2000" b="1" i="0" baseline="0" dirty="0" smtClean="0">
                <a:latin typeface="BundesSans Office Bold"/>
                <a:cs typeface="BundesSans Office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9269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ichtungspfeil 42"/>
          <p:cNvSpPr/>
          <p:nvPr/>
        </p:nvSpPr>
        <p:spPr>
          <a:xfrm>
            <a:off x="2912692" y="1664447"/>
            <a:ext cx="5868140" cy="4607533"/>
          </a:xfrm>
          <a:prstGeom prst="homePlate">
            <a:avLst>
              <a:gd name="adj" fmla="val 9994"/>
            </a:avLst>
          </a:prstGeom>
          <a:solidFill>
            <a:srgbClr val="0778A5">
              <a:alpha val="15000"/>
            </a:srgbClr>
          </a:solidFill>
          <a:ln w="12700">
            <a:solidFill>
              <a:srgbClr val="0778A5"/>
            </a:solidFill>
          </a:ln>
        </p:spPr>
        <p:txBody>
          <a:bodyPr rot="0" spcFirstLastPara="0" vertOverflow="overflow" horzOverflow="overflow" vert="horz" wrap="square" lIns="180000" tIns="10800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sz="2000" b="1" dirty="0">
                <a:latin typeface="BundesSans Office Bold"/>
                <a:cs typeface="BundesSans Office Bold"/>
              </a:rPr>
              <a:t>Länder </a:t>
            </a:r>
            <a:r>
              <a:rPr lang="de-DE" sz="2000" b="1" dirty="0" smtClean="0">
                <a:latin typeface="BundesSans Office Bold"/>
                <a:cs typeface="BundesSans Office Bold"/>
              </a:rPr>
              <a:t>will </a:t>
            </a:r>
            <a:r>
              <a:rPr lang="de-DE" sz="2000" b="1" dirty="0" err="1" smtClean="0">
                <a:latin typeface="BundesSans Office Bold"/>
                <a:cs typeface="BundesSans Office Bold"/>
              </a:rPr>
              <a:t>commit</a:t>
            </a:r>
            <a:r>
              <a:rPr lang="de-DE" sz="2000" b="1" dirty="0" smtClean="0">
                <a:latin typeface="BundesSans Office Bold"/>
                <a:cs typeface="BundesSans Office Bold"/>
              </a:rPr>
              <a:t> </a:t>
            </a:r>
            <a:r>
              <a:rPr lang="de-DE" sz="2000" b="1" dirty="0" err="1" smtClean="0">
                <a:latin typeface="BundesSans Office Bold"/>
                <a:cs typeface="BundesSans Office Bold"/>
              </a:rPr>
              <a:t>themselves</a:t>
            </a:r>
            <a:r>
              <a:rPr lang="de-DE" sz="2000" b="1" dirty="0" smtClean="0">
                <a:latin typeface="BundesSans Office Bold"/>
                <a:cs typeface="BundesSans Office Bold"/>
              </a:rPr>
              <a:t> </a:t>
            </a:r>
            <a:r>
              <a:rPr lang="de-DE" sz="2000" b="1" dirty="0" smtClean="0">
                <a:latin typeface="BundesSans Office Bold"/>
                <a:cs typeface="BundesSans Office Bold"/>
              </a:rPr>
              <a:t>o </a:t>
            </a:r>
            <a:r>
              <a:rPr lang="de-DE" sz="2000" b="1" dirty="0" err="1" smtClean="0">
                <a:latin typeface="BundesSans Office Bold"/>
                <a:cs typeface="BundesSans Office Bold"/>
              </a:rPr>
              <a:t>put</a:t>
            </a:r>
            <a:r>
              <a:rPr lang="de-DE" sz="2000" b="1" dirty="0" smtClean="0">
                <a:latin typeface="BundesSans Office Bold"/>
                <a:cs typeface="BundesSans Office Bold"/>
              </a:rPr>
              <a:t> digital </a:t>
            </a:r>
            <a:r>
              <a:rPr lang="de-DE" sz="2000" b="1" dirty="0" err="1" smtClean="0">
                <a:latin typeface="BundesSans Office Bold"/>
                <a:cs typeface="BundesSans Office Bold"/>
              </a:rPr>
              <a:t>education</a:t>
            </a:r>
            <a:r>
              <a:rPr lang="de-DE" sz="2000" b="1" dirty="0" smtClean="0">
                <a:latin typeface="BundesSans Office Bold"/>
                <a:cs typeface="BundesSans Office Bold"/>
              </a:rPr>
              <a:t> </a:t>
            </a:r>
            <a:r>
              <a:rPr lang="de-DE" sz="2000" b="1" dirty="0" err="1" smtClean="0">
                <a:latin typeface="BundesSans Office Bold"/>
                <a:cs typeface="BundesSans Office Bold"/>
              </a:rPr>
              <a:t>into</a:t>
            </a:r>
            <a:r>
              <a:rPr lang="de-DE" sz="2000" b="1" dirty="0" smtClean="0">
                <a:latin typeface="BundesSans Office Bold"/>
                <a:cs typeface="BundesSans Office Bold"/>
              </a:rPr>
              <a:t> </a:t>
            </a:r>
            <a:r>
              <a:rPr lang="de-DE" sz="2000" b="1" dirty="0" err="1" smtClean="0">
                <a:latin typeface="BundesSans Office Bold"/>
                <a:cs typeface="BundesSans Office Bold"/>
              </a:rPr>
              <a:t>practise</a:t>
            </a:r>
            <a:r>
              <a:rPr lang="de-DE" sz="2000" b="1" dirty="0" smtClean="0">
                <a:latin typeface="BundesSans Office Bold"/>
                <a:cs typeface="BundesSans Office Bold"/>
              </a:rPr>
              <a:t> </a:t>
            </a:r>
            <a:r>
              <a:rPr lang="de-DE" sz="2000" b="1" dirty="0" err="1" smtClean="0">
                <a:latin typeface="BundesSans Office Bold"/>
                <a:cs typeface="BundesSans Office Bold"/>
              </a:rPr>
              <a:t>with</a:t>
            </a:r>
            <a:r>
              <a:rPr lang="de-DE" sz="2000" b="1" dirty="0" smtClean="0">
                <a:latin typeface="BundesSans Office Bold"/>
                <a:cs typeface="BundesSans Office Bold"/>
              </a:rPr>
              <a:t> all </a:t>
            </a:r>
            <a:r>
              <a:rPr lang="de-DE" sz="2000" b="1" dirty="0" err="1" smtClean="0">
                <a:latin typeface="BundesSans Office Bold"/>
                <a:cs typeface="BundesSans Office Bold"/>
              </a:rPr>
              <a:t>structral</a:t>
            </a:r>
            <a:r>
              <a:rPr lang="de-DE" sz="2000" b="1" dirty="0" smtClean="0">
                <a:latin typeface="BundesSans Office Bold"/>
                <a:cs typeface="BundesSans Office Bold"/>
              </a:rPr>
              <a:t> </a:t>
            </a:r>
            <a:r>
              <a:rPr lang="de-DE" sz="2000" b="1" dirty="0" err="1" smtClean="0">
                <a:latin typeface="BundesSans Office Bold"/>
                <a:cs typeface="BundesSans Office Bold"/>
              </a:rPr>
              <a:t>needs</a:t>
            </a:r>
            <a:endParaRPr lang="de-DE" sz="2000" b="1" dirty="0">
              <a:latin typeface="BundesSans Office Bold"/>
              <a:cs typeface="BundesSans Office Bold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DigitalPakt#D – </a:t>
            </a:r>
            <a:r>
              <a:rPr lang="de-DE" dirty="0" err="1" smtClean="0"/>
              <a:t>Activities</a:t>
            </a:r>
            <a:r>
              <a:rPr lang="de-DE" dirty="0" smtClean="0"/>
              <a:t> in </a:t>
            </a:r>
            <a:r>
              <a:rPr lang="de-DE" dirty="0" err="1" smtClean="0"/>
              <a:t>detail</a:t>
            </a:r>
            <a:endParaRPr lang="de-DE" dirty="0"/>
          </a:p>
        </p:txBody>
      </p:sp>
      <p:sp>
        <p:nvSpPr>
          <p:cNvPr id="3" name="Richtungspfeil 2"/>
          <p:cNvSpPr/>
          <p:nvPr/>
        </p:nvSpPr>
        <p:spPr>
          <a:xfrm>
            <a:off x="304801" y="2387716"/>
            <a:ext cx="2886074" cy="3160993"/>
          </a:xfrm>
          <a:prstGeom prst="homePlate">
            <a:avLst>
              <a:gd name="adj" fmla="val 20110"/>
            </a:avLst>
          </a:prstGeom>
          <a:solidFill>
            <a:srgbClr val="0778A5"/>
          </a:solidFill>
          <a:ln w="12700">
            <a:solidFill>
              <a:srgbClr val="0778A5"/>
            </a:solidFill>
          </a:ln>
        </p:spPr>
        <p:txBody>
          <a:bodyPr wrap="square" lIns="144000" tIns="0" rIns="0" bIns="0" rtlCol="0" anchor="ctr" anchorCtr="0">
            <a:noAutofit/>
          </a:bodyPr>
          <a:lstStyle/>
          <a:p>
            <a:r>
              <a:rPr lang="de-DE" sz="2000" b="1" dirty="0" smtClean="0">
                <a:solidFill>
                  <a:schemeClr val="bg1"/>
                </a:solidFill>
                <a:latin typeface="BundesSans Office Bold"/>
                <a:cs typeface="BundesSans Office Bold"/>
              </a:rPr>
              <a:t>BMBF will </a:t>
            </a:r>
            <a:r>
              <a:rPr lang="de-DE" sz="2000" b="1" dirty="0" err="1" smtClean="0">
                <a:solidFill>
                  <a:schemeClr val="bg1"/>
                </a:solidFill>
                <a:latin typeface="BundesSans Office Bold"/>
                <a:cs typeface="BundesSans Office Bold"/>
              </a:rPr>
              <a:t>fund</a:t>
            </a:r>
            <a:r>
              <a:rPr lang="de-DE" sz="2000" b="1" dirty="0" smtClean="0">
                <a:solidFill>
                  <a:schemeClr val="bg1"/>
                </a:solidFill>
                <a:latin typeface="BundesSans Office Bold"/>
                <a:cs typeface="BundesSans Office Bold"/>
              </a:rPr>
              <a:t> digital </a:t>
            </a:r>
            <a:r>
              <a:rPr lang="de-DE" sz="2000" b="1" dirty="0" err="1" smtClean="0">
                <a:solidFill>
                  <a:schemeClr val="bg1"/>
                </a:solidFill>
                <a:latin typeface="BundesSans Office Bold"/>
                <a:cs typeface="BundesSans Office Bold"/>
              </a:rPr>
              <a:t>infrastructures</a:t>
            </a:r>
            <a:r>
              <a:rPr lang="de-DE" sz="2000" b="1" dirty="0" smtClean="0">
                <a:solidFill>
                  <a:schemeClr val="bg1"/>
                </a:solidFill>
                <a:latin typeface="BundesSans Office Bold"/>
                <a:cs typeface="BundesSans Office Bold"/>
              </a:rPr>
              <a:t> </a:t>
            </a:r>
            <a:r>
              <a:rPr lang="de-DE" sz="2000" b="1" dirty="0" err="1" smtClean="0">
                <a:solidFill>
                  <a:schemeClr val="bg1"/>
                </a:solidFill>
                <a:latin typeface="BundesSans Office Bold"/>
                <a:cs typeface="BundesSans Office Bold"/>
              </a:rPr>
              <a:t>for</a:t>
            </a:r>
            <a:r>
              <a:rPr lang="de-DE" sz="2000" b="1" dirty="0" smtClean="0">
                <a:solidFill>
                  <a:schemeClr val="bg1"/>
                </a:solidFill>
                <a:latin typeface="BundesSans Office Bold"/>
                <a:cs typeface="BundesSans Office Bold"/>
              </a:rPr>
              <a:t> </a:t>
            </a:r>
            <a:r>
              <a:rPr lang="de-DE" sz="2000" b="1" dirty="0" err="1" smtClean="0">
                <a:solidFill>
                  <a:schemeClr val="bg1"/>
                </a:solidFill>
                <a:latin typeface="BundesSans Office Bold"/>
                <a:cs typeface="BundesSans Office Bold"/>
              </a:rPr>
              <a:t>general</a:t>
            </a:r>
            <a:r>
              <a:rPr lang="de-DE" sz="2000" b="1" dirty="0" smtClean="0">
                <a:solidFill>
                  <a:schemeClr val="bg1"/>
                </a:solidFill>
                <a:latin typeface="BundesSans Office Bold"/>
                <a:cs typeface="BundesSans Office Bold"/>
              </a:rPr>
              <a:t> </a:t>
            </a:r>
            <a:r>
              <a:rPr lang="de-DE" sz="2000" b="1" dirty="0" err="1" smtClean="0">
                <a:solidFill>
                  <a:schemeClr val="bg1"/>
                </a:solidFill>
                <a:latin typeface="BundesSans Office Bold"/>
                <a:cs typeface="BundesSans Office Bold"/>
              </a:rPr>
              <a:t>and</a:t>
            </a:r>
            <a:r>
              <a:rPr lang="de-DE" sz="2000" b="1" dirty="0" smtClean="0">
                <a:solidFill>
                  <a:schemeClr val="bg1"/>
                </a:solidFill>
                <a:latin typeface="BundesSans Office Bold"/>
                <a:cs typeface="BundesSans Office Bold"/>
              </a:rPr>
              <a:t> professional </a:t>
            </a:r>
            <a:r>
              <a:rPr lang="de-DE" sz="2000" b="1" dirty="0" err="1" smtClean="0">
                <a:solidFill>
                  <a:schemeClr val="bg1"/>
                </a:solidFill>
                <a:latin typeface="BundesSans Office Bold"/>
                <a:cs typeface="BundesSans Office Bold"/>
              </a:rPr>
              <a:t>schools</a:t>
            </a:r>
            <a:r>
              <a:rPr lang="de-DE" sz="2000" b="1" dirty="0" smtClean="0">
                <a:solidFill>
                  <a:schemeClr val="bg1"/>
                </a:solidFill>
                <a:latin typeface="BundesSans Office Bold"/>
                <a:cs typeface="BundesSans Office Bold"/>
              </a:rPr>
              <a:t/>
            </a:r>
            <a:br>
              <a:rPr lang="de-DE" sz="2000" b="1" dirty="0" smtClean="0">
                <a:solidFill>
                  <a:schemeClr val="bg1"/>
                </a:solidFill>
                <a:latin typeface="BundesSans Office Bold"/>
                <a:cs typeface="BundesSans Office Bold"/>
              </a:rPr>
            </a:br>
            <a:r>
              <a:rPr lang="de-DE" sz="2000" b="1" dirty="0" smtClean="0">
                <a:solidFill>
                  <a:schemeClr val="bg1"/>
                </a:solidFill>
                <a:latin typeface="BundesSans Office Bold"/>
                <a:cs typeface="BundesSans Office Bold"/>
              </a:rPr>
              <a:t>- </a:t>
            </a:r>
            <a:r>
              <a:rPr lang="de-DE" sz="2000" b="1" dirty="0" err="1" smtClean="0">
                <a:solidFill>
                  <a:schemeClr val="bg1"/>
                </a:solidFill>
                <a:latin typeface="BundesSans Office Bold"/>
                <a:cs typeface="BundesSans Office Bold"/>
              </a:rPr>
              <a:t>esp</a:t>
            </a:r>
            <a:r>
              <a:rPr lang="de-DE" sz="2000" b="1" dirty="0" smtClean="0">
                <a:solidFill>
                  <a:schemeClr val="bg1"/>
                </a:solidFill>
                <a:latin typeface="BundesSans Office Bold"/>
                <a:cs typeface="BundesSans Office Bold"/>
              </a:rPr>
              <a:t>. </a:t>
            </a:r>
            <a:r>
              <a:rPr lang="de-DE" sz="2000" b="1" dirty="0" err="1" smtClean="0">
                <a:solidFill>
                  <a:schemeClr val="bg1"/>
                </a:solidFill>
                <a:latin typeface="BundesSans Office Bold"/>
                <a:cs typeface="BundesSans Office Bold"/>
              </a:rPr>
              <a:t>at</a:t>
            </a:r>
            <a:r>
              <a:rPr lang="de-DE" sz="2000" b="1" dirty="0" smtClean="0">
                <a:solidFill>
                  <a:schemeClr val="bg1"/>
                </a:solidFill>
                <a:latin typeface="BundesSans Office Bold"/>
                <a:cs typeface="BundesSans Office Bold"/>
              </a:rPr>
              <a:t> regional &amp; Länder </a:t>
            </a:r>
            <a:r>
              <a:rPr lang="de-DE" sz="2000" b="1" dirty="0" err="1" smtClean="0">
                <a:solidFill>
                  <a:schemeClr val="bg1"/>
                </a:solidFill>
                <a:latin typeface="BundesSans Office Bold"/>
                <a:cs typeface="BundesSans Office Bold"/>
              </a:rPr>
              <a:t>level</a:t>
            </a:r>
            <a:r>
              <a:rPr lang="de-DE" sz="2000" b="1" dirty="0" smtClean="0">
                <a:solidFill>
                  <a:schemeClr val="bg1"/>
                </a:solidFill>
                <a:latin typeface="BundesSans Office Bold"/>
                <a:cs typeface="BundesSans Office Bold"/>
              </a:rPr>
              <a:t> (not </a:t>
            </a:r>
            <a:r>
              <a:rPr lang="de-DE" sz="2000" b="1" dirty="0" err="1" smtClean="0">
                <a:solidFill>
                  <a:schemeClr val="bg1"/>
                </a:solidFill>
                <a:latin typeface="BundesSans Office Bold"/>
                <a:cs typeface="BundesSans Office Bold"/>
              </a:rPr>
              <a:t>single</a:t>
            </a:r>
            <a:r>
              <a:rPr lang="de-DE" sz="2000" b="1" dirty="0" smtClean="0">
                <a:solidFill>
                  <a:schemeClr val="bg1"/>
                </a:solidFill>
                <a:latin typeface="BundesSans Office Bold"/>
                <a:cs typeface="BundesSans Office Bold"/>
              </a:rPr>
              <a:t> </a:t>
            </a:r>
            <a:r>
              <a:rPr lang="de-DE" sz="2000" b="1" dirty="0" err="1" smtClean="0">
                <a:solidFill>
                  <a:schemeClr val="bg1"/>
                </a:solidFill>
                <a:latin typeface="BundesSans Office Bold"/>
                <a:cs typeface="BundesSans Office Bold"/>
              </a:rPr>
              <a:t>schools</a:t>
            </a:r>
            <a:r>
              <a:rPr lang="de-DE" sz="2000" b="1" dirty="0" smtClean="0">
                <a:solidFill>
                  <a:schemeClr val="bg1"/>
                </a:solidFill>
                <a:latin typeface="BundesSans Office Bold"/>
                <a:cs typeface="BundesSans Office Bold"/>
              </a:rPr>
              <a:t>)</a:t>
            </a:r>
          </a:p>
        </p:txBody>
      </p:sp>
      <p:grpSp>
        <p:nvGrpSpPr>
          <p:cNvPr id="7" name="Gruppieren 6"/>
          <p:cNvGrpSpPr/>
          <p:nvPr/>
        </p:nvGrpSpPr>
        <p:grpSpPr>
          <a:xfrm>
            <a:off x="3412594" y="2749306"/>
            <a:ext cx="4874155" cy="3422894"/>
            <a:chOff x="3412594" y="2777881"/>
            <a:chExt cx="4874155" cy="3422894"/>
          </a:xfrm>
        </p:grpSpPr>
        <p:sp>
          <p:nvSpPr>
            <p:cNvPr id="34" name="Abgerundetes Rechteck 33"/>
            <p:cNvSpPr/>
            <p:nvPr/>
          </p:nvSpPr>
          <p:spPr>
            <a:xfrm>
              <a:off x="3412594" y="4800480"/>
              <a:ext cx="4874155" cy="1400295"/>
            </a:xfrm>
            <a:prstGeom prst="roundRect">
              <a:avLst/>
            </a:prstGeom>
            <a:solidFill>
              <a:srgbClr val="0778A5">
                <a:alpha val="15000"/>
              </a:srgbClr>
            </a:solidFill>
            <a:ln>
              <a:solidFill>
                <a:srgbClr val="0778A5"/>
              </a:solidFill>
            </a:ln>
          </p:spPr>
          <p:txBody>
            <a:bodyPr wrap="square" lIns="144000" tIns="432000" rIns="0" bIns="0" rtlCol="0" anchor="ctr" anchorCtr="0">
              <a:noAutofit/>
            </a:bodyPr>
            <a:lstStyle/>
            <a:p>
              <a:r>
                <a:rPr lang="de-DE" b="1" dirty="0" err="1" smtClean="0">
                  <a:latin typeface="BundesSans Office Bold"/>
                  <a:cs typeface="BundesSans Office Bold"/>
                </a:rPr>
                <a:t>Applying</a:t>
              </a:r>
              <a:r>
                <a:rPr lang="de-DE" b="1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b="1" dirty="0" err="1" smtClean="0">
                  <a:latin typeface="BundesSans Office Bold"/>
                  <a:cs typeface="BundesSans Office Bold"/>
                </a:rPr>
                <a:t>for</a:t>
              </a:r>
              <a:r>
                <a:rPr lang="de-DE" b="1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b="1" dirty="0" err="1" smtClean="0">
                  <a:latin typeface="BundesSans Office Bold"/>
                  <a:cs typeface="BundesSans Office Bold"/>
                </a:rPr>
                <a:t>participation</a:t>
              </a:r>
              <a:r>
                <a:rPr lang="de-DE" b="1" dirty="0" smtClean="0">
                  <a:latin typeface="BundesSans Office Bold"/>
                  <a:cs typeface="BundesSans Office Bold"/>
                </a:rPr>
                <a:t> on the </a:t>
              </a:r>
              <a:r>
                <a:rPr lang="de-DE" b="1" dirty="0" err="1" smtClean="0">
                  <a:latin typeface="BundesSans Office Bold"/>
                  <a:cs typeface="BundesSans Office Bold"/>
                </a:rPr>
                <a:t>basis</a:t>
              </a:r>
              <a:r>
                <a:rPr lang="de-DE" b="1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b="1" dirty="0" err="1" smtClean="0">
                  <a:latin typeface="BundesSans Office Bold"/>
                  <a:cs typeface="BundesSans Office Bold"/>
                </a:rPr>
                <a:t>of</a:t>
              </a:r>
              <a:r>
                <a:rPr lang="de-DE" b="1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b="1" dirty="0" err="1" smtClean="0">
                  <a:latin typeface="BundesSans Office Bold"/>
                  <a:cs typeface="BundesSans Office Bold"/>
                </a:rPr>
                <a:t>school</a:t>
              </a:r>
              <a:r>
                <a:rPr lang="de-DE" b="1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b="1" dirty="0" err="1" smtClean="0">
                  <a:latin typeface="BundesSans Office Bold"/>
                  <a:cs typeface="BundesSans Office Bold"/>
                </a:rPr>
                <a:t>strategies</a:t>
              </a:r>
              <a:r>
                <a:rPr lang="de-DE" b="1" dirty="0" smtClean="0">
                  <a:latin typeface="BundesSans Office Bold"/>
                  <a:cs typeface="BundesSans Office Bold"/>
                </a:rPr>
                <a:t> (</a:t>
              </a:r>
              <a:r>
                <a:rPr lang="de-DE" b="1" smtClean="0">
                  <a:latin typeface="BundesSans Office Bold"/>
                  <a:cs typeface="BundesSans Office Bold"/>
                </a:rPr>
                <a:t>pedagogical</a:t>
              </a:r>
              <a:r>
                <a:rPr lang="de-DE" b="1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b="1" dirty="0" err="1" smtClean="0">
                  <a:latin typeface="BundesSans Office Bold"/>
                  <a:cs typeface="BundesSans Office Bold"/>
                </a:rPr>
                <a:t>concepts</a:t>
              </a:r>
              <a:r>
                <a:rPr lang="de-DE" b="1" dirty="0" smtClean="0">
                  <a:latin typeface="BundesSans Office Bold"/>
                  <a:cs typeface="BundesSans Office Bold"/>
                </a:rPr>
                <a:t>, </a:t>
              </a:r>
              <a:r>
                <a:rPr lang="de-DE" b="1" dirty="0" err="1" smtClean="0">
                  <a:latin typeface="BundesSans Office Bold"/>
                  <a:cs typeface="BundesSans Office Bold"/>
                </a:rPr>
                <a:t>media</a:t>
              </a:r>
              <a:r>
                <a:rPr lang="de-DE" b="1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b="1" dirty="0" err="1" smtClean="0">
                  <a:latin typeface="BundesSans Office Bold"/>
                  <a:cs typeface="BundesSans Office Bold"/>
                </a:rPr>
                <a:t>strategy</a:t>
              </a:r>
              <a:r>
                <a:rPr lang="de-DE" b="1" dirty="0" smtClean="0">
                  <a:latin typeface="BundesSans Office Bold"/>
                  <a:cs typeface="BundesSans Office Bold"/>
                </a:rPr>
                <a:t> etc.)</a:t>
              </a:r>
              <a:endParaRPr lang="de-DE" b="1" dirty="0">
                <a:latin typeface="BundesSans Office Bold"/>
                <a:cs typeface="BundesSans Office Bold"/>
              </a:endParaRPr>
            </a:p>
          </p:txBody>
        </p:sp>
        <p:sp>
          <p:nvSpPr>
            <p:cNvPr id="36" name="Abgerundetes Rechteck 35"/>
            <p:cNvSpPr/>
            <p:nvPr/>
          </p:nvSpPr>
          <p:spPr>
            <a:xfrm>
              <a:off x="3412594" y="2777881"/>
              <a:ext cx="4874155" cy="469843"/>
            </a:xfrm>
            <a:prstGeom prst="roundRect">
              <a:avLst/>
            </a:prstGeom>
            <a:solidFill>
              <a:srgbClr val="0778A5"/>
            </a:solidFill>
            <a:ln>
              <a:solidFill>
                <a:srgbClr val="0778A5"/>
              </a:solidFill>
            </a:ln>
          </p:spPr>
          <p:txBody>
            <a:bodyPr wrap="square" lIns="72000" tIns="0" rIns="0" bIns="0" rtlCol="0" anchor="ctr" anchorCtr="0">
              <a:noAutofit/>
            </a:bodyPr>
            <a:lstStyle/>
            <a:p>
              <a:pPr algn="ctr"/>
              <a:r>
                <a:rPr lang="de-DE" b="1" dirty="0" smtClean="0">
                  <a:solidFill>
                    <a:schemeClr val="bg1"/>
                  </a:solidFill>
                  <a:latin typeface="BundesSans Office Bold"/>
                  <a:cs typeface="BundesSans Office Bold"/>
                </a:rPr>
                <a:t>Länder </a:t>
              </a:r>
              <a:r>
                <a:rPr lang="de-DE" b="1" dirty="0" err="1" smtClean="0">
                  <a:solidFill>
                    <a:schemeClr val="bg1"/>
                  </a:solidFill>
                  <a:latin typeface="BundesSans Office Bold"/>
                  <a:cs typeface="BundesSans Office Bold"/>
                </a:rPr>
                <a:t>or</a:t>
              </a:r>
              <a:r>
                <a:rPr lang="de-DE" b="1" dirty="0" smtClean="0">
                  <a:solidFill>
                    <a:schemeClr val="bg1"/>
                  </a:solidFill>
                  <a:latin typeface="BundesSans Office Bold"/>
                  <a:cs typeface="BundesSans Office Bold"/>
                </a:rPr>
                <a:t> regional </a:t>
              </a:r>
              <a:r>
                <a:rPr lang="de-DE" b="1" dirty="0" err="1" smtClean="0">
                  <a:solidFill>
                    <a:schemeClr val="bg1"/>
                  </a:solidFill>
                  <a:latin typeface="BundesSans Office Bold"/>
                  <a:cs typeface="BundesSans Office Bold"/>
                </a:rPr>
                <a:t>school</a:t>
              </a:r>
              <a:r>
                <a:rPr lang="de-DE" b="1" dirty="0" smtClean="0">
                  <a:solidFill>
                    <a:schemeClr val="bg1"/>
                  </a:solidFill>
                  <a:latin typeface="BundesSans Office Bold"/>
                  <a:cs typeface="BundesSans Office Bold"/>
                </a:rPr>
                <a:t> </a:t>
              </a:r>
              <a:r>
                <a:rPr lang="de-DE" b="1" dirty="0" err="1" smtClean="0">
                  <a:solidFill>
                    <a:schemeClr val="bg1"/>
                  </a:solidFill>
                  <a:latin typeface="BundesSans Office Bold"/>
                  <a:cs typeface="BundesSans Office Bold"/>
                </a:rPr>
                <a:t>authorities</a:t>
              </a:r>
              <a:endParaRPr lang="de-DE" b="1" dirty="0">
                <a:solidFill>
                  <a:schemeClr val="bg1"/>
                </a:solidFill>
                <a:latin typeface="BundesSans Office Bold"/>
                <a:cs typeface="BundesSans Office Bold"/>
              </a:endParaRPr>
            </a:p>
          </p:txBody>
        </p:sp>
      </p:grpSp>
      <p:grpSp>
        <p:nvGrpSpPr>
          <p:cNvPr id="6" name="Gruppieren 5"/>
          <p:cNvGrpSpPr/>
          <p:nvPr/>
        </p:nvGrpSpPr>
        <p:grpSpPr>
          <a:xfrm>
            <a:off x="3414287" y="2724932"/>
            <a:ext cx="4909663" cy="2505888"/>
            <a:chOff x="1205386" y="3277742"/>
            <a:chExt cx="4909663" cy="2505888"/>
          </a:xfrm>
        </p:grpSpPr>
        <p:sp>
          <p:nvSpPr>
            <p:cNvPr id="41" name="Abgerundetes Rechteck 40"/>
            <p:cNvSpPr/>
            <p:nvPr/>
          </p:nvSpPr>
          <p:spPr>
            <a:xfrm>
              <a:off x="1205386" y="3277742"/>
              <a:ext cx="4874155" cy="1948304"/>
            </a:xfrm>
            <a:prstGeom prst="roundRect">
              <a:avLst/>
            </a:prstGeom>
            <a:solidFill>
              <a:srgbClr val="0778A5">
                <a:alpha val="15000"/>
              </a:srgbClr>
            </a:solidFill>
            <a:ln>
              <a:solidFill>
                <a:srgbClr val="0778A5"/>
              </a:solidFill>
            </a:ln>
          </p:spPr>
          <p:txBody>
            <a:bodyPr wrap="square" lIns="144000" tIns="504000" rIns="0" bIns="0" rtlCol="0" anchor="ctr" anchorCtr="0">
              <a:noAutofit/>
            </a:bodyPr>
            <a:lstStyle/>
            <a:p>
              <a:pPr marL="342900" indent="-342900">
                <a:buFont typeface="Wingdings" panose="05000000000000000000" pitchFamily="2" charset="2"/>
                <a:buChar char="§"/>
              </a:pPr>
              <a:r>
                <a:rPr lang="de-DE" b="1" dirty="0" smtClean="0">
                  <a:latin typeface="BundesSans Office Bold"/>
                  <a:cs typeface="BundesSans Office Bold"/>
                </a:rPr>
                <a:t>Access </a:t>
              </a:r>
              <a:r>
                <a:rPr lang="de-DE" b="1" dirty="0" err="1" smtClean="0">
                  <a:latin typeface="BundesSans Office Bold"/>
                  <a:cs typeface="BundesSans Office Bold"/>
                </a:rPr>
                <a:t>to</a:t>
              </a:r>
              <a:r>
                <a:rPr lang="de-DE" b="1" dirty="0" smtClean="0">
                  <a:latin typeface="BundesSans Office Bold"/>
                  <a:cs typeface="BundesSans Office Bold"/>
                </a:rPr>
                <a:t> the </a:t>
              </a:r>
              <a:r>
                <a:rPr lang="de-DE" b="1" dirty="0" err="1" smtClean="0">
                  <a:latin typeface="BundesSans Office Bold"/>
                  <a:cs typeface="BundesSans Office Bold"/>
                </a:rPr>
                <a:t>internet</a:t>
              </a:r>
              <a:endParaRPr lang="de-DE" b="1" dirty="0">
                <a:latin typeface="BundesSans Office Bold"/>
                <a:cs typeface="BundesSans Office Bold"/>
              </a:endParaRPr>
            </a:p>
            <a:p>
              <a:pPr marL="342900" indent="-342900">
                <a:buFont typeface="Wingdings" panose="05000000000000000000" pitchFamily="2" charset="2"/>
                <a:buChar char="§"/>
              </a:pPr>
              <a:r>
                <a:rPr lang="de-DE" b="1" dirty="0" smtClean="0">
                  <a:latin typeface="BundesSans Office Bold"/>
                  <a:cs typeface="BundesSans Office Bold"/>
                </a:rPr>
                <a:t>Server </a:t>
              </a:r>
              <a:r>
                <a:rPr lang="de-DE" b="1" dirty="0" err="1" smtClean="0">
                  <a:latin typeface="BundesSans Office Bold"/>
                  <a:cs typeface="BundesSans Office Bold"/>
                </a:rPr>
                <a:t>structures</a:t>
              </a:r>
              <a:endParaRPr lang="de-DE" b="1" dirty="0">
                <a:latin typeface="BundesSans Office Bold"/>
                <a:cs typeface="BundesSans Office Bold"/>
              </a:endParaRPr>
            </a:p>
            <a:p>
              <a:pPr marL="342900" indent="-342900">
                <a:buFont typeface="Wingdings" panose="05000000000000000000" pitchFamily="2" charset="2"/>
                <a:buChar char="§"/>
              </a:pPr>
              <a:r>
                <a:rPr lang="de-DE" b="1" dirty="0" smtClean="0">
                  <a:latin typeface="BundesSans Office Bold"/>
                  <a:cs typeface="BundesSans Office Bold"/>
                </a:rPr>
                <a:t>Cloud </a:t>
              </a:r>
              <a:r>
                <a:rPr lang="de-DE" b="1" smtClean="0">
                  <a:latin typeface="BundesSans Office Bold"/>
                  <a:cs typeface="BundesSans Office Bold"/>
                </a:rPr>
                <a:t>services</a:t>
              </a:r>
              <a:endParaRPr lang="de-DE" b="1" dirty="0">
                <a:latin typeface="BundesSans Office Bold"/>
                <a:cs typeface="BundesSans Office Bold"/>
              </a:endParaRPr>
            </a:p>
          </p:txBody>
        </p:sp>
        <p:sp>
          <p:nvSpPr>
            <p:cNvPr id="42" name="Abgerundetes Rechteck 41"/>
            <p:cNvSpPr/>
            <p:nvPr/>
          </p:nvSpPr>
          <p:spPr>
            <a:xfrm>
              <a:off x="1240894" y="5313787"/>
              <a:ext cx="4874155" cy="469843"/>
            </a:xfrm>
            <a:prstGeom prst="roundRect">
              <a:avLst/>
            </a:prstGeom>
            <a:solidFill>
              <a:srgbClr val="0778A5"/>
            </a:solidFill>
            <a:ln>
              <a:solidFill>
                <a:srgbClr val="0778A5"/>
              </a:solidFill>
            </a:ln>
          </p:spPr>
          <p:txBody>
            <a:bodyPr wrap="square" lIns="72000" tIns="0" rIns="0" bIns="0" rtlCol="0" anchor="ctr" anchorCtr="0">
              <a:noAutofit/>
            </a:bodyPr>
            <a:lstStyle/>
            <a:p>
              <a:pPr algn="ctr"/>
              <a:r>
                <a:rPr lang="de-DE" b="1" dirty="0" smtClean="0">
                  <a:solidFill>
                    <a:schemeClr val="bg1"/>
                  </a:solidFill>
                  <a:latin typeface="BundesSans Office Bold"/>
                  <a:cs typeface="BundesSans Office Bold"/>
                </a:rPr>
                <a:t>Schools</a:t>
              </a:r>
              <a:endParaRPr lang="de-DE" b="1" dirty="0">
                <a:solidFill>
                  <a:schemeClr val="bg1"/>
                </a:solidFill>
                <a:latin typeface="BundesSans Office Bold"/>
                <a:cs typeface="BundesSans Office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3816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6962" y="1162581"/>
            <a:ext cx="7872701" cy="410369"/>
          </a:xfrm>
        </p:spPr>
        <p:txBody>
          <a:bodyPr/>
          <a:lstStyle/>
          <a:p>
            <a:r>
              <a:rPr lang="de-DE" dirty="0" smtClean="0"/>
              <a:t>DigitalPakt#D – </a:t>
            </a:r>
            <a:r>
              <a:rPr lang="de-DE" dirty="0" err="1" smtClean="0"/>
              <a:t>first</a:t>
            </a:r>
            <a:r>
              <a:rPr lang="de-DE" dirty="0" smtClean="0"/>
              <a:t> </a:t>
            </a:r>
            <a:r>
              <a:rPr lang="de-DE" dirty="0" err="1" smtClean="0"/>
              <a:t>steps</a:t>
            </a:r>
            <a:r>
              <a:rPr lang="de-DE" dirty="0" smtClean="0"/>
              <a:t> </a:t>
            </a:r>
            <a:r>
              <a:rPr lang="de-DE" dirty="0" err="1" smtClean="0"/>
              <a:t>towads</a:t>
            </a:r>
            <a:r>
              <a:rPr lang="de-DE" dirty="0" smtClean="0"/>
              <a:t> </a:t>
            </a:r>
            <a:r>
              <a:rPr lang="de-DE" dirty="0" err="1" smtClean="0"/>
              <a:t>implementation</a:t>
            </a:r>
            <a:endParaRPr lang="de-DE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906948" y="1715596"/>
            <a:ext cx="7551252" cy="776144"/>
            <a:chOff x="1652700" y="2130630"/>
            <a:chExt cx="6739595" cy="1136342"/>
          </a:xfrm>
        </p:grpSpPr>
        <p:sp>
          <p:nvSpPr>
            <p:cNvPr id="8" name="Abgerundetes Rechteck 7"/>
            <p:cNvSpPr/>
            <p:nvPr/>
          </p:nvSpPr>
          <p:spPr>
            <a:xfrm>
              <a:off x="1652700" y="2130630"/>
              <a:ext cx="603700" cy="1136342"/>
            </a:xfrm>
            <a:prstGeom prst="roundRect">
              <a:avLst/>
            </a:prstGeom>
            <a:solidFill>
              <a:srgbClr val="0778A5"/>
            </a:solidFill>
            <a:ln>
              <a:solidFill>
                <a:srgbClr val="0778A5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>
                <a:lnSpc>
                  <a:spcPct val="100000"/>
                </a:lnSpc>
                <a:spcAft>
                  <a:spcPts val="0"/>
                </a:spcAft>
              </a:pPr>
              <a:endParaRPr lang="de-DE" sz="1200" b="1" i="0" baseline="0" dirty="0" smtClean="0">
                <a:solidFill>
                  <a:srgbClr val="FFFFFF"/>
                </a:solidFill>
                <a:latin typeface="BundesSans Office Bold"/>
                <a:cs typeface="BundesSans Office Bold"/>
              </a:endParaRPr>
            </a:p>
          </p:txBody>
        </p:sp>
        <p:sp>
          <p:nvSpPr>
            <p:cNvPr id="9" name="Abgerundetes Rechteck 8"/>
            <p:cNvSpPr/>
            <p:nvPr/>
          </p:nvSpPr>
          <p:spPr>
            <a:xfrm>
              <a:off x="1954550" y="2130630"/>
              <a:ext cx="6437745" cy="1136342"/>
            </a:xfrm>
            <a:prstGeom prst="roundRect">
              <a:avLst/>
            </a:prstGeom>
            <a:solidFill>
              <a:srgbClr val="0778A5">
                <a:alpha val="15000"/>
              </a:srgbClr>
            </a:solidFill>
            <a:ln>
              <a:solidFill>
                <a:srgbClr val="0778A5"/>
              </a:solidFill>
            </a:ln>
          </p:spPr>
          <p:txBody>
            <a:bodyPr wrap="square" lIns="540000" tIns="0" rIns="0" bIns="0" rtlCol="0" anchor="ctr" anchorCtr="0">
              <a:noAutofit/>
            </a:bodyPr>
            <a:lstStyle/>
            <a:p>
              <a:pPr>
                <a:lnSpc>
                  <a:spcPct val="100000"/>
                </a:lnSpc>
                <a:spcAft>
                  <a:spcPts val="0"/>
                </a:spcAft>
              </a:pPr>
              <a:r>
                <a:rPr lang="de-DE" sz="2000" b="1" dirty="0" err="1" smtClean="0">
                  <a:latin typeface="BundesSans Office Bold"/>
                  <a:cs typeface="BundesSans Office Bold"/>
                </a:rPr>
                <a:t>Compatible</a:t>
              </a:r>
              <a:r>
                <a:rPr lang="de-DE" sz="2000" b="1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sz="2000" b="1" dirty="0" err="1" smtClean="0">
                  <a:latin typeface="BundesSans Office Bold"/>
                  <a:cs typeface="BundesSans Office Bold"/>
                </a:rPr>
                <a:t>educational</a:t>
              </a:r>
              <a:r>
                <a:rPr lang="de-DE" sz="2000" b="1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sz="2000" b="1" dirty="0" err="1" smtClean="0">
                  <a:latin typeface="BundesSans Office Bold"/>
                  <a:cs typeface="BundesSans Office Bold"/>
                </a:rPr>
                <a:t>strategies</a:t>
              </a:r>
              <a:r>
                <a:rPr lang="de-DE" sz="2000" b="1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sz="2000" b="1" dirty="0" err="1" smtClean="0">
                  <a:latin typeface="BundesSans Office Bold"/>
                  <a:cs typeface="BundesSans Office Bold"/>
                </a:rPr>
                <a:t>of</a:t>
              </a:r>
              <a:r>
                <a:rPr lang="de-DE" sz="2000" b="1" dirty="0" smtClean="0">
                  <a:latin typeface="BundesSans Office Bold"/>
                  <a:cs typeface="BundesSans Office Bold"/>
                </a:rPr>
                <a:t> Federal </a:t>
              </a:r>
              <a:r>
                <a:rPr lang="de-DE" sz="2000" b="1" dirty="0" err="1" smtClean="0">
                  <a:latin typeface="BundesSans Office Bold"/>
                  <a:cs typeface="BundesSans Office Bold"/>
                </a:rPr>
                <a:t>Government</a:t>
              </a:r>
              <a:r>
                <a:rPr lang="de-DE" sz="2000" b="1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sz="2000" b="1" dirty="0" err="1" smtClean="0">
                  <a:latin typeface="BundesSans Office Bold"/>
                  <a:cs typeface="BundesSans Office Bold"/>
                </a:rPr>
                <a:t>and</a:t>
              </a:r>
              <a:r>
                <a:rPr lang="de-DE" sz="2000" b="1" dirty="0" smtClean="0">
                  <a:latin typeface="BundesSans Office Bold"/>
                  <a:cs typeface="BundesSans Office Bold"/>
                </a:rPr>
                <a:t> Länder (KMK) in 2016</a:t>
              </a:r>
              <a:endParaRPr lang="de-DE" sz="2000" b="1" i="0" baseline="0" dirty="0" smtClean="0">
                <a:latin typeface="BundesSans Office Bold"/>
                <a:cs typeface="BundesSans Office Bold"/>
              </a:endParaRPr>
            </a:p>
          </p:txBody>
        </p:sp>
      </p:grpSp>
      <p:grpSp>
        <p:nvGrpSpPr>
          <p:cNvPr id="10" name="Gruppieren 9"/>
          <p:cNvGrpSpPr/>
          <p:nvPr/>
        </p:nvGrpSpPr>
        <p:grpSpPr>
          <a:xfrm>
            <a:off x="906948" y="3586108"/>
            <a:ext cx="7551252" cy="719192"/>
            <a:chOff x="1652700" y="2130630"/>
            <a:chExt cx="6739595" cy="1136342"/>
          </a:xfrm>
        </p:grpSpPr>
        <p:sp>
          <p:nvSpPr>
            <p:cNvPr id="11" name="Abgerundetes Rechteck 10"/>
            <p:cNvSpPr/>
            <p:nvPr/>
          </p:nvSpPr>
          <p:spPr>
            <a:xfrm>
              <a:off x="1652700" y="2130630"/>
              <a:ext cx="603700" cy="1136342"/>
            </a:xfrm>
            <a:prstGeom prst="roundRect">
              <a:avLst/>
            </a:prstGeom>
            <a:solidFill>
              <a:srgbClr val="0778A5"/>
            </a:solidFill>
            <a:ln>
              <a:solidFill>
                <a:srgbClr val="0778A5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>
                <a:lnSpc>
                  <a:spcPct val="100000"/>
                </a:lnSpc>
                <a:spcAft>
                  <a:spcPts val="0"/>
                </a:spcAft>
              </a:pPr>
              <a:endParaRPr lang="de-DE" sz="1200" b="1" i="0" baseline="0" dirty="0" smtClean="0">
                <a:solidFill>
                  <a:srgbClr val="FFFFFF"/>
                </a:solidFill>
                <a:latin typeface="BundesSans Office Bold"/>
                <a:cs typeface="BundesSans Office Bold"/>
              </a:endParaRPr>
            </a:p>
          </p:txBody>
        </p:sp>
        <p:sp>
          <p:nvSpPr>
            <p:cNvPr id="12" name="Abgerundetes Rechteck 11"/>
            <p:cNvSpPr/>
            <p:nvPr/>
          </p:nvSpPr>
          <p:spPr>
            <a:xfrm>
              <a:off x="1954550" y="2130630"/>
              <a:ext cx="6437745" cy="1136342"/>
            </a:xfrm>
            <a:prstGeom prst="roundRect">
              <a:avLst/>
            </a:prstGeom>
            <a:solidFill>
              <a:srgbClr val="0778A5">
                <a:alpha val="15000"/>
              </a:srgbClr>
            </a:solidFill>
            <a:ln>
              <a:solidFill>
                <a:srgbClr val="0778A5"/>
              </a:solidFill>
            </a:ln>
          </p:spPr>
          <p:txBody>
            <a:bodyPr wrap="square" lIns="540000" tIns="0" rIns="0" bIns="0" rtlCol="0" anchor="ctr" anchorCtr="0">
              <a:noAutofit/>
            </a:bodyPr>
            <a:lstStyle/>
            <a:p>
              <a:pPr>
                <a:lnSpc>
                  <a:spcPct val="100000"/>
                </a:lnSpc>
                <a:spcAft>
                  <a:spcPts val="0"/>
                </a:spcAft>
              </a:pPr>
              <a:r>
                <a:rPr lang="de-DE" sz="2000" b="1" i="0" baseline="0" dirty="0" smtClean="0">
                  <a:latin typeface="BundesSans Office Bold"/>
                  <a:cs typeface="BundesSans Office Bold"/>
                </a:rPr>
                <a:t>Start</a:t>
              </a:r>
              <a:r>
                <a:rPr lang="de-DE" sz="2000" b="1" i="0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sz="2000" b="1" i="0" dirty="0" err="1" smtClean="0">
                  <a:latin typeface="BundesSans Office Bold"/>
                  <a:cs typeface="BundesSans Office Bold"/>
                </a:rPr>
                <a:t>of</a:t>
              </a:r>
              <a:r>
                <a:rPr lang="de-DE" sz="2000" b="1" i="0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sz="2000" b="1" i="0" dirty="0" err="1" smtClean="0">
                  <a:latin typeface="BundesSans Office Bold"/>
                  <a:cs typeface="BundesSans Office Bold"/>
                </a:rPr>
                <a:t>negotiations</a:t>
              </a:r>
              <a:r>
                <a:rPr lang="de-DE" sz="2000" b="1" i="0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sz="2000" b="1" i="0" dirty="0" err="1" smtClean="0">
                  <a:latin typeface="BundesSans Office Bold"/>
                  <a:cs typeface="BundesSans Office Bold"/>
                </a:rPr>
                <a:t>between</a:t>
              </a:r>
              <a:r>
                <a:rPr lang="de-DE" sz="2000" b="1" i="0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sz="2000" b="1" i="0" dirty="0" err="1" smtClean="0">
                  <a:latin typeface="BundesSans Office Bold"/>
                  <a:cs typeface="BundesSans Office Bold"/>
                </a:rPr>
                <a:t>FedGov+Länder</a:t>
              </a:r>
              <a:r>
                <a:rPr lang="de-DE" sz="2000" b="1" i="0" dirty="0" smtClean="0">
                  <a:latin typeface="BundesSans Office Bold"/>
                  <a:cs typeface="BundesSans Office Bold"/>
                </a:rPr>
                <a:t>,</a:t>
              </a:r>
            </a:p>
            <a:p>
              <a:pPr>
                <a:lnSpc>
                  <a:spcPct val="100000"/>
                </a:lnSpc>
                <a:spcAft>
                  <a:spcPts val="0"/>
                </a:spcAft>
              </a:pPr>
              <a:r>
                <a:rPr lang="de-DE" sz="2000" b="1" i="0" dirty="0" err="1" smtClean="0">
                  <a:latin typeface="BundesSans Office Bold"/>
                  <a:cs typeface="BundesSans Office Bold"/>
                </a:rPr>
                <a:t>January</a:t>
              </a:r>
              <a:r>
                <a:rPr lang="de-DE" sz="2000" b="1" i="0" dirty="0" smtClean="0">
                  <a:latin typeface="BundesSans Office Bold"/>
                  <a:cs typeface="BundesSans Office Bold"/>
                </a:rPr>
                <a:t> 2017</a:t>
              </a:r>
              <a:endParaRPr lang="de-DE" sz="2000" b="1" i="0" baseline="0" dirty="0" smtClean="0">
                <a:latin typeface="BundesSans Office Bold"/>
                <a:cs typeface="BundesSans Office Bold"/>
              </a:endParaRPr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906948" y="2681661"/>
            <a:ext cx="7551252" cy="678759"/>
            <a:chOff x="1652700" y="2130630"/>
            <a:chExt cx="6739595" cy="1136342"/>
          </a:xfrm>
        </p:grpSpPr>
        <p:sp>
          <p:nvSpPr>
            <p:cNvPr id="14" name="Abgerundetes Rechteck 13"/>
            <p:cNvSpPr/>
            <p:nvPr/>
          </p:nvSpPr>
          <p:spPr>
            <a:xfrm>
              <a:off x="1652700" y="2130630"/>
              <a:ext cx="603700" cy="1136342"/>
            </a:xfrm>
            <a:prstGeom prst="roundRect">
              <a:avLst/>
            </a:prstGeom>
            <a:solidFill>
              <a:srgbClr val="0778A5"/>
            </a:solidFill>
            <a:ln>
              <a:solidFill>
                <a:srgbClr val="0778A5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>
                <a:lnSpc>
                  <a:spcPct val="100000"/>
                </a:lnSpc>
                <a:spcAft>
                  <a:spcPts val="0"/>
                </a:spcAft>
              </a:pPr>
              <a:endParaRPr lang="de-DE" sz="1200" b="1" i="0" baseline="0" dirty="0" smtClean="0">
                <a:solidFill>
                  <a:srgbClr val="FFFFFF"/>
                </a:solidFill>
                <a:latin typeface="BundesSans Office Bold"/>
                <a:cs typeface="BundesSans Office Bold"/>
              </a:endParaRPr>
            </a:p>
          </p:txBody>
        </p:sp>
        <p:sp>
          <p:nvSpPr>
            <p:cNvPr id="15" name="Abgerundetes Rechteck 14"/>
            <p:cNvSpPr/>
            <p:nvPr/>
          </p:nvSpPr>
          <p:spPr>
            <a:xfrm>
              <a:off x="1954550" y="2130630"/>
              <a:ext cx="6437745" cy="1136342"/>
            </a:xfrm>
            <a:prstGeom prst="roundRect">
              <a:avLst/>
            </a:prstGeom>
            <a:solidFill>
              <a:srgbClr val="0778A5">
                <a:alpha val="15000"/>
              </a:srgbClr>
            </a:solidFill>
            <a:ln>
              <a:solidFill>
                <a:srgbClr val="0778A5"/>
              </a:solidFill>
            </a:ln>
          </p:spPr>
          <p:txBody>
            <a:bodyPr wrap="square" lIns="540000" tIns="0" rIns="0" bIns="0" rtlCol="0" anchor="ctr" anchorCtr="0">
              <a:noAutofit/>
            </a:bodyPr>
            <a:lstStyle/>
            <a:p>
              <a:pPr>
                <a:lnSpc>
                  <a:spcPct val="100000"/>
                </a:lnSpc>
                <a:spcAft>
                  <a:spcPts val="0"/>
                </a:spcAft>
              </a:pPr>
              <a:r>
                <a:rPr lang="de-DE" sz="2000" b="1" i="0" baseline="0" dirty="0" err="1" smtClean="0">
                  <a:latin typeface="BundesSans Office Bold"/>
                  <a:cs typeface="BundesSans Office Bold"/>
                </a:rPr>
                <a:t>Offer</a:t>
              </a:r>
              <a:r>
                <a:rPr lang="de-DE" sz="2000" b="1" i="0" baseline="0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sz="2000" b="1" i="0" baseline="0" dirty="0" err="1" smtClean="0">
                  <a:latin typeface="BundesSans Office Bold"/>
                  <a:cs typeface="BundesSans Office Bold"/>
                </a:rPr>
                <a:t>for</a:t>
              </a:r>
              <a:r>
                <a:rPr lang="de-DE" sz="2000" b="1" i="0" baseline="0" dirty="0" smtClean="0">
                  <a:latin typeface="BundesSans Office Bold"/>
                  <a:cs typeface="BundesSans Office Bold"/>
                </a:rPr>
                <a:t> ICT </a:t>
              </a:r>
              <a:r>
                <a:rPr lang="de-DE" sz="2000" b="1" i="0" baseline="0" dirty="0" err="1" smtClean="0">
                  <a:latin typeface="BundesSans Office Bold"/>
                  <a:cs typeface="BundesSans Office Bold"/>
                </a:rPr>
                <a:t>investments</a:t>
              </a:r>
              <a:r>
                <a:rPr lang="de-DE" sz="2000" b="1" i="0" baseline="0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sz="2000" b="1" i="0" baseline="0" dirty="0" err="1" smtClean="0">
                  <a:latin typeface="BundesSans Office Bold"/>
                  <a:cs typeface="BundesSans Office Bold"/>
                </a:rPr>
                <a:t>by</a:t>
              </a:r>
              <a:r>
                <a:rPr lang="de-DE" sz="2000" b="1" i="0" baseline="0" dirty="0" smtClean="0">
                  <a:latin typeface="BundesSans Office Bold"/>
                  <a:cs typeface="BundesSans Office Bold"/>
                </a:rPr>
                <a:t> Federal </a:t>
              </a:r>
              <a:r>
                <a:rPr lang="de-DE" sz="2000" b="1" i="0" baseline="0" dirty="0" err="1" smtClean="0">
                  <a:latin typeface="BundesSans Office Bold"/>
                  <a:cs typeface="BundesSans Office Bold"/>
                </a:rPr>
                <a:t>Government</a:t>
              </a:r>
              <a:r>
                <a:rPr lang="de-DE" sz="2000" b="1" i="0" baseline="0" dirty="0" smtClean="0">
                  <a:latin typeface="BundesSans Office Bold"/>
                  <a:cs typeface="BundesSans Office Bold"/>
                </a:rPr>
                <a:t> (</a:t>
              </a:r>
              <a:r>
                <a:rPr lang="de-DE" sz="2000" b="1" i="0" baseline="0" dirty="0" err="1" smtClean="0">
                  <a:latin typeface="BundesSans Office Bold"/>
                  <a:cs typeface="BundesSans Office Bold"/>
                </a:rPr>
                <a:t>Digipact</a:t>
              </a:r>
              <a:r>
                <a:rPr lang="de-DE" sz="2000" b="1" i="0" baseline="0" dirty="0" smtClean="0">
                  <a:latin typeface="BundesSans Office Bold"/>
                  <a:cs typeface="BundesSans Office Bold"/>
                </a:rPr>
                <a:t>),</a:t>
              </a:r>
              <a:r>
                <a:rPr lang="de-DE" sz="2000" b="1" i="0" dirty="0" smtClean="0">
                  <a:latin typeface="BundesSans Office Bold"/>
                  <a:cs typeface="BundesSans Office Bold"/>
                </a:rPr>
                <a:t> </a:t>
              </a:r>
              <a:r>
                <a:rPr lang="de-DE" sz="2000" b="1" i="0" dirty="0" err="1" smtClean="0">
                  <a:latin typeface="BundesSans Office Bold"/>
                  <a:cs typeface="BundesSans Office Bold"/>
                </a:rPr>
                <a:t>Oct</a:t>
              </a:r>
              <a:r>
                <a:rPr lang="de-DE" sz="2000" b="1" i="0" dirty="0" smtClean="0">
                  <a:latin typeface="BundesSans Office Bold"/>
                  <a:cs typeface="BundesSans Office Bold"/>
                </a:rPr>
                <a:t> 2016</a:t>
              </a:r>
              <a:endParaRPr lang="de-DE" sz="2000" b="1" i="0" baseline="0" dirty="0" smtClean="0">
                <a:latin typeface="BundesSans Office Bold"/>
                <a:cs typeface="BundesSans Office Bold"/>
              </a:endParaRPr>
            </a:p>
          </p:txBody>
        </p:sp>
      </p:grpSp>
      <p:grpSp>
        <p:nvGrpSpPr>
          <p:cNvPr id="16" name="Gruppieren 15"/>
          <p:cNvGrpSpPr/>
          <p:nvPr/>
        </p:nvGrpSpPr>
        <p:grpSpPr>
          <a:xfrm>
            <a:off x="923637" y="4510033"/>
            <a:ext cx="7551252" cy="635389"/>
            <a:chOff x="1652700" y="2130630"/>
            <a:chExt cx="6739595" cy="1136343"/>
          </a:xfrm>
        </p:grpSpPr>
        <p:sp>
          <p:nvSpPr>
            <p:cNvPr id="17" name="Abgerundetes Rechteck 16"/>
            <p:cNvSpPr/>
            <p:nvPr/>
          </p:nvSpPr>
          <p:spPr>
            <a:xfrm>
              <a:off x="1652700" y="2130630"/>
              <a:ext cx="603700" cy="1136342"/>
            </a:xfrm>
            <a:prstGeom prst="roundRect">
              <a:avLst/>
            </a:prstGeom>
            <a:solidFill>
              <a:srgbClr val="0778A5"/>
            </a:solidFill>
            <a:ln>
              <a:solidFill>
                <a:srgbClr val="0778A5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>
                <a:lnSpc>
                  <a:spcPct val="100000"/>
                </a:lnSpc>
                <a:spcAft>
                  <a:spcPts val="0"/>
                </a:spcAft>
              </a:pPr>
              <a:endParaRPr lang="de-DE" sz="1200" b="1" i="0" baseline="0" dirty="0" smtClean="0">
                <a:solidFill>
                  <a:srgbClr val="FFFFFF"/>
                </a:solidFill>
                <a:latin typeface="BundesSans Office Bold"/>
                <a:cs typeface="BundesSans Office Bold"/>
              </a:endParaRPr>
            </a:p>
          </p:txBody>
        </p:sp>
        <p:sp>
          <p:nvSpPr>
            <p:cNvPr id="18" name="Abgerundetes Rechteck 17"/>
            <p:cNvSpPr/>
            <p:nvPr/>
          </p:nvSpPr>
          <p:spPr>
            <a:xfrm>
              <a:off x="1954550" y="2130632"/>
              <a:ext cx="6437745" cy="1136341"/>
            </a:xfrm>
            <a:prstGeom prst="roundRect">
              <a:avLst/>
            </a:prstGeom>
            <a:solidFill>
              <a:srgbClr val="0778A5">
                <a:alpha val="15000"/>
              </a:srgbClr>
            </a:solidFill>
            <a:ln>
              <a:solidFill>
                <a:srgbClr val="0778A5"/>
              </a:solidFill>
            </a:ln>
          </p:spPr>
          <p:txBody>
            <a:bodyPr wrap="square" lIns="540000" tIns="0" rIns="0" bIns="0" rtlCol="0" anchor="ctr" anchorCtr="0">
              <a:noAutofit/>
            </a:bodyPr>
            <a:lstStyle/>
            <a:p>
              <a:pPr>
                <a:lnSpc>
                  <a:spcPct val="100000"/>
                </a:lnSpc>
                <a:spcAft>
                  <a:spcPts val="0"/>
                </a:spcAft>
              </a:pPr>
              <a:r>
                <a:rPr lang="de-DE" sz="2000" b="1" dirty="0" smtClean="0">
                  <a:latin typeface="BundesSans Office Bold"/>
                  <a:cs typeface="BundesSans Office Bold"/>
                </a:rPr>
                <a:t>Basic Points </a:t>
              </a:r>
              <a:r>
                <a:rPr lang="de-DE" sz="2000" b="1" dirty="0" err="1" smtClean="0">
                  <a:latin typeface="BundesSans Office Bold"/>
                  <a:cs typeface="BundesSans Office Bold"/>
                </a:rPr>
                <a:t>for</a:t>
              </a:r>
              <a:r>
                <a:rPr lang="de-DE" sz="2000" b="1" dirty="0">
                  <a:latin typeface="BundesSans Office Bold"/>
                  <a:cs typeface="BundesSans Office Bold"/>
                </a:rPr>
                <a:t> </a:t>
              </a:r>
              <a:r>
                <a:rPr lang="de-DE" sz="2000" b="1" dirty="0" smtClean="0">
                  <a:latin typeface="BundesSans Office Bold"/>
                  <a:cs typeface="BundesSans Office Bold"/>
                </a:rPr>
                <a:t>Agreement (</a:t>
              </a:r>
              <a:r>
                <a:rPr lang="de-DE" sz="2000" b="1" dirty="0" err="1">
                  <a:latin typeface="BundesSans Office Bold"/>
                  <a:cs typeface="BundesSans Office Bold"/>
                </a:rPr>
                <a:t>before</a:t>
              </a:r>
              <a:r>
                <a:rPr lang="de-DE" sz="2000" b="1" dirty="0">
                  <a:latin typeface="BundesSans Office Bold"/>
                  <a:cs typeface="BundesSans Office Bold"/>
                </a:rPr>
                <a:t> </a:t>
              </a:r>
              <a:r>
                <a:rPr lang="de-DE" sz="2000" b="1" dirty="0" err="1">
                  <a:latin typeface="BundesSans Office Bold"/>
                  <a:cs typeface="BundesSans Office Bold"/>
                </a:rPr>
                <a:t>elections</a:t>
              </a:r>
              <a:r>
                <a:rPr lang="de-DE" sz="2000" b="1" dirty="0">
                  <a:latin typeface="BundesSans Office Bold"/>
                  <a:cs typeface="BundesSans Office Bold"/>
                </a:rPr>
                <a:t> </a:t>
              </a:r>
              <a:r>
                <a:rPr lang="de-DE" sz="2000" b="1" dirty="0" err="1">
                  <a:latin typeface="BundesSans Office Bold"/>
                  <a:cs typeface="BundesSans Office Bold"/>
                </a:rPr>
                <a:t>at</a:t>
              </a:r>
              <a:r>
                <a:rPr lang="de-DE" sz="2000" b="1" dirty="0">
                  <a:latin typeface="BundesSans Office Bold"/>
                  <a:cs typeface="BundesSans Office Bold"/>
                </a:rPr>
                <a:t> </a:t>
              </a:r>
              <a:r>
                <a:rPr lang="de-DE" sz="2000" b="1" dirty="0" err="1">
                  <a:latin typeface="BundesSans Office Bold"/>
                  <a:cs typeface="BundesSans Office Bold"/>
                </a:rPr>
                <a:t>federal</a:t>
              </a:r>
              <a:r>
                <a:rPr lang="de-DE" sz="2000" b="1" dirty="0">
                  <a:latin typeface="BundesSans Office Bold"/>
                  <a:cs typeface="BundesSans Office Bold"/>
                </a:rPr>
                <a:t> </a:t>
              </a:r>
              <a:r>
                <a:rPr lang="de-DE" sz="2000" b="1" dirty="0" err="1">
                  <a:latin typeface="BundesSans Office Bold"/>
                  <a:cs typeface="BundesSans Office Bold"/>
                </a:rPr>
                <a:t>level</a:t>
              </a:r>
              <a:r>
                <a:rPr lang="de-DE" sz="2000" b="1" dirty="0">
                  <a:latin typeface="BundesSans Office Bold"/>
                  <a:cs typeface="BundesSans Office Bold"/>
                </a:rPr>
                <a:t>) </a:t>
              </a:r>
              <a:br>
                <a:rPr lang="de-DE" sz="2000" b="1" dirty="0">
                  <a:latin typeface="BundesSans Office Bold"/>
                  <a:cs typeface="BundesSans Office Bold"/>
                </a:rPr>
              </a:br>
              <a:r>
                <a:rPr lang="de-DE" sz="2000" b="1" dirty="0" smtClean="0">
                  <a:latin typeface="BundesSans Office Bold"/>
                  <a:cs typeface="BundesSans Office Bold"/>
                </a:rPr>
                <a:t>Summer </a:t>
              </a:r>
              <a:r>
                <a:rPr lang="de-DE" sz="2000" b="1" dirty="0">
                  <a:latin typeface="BundesSans Office Bold"/>
                  <a:cs typeface="BundesSans Office Bold"/>
                </a:rPr>
                <a:t>2017 </a:t>
              </a:r>
              <a:endParaRPr lang="de-DE" sz="2000" b="1" i="0" baseline="0" dirty="0" smtClean="0">
                <a:latin typeface="BundesSans Office Bold"/>
                <a:cs typeface="BundesSans Office Bold"/>
              </a:endParaRPr>
            </a:p>
          </p:txBody>
        </p:sp>
      </p:grpSp>
      <p:sp>
        <p:nvSpPr>
          <p:cNvPr id="19" name="Abgerundetes Rechteck 18"/>
          <p:cNvSpPr/>
          <p:nvPr/>
        </p:nvSpPr>
        <p:spPr>
          <a:xfrm>
            <a:off x="1261838" y="5423187"/>
            <a:ext cx="7196361" cy="642333"/>
          </a:xfrm>
          <a:prstGeom prst="roundRect">
            <a:avLst/>
          </a:prstGeom>
          <a:solidFill>
            <a:srgbClr val="0778A5">
              <a:alpha val="15000"/>
            </a:srgbClr>
          </a:solidFill>
          <a:ln>
            <a:solidFill>
              <a:srgbClr val="0778A5"/>
            </a:solidFill>
          </a:ln>
        </p:spPr>
        <p:txBody>
          <a:bodyPr wrap="square" lIns="540000" tIns="0" rIns="0" bIns="0" rtlCol="0" anchor="ctr" anchorCtr="0">
            <a:noAutofit/>
          </a:bodyPr>
          <a:lstStyle/>
          <a:p>
            <a:r>
              <a:rPr lang="de-DE" sz="2000" b="1" dirty="0" smtClean="0">
                <a:latin typeface="BundesSans Office Bold"/>
                <a:cs typeface="BundesSans Office Bold"/>
              </a:rPr>
              <a:t>Final Agreement </a:t>
            </a:r>
            <a:r>
              <a:rPr lang="de-DE" sz="2000" b="1" dirty="0" err="1" smtClean="0">
                <a:latin typeface="BundesSans Office Bold"/>
                <a:cs typeface="BundesSans Office Bold"/>
              </a:rPr>
              <a:t>between</a:t>
            </a:r>
            <a:r>
              <a:rPr lang="de-DE" sz="2000" b="1" dirty="0" smtClean="0">
                <a:latin typeface="BundesSans Office Bold"/>
                <a:cs typeface="BundesSans Office Bold"/>
              </a:rPr>
              <a:t> </a:t>
            </a:r>
            <a:r>
              <a:rPr lang="de-DE" sz="2000" b="1" dirty="0" err="1" smtClean="0">
                <a:latin typeface="BundesSans Office Bold"/>
                <a:cs typeface="BundesSans Office Bold"/>
              </a:rPr>
              <a:t>FedGov</a:t>
            </a:r>
            <a:r>
              <a:rPr lang="de-DE" sz="2000" b="1" dirty="0" smtClean="0">
                <a:latin typeface="BundesSans Office Bold"/>
                <a:cs typeface="BundesSans Office Bold"/>
              </a:rPr>
              <a:t> + Länder: End </a:t>
            </a:r>
            <a:r>
              <a:rPr lang="de-DE" sz="2000" b="1" dirty="0" err="1" smtClean="0">
                <a:latin typeface="BundesSans Office Bold"/>
                <a:cs typeface="BundesSans Office Bold"/>
              </a:rPr>
              <a:t>of</a:t>
            </a:r>
            <a:r>
              <a:rPr lang="de-DE" sz="2000" b="1" dirty="0" smtClean="0">
                <a:latin typeface="BundesSans Office Bold"/>
                <a:cs typeface="BundesSans Office Bold"/>
              </a:rPr>
              <a:t> 2017</a:t>
            </a:r>
          </a:p>
          <a:p>
            <a:r>
              <a:rPr lang="de-DE" sz="2000" b="1" dirty="0" smtClean="0">
                <a:latin typeface="BundesSans Office Bold"/>
                <a:cs typeface="BundesSans Office Bold"/>
              </a:rPr>
              <a:t>Roll out: 2018 </a:t>
            </a:r>
            <a:r>
              <a:rPr lang="de-DE" sz="2000" b="1" dirty="0" err="1" smtClean="0">
                <a:latin typeface="BundesSans Office Bold"/>
                <a:cs typeface="BundesSans Office Bold"/>
              </a:rPr>
              <a:t>onwards</a:t>
            </a:r>
            <a:endParaRPr lang="de-DE" sz="2000" b="1" dirty="0">
              <a:latin typeface="BundesSans Office Bold"/>
              <a:cs typeface="BundesSans Office Bold"/>
            </a:endParaRPr>
          </a:p>
        </p:txBody>
      </p:sp>
      <p:sp>
        <p:nvSpPr>
          <p:cNvPr id="20" name="Abgerundetes Rechteck 19"/>
          <p:cNvSpPr/>
          <p:nvPr/>
        </p:nvSpPr>
        <p:spPr>
          <a:xfrm>
            <a:off x="923637" y="5423187"/>
            <a:ext cx="676404" cy="642333"/>
          </a:xfrm>
          <a:prstGeom prst="roundRect">
            <a:avLst/>
          </a:prstGeom>
          <a:solidFill>
            <a:srgbClr val="0778A5"/>
          </a:solidFill>
          <a:ln>
            <a:solidFill>
              <a:srgbClr val="0778A5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Aft>
                <a:spcPts val="0"/>
              </a:spcAft>
            </a:pPr>
            <a:endParaRPr lang="de-DE" sz="1200" b="1" i="0" baseline="0" dirty="0" smtClean="0">
              <a:solidFill>
                <a:srgbClr val="FFFFFF"/>
              </a:solidFill>
              <a:latin typeface="BundesSans Office Bold"/>
              <a:cs typeface="BundesSans Office Bold"/>
            </a:endParaRPr>
          </a:p>
        </p:txBody>
      </p:sp>
    </p:spTree>
    <p:extLst>
      <p:ext uri="{BB962C8B-B14F-4D97-AF65-F5344CB8AC3E}">
        <p14:creationId xmlns:p14="http://schemas.microsoft.com/office/powerpoint/2010/main" val="412890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MBF_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4F81BD"/>
        </a:solidFill>
        <a:ln>
          <a:solidFill>
            <a:srgbClr val="385D8A"/>
          </a:solidFill>
        </a:ln>
      </a:spPr>
      <a:bodyPr wrap="square" lIns="0" tIns="0" rIns="0" bIns="0" rtlCol="0" anchor="ctr" anchorCtr="0">
        <a:noAutofit/>
      </a:bodyPr>
      <a:lstStyle>
        <a:defPPr algn="ctr">
          <a:lnSpc>
            <a:spcPct val="100000"/>
          </a:lnSpc>
          <a:spcAft>
            <a:spcPts val="0"/>
          </a:spcAft>
          <a:defRPr sz="1200" b="1" i="0" baseline="0" dirty="0" smtClean="0">
            <a:solidFill>
              <a:srgbClr val="FFFFFF"/>
            </a:solidFill>
            <a:latin typeface="BundesSans Office Bold"/>
            <a:cs typeface="BundesSans Office Bold"/>
          </a:defRPr>
        </a:defPPr>
      </a:lst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BMBF_de</Template>
  <TotalTime>2</TotalTime>
  <Words>245</Words>
  <Application>Microsoft Office PowerPoint</Application>
  <PresentationFormat>On-screen Show (4:3)</PresentationFormat>
  <Paragraphs>52</Paragraphs>
  <Slides>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BMBF_de</vt:lpstr>
      <vt:lpstr>DigitalPakt#D – The „DigiPact“ of Germany  A joint effort for better digital education in Germany  </vt:lpstr>
      <vt:lpstr>Educational Initiative for the Digital Knowledge Society</vt:lpstr>
      <vt:lpstr>Educational Initiative for the Digital Knowledge Society</vt:lpstr>
      <vt:lpstr>Cornerstone of the Initiative:  The DigitPact</vt:lpstr>
      <vt:lpstr>DigitalPakt#D and the Knowledge Society – Background</vt:lpstr>
      <vt:lpstr>DigitalPakt#D – Activities in detail</vt:lpstr>
      <vt:lpstr>DigitalPakt#D – first steps towads implementation</vt:lpstr>
    </vt:vector>
  </TitlesOfParts>
  <Company>BMBF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Kunath, Marcus /125</dc:creator>
  <cp:lastModifiedBy>eac-guestmeetingroom</cp:lastModifiedBy>
  <cp:revision>55</cp:revision>
  <cp:lastPrinted>2016-06-30T09:20:39Z</cp:lastPrinted>
  <dcterms:created xsi:type="dcterms:W3CDTF">2016-06-23T08:29:59Z</dcterms:created>
  <dcterms:modified xsi:type="dcterms:W3CDTF">2017-03-07T07:51:35Z</dcterms:modified>
</cp:coreProperties>
</file>