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83" r:id="rId3"/>
    <p:sldId id="284" r:id="rId4"/>
    <p:sldId id="285" r:id="rId5"/>
    <p:sldId id="286" r:id="rId6"/>
    <p:sldId id="290" r:id="rId7"/>
    <p:sldId id="256" r:id="rId8"/>
    <p:sldId id="277" r:id="rId9"/>
    <p:sldId id="279" r:id="rId10"/>
    <p:sldId id="263" r:id="rId11"/>
    <p:sldId id="264" r:id="rId12"/>
    <p:sldId id="265" r:id="rId13"/>
    <p:sldId id="257" r:id="rId14"/>
    <p:sldId id="266" r:id="rId15"/>
    <p:sldId id="268" r:id="rId16"/>
    <p:sldId id="258" r:id="rId17"/>
    <p:sldId id="267" r:id="rId18"/>
    <p:sldId id="269" r:id="rId19"/>
    <p:sldId id="272" r:id="rId20"/>
    <p:sldId id="259" r:id="rId21"/>
    <p:sldId id="270" r:id="rId22"/>
    <p:sldId id="273" r:id="rId23"/>
    <p:sldId id="274" r:id="rId24"/>
    <p:sldId id="282" r:id="rId25"/>
    <p:sldId id="289" r:id="rId26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96D3-A25B-4575-AEB8-601CE3740B40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F686B-F196-4B0B-8DD4-3B11CE0C1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87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305-9779-49BB-8C06-4F63249C75E6}" type="slidenum">
              <a:rPr lang="de-DE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6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67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0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4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2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3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2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93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60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8D9F-6B4F-47BD-81DE-C2DA772A64B1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94F6-E33C-48A0-BA85-ECBDC9043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2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educationeuropa.eu/en/download/file/fid/35432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pts.jrc.ec.europa.eu/publications/pub.cfm?id=635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educationeuropa.eu/en/download/file/fid/35432" TargetMode="External"/><Relationship Id="rId5" Type="http://schemas.openxmlformats.org/officeDocument/2006/relationships/hyperlink" Target="http://www.telecentre-europe.org/wp-content/uploads/2016/02/TE-Guidelines-on-the-adoption-of-DIGCOMP_Dec2015.pdf" TargetMode="External"/><Relationship Id="rId4" Type="http://schemas.openxmlformats.org/officeDocument/2006/relationships/hyperlink" Target="http://openeducationeuropa.eu/sites/default/files/DIGCOMP%20brochure%202014%2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w1.uni-paderborn.de/fileadmin/kw/institute-einrichtungen/erziehungswissenschaft/arbeitsbereiche/eickelmann/pdf/ICILS_2013_Berichtsband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enderkonferenz-medienbildung.de/LKM-Positionspapier_2015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Dateien/pdf/PresseUndAktuelles/2016/Bildung_digitale_Welt_Webversio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2" y="1030605"/>
            <a:ext cx="7632065" cy="58273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1403648" y="4346768"/>
            <a:ext cx="39485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Plenary Meeting #4</a:t>
            </a:r>
          </a:p>
          <a:p>
            <a:pPr algn="r">
              <a:spcAft>
                <a:spcPts val="600"/>
              </a:spcAft>
            </a:pPr>
            <a:r>
              <a:rPr lang="en-US" sz="2000" b="1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7-8 March 2017, Brussels </a:t>
            </a:r>
            <a:endParaRPr lang="de-DE" sz="900" dirty="0">
              <a:solidFill>
                <a:srgbClr val="333333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9591" y="528586"/>
            <a:ext cx="7632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 </a:t>
            </a:r>
            <a:endParaRPr lang="de-DE" sz="1000" b="1" dirty="0">
              <a:solidFill>
                <a:srgbClr val="333333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03648" y="263691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GB" sz="2800" b="1" dirty="0">
                <a:solidFill>
                  <a:srgbClr val="FFFF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&amp; Training 2020</a:t>
            </a:r>
            <a:endParaRPr lang="de-DE" sz="1050" dirty="0">
              <a:solidFill>
                <a:srgbClr val="333333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35696" y="31996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ET2020 Working Group</a:t>
            </a:r>
            <a:endParaRPr lang="de-DE" sz="2400" dirty="0"/>
          </a:p>
          <a:p>
            <a:r>
              <a:rPr lang="en-GB" sz="2400" b="1" dirty="0"/>
              <a:t>Digital Skills and Competences </a:t>
            </a:r>
            <a:endParaRPr lang="de-DE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1"/>
          <a:stretch/>
        </p:blipFill>
        <p:spPr bwMode="auto">
          <a:xfrm>
            <a:off x="943759" y="0"/>
            <a:ext cx="764531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03648" y="513159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Arthur Gottwald, Germany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15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" y="91902"/>
            <a:ext cx="27041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45915" y="1988840"/>
            <a:ext cx="8200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Autoren:</a:t>
            </a:r>
          </a:p>
          <a:p>
            <a:r>
              <a:rPr lang="de-DE" b="1" dirty="0"/>
              <a:t>Barbara </a:t>
            </a:r>
            <a:r>
              <a:rPr lang="de-DE" b="1" dirty="0" err="1"/>
              <a:t>Neža</a:t>
            </a:r>
            <a:r>
              <a:rPr lang="de-DE" b="1" dirty="0"/>
              <a:t> </a:t>
            </a:r>
            <a:r>
              <a:rPr lang="de-DE" b="1" dirty="0" err="1" smtClean="0"/>
              <a:t>Breč</a:t>
            </a:r>
            <a:r>
              <a:rPr lang="de-DE" b="1" dirty="0" smtClean="0"/>
              <a:t>ko:</a:t>
            </a:r>
            <a:r>
              <a:rPr lang="de-DE" dirty="0" smtClean="0"/>
              <a:t> </a:t>
            </a:r>
            <a:r>
              <a:rPr lang="de-DE" dirty="0"/>
              <a:t>Institute for Prospective Technological Studies (IPTS) Spain </a:t>
            </a:r>
          </a:p>
          <a:p>
            <a:r>
              <a:rPr lang="de-DE" b="1" dirty="0" err="1"/>
              <a:t>Anusca</a:t>
            </a:r>
            <a:r>
              <a:rPr lang="de-DE" b="1" dirty="0"/>
              <a:t> Ferrari </a:t>
            </a:r>
            <a:r>
              <a:rPr lang="de-DE" b="1" dirty="0" err="1" smtClean="0"/>
              <a:t>Reggio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dirty="0"/>
              <a:t>Emilia, </a:t>
            </a:r>
            <a:r>
              <a:rPr lang="de-DE" dirty="0" err="1"/>
              <a:t>Italy</a:t>
            </a:r>
            <a:r>
              <a:rPr lang="de-DE" dirty="0"/>
              <a:t> </a:t>
            </a:r>
          </a:p>
          <a:p>
            <a:r>
              <a:rPr lang="de-DE" b="1" dirty="0"/>
              <a:t>Yves </a:t>
            </a:r>
            <a:r>
              <a:rPr lang="de-DE" b="1" dirty="0" err="1" smtClean="0"/>
              <a:t>Punie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de-DE" dirty="0"/>
              <a:t>Institute for </a:t>
            </a:r>
            <a:r>
              <a:rPr lang="de-DE" dirty="0" err="1"/>
              <a:t>Prospective</a:t>
            </a:r>
            <a:r>
              <a:rPr lang="de-DE" dirty="0"/>
              <a:t> </a:t>
            </a:r>
            <a:r>
              <a:rPr lang="de-DE" dirty="0" err="1"/>
              <a:t>Technological</a:t>
            </a:r>
            <a:r>
              <a:rPr lang="de-DE" dirty="0"/>
              <a:t> Studies (IPTS) Spain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Digitale Kompetenz ist eine der acht Schlüsselkompetenzen für lebensbegleitendes Lernen im 2007 von der EU veröffentlichten Europäischen Referenzrahmen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DIGCOMP </a:t>
            </a:r>
            <a:r>
              <a:rPr lang="de-DE" dirty="0"/>
              <a:t>wurde im Auftrag der Generaldirektion Bildung und Kultur und der Generaldirektion für Beschäftigung, Soziales und Integration vom Europäischen </a:t>
            </a:r>
            <a:r>
              <a:rPr lang="de-DE" dirty="0" err="1"/>
              <a:t>Kommission-Institut</a:t>
            </a:r>
            <a:r>
              <a:rPr lang="de-DE" dirty="0"/>
              <a:t> für prospektive technologische Studien (JRC-IPTS) </a:t>
            </a:r>
            <a:r>
              <a:rPr lang="de-DE" dirty="0" smtClean="0"/>
              <a:t>durch eine </a:t>
            </a:r>
            <a:r>
              <a:rPr lang="de-DE" dirty="0"/>
              <a:t>intensive zweijährige Zusammenarbeit und Validierung mit mehr als 120 Experten und </a:t>
            </a:r>
            <a:r>
              <a:rPr lang="de-DE" dirty="0" err="1"/>
              <a:t>Stakeholdern</a:t>
            </a:r>
            <a:r>
              <a:rPr lang="de-DE" dirty="0"/>
              <a:t> aus vielen verschiedenen Ländern entwickelt und 2013 erstmals veröffentlicht. </a:t>
            </a:r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3923928" y="919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EC Square Sans Pro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EC Square Sans Pro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EC Square Sans Pro"/>
              </a:rPr>
              <a:t>DIGCOMP: </a:t>
            </a: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EC Square Sans Pro"/>
              </a:rPr>
            </a:b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>A </a:t>
            </a:r>
            <a:r>
              <a:rPr lang="en-US" dirty="0">
                <a:solidFill>
                  <a:srgbClr val="000000"/>
                </a:solidFill>
                <a:latin typeface="EC Square Sans Pro"/>
              </a:rPr>
              <a:t>Framework for Developing and Understanding Digital Competence in Europe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6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"/>
    </mc:Choice>
    <mc:Fallback xmlns="">
      <p:transition spd="slow" advTm="44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" y="91902"/>
            <a:ext cx="27041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23928" y="919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EC Square Sans Pro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EC Square Sans Pro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EC Square Sans Pro"/>
              </a:rPr>
              <a:t>DIGCOMP: </a:t>
            </a: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EC Square Sans Pro"/>
              </a:rPr>
            </a:b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>A </a:t>
            </a:r>
            <a:r>
              <a:rPr lang="en-US" dirty="0">
                <a:solidFill>
                  <a:srgbClr val="000000"/>
                </a:solidFill>
                <a:latin typeface="EC Square Sans Pro"/>
              </a:rPr>
              <a:t>Framework for Developing and Understanding Digital Competence in Europe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" y="1988840"/>
            <a:ext cx="9127989" cy="37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611560" y="5775687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Quelle: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://www.openeducationeuropa.eu/en/download/file/fid/35432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480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"/>
    </mc:Choice>
    <mc:Fallback xmlns="">
      <p:transition spd="slow" advTm="35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" y="91902"/>
            <a:ext cx="27041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923928" y="919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1000" dirty="0">
              <a:solidFill>
                <a:srgbClr val="000000"/>
              </a:solidFill>
              <a:latin typeface="EC Square Sans Pro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EC Square Sans Pro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EC Square Sans Pro"/>
              </a:rPr>
              <a:t>DIGCOMP: </a:t>
            </a: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EC Square Sans Pro"/>
              </a:rPr>
            </a:br>
            <a:r>
              <a:rPr lang="en-US" dirty="0" smtClean="0">
                <a:solidFill>
                  <a:srgbClr val="000000"/>
                </a:solidFill>
                <a:latin typeface="EC Square Sans Pro"/>
              </a:rPr>
              <a:t>A </a:t>
            </a:r>
            <a:r>
              <a:rPr lang="en-US" dirty="0">
                <a:solidFill>
                  <a:srgbClr val="000000"/>
                </a:solidFill>
                <a:latin typeface="EC Square Sans Pro"/>
              </a:rPr>
              <a:t>Framework for Developing and Understanding Digital Competence in Europe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2507655"/>
            <a:ext cx="8312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Ferrari, A. (2013), </a:t>
            </a:r>
            <a:r>
              <a:rPr lang="en-US" dirty="0" err="1"/>
              <a:t>DigComp</a:t>
            </a:r>
            <a:r>
              <a:rPr lang="en-US" dirty="0"/>
              <a:t>: A Framework for Developing and Understanding Digital Competence in Europe, Seville: JRC-IPTS. </a:t>
            </a:r>
            <a:r>
              <a:rPr lang="en-US" u="sng" dirty="0">
                <a:hlinkClick r:id="rId3"/>
              </a:rPr>
              <a:t>http://ipts.jrc.ec.europa.eu/publications/pub.cfm?id=6359</a:t>
            </a:r>
            <a:r>
              <a:rPr lang="en-US" dirty="0"/>
              <a:t> </a:t>
            </a:r>
            <a:endParaRPr lang="de-DE" dirty="0"/>
          </a:p>
          <a:p>
            <a:r>
              <a:rPr lang="en-US" dirty="0"/>
              <a:t>  </a:t>
            </a:r>
            <a:endParaRPr lang="de-DE" dirty="0"/>
          </a:p>
          <a:p>
            <a:r>
              <a:rPr lang="en-US" dirty="0"/>
              <a:t>EU-Commission – </a:t>
            </a:r>
            <a:r>
              <a:rPr lang="en-US" dirty="0" err="1"/>
              <a:t>Ersamus</a:t>
            </a:r>
            <a:r>
              <a:rPr lang="en-US" dirty="0"/>
              <a:t>+:  A common European Digital Competence Framework for Citizens </a:t>
            </a:r>
            <a:r>
              <a:rPr lang="en-US" u="sng" dirty="0">
                <a:hlinkClick r:id="rId4"/>
              </a:rPr>
              <a:t>http://openeducationeuropa.eu/sites/default/files/DIGCOMP%20brochure%202014%20.pdf</a:t>
            </a:r>
            <a:r>
              <a:rPr lang="en-US" dirty="0"/>
              <a:t> 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Stefano </a:t>
            </a:r>
            <a:r>
              <a:rPr lang="en-US" dirty="0" err="1"/>
              <a:t>Kluzer</a:t>
            </a:r>
            <a:r>
              <a:rPr lang="en-US" dirty="0"/>
              <a:t>: GUIDELINES ON THE ADOPTION OF DIGCOMP:  </a:t>
            </a:r>
            <a:endParaRPr lang="de-DE" dirty="0"/>
          </a:p>
          <a:p>
            <a:r>
              <a:rPr lang="en-US" u="sng" dirty="0">
                <a:hlinkClick r:id="rId5"/>
              </a:rPr>
              <a:t>http://www.telecentre-europe.org/wp-content/uploads/2016/02/TE-Guidelines-on-the-adoption-of-DIGCOMP_Dec2015.pdf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E-learning papers </a:t>
            </a:r>
            <a:r>
              <a:rPr lang="en-US" dirty="0" err="1" smtClean="0"/>
              <a:t>Nr</a:t>
            </a:r>
            <a:r>
              <a:rPr lang="en-US" dirty="0" smtClean="0"/>
              <a:t>. 38, Mai 2014: 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://www.openeducationeuropa.eu/en/download/file/fid/35432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87677" y="19228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Quellenangaben: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4961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"/>
    </mc:Choice>
    <mc:Fallback xmlns="">
      <p:transition spd="slow" advTm="36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" y="394580"/>
            <a:ext cx="1512168" cy="10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9" y="1343477"/>
            <a:ext cx="2764430" cy="38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>
            <a:stCxn id="6" idx="2"/>
          </p:cNvCxnSpPr>
          <p:nvPr/>
        </p:nvCxnSpPr>
        <p:spPr>
          <a:xfrm flipH="1">
            <a:off x="611560" y="1732833"/>
            <a:ext cx="951794" cy="1396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541487" y="1740829"/>
            <a:ext cx="2041738" cy="1388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</p:cNvCxnSpPr>
          <p:nvPr/>
        </p:nvCxnSpPr>
        <p:spPr>
          <a:xfrm>
            <a:off x="1563354" y="1732833"/>
            <a:ext cx="419030" cy="1396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</p:cNvCxnSpPr>
          <p:nvPr/>
        </p:nvCxnSpPr>
        <p:spPr>
          <a:xfrm>
            <a:off x="1563354" y="1732833"/>
            <a:ext cx="3440694" cy="1396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582508" y="1713120"/>
            <a:ext cx="5149732" cy="1415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3144694"/>
            <a:ext cx="9170346" cy="6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"/>
    </mc:Choice>
    <mc:Fallback xmlns="">
      <p:transition spd="slow" advTm="75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240"/>
            <a:ext cx="1886559" cy="2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07504" y="270892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Autoren: Wilfried </a:t>
            </a:r>
            <a:r>
              <a:rPr lang="de-DE" dirty="0" err="1"/>
              <a:t>Bos</a:t>
            </a:r>
            <a:r>
              <a:rPr lang="de-DE" dirty="0"/>
              <a:t>, Birgit </a:t>
            </a:r>
            <a:r>
              <a:rPr lang="de-DE" dirty="0" err="1" smtClean="0"/>
              <a:t>Eickelmann</a:t>
            </a:r>
            <a:r>
              <a:rPr lang="de-DE" dirty="0"/>
              <a:t> </a:t>
            </a:r>
            <a:r>
              <a:rPr lang="de-DE" dirty="0" err="1" smtClean="0"/>
              <a:t>et.al</a:t>
            </a:r>
            <a:endParaRPr lang="de-DE" dirty="0" smtClean="0"/>
          </a:p>
          <a:p>
            <a:endParaRPr lang="de-DE" u="sng" dirty="0">
              <a:hlinkClick r:id="rId3"/>
            </a:endParaRPr>
          </a:p>
          <a:p>
            <a:r>
              <a:rPr lang="de-DE" dirty="0" smtClean="0"/>
              <a:t>Mit </a:t>
            </a:r>
            <a:r>
              <a:rPr lang="de-DE" dirty="0"/>
              <a:t>der Schulleistungsstudie ICILS 2013 (International Computer and Information </a:t>
            </a:r>
            <a:r>
              <a:rPr lang="de-DE" dirty="0" err="1"/>
              <a:t>Literacy</a:t>
            </a:r>
            <a:endParaRPr lang="de-DE" dirty="0"/>
          </a:p>
          <a:p>
            <a:r>
              <a:rPr lang="en-US" dirty="0"/>
              <a:t>Study) der International Association for the Evaluation of Educational Achievement</a:t>
            </a:r>
            <a:endParaRPr lang="de-DE" dirty="0"/>
          </a:p>
          <a:p>
            <a:r>
              <a:rPr lang="de-DE" dirty="0"/>
              <a:t>(IEA) wird erstmalig computerbasiert und international vergleichend untersucht, in </a:t>
            </a:r>
            <a:r>
              <a:rPr lang="de-DE" dirty="0" smtClean="0"/>
              <a:t>welchem Maße </a:t>
            </a:r>
            <a:r>
              <a:rPr lang="de-DE" dirty="0"/>
              <a:t>Schülerinnen und Schüler in der achten Jahrgangsstufe über solche, in der</a:t>
            </a:r>
          </a:p>
          <a:p>
            <a:r>
              <a:rPr lang="de-DE" dirty="0"/>
              <a:t>Studie als computer- und informationsbezogene Kompetenzen konzipierte und erfasste,</a:t>
            </a:r>
          </a:p>
          <a:p>
            <a:r>
              <a:rPr lang="de-DE" dirty="0"/>
              <a:t>fächerübergreifende Schlüsselkompetenzen verfügen.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7824" y="31313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ICILS 2013 Computer- und informationsbezogene Kompetenzen von Schülerinnen und Schülern in der 8. Jahrgangsstufe im internationalen </a:t>
            </a:r>
            <a:r>
              <a:rPr lang="de-DE" sz="2000" b="1" dirty="0" smtClean="0"/>
              <a:t>Vergleich, 2014</a:t>
            </a:r>
            <a:r>
              <a:rPr lang="de-DE" sz="2000" b="1" dirty="0"/>
              <a:t>, Münster</a:t>
            </a:r>
          </a:p>
        </p:txBody>
      </p:sp>
      <p:sp>
        <p:nvSpPr>
          <p:cNvPr id="7" name="Rechteck 6"/>
          <p:cNvSpPr/>
          <p:nvPr/>
        </p:nvSpPr>
        <p:spPr>
          <a:xfrm>
            <a:off x="287524" y="529424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Quelle:</a:t>
            </a:r>
            <a:endParaRPr lang="de-DE" b="1" dirty="0" smtClean="0">
              <a:hlinkClick r:id="rId3"/>
            </a:endParaRPr>
          </a:p>
          <a:p>
            <a:r>
              <a:rPr lang="de-DE" u="sng" dirty="0" smtClean="0">
                <a:hlinkClick r:id="rId3"/>
              </a:rPr>
              <a:t>https</a:t>
            </a:r>
            <a:r>
              <a:rPr lang="de-DE" u="sng" dirty="0">
                <a:hlinkClick r:id="rId3"/>
              </a:rPr>
              <a:t>://kw1.uni-paderborn.de/fileadmin/kw/institute-einrichtungen/erziehungswissenschaft/arbeitsbereiche/eickelmann/pdf/ICILS_2013_Berichtsband.pdf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5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"/>
    </mc:Choice>
    <mc:Fallback xmlns="">
      <p:transition spd="slow" advTm="35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240"/>
            <a:ext cx="1886559" cy="2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87824" y="31313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ICILS 2013 Computer- und informationsbezogene Kompetenzen von Schülerinnen und Schülern in der 8. Jahrgangsstufe im internationalen </a:t>
            </a:r>
            <a:r>
              <a:rPr lang="de-DE" sz="2000" b="1" dirty="0" smtClean="0"/>
              <a:t>Vergleich, 2014</a:t>
            </a:r>
            <a:r>
              <a:rPr lang="de-DE" sz="2000" b="1" dirty="0"/>
              <a:t>, Münster</a:t>
            </a:r>
          </a:p>
        </p:txBody>
      </p:sp>
      <p:pic>
        <p:nvPicPr>
          <p:cNvPr id="2050" name="Picture 2" descr="icils_kompeten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5432"/>
            <a:ext cx="75150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"/>
    </mc:Choice>
    <mc:Fallback xmlns="">
      <p:transition spd="slow" advTm="49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78" y="167534"/>
            <a:ext cx="1368152" cy="171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 Verbindung mit Pfeil 17"/>
          <p:cNvCxnSpPr>
            <a:stCxn id="12" idx="2"/>
          </p:cNvCxnSpPr>
          <p:nvPr/>
        </p:nvCxnSpPr>
        <p:spPr>
          <a:xfrm flipH="1">
            <a:off x="611560" y="1881687"/>
            <a:ext cx="3620494" cy="12472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1979712" y="1921938"/>
            <a:ext cx="2252342" cy="12070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2" idx="2"/>
          </p:cNvCxnSpPr>
          <p:nvPr/>
        </p:nvCxnSpPr>
        <p:spPr>
          <a:xfrm flipH="1">
            <a:off x="3547978" y="1881687"/>
            <a:ext cx="684076" cy="12472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3144694"/>
            <a:ext cx="9170346" cy="6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1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9"/>
    </mc:Choice>
    <mc:Fallback xmlns="">
      <p:transition spd="slow" advTm="644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671"/>
            <a:ext cx="3176837" cy="21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95536" y="24310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/>
              <a:t>Länderkonferenz </a:t>
            </a:r>
            <a:r>
              <a:rPr lang="de-DE" sz="2400" b="1" dirty="0" err="1"/>
              <a:t>MedienBildung</a:t>
            </a:r>
            <a:r>
              <a:rPr lang="de-DE" sz="2400" b="1" dirty="0"/>
              <a:t>: Kompetenzorientiertes Konzept für die schulische Medienbildung - </a:t>
            </a:r>
            <a:r>
              <a:rPr lang="de-DE" sz="2400" b="1" dirty="0" err="1"/>
              <a:t>LKM-Positionspapier</a:t>
            </a:r>
            <a:r>
              <a:rPr lang="de-DE" sz="2400" b="1" dirty="0"/>
              <a:t> - Stand 29.01.2015</a:t>
            </a:r>
          </a:p>
        </p:txBody>
      </p:sp>
      <p:sp>
        <p:nvSpPr>
          <p:cNvPr id="6" name="Rechteck 5"/>
          <p:cNvSpPr/>
          <p:nvPr/>
        </p:nvSpPr>
        <p:spPr>
          <a:xfrm>
            <a:off x="323528" y="278092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Fünf Kompetenzbereiche </a:t>
            </a:r>
            <a:r>
              <a:rPr lang="de-DE" sz="2400" dirty="0" smtClean="0"/>
              <a:t>für </a:t>
            </a:r>
            <a:r>
              <a:rPr lang="de-DE" sz="2400" dirty="0"/>
              <a:t>die schulpraktische Konkretisierung </a:t>
            </a:r>
            <a:r>
              <a:rPr lang="de-DE" sz="2400" dirty="0" smtClean="0"/>
              <a:t>durch </a:t>
            </a:r>
            <a:r>
              <a:rPr lang="de-DE" sz="2400" dirty="0"/>
              <a:t>Medienentwicklungsplanung, schulinterne </a:t>
            </a:r>
            <a:r>
              <a:rPr lang="de-DE" sz="2400" dirty="0" err="1" smtClean="0"/>
              <a:t>Medienbildungs</a:t>
            </a:r>
            <a:r>
              <a:rPr lang="de-DE" sz="2400" dirty="0" smtClean="0"/>
              <a:t>- </a:t>
            </a:r>
            <a:r>
              <a:rPr lang="de-DE" sz="2400" dirty="0"/>
              <a:t>und Methodencurricula, dazu passende Medienpässe oder Portfolios, geeignete Projekte, überprüfbare Aufgabenstellungen und Unterrichtsbeispiele für den Fächerkanon, in denen die </a:t>
            </a:r>
            <a:r>
              <a:rPr lang="de-DE" sz="2400" b="1" dirty="0"/>
              <a:t>Umsetzung des Lernens mit und über Medien </a:t>
            </a:r>
            <a:r>
              <a:rPr lang="de-DE" sz="2400" dirty="0"/>
              <a:t>erfolgen </a:t>
            </a:r>
            <a:r>
              <a:rPr lang="de-DE" sz="2400" dirty="0" smtClean="0"/>
              <a:t>kann: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95535" y="5589240"/>
            <a:ext cx="828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Quelle:</a:t>
            </a:r>
            <a:endParaRPr lang="de-DE" b="1" dirty="0" smtClean="0">
              <a:hlinkClick r:id="rId3"/>
            </a:endParaRPr>
          </a:p>
          <a:p>
            <a:r>
              <a:rPr lang="de-DE" u="sng" dirty="0" smtClean="0">
                <a:hlinkClick r:id="rId3"/>
              </a:rPr>
              <a:t>http</a:t>
            </a:r>
            <a:r>
              <a:rPr lang="de-DE" u="sng" dirty="0">
                <a:hlinkClick r:id="rId3"/>
              </a:rPr>
              <a:t>://www.laenderkonferenz-medienbildung.de/</a:t>
            </a:r>
            <a:r>
              <a:rPr lang="de-DE" u="sng" dirty="0" err="1">
                <a:hlinkClick r:id="rId3"/>
              </a:rPr>
              <a:t>LKM-Positionspapier</a:t>
            </a:r>
            <a:r>
              <a:rPr lang="de-DE" u="sng" dirty="0">
                <a:hlinkClick r:id="rId3"/>
              </a:rPr>
              <a:t>_2015.pdf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7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"/>
    </mc:Choice>
    <mc:Fallback xmlns="">
      <p:transition spd="slow" advTm="414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671"/>
            <a:ext cx="3176837" cy="21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95536" y="24310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/>
              <a:t>Länderkonferenz </a:t>
            </a:r>
            <a:r>
              <a:rPr lang="de-DE" sz="2400" b="1" dirty="0" err="1"/>
              <a:t>MedienBildung</a:t>
            </a:r>
            <a:r>
              <a:rPr lang="de-DE" sz="2400" b="1" dirty="0"/>
              <a:t>: Kompetenzorientiertes Konzept für die schulische Medienbildung - </a:t>
            </a:r>
            <a:r>
              <a:rPr lang="de-DE" sz="2400" b="1" dirty="0" err="1"/>
              <a:t>LKM-Positionspapier</a:t>
            </a:r>
            <a:r>
              <a:rPr lang="de-DE" sz="2400" b="1" dirty="0"/>
              <a:t> - Stand 29.01.2015</a:t>
            </a:r>
          </a:p>
        </p:txBody>
      </p:sp>
      <p:sp>
        <p:nvSpPr>
          <p:cNvPr id="6" name="Rechteck 5"/>
          <p:cNvSpPr/>
          <p:nvPr/>
        </p:nvSpPr>
        <p:spPr>
          <a:xfrm>
            <a:off x="1337395" y="2852936"/>
            <a:ext cx="6660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Informationen recherchieren und auswählen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Mit Medien kommunizieren und kooperieren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Medien produzieren und präsentieren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Medien </a:t>
            </a:r>
            <a:r>
              <a:rPr lang="de-DE" sz="2400" b="1" dirty="0">
                <a:solidFill>
                  <a:srgbClr val="C00000"/>
                </a:solidFill>
              </a:rPr>
              <a:t>analysieren und bewerten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Mediengesellschaft </a:t>
            </a:r>
            <a:r>
              <a:rPr lang="de-DE" sz="2400" b="1" dirty="0">
                <a:solidFill>
                  <a:srgbClr val="C00000"/>
                </a:solidFill>
              </a:rPr>
              <a:t>verstehen und reflektieren</a:t>
            </a:r>
          </a:p>
        </p:txBody>
      </p:sp>
    </p:spTree>
    <p:extLst>
      <p:ext uri="{BB962C8B-B14F-4D97-AF65-F5344CB8AC3E}">
        <p14:creationId xmlns:p14="http://schemas.microsoft.com/office/powerpoint/2010/main" val="17469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"/>
    </mc:Choice>
    <mc:Fallback xmlns="">
      <p:transition spd="slow" advTm="269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80" y="250518"/>
            <a:ext cx="2126420" cy="14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827584" y="1703258"/>
            <a:ext cx="6682506" cy="1381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7" idx="2"/>
          </p:cNvCxnSpPr>
          <p:nvPr/>
        </p:nvCxnSpPr>
        <p:spPr>
          <a:xfrm flipH="1">
            <a:off x="3563888" y="1703258"/>
            <a:ext cx="3946202" cy="1381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</p:cNvCxnSpPr>
          <p:nvPr/>
        </p:nvCxnSpPr>
        <p:spPr>
          <a:xfrm flipH="1">
            <a:off x="2267744" y="1703258"/>
            <a:ext cx="5242346" cy="1381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>
            <a:off x="7510090" y="1703258"/>
            <a:ext cx="520966" cy="1319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3144694"/>
            <a:ext cx="9170346" cy="6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"/>
    </mc:Choice>
    <mc:Fallback xmlns="">
      <p:transition spd="slow" advTm="42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299695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in the digital </a:t>
            </a:r>
            <a:r>
              <a:rPr lang="de-DE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endParaRPr lang="de-DE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of the Standing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Conference of Ministers of Education and Cultural Affairs (KMK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Berlin 08.12.2016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991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"/>
    </mc:Choice>
    <mc:Fallback xmlns="">
      <p:transition spd="slow" advTm="523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6" y="473552"/>
            <a:ext cx="1512168" cy="10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9" y="1422449"/>
            <a:ext cx="2764430" cy="38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80" y="250518"/>
            <a:ext cx="2126420" cy="14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544896" y="1703258"/>
            <a:ext cx="6965194" cy="1425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7" idx="2"/>
          </p:cNvCxnSpPr>
          <p:nvPr/>
        </p:nvCxnSpPr>
        <p:spPr>
          <a:xfrm flipH="1">
            <a:off x="3547978" y="1703258"/>
            <a:ext cx="3962112" cy="1425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</p:cNvCxnSpPr>
          <p:nvPr/>
        </p:nvCxnSpPr>
        <p:spPr>
          <a:xfrm flipH="1">
            <a:off x="2052557" y="1703258"/>
            <a:ext cx="5457533" cy="1381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>
            <a:off x="7510090" y="1703258"/>
            <a:ext cx="950342" cy="1425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78" y="167534"/>
            <a:ext cx="1368152" cy="171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>
            <a:stCxn id="6" idx="2"/>
          </p:cNvCxnSpPr>
          <p:nvPr/>
        </p:nvCxnSpPr>
        <p:spPr>
          <a:xfrm flipH="1">
            <a:off x="544896" y="1811805"/>
            <a:ext cx="1093138" cy="1317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6" idx="2"/>
          </p:cNvCxnSpPr>
          <p:nvPr/>
        </p:nvCxnSpPr>
        <p:spPr>
          <a:xfrm>
            <a:off x="1638034" y="1811805"/>
            <a:ext cx="2019871" cy="1317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</p:cNvCxnSpPr>
          <p:nvPr/>
        </p:nvCxnSpPr>
        <p:spPr>
          <a:xfrm>
            <a:off x="1638034" y="1811805"/>
            <a:ext cx="419030" cy="1317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</p:cNvCxnSpPr>
          <p:nvPr/>
        </p:nvCxnSpPr>
        <p:spPr>
          <a:xfrm>
            <a:off x="1638034" y="1811805"/>
            <a:ext cx="3438022" cy="1317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57188" y="1782677"/>
            <a:ext cx="5003044" cy="1346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2" idx="2"/>
          </p:cNvCxnSpPr>
          <p:nvPr/>
        </p:nvCxnSpPr>
        <p:spPr>
          <a:xfrm flipH="1">
            <a:off x="544896" y="1881687"/>
            <a:ext cx="3687158" cy="12472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2057064" y="1921938"/>
            <a:ext cx="2174990" cy="11627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2" idx="2"/>
          </p:cNvCxnSpPr>
          <p:nvPr/>
        </p:nvCxnSpPr>
        <p:spPr>
          <a:xfrm flipH="1">
            <a:off x="3547978" y="1881687"/>
            <a:ext cx="684076" cy="12472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6" y="3144694"/>
            <a:ext cx="9170346" cy="66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2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"/>
    </mc:Choice>
    <mc:Fallback xmlns="">
      <p:transition spd="slow" advTm="309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89242" cy="634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"/>
    </mc:Choice>
    <mc:Fallback xmlns="">
      <p:transition spd="slow" advTm="3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71676E-6 L 0.07778 -2.71676E-6 C 0.1125 -2.71676E-6 0.15556 0.20208 0.15556 0.36717 L 0.15556 0.7338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36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146415" y="1589243"/>
            <a:ext cx="7185381" cy="47251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thickThin">
            <a:solidFill>
              <a:schemeClr val="tx1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mtClean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54303" y="1313395"/>
            <a:ext cx="6951775" cy="4725144"/>
          </a:xfrm>
          <a:prstGeom prst="rect">
            <a:avLst/>
          </a:prstGeom>
          <a:blipFill dpi="0" rotWithShape="1">
            <a:blip r:embed="rId4">
              <a:alphaModFix amt="33000"/>
            </a:blip>
            <a:srcRect/>
            <a:stretch>
              <a:fillRect/>
            </a:stretch>
          </a:blipFill>
          <a:ln w="12700">
            <a:solidFill>
              <a:schemeClr val="accent2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 E U T S C H</a:t>
            </a:r>
          </a:p>
        </p:txBody>
      </p:sp>
      <p:sp>
        <p:nvSpPr>
          <p:cNvPr id="10" name="Rechteck 9"/>
          <p:cNvSpPr/>
          <p:nvPr/>
        </p:nvSpPr>
        <p:spPr>
          <a:xfrm>
            <a:off x="1154303" y="1025363"/>
            <a:ext cx="6951775" cy="482400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 A T H E M A T I K </a:t>
            </a:r>
          </a:p>
        </p:txBody>
      </p:sp>
      <p:sp>
        <p:nvSpPr>
          <p:cNvPr id="12" name="Rechteck 11"/>
          <p:cNvSpPr/>
          <p:nvPr/>
        </p:nvSpPr>
        <p:spPr>
          <a:xfrm>
            <a:off x="1182267" y="809339"/>
            <a:ext cx="6951775" cy="4725144"/>
          </a:xfrm>
          <a:prstGeom prst="rect">
            <a:avLst/>
          </a:prstGeom>
          <a:blipFill dpi="0" rotWithShape="1">
            <a:blip r:embed="rId6">
              <a:alphaModFix amt="56000"/>
            </a:blip>
            <a:srcRect/>
            <a:stretch>
              <a:fillRect/>
            </a:stretch>
          </a:blipFill>
          <a:ln w="12700">
            <a:solidFill>
              <a:schemeClr val="accent6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3200" b="1" dirty="0" smtClean="0">
                <a:solidFill>
                  <a:srgbClr val="C00000"/>
                </a:solidFill>
              </a:rPr>
              <a:t>E N G L I S C H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84430" y="498270"/>
            <a:ext cx="6951775" cy="4725144"/>
          </a:xfrm>
          <a:prstGeom prst="rect">
            <a:avLst/>
          </a:prstGeom>
          <a:blipFill dpi="0" rotWithShape="1">
            <a:blip r:embed="rId5">
              <a:alphaModFix amt="36000"/>
            </a:blip>
            <a:srcRect/>
            <a:stretch>
              <a:fillRect/>
            </a:stretch>
          </a:blipFill>
          <a:ln w="12700">
            <a:solidFill>
              <a:schemeClr val="accent3">
                <a:lumMod val="75000"/>
              </a:schemeClr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G E S C H I C H T E</a:t>
            </a:r>
          </a:p>
        </p:txBody>
      </p:sp>
      <p:sp>
        <p:nvSpPr>
          <p:cNvPr id="17" name="Rechteck 16"/>
          <p:cNvSpPr/>
          <p:nvPr/>
        </p:nvSpPr>
        <p:spPr>
          <a:xfrm>
            <a:off x="1182266" y="161267"/>
            <a:ext cx="6951775" cy="4725144"/>
          </a:xfrm>
          <a:prstGeom prst="rect">
            <a:avLst/>
          </a:prstGeom>
          <a:blipFill dpi="0" rotWithShape="1">
            <a:blip r:embed="rId5">
              <a:alphaModFix amt="41000"/>
            </a:blip>
            <a:srcRect/>
            <a:stretch>
              <a:fillRect/>
            </a:stretch>
          </a:blipFill>
          <a:ln w="12700">
            <a:solidFill>
              <a:schemeClr val="accent4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de-DE" sz="3200" b="1" dirty="0" smtClean="0">
                <a:solidFill>
                  <a:srgbClr val="C00000"/>
                </a:solidFill>
              </a:rPr>
              <a:t>B I O L O G I E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85523" y="-198773"/>
            <a:ext cx="6951775" cy="4725144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 w="12700">
            <a:solidFill>
              <a:srgbClr val="00B050"/>
            </a:solidFill>
          </a:ln>
          <a:scene3d>
            <a:camera prst="isometricOffAxis1To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de-DE" sz="3200" b="1" dirty="0" smtClean="0">
                <a:solidFill>
                  <a:srgbClr val="C00000"/>
                </a:solidFill>
              </a:rPr>
              <a:t>M  U  S  I  K</a:t>
            </a:r>
          </a:p>
        </p:txBody>
      </p:sp>
    </p:spTree>
    <p:extLst>
      <p:ext uri="{BB962C8B-B14F-4D97-AF65-F5344CB8AC3E}">
        <p14:creationId xmlns:p14="http://schemas.microsoft.com/office/powerpoint/2010/main" val="39243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5"/>
    </mc:Choice>
    <mc:Fallback xmlns="">
      <p:transition spd="slow" advTm="9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2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7"/>
    </mc:Choice>
    <mc:Fallback xmlns="">
      <p:transition spd="slow" advTm="515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ttwaar\AppData\Local\Microsoft\Windows\Temporary Internet Files\Content.Outlook\9OWLSXB7\Gottwald_B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1884408" cy="33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95536" y="5013176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err="1" smtClean="0"/>
              <a:t>Many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thanks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for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your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attention</a:t>
            </a:r>
            <a:r>
              <a:rPr lang="de-DE" sz="4800" b="1" dirty="0" smtClean="0"/>
              <a:t>!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21675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328517" cy="6254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61893"/>
            <a:ext cx="9071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hlinkClick r:id="rId3"/>
              </a:rPr>
              <a:t>https://</a:t>
            </a:r>
            <a:r>
              <a:rPr lang="de-DE" sz="1400" b="1" dirty="0" smtClean="0">
                <a:hlinkClick r:id="rId3"/>
              </a:rPr>
              <a:t>www.kmk.org/fileadmin/Dateien/pdf/PresseUndAktuelles/2016/Bildung_digitale_Welt_Webversion.pdf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273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8" y="548681"/>
            <a:ext cx="9176838" cy="10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4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" y="260648"/>
            <a:ext cx="9252520" cy="255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71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45463" y="41807"/>
            <a:ext cx="3757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Strategie of the German Federal </a:t>
            </a:r>
            <a:r>
              <a:rPr lang="de-DE" sz="2800" b="1" dirty="0" err="1" smtClean="0"/>
              <a:t>Ministry</a:t>
            </a:r>
            <a:r>
              <a:rPr lang="de-DE" sz="2800" b="1" dirty="0" smtClean="0"/>
              <a:t> of Education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Research</a:t>
            </a:r>
          </a:p>
          <a:p>
            <a:pPr algn="ctr"/>
            <a:r>
              <a:rPr lang="de-DE" sz="2800" b="1" dirty="0" smtClean="0"/>
              <a:t>12.10.2016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45463" y="2659559"/>
            <a:ext cx="394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5.000.000.000 €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310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8227" cy="8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6"/>
    </mc:Choice>
    <mc:Fallback xmlns="">
      <p:transition spd="slow" advTm="73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31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0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"/>
    </mc:Choice>
    <mc:Fallback xmlns="">
      <p:transition spd="slow" advTm="60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4" y="567387"/>
            <a:ext cx="9175524" cy="63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"/>
    </mc:Choice>
    <mc:Fallback xmlns="">
      <p:transition spd="slow" advTm="431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On-screen Show (4:3)</PresentationFormat>
  <Paragraphs>68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Manfred Schulz</Manager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 52-53 Manfred Schulz</dc:creator>
  <cp:lastModifiedBy>SKAFTE Nicolai (EAC)</cp:lastModifiedBy>
  <cp:revision>46</cp:revision>
  <cp:lastPrinted>2016-05-12T09:52:34Z</cp:lastPrinted>
  <dcterms:created xsi:type="dcterms:W3CDTF">2016-05-12T09:21:50Z</dcterms:created>
  <dcterms:modified xsi:type="dcterms:W3CDTF">2017-03-06T12:57:58Z</dcterms:modified>
</cp:coreProperties>
</file>