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09" r:id="rId2"/>
    <p:sldId id="579" r:id="rId3"/>
    <p:sldId id="580" r:id="rId4"/>
    <p:sldId id="581" r:id="rId5"/>
    <p:sldId id="582" r:id="rId6"/>
    <p:sldId id="583" r:id="rId7"/>
  </p:sldIdLst>
  <p:sldSz cx="9144000" cy="6858000" type="screen4x3"/>
  <p:notesSz cx="6735763" cy="9866313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82" userDrawn="1">
          <p15:clr>
            <a:srgbClr val="A4A3A4"/>
          </p15:clr>
        </p15:guide>
        <p15:guide id="2" pos="3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79">
          <p15:clr>
            <a:srgbClr val="A4A3A4"/>
          </p15:clr>
        </p15:guide>
        <p15:guide id="2" pos="2100">
          <p15:clr>
            <a:srgbClr val="A4A3A4"/>
          </p15:clr>
        </p15:guide>
        <p15:guide id="3" orient="horz" pos="3108">
          <p15:clr>
            <a:srgbClr val="A4A3A4"/>
          </p15:clr>
        </p15:guide>
        <p15:guide id="4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46C0A"/>
    <a:srgbClr val="F9F9F9"/>
    <a:srgbClr val="CC3300"/>
    <a:srgbClr val="233E5F"/>
    <a:srgbClr val="F8EDE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yst layout 3 - Markering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yst layout 2 - Marker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Ingen typografi, intet git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7201" autoAdjust="0"/>
  </p:normalViewPr>
  <p:slideViewPr>
    <p:cSldViewPr>
      <p:cViewPr varScale="1">
        <p:scale>
          <a:sx n="112" d="100"/>
          <a:sy n="112" d="100"/>
        </p:scale>
        <p:origin x="-1584" y="-84"/>
      </p:cViewPr>
      <p:guideLst>
        <p:guide orient="horz" pos="482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5208"/>
    </p:cViewPr>
  </p:sorterViewPr>
  <p:notesViewPr>
    <p:cSldViewPr>
      <p:cViewPr varScale="1">
        <p:scale>
          <a:sx n="76" d="100"/>
          <a:sy n="76" d="100"/>
        </p:scale>
        <p:origin x="-3312" y="-114"/>
      </p:cViewPr>
      <p:guideLst>
        <p:guide orient="horz" pos="3079"/>
        <p:guide orient="horz" pos="3108"/>
        <p:guide pos="2100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0" cy="493315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15374" y="1"/>
            <a:ext cx="2918830" cy="493315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FDD0E8A1-B770-4ECA-AD8D-BFB29E7F2467}" type="datetimeFigureOut">
              <a:rPr lang="da-DK" smtClean="0"/>
              <a:pPr/>
              <a:t>06-03-2017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0" cy="493315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15374" y="9371286"/>
            <a:ext cx="2918830" cy="493315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5CA517FE-63FE-4CB6-B3B3-FAD675B06EAD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402778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0" cy="493315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0" cy="493315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1580F42-8ECB-4355-BE2D-2840DFDE2F78}" type="datetimeFigureOut">
              <a:rPr lang="da-DK" smtClean="0"/>
              <a:pPr/>
              <a:t>06-03-2017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2309" tIns="46154" rIns="92309" bIns="46154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0" cy="493315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0" cy="493315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D1AC9159-91C9-4DCC-9DB1-29427B95C1A7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977216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C9159-91C9-4DCC-9DB1-29427B95C1A7}" type="slidenum">
              <a:rPr lang="da-DK" smtClean="0"/>
              <a:pPr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285346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73577" y="4686501"/>
            <a:ext cx="5388610" cy="4679803"/>
          </a:xfrm>
        </p:spPr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C9159-91C9-4DCC-9DB1-29427B95C1A7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3749527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73577" y="4686501"/>
            <a:ext cx="5388610" cy="4679803"/>
          </a:xfrm>
        </p:spPr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C9159-91C9-4DCC-9DB1-29427B95C1A7}" type="slidenum">
              <a:rPr lang="da-DK" smtClean="0"/>
              <a:pPr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3749527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73577" y="4686501"/>
            <a:ext cx="5388610" cy="4679803"/>
          </a:xfrm>
        </p:spPr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C9159-91C9-4DCC-9DB1-29427B95C1A7}" type="slidenum">
              <a:rPr lang="da-DK" smtClean="0"/>
              <a:pPr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37495279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73577" y="4686501"/>
            <a:ext cx="5388610" cy="4679803"/>
          </a:xfrm>
        </p:spPr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C9159-91C9-4DCC-9DB1-29427B95C1A7}" type="slidenum">
              <a:rPr lang="da-DK" smtClean="0"/>
              <a:pPr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37495279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73577" y="4686501"/>
            <a:ext cx="5388610" cy="4679803"/>
          </a:xfrm>
        </p:spPr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C9159-91C9-4DCC-9DB1-29427B95C1A7}" type="slidenum">
              <a:rPr lang="da-DK" smtClean="0"/>
              <a:pPr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3749527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B9F0-09A4-45E9-B2A6-17B191AEA79B}" type="datetimeFigureOut">
              <a:rPr lang="da-DK" smtClean="0"/>
              <a:pPr/>
              <a:t>06-03-2017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95A3B-F458-466F-AB03-FBC374C4668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B9F0-09A4-45E9-B2A6-17B191AEA79B}" type="datetimeFigureOut">
              <a:rPr lang="da-DK" smtClean="0"/>
              <a:pPr/>
              <a:t>06-03-2017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95A3B-F458-466F-AB03-FBC374C4668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B9F0-09A4-45E9-B2A6-17B191AEA79B}" type="datetimeFigureOut">
              <a:rPr lang="da-DK" smtClean="0"/>
              <a:pPr/>
              <a:t>06-03-2017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95A3B-F458-466F-AB03-FBC374C4668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B9F0-09A4-45E9-B2A6-17B191AEA79B}" type="datetimeFigureOut">
              <a:rPr lang="da-DK" smtClean="0"/>
              <a:pPr/>
              <a:t>06-03-2017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95A3B-F458-466F-AB03-FBC374C4668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B9F0-09A4-45E9-B2A6-17B191AEA79B}" type="datetimeFigureOut">
              <a:rPr lang="da-DK" smtClean="0"/>
              <a:pPr/>
              <a:t>06-03-2017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95A3B-F458-466F-AB03-FBC374C4668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B9F0-09A4-45E9-B2A6-17B191AEA79B}" type="datetimeFigureOut">
              <a:rPr lang="da-DK" smtClean="0"/>
              <a:pPr/>
              <a:t>06-03-2017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95A3B-F458-466F-AB03-FBC374C4668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B9F0-09A4-45E9-B2A6-17B191AEA79B}" type="datetimeFigureOut">
              <a:rPr lang="da-DK" smtClean="0"/>
              <a:pPr/>
              <a:t>06-03-2017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95A3B-F458-466F-AB03-FBC374C4668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B9F0-09A4-45E9-B2A6-17B191AEA79B}" type="datetimeFigureOut">
              <a:rPr lang="da-DK" smtClean="0"/>
              <a:pPr/>
              <a:t>06-03-2017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95A3B-F458-466F-AB03-FBC374C4668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B9F0-09A4-45E9-B2A6-17B191AEA79B}" type="datetimeFigureOut">
              <a:rPr lang="da-DK" smtClean="0"/>
              <a:pPr/>
              <a:t>06-03-2017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95A3B-F458-466F-AB03-FBC374C4668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B9F0-09A4-45E9-B2A6-17B191AEA79B}" type="datetimeFigureOut">
              <a:rPr lang="da-DK" smtClean="0"/>
              <a:pPr/>
              <a:t>06-03-2017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95A3B-F458-466F-AB03-FBC374C4668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B9F0-09A4-45E9-B2A6-17B191AEA79B}" type="datetimeFigureOut">
              <a:rPr lang="da-DK" smtClean="0"/>
              <a:pPr/>
              <a:t>06-03-2017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95A3B-F458-466F-AB03-FBC374C4668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BB9F0-09A4-45E9-B2A6-17B191AEA79B}" type="datetimeFigureOut">
              <a:rPr lang="da-DK" smtClean="0"/>
              <a:pPr/>
              <a:t>06-03-2017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95A3B-F458-466F-AB03-FBC374C4668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BOKS_pay-off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8120"/>
          <a:stretch>
            <a:fillRect/>
          </a:stretch>
        </p:blipFill>
        <p:spPr>
          <a:xfrm>
            <a:off x="539552" y="-27384"/>
            <a:ext cx="1440160" cy="771094"/>
          </a:xfrm>
          <a:prstGeom prst="rect">
            <a:avLst/>
          </a:prstGeom>
        </p:spPr>
      </p:pic>
      <p:sp>
        <p:nvSpPr>
          <p:cNvPr id="9" name="Titel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Digital development in Danish General </a:t>
            </a:r>
            <a:r>
              <a:rPr lang="en-GB" dirty="0" err="1"/>
              <a:t>Upp</a:t>
            </a:r>
            <a:r>
              <a:rPr lang="en-GB" dirty="0"/>
              <a:t>. Sec. Schools</a:t>
            </a:r>
          </a:p>
        </p:txBody>
      </p:sp>
      <p:sp>
        <p:nvSpPr>
          <p:cNvPr id="10" name="Undertitel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By Hans Laugesen</a:t>
            </a:r>
          </a:p>
          <a:p>
            <a:r>
              <a:rPr lang="da-DK" dirty="0"/>
              <a:t>Senior </a:t>
            </a:r>
            <a:r>
              <a:rPr lang="da-DK" dirty="0" err="1"/>
              <a:t>Educ</a:t>
            </a:r>
            <a:r>
              <a:rPr lang="da-DK" dirty="0"/>
              <a:t>. Policy Officer in GL</a:t>
            </a:r>
          </a:p>
          <a:p>
            <a:r>
              <a:rPr lang="da-DK" dirty="0"/>
              <a:t>(</a:t>
            </a:r>
            <a:r>
              <a:rPr lang="da-DK" dirty="0" err="1"/>
              <a:t>representing</a:t>
            </a:r>
            <a:r>
              <a:rPr lang="da-DK" dirty="0"/>
              <a:t> ETUCE in </a:t>
            </a:r>
            <a:r>
              <a:rPr lang="da-DK" dirty="0" err="1"/>
              <a:t>TWGs</a:t>
            </a:r>
            <a:r>
              <a:rPr lang="da-DK" dirty="0"/>
              <a:t>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e 9"/>
          <p:cNvGrpSpPr/>
          <p:nvPr/>
        </p:nvGrpSpPr>
        <p:grpSpPr>
          <a:xfrm>
            <a:off x="-36512" y="6525344"/>
            <a:ext cx="9577064" cy="576064"/>
            <a:chOff x="-73024" y="6525344"/>
            <a:chExt cx="9577064" cy="576064"/>
          </a:xfrm>
        </p:grpSpPr>
        <p:pic>
          <p:nvPicPr>
            <p:cNvPr id="11" name="Picture 3"/>
            <p:cNvPicPr>
              <a:picLocks noChangeAspect="1"/>
            </p:cNvPicPr>
            <p:nvPr/>
          </p:nvPicPr>
          <p:blipFill rotWithShape="1">
            <a:blip r:embed="rId3" cstate="print"/>
            <a:srcRect l="34643" t="95129" r="-2201" b="2646"/>
            <a:stretch/>
          </p:blipFill>
          <p:spPr>
            <a:xfrm>
              <a:off x="-73024" y="6525344"/>
              <a:ext cx="9577064" cy="576064"/>
            </a:xfrm>
            <a:prstGeom prst="rect">
              <a:avLst/>
            </a:prstGeom>
          </p:spPr>
        </p:pic>
        <p:pic>
          <p:nvPicPr>
            <p:cNvPr id="12" name="Billede 11" descr="GL-navnetræk-til-powerpoint---midlertidig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8032" y="6525344"/>
              <a:ext cx="3923928" cy="253053"/>
            </a:xfrm>
            <a:prstGeom prst="rect">
              <a:avLst/>
            </a:prstGeom>
          </p:spPr>
        </p:pic>
      </p:grp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61020" y="1680546"/>
            <a:ext cx="8229600" cy="4779568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  <a:buFont typeface="Wingdings" pitchFamily="2" charset="2"/>
              <a:buChar char="§"/>
            </a:pPr>
            <a:endParaRPr lang="da-DK" sz="2200" dirty="0"/>
          </a:p>
          <a:p>
            <a:pPr>
              <a:buClr>
                <a:schemeClr val="tx2"/>
              </a:buClr>
              <a:buFont typeface="Wingdings" pitchFamily="2" charset="2"/>
              <a:buChar char="§"/>
            </a:pPr>
            <a:endParaRPr lang="da-DK" sz="22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6856" y="756320"/>
            <a:ext cx="8229600" cy="837056"/>
          </a:xfrm>
        </p:spPr>
        <p:txBody>
          <a:bodyPr>
            <a:normAutofit/>
          </a:bodyPr>
          <a:lstStyle/>
          <a:p>
            <a:pPr algn="l"/>
            <a:r>
              <a:rPr lang="da-DK" sz="4000" dirty="0">
                <a:solidFill>
                  <a:schemeClr val="tx2"/>
                </a:solidFill>
              </a:rPr>
              <a:t>2017 reform of Gen. </a:t>
            </a:r>
            <a:r>
              <a:rPr lang="da-DK" sz="4000" dirty="0" err="1">
                <a:solidFill>
                  <a:schemeClr val="tx2"/>
                </a:solidFill>
              </a:rPr>
              <a:t>Upp</a:t>
            </a:r>
            <a:r>
              <a:rPr lang="da-DK" sz="4000" dirty="0">
                <a:solidFill>
                  <a:schemeClr val="tx2"/>
                </a:solidFill>
              </a:rPr>
              <a:t>. Schools</a:t>
            </a:r>
            <a:endParaRPr lang="da-DK" sz="3600" b="1" cap="all" dirty="0">
              <a:solidFill>
                <a:schemeClr val="tx2"/>
              </a:solidFill>
            </a:endParaRPr>
          </a:p>
        </p:txBody>
      </p:sp>
      <p:pic>
        <p:nvPicPr>
          <p:cNvPr id="10" name="Billede 9" descr="logo_kasse_blue.png"/>
          <p:cNvPicPr>
            <a:picLocks noChangeAspect="1"/>
          </p:cNvPicPr>
          <p:nvPr/>
        </p:nvPicPr>
        <p:blipFill>
          <a:blip r:embed="rId5" cstate="print"/>
          <a:srcRect b="17783"/>
          <a:stretch>
            <a:fillRect/>
          </a:stretch>
        </p:blipFill>
        <p:spPr>
          <a:xfrm>
            <a:off x="323528" y="-117140"/>
            <a:ext cx="1619672" cy="665820"/>
          </a:xfrm>
          <a:prstGeom prst="rect">
            <a:avLst/>
          </a:prstGeom>
        </p:spPr>
      </p:pic>
      <p:sp>
        <p:nvSpPr>
          <p:cNvPr id="9" name="Pladsholder til indhold 2"/>
          <p:cNvSpPr txBox="1">
            <a:spLocks/>
          </p:cNvSpPr>
          <p:nvPr/>
        </p:nvSpPr>
        <p:spPr>
          <a:xfrm>
            <a:off x="691952" y="2141240"/>
            <a:ext cx="8229600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da-DK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539552" y="1700809"/>
            <a:ext cx="8382000" cy="48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da-DK" sz="2800" dirty="0"/>
              <a:t> </a:t>
            </a:r>
            <a:r>
              <a:rPr lang="en-GB" sz="2800" dirty="0"/>
              <a:t>Former 2005 reform focused on 21. Cent. Skills incl. teams, cross curricular </a:t>
            </a:r>
            <a:r>
              <a:rPr lang="en-GB" sz="2800" dirty="0" smtClean="0"/>
              <a:t>cooperation </a:t>
            </a:r>
            <a:r>
              <a:rPr lang="en-GB" sz="2800" dirty="0"/>
              <a:t>and projects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 smtClean="0"/>
              <a:t> 2017 </a:t>
            </a:r>
            <a:r>
              <a:rPr lang="en-GB" sz="2800" dirty="0"/>
              <a:t>reform elements: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 smtClean="0"/>
              <a:t> Access </a:t>
            </a:r>
            <a:r>
              <a:rPr lang="en-GB" sz="2800" dirty="0"/>
              <a:t>control to </a:t>
            </a:r>
            <a:r>
              <a:rPr lang="en-GB" sz="2800" dirty="0" smtClean="0"/>
              <a:t>increase quality level </a:t>
            </a:r>
          </a:p>
          <a:p>
            <a:pPr lvl="2">
              <a:buFont typeface="Arial" pitchFamily="34" charset="0"/>
              <a:buChar char="•"/>
            </a:pPr>
            <a:r>
              <a:rPr lang="en-GB" sz="2800" dirty="0" smtClean="0"/>
              <a:t> expected to stimulate flow to vocational educ.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 smtClean="0"/>
              <a:t> More </a:t>
            </a:r>
            <a:r>
              <a:rPr lang="en-GB" sz="2800" dirty="0"/>
              <a:t>focus on subject knowledge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 smtClean="0"/>
              <a:t> Keep, </a:t>
            </a:r>
            <a:r>
              <a:rPr lang="en-GB" sz="2800" dirty="0"/>
              <a:t>but modernise ‘</a:t>
            </a:r>
            <a:r>
              <a:rPr lang="en-GB" sz="2800" dirty="0" err="1"/>
              <a:t>buildung</a:t>
            </a:r>
            <a:r>
              <a:rPr lang="en-GB" sz="2800" dirty="0"/>
              <a:t>’ concept, include</a:t>
            </a:r>
          </a:p>
          <a:p>
            <a:pPr lvl="2">
              <a:buFont typeface="Arial" pitchFamily="34" charset="0"/>
              <a:buChar char="•"/>
            </a:pPr>
            <a:r>
              <a:rPr lang="en-GB" sz="2800" dirty="0" smtClean="0"/>
              <a:t> Global </a:t>
            </a:r>
            <a:r>
              <a:rPr lang="en-GB" sz="2800" dirty="0"/>
              <a:t>Competence</a:t>
            </a:r>
          </a:p>
          <a:p>
            <a:pPr lvl="2">
              <a:buFont typeface="Arial" pitchFamily="34" charset="0"/>
              <a:buChar char="•"/>
            </a:pPr>
            <a:r>
              <a:rPr lang="en-GB" sz="2800" dirty="0" smtClean="0"/>
              <a:t> Innovative </a:t>
            </a:r>
            <a:r>
              <a:rPr lang="en-GB" sz="2800" dirty="0"/>
              <a:t>Competence</a:t>
            </a:r>
          </a:p>
          <a:p>
            <a:pPr lvl="2">
              <a:buFont typeface="Arial" pitchFamily="34" charset="0"/>
              <a:buChar char="•"/>
            </a:pPr>
            <a:r>
              <a:rPr lang="en-GB" sz="2800" dirty="0" smtClean="0"/>
              <a:t> Career </a:t>
            </a:r>
            <a:r>
              <a:rPr lang="en-GB" sz="2800" dirty="0"/>
              <a:t>Competence</a:t>
            </a:r>
          </a:p>
          <a:p>
            <a:pPr lvl="2">
              <a:buFont typeface="Arial" pitchFamily="34" charset="0"/>
              <a:buChar char="•"/>
            </a:pPr>
            <a:r>
              <a:rPr lang="en-GB" sz="2800" dirty="0" smtClean="0"/>
              <a:t> Digital </a:t>
            </a:r>
            <a:r>
              <a:rPr lang="en-GB" sz="2800" dirty="0"/>
              <a:t>Competence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559026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e 9"/>
          <p:cNvGrpSpPr/>
          <p:nvPr/>
        </p:nvGrpSpPr>
        <p:grpSpPr>
          <a:xfrm>
            <a:off x="-36512" y="6525344"/>
            <a:ext cx="9577064" cy="576064"/>
            <a:chOff x="-73024" y="6525344"/>
            <a:chExt cx="9577064" cy="576064"/>
          </a:xfrm>
        </p:grpSpPr>
        <p:pic>
          <p:nvPicPr>
            <p:cNvPr id="11" name="Picture 3"/>
            <p:cNvPicPr>
              <a:picLocks noChangeAspect="1"/>
            </p:cNvPicPr>
            <p:nvPr/>
          </p:nvPicPr>
          <p:blipFill rotWithShape="1">
            <a:blip r:embed="rId3" cstate="print"/>
            <a:srcRect l="34643" t="95129" r="-2201" b="2646"/>
            <a:stretch/>
          </p:blipFill>
          <p:spPr>
            <a:xfrm>
              <a:off x="-73024" y="6525344"/>
              <a:ext cx="9577064" cy="576064"/>
            </a:xfrm>
            <a:prstGeom prst="rect">
              <a:avLst/>
            </a:prstGeom>
          </p:spPr>
        </p:pic>
        <p:pic>
          <p:nvPicPr>
            <p:cNvPr id="12" name="Billede 11" descr="GL-navnetræk-til-powerpoint---midlertidig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8032" y="6525344"/>
              <a:ext cx="3923928" cy="253053"/>
            </a:xfrm>
            <a:prstGeom prst="rect">
              <a:avLst/>
            </a:prstGeom>
          </p:spPr>
        </p:pic>
      </p:grp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4176464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  <a:buFont typeface="Wingdings" pitchFamily="2" charset="2"/>
              <a:buChar char="§"/>
            </a:pPr>
            <a:endParaRPr lang="da-DK" sz="2200" dirty="0"/>
          </a:p>
          <a:p>
            <a:pPr>
              <a:buClr>
                <a:schemeClr val="tx2"/>
              </a:buClr>
              <a:buFont typeface="Wingdings" pitchFamily="2" charset="2"/>
              <a:buChar char="§"/>
            </a:pPr>
            <a:endParaRPr lang="da-DK" sz="22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6856" y="773832"/>
            <a:ext cx="8229600" cy="854968"/>
          </a:xfrm>
        </p:spPr>
        <p:txBody>
          <a:bodyPr>
            <a:normAutofit/>
          </a:bodyPr>
          <a:lstStyle/>
          <a:p>
            <a:pPr algn="l"/>
            <a:r>
              <a:rPr lang="en-GB" sz="4000" dirty="0">
                <a:solidFill>
                  <a:schemeClr val="tx2"/>
                </a:solidFill>
              </a:rPr>
              <a:t>Students Digital Competences</a:t>
            </a:r>
            <a:endParaRPr lang="en-GB" sz="3600" b="1" cap="all" dirty="0">
              <a:solidFill>
                <a:schemeClr val="tx2"/>
              </a:solidFill>
            </a:endParaRPr>
          </a:p>
        </p:txBody>
      </p:sp>
      <p:pic>
        <p:nvPicPr>
          <p:cNvPr id="10" name="Billede 9" descr="logo_kasse_blue.png"/>
          <p:cNvPicPr>
            <a:picLocks noChangeAspect="1"/>
          </p:cNvPicPr>
          <p:nvPr/>
        </p:nvPicPr>
        <p:blipFill>
          <a:blip r:embed="rId5" cstate="print"/>
          <a:srcRect b="17783"/>
          <a:stretch>
            <a:fillRect/>
          </a:stretch>
        </p:blipFill>
        <p:spPr>
          <a:xfrm>
            <a:off x="323528" y="-117140"/>
            <a:ext cx="1619672" cy="665820"/>
          </a:xfrm>
          <a:prstGeom prst="rect">
            <a:avLst/>
          </a:prstGeom>
        </p:spPr>
      </p:pic>
      <p:sp>
        <p:nvSpPr>
          <p:cNvPr id="9" name="Pladsholder til indhold 2"/>
          <p:cNvSpPr txBox="1">
            <a:spLocks/>
          </p:cNvSpPr>
          <p:nvPr/>
        </p:nvSpPr>
        <p:spPr>
          <a:xfrm>
            <a:off x="691952" y="2141240"/>
            <a:ext cx="8229600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da-DK" sz="2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da-DK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708448" y="1665829"/>
            <a:ext cx="81369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da-DK" sz="2800" dirty="0"/>
              <a:t> </a:t>
            </a:r>
            <a:r>
              <a:rPr lang="en-GB" sz="2800" dirty="0"/>
              <a:t>All subject curricula contains section on use of ICT</a:t>
            </a:r>
            <a:endParaRPr lang="en-GB" dirty="0"/>
          </a:p>
          <a:p>
            <a:pPr>
              <a:buFont typeface="Wingdings" pitchFamily="2" charset="2"/>
              <a:buChar char="§"/>
            </a:pPr>
            <a:r>
              <a:rPr lang="da-DK" sz="2800" dirty="0"/>
              <a:t> </a:t>
            </a:r>
            <a:r>
              <a:rPr lang="en-GB" sz="2800" dirty="0"/>
              <a:t>Focus on how to use ICT so it support the learning process and learning outcome</a:t>
            </a:r>
          </a:p>
          <a:p>
            <a:pPr>
              <a:buFont typeface="Wingdings" pitchFamily="2" charset="2"/>
              <a:buChar char="§"/>
            </a:pPr>
            <a:r>
              <a:rPr lang="da-DK" sz="2800" dirty="0"/>
              <a:t> </a:t>
            </a:r>
            <a:r>
              <a:rPr lang="en-GB" sz="2800" dirty="0"/>
              <a:t>Different focus depending on subject</a:t>
            </a:r>
          </a:p>
          <a:p>
            <a:pPr lvl="1">
              <a:buFont typeface="Wingdings" pitchFamily="2" charset="2"/>
              <a:buChar char="§"/>
            </a:pPr>
            <a:r>
              <a:rPr lang="da-DK" sz="2800" dirty="0"/>
              <a:t> </a:t>
            </a:r>
            <a:r>
              <a:rPr lang="en-GB" sz="2800" dirty="0"/>
              <a:t>Critical information search</a:t>
            </a:r>
          </a:p>
          <a:p>
            <a:pPr lvl="1">
              <a:buFont typeface="Wingdings" pitchFamily="2" charset="2"/>
              <a:buChar char="§"/>
            </a:pPr>
            <a:r>
              <a:rPr lang="da-DK" sz="2800" dirty="0"/>
              <a:t> </a:t>
            </a:r>
            <a:r>
              <a:rPr lang="en-GB" sz="2800" dirty="0"/>
              <a:t>Simulation and/or Analysis</a:t>
            </a:r>
          </a:p>
          <a:p>
            <a:pPr lvl="1">
              <a:buFont typeface="Wingdings" pitchFamily="2" charset="2"/>
              <a:buChar char="§"/>
            </a:pPr>
            <a:r>
              <a:rPr lang="da-DK" sz="2800" dirty="0"/>
              <a:t> </a:t>
            </a:r>
            <a:r>
              <a:rPr lang="en-GB" sz="2800" dirty="0"/>
              <a:t>Presentations, Models, Diagrams</a:t>
            </a:r>
          </a:p>
          <a:p>
            <a:pPr lvl="1">
              <a:buFont typeface="Wingdings" pitchFamily="2" charset="2"/>
              <a:buChar char="§"/>
            </a:pPr>
            <a:r>
              <a:rPr lang="da-DK" sz="2800" dirty="0"/>
              <a:t> </a:t>
            </a:r>
            <a:r>
              <a:rPr lang="en-GB" sz="2800" dirty="0"/>
              <a:t>Communication including knowledge sharing and active participation in debates</a:t>
            </a:r>
          </a:p>
        </p:txBody>
      </p:sp>
    </p:spTree>
    <p:extLst>
      <p:ext uri="{BB962C8B-B14F-4D97-AF65-F5344CB8AC3E}">
        <p14:creationId xmlns:p14="http://schemas.microsoft.com/office/powerpoint/2010/main" xmlns="" val="559026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e 9"/>
          <p:cNvGrpSpPr/>
          <p:nvPr/>
        </p:nvGrpSpPr>
        <p:grpSpPr>
          <a:xfrm>
            <a:off x="-36512" y="6525344"/>
            <a:ext cx="9577064" cy="576064"/>
            <a:chOff x="-73024" y="6525344"/>
            <a:chExt cx="9577064" cy="576064"/>
          </a:xfrm>
        </p:grpSpPr>
        <p:pic>
          <p:nvPicPr>
            <p:cNvPr id="11" name="Picture 3"/>
            <p:cNvPicPr>
              <a:picLocks noChangeAspect="1"/>
            </p:cNvPicPr>
            <p:nvPr/>
          </p:nvPicPr>
          <p:blipFill rotWithShape="1">
            <a:blip r:embed="rId3" cstate="print"/>
            <a:srcRect l="34643" t="95129" r="-2201" b="2646"/>
            <a:stretch/>
          </p:blipFill>
          <p:spPr>
            <a:xfrm>
              <a:off x="-73024" y="6525344"/>
              <a:ext cx="9577064" cy="576064"/>
            </a:xfrm>
            <a:prstGeom prst="rect">
              <a:avLst/>
            </a:prstGeom>
          </p:spPr>
        </p:pic>
        <p:pic>
          <p:nvPicPr>
            <p:cNvPr id="12" name="Billede 11" descr="GL-navnetræk-til-powerpoint---midlertidig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8032" y="6525344"/>
              <a:ext cx="3923928" cy="253053"/>
            </a:xfrm>
            <a:prstGeom prst="rect">
              <a:avLst/>
            </a:prstGeom>
          </p:spPr>
        </p:pic>
      </p:grp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4392488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  <a:buFont typeface="Wingdings" pitchFamily="2" charset="2"/>
              <a:buChar char="§"/>
            </a:pPr>
            <a:endParaRPr lang="da-DK" sz="2200" dirty="0"/>
          </a:p>
          <a:p>
            <a:pPr>
              <a:buClr>
                <a:schemeClr val="tx2"/>
              </a:buClr>
              <a:buFont typeface="Wingdings" pitchFamily="2" charset="2"/>
              <a:buChar char="§"/>
            </a:pPr>
            <a:endParaRPr lang="da-DK" sz="22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6856" y="773832"/>
            <a:ext cx="8229600" cy="854968"/>
          </a:xfrm>
        </p:spPr>
        <p:txBody>
          <a:bodyPr>
            <a:normAutofit/>
          </a:bodyPr>
          <a:lstStyle/>
          <a:p>
            <a:pPr algn="l"/>
            <a:r>
              <a:rPr lang="en-GB" sz="4000" dirty="0">
                <a:solidFill>
                  <a:schemeClr val="tx2"/>
                </a:solidFill>
              </a:rPr>
              <a:t>I</a:t>
            </a:r>
            <a:r>
              <a:rPr lang="da-DK" sz="4000" dirty="0">
                <a:solidFill>
                  <a:schemeClr val="tx2"/>
                </a:solidFill>
              </a:rPr>
              <a:t>CT </a:t>
            </a:r>
            <a:r>
              <a:rPr lang="en-GB" sz="4000" dirty="0">
                <a:solidFill>
                  <a:schemeClr val="tx2"/>
                </a:solidFill>
              </a:rPr>
              <a:t>at final exams</a:t>
            </a:r>
            <a:endParaRPr lang="en-GB" sz="3600" b="1" cap="all" dirty="0">
              <a:solidFill>
                <a:schemeClr val="tx2"/>
              </a:solidFill>
            </a:endParaRPr>
          </a:p>
        </p:txBody>
      </p:sp>
      <p:pic>
        <p:nvPicPr>
          <p:cNvPr id="10" name="Billede 9" descr="logo_kasse_blue.png"/>
          <p:cNvPicPr>
            <a:picLocks noChangeAspect="1"/>
          </p:cNvPicPr>
          <p:nvPr/>
        </p:nvPicPr>
        <p:blipFill>
          <a:blip r:embed="rId5" cstate="print"/>
          <a:srcRect b="17783"/>
          <a:stretch>
            <a:fillRect/>
          </a:stretch>
        </p:blipFill>
        <p:spPr>
          <a:xfrm>
            <a:off x="323528" y="-117140"/>
            <a:ext cx="1619672" cy="665820"/>
          </a:xfrm>
          <a:prstGeom prst="rect">
            <a:avLst/>
          </a:prstGeom>
        </p:spPr>
      </p:pic>
      <p:sp>
        <p:nvSpPr>
          <p:cNvPr id="9" name="Pladsholder til indhold 2"/>
          <p:cNvSpPr txBox="1">
            <a:spLocks/>
          </p:cNvSpPr>
          <p:nvPr/>
        </p:nvSpPr>
        <p:spPr>
          <a:xfrm>
            <a:off x="691952" y="2141240"/>
            <a:ext cx="8229600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da-DK" sz="2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da-DK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539552" y="1720840"/>
            <a:ext cx="82809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GB" sz="2800" dirty="0"/>
              <a:t> General principle: exam should reflect daily practice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/>
              <a:t> Students use own pc at written exams. Some subjects allow free access to </a:t>
            </a:r>
            <a:r>
              <a:rPr lang="da-DK" sz="2800" dirty="0"/>
              <a:t>In</a:t>
            </a:r>
            <a:r>
              <a:rPr lang="en-GB" sz="2800" dirty="0" err="1"/>
              <a:t>ternet</a:t>
            </a:r>
            <a:r>
              <a:rPr lang="da-DK" sz="2800" dirty="0"/>
              <a:t>,</a:t>
            </a:r>
            <a:r>
              <a:rPr lang="en-GB" sz="2800" dirty="0"/>
              <a:t> but most forbid external communication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/>
              <a:t> Oral exams gives students access to own notes also in the sky but restrict access to communication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/>
              <a:t> Ministry consider requirement of installation of sniffer program on students pc to check communication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/>
              <a:t> But increased focus on cheating – harder punishment</a:t>
            </a:r>
          </a:p>
          <a:p>
            <a:pPr lvl="1">
              <a:buFont typeface="Wingdings" pitchFamily="2" charset="2"/>
              <a:buChar char="§"/>
            </a:pPr>
            <a:r>
              <a:rPr lang="en-GB" sz="2800" dirty="0"/>
              <a:t>All written exam paper are controlled for plagiarism</a:t>
            </a:r>
          </a:p>
          <a:p>
            <a:pPr>
              <a:buFont typeface="Wingdings" pitchFamily="2" charset="2"/>
              <a:buChar char="§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xmlns="" val="559026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e 9"/>
          <p:cNvGrpSpPr/>
          <p:nvPr/>
        </p:nvGrpSpPr>
        <p:grpSpPr>
          <a:xfrm>
            <a:off x="-36512" y="6525344"/>
            <a:ext cx="9577064" cy="576064"/>
            <a:chOff x="-73024" y="6525344"/>
            <a:chExt cx="9577064" cy="576064"/>
          </a:xfrm>
        </p:grpSpPr>
        <p:pic>
          <p:nvPicPr>
            <p:cNvPr id="11" name="Picture 3"/>
            <p:cNvPicPr>
              <a:picLocks noChangeAspect="1"/>
            </p:cNvPicPr>
            <p:nvPr/>
          </p:nvPicPr>
          <p:blipFill rotWithShape="1">
            <a:blip r:embed="rId3" cstate="print"/>
            <a:srcRect l="34643" t="95129" r="-2201" b="2646"/>
            <a:stretch/>
          </p:blipFill>
          <p:spPr>
            <a:xfrm>
              <a:off x="-73024" y="6525344"/>
              <a:ext cx="9577064" cy="576064"/>
            </a:xfrm>
            <a:prstGeom prst="rect">
              <a:avLst/>
            </a:prstGeom>
          </p:spPr>
        </p:pic>
        <p:pic>
          <p:nvPicPr>
            <p:cNvPr id="12" name="Billede 11" descr="GL-navnetræk-til-powerpoint---midlertidig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8032" y="6525344"/>
              <a:ext cx="3923928" cy="253053"/>
            </a:xfrm>
            <a:prstGeom prst="rect">
              <a:avLst/>
            </a:prstGeom>
          </p:spPr>
        </p:pic>
      </p:grp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4392488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  <a:buFont typeface="Wingdings" pitchFamily="2" charset="2"/>
              <a:buChar char="§"/>
            </a:pPr>
            <a:endParaRPr lang="da-DK" sz="2200" dirty="0"/>
          </a:p>
          <a:p>
            <a:pPr>
              <a:buClr>
                <a:schemeClr val="tx2"/>
              </a:buClr>
              <a:buFont typeface="Wingdings" pitchFamily="2" charset="2"/>
              <a:buChar char="§"/>
            </a:pPr>
            <a:endParaRPr lang="da-DK" sz="22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6856" y="773832"/>
            <a:ext cx="8229600" cy="854968"/>
          </a:xfrm>
        </p:spPr>
        <p:txBody>
          <a:bodyPr>
            <a:normAutofit/>
          </a:bodyPr>
          <a:lstStyle/>
          <a:p>
            <a:pPr algn="l"/>
            <a:r>
              <a:rPr lang="en-GB" sz="4000" dirty="0">
                <a:solidFill>
                  <a:schemeClr val="tx2"/>
                </a:solidFill>
              </a:rPr>
              <a:t>Additional digital initiatives - 1</a:t>
            </a:r>
            <a:endParaRPr lang="en-GB" sz="3600" b="1" cap="all" dirty="0">
              <a:solidFill>
                <a:schemeClr val="tx2"/>
              </a:solidFill>
            </a:endParaRPr>
          </a:p>
        </p:txBody>
      </p:sp>
      <p:pic>
        <p:nvPicPr>
          <p:cNvPr id="10" name="Billede 9" descr="logo_kasse_blue.png"/>
          <p:cNvPicPr>
            <a:picLocks noChangeAspect="1"/>
          </p:cNvPicPr>
          <p:nvPr/>
        </p:nvPicPr>
        <p:blipFill>
          <a:blip r:embed="rId5" cstate="print"/>
          <a:srcRect b="17783"/>
          <a:stretch>
            <a:fillRect/>
          </a:stretch>
        </p:blipFill>
        <p:spPr>
          <a:xfrm>
            <a:off x="323528" y="-117140"/>
            <a:ext cx="1619672" cy="665820"/>
          </a:xfrm>
          <a:prstGeom prst="rect">
            <a:avLst/>
          </a:prstGeom>
        </p:spPr>
      </p:pic>
      <p:sp>
        <p:nvSpPr>
          <p:cNvPr id="9" name="Pladsholder til indhold 2"/>
          <p:cNvSpPr txBox="1">
            <a:spLocks/>
          </p:cNvSpPr>
          <p:nvPr/>
        </p:nvSpPr>
        <p:spPr>
          <a:xfrm>
            <a:off x="691952" y="2141240"/>
            <a:ext cx="8229600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da-DK" sz="2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da-DK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485937" y="1661026"/>
            <a:ext cx="82809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GB" sz="2800" dirty="0"/>
              <a:t> Governmental priority to digitise public services where possible – including educational sector</a:t>
            </a:r>
          </a:p>
          <a:p>
            <a:pPr lvl="1">
              <a:buFont typeface="Wingdings" pitchFamily="2" charset="2"/>
              <a:buChar char="§"/>
            </a:pPr>
            <a:r>
              <a:rPr lang="en-GB" sz="2800" dirty="0"/>
              <a:t> I</a:t>
            </a:r>
            <a:r>
              <a:rPr lang="da-DK" sz="2800" dirty="0"/>
              <a:t>CT</a:t>
            </a:r>
            <a:r>
              <a:rPr lang="en-GB" sz="2800" dirty="0"/>
              <a:t> at exams: </a:t>
            </a:r>
          </a:p>
          <a:p>
            <a:pPr lvl="2">
              <a:buFont typeface="Wingdings" pitchFamily="2" charset="2"/>
              <a:buChar char="§"/>
            </a:pPr>
            <a:r>
              <a:rPr lang="en-GB" sz="2800" dirty="0"/>
              <a:t> Electronic distribution of exam questions</a:t>
            </a:r>
          </a:p>
          <a:p>
            <a:pPr lvl="3">
              <a:buFont typeface="Wingdings" pitchFamily="2" charset="2"/>
              <a:buChar char="§"/>
            </a:pPr>
            <a:r>
              <a:rPr lang="en-GB" sz="2800" dirty="0"/>
              <a:t> Including new </a:t>
            </a:r>
            <a:r>
              <a:rPr lang="da-DK" sz="2800" dirty="0"/>
              <a:t>ICT</a:t>
            </a:r>
            <a:r>
              <a:rPr lang="en-GB" sz="2800" dirty="0"/>
              <a:t> based assignments</a:t>
            </a:r>
          </a:p>
          <a:p>
            <a:pPr lvl="2">
              <a:buFont typeface="Wingdings" pitchFamily="2" charset="2"/>
              <a:buChar char="§"/>
            </a:pPr>
            <a:r>
              <a:rPr lang="en-GB" sz="2800" dirty="0"/>
              <a:t> Electronic delivery of students exam products to two external censors</a:t>
            </a:r>
          </a:p>
          <a:p>
            <a:pPr lvl="3">
              <a:buFont typeface="Wingdings" pitchFamily="2" charset="2"/>
              <a:buChar char="§"/>
            </a:pPr>
            <a:r>
              <a:rPr lang="en-GB" sz="2800" dirty="0"/>
              <a:t> Saves time, saves postage and permits control of plagiarism</a:t>
            </a:r>
          </a:p>
          <a:p>
            <a:pPr lvl="1">
              <a:buFont typeface="Wingdings" pitchFamily="2" charset="2"/>
              <a:buChar char="§"/>
            </a:pPr>
            <a:r>
              <a:rPr lang="en-GB" sz="2800" dirty="0"/>
              <a:t> Vi</a:t>
            </a:r>
            <a:r>
              <a:rPr lang="da-DK" sz="2800" dirty="0" err="1"/>
              <a:t>rt</a:t>
            </a:r>
            <a:r>
              <a:rPr lang="en-GB" sz="2800" dirty="0" err="1"/>
              <a:t>ual</a:t>
            </a:r>
            <a:r>
              <a:rPr lang="en-GB" sz="2800" dirty="0"/>
              <a:t> lessons up to 25% of all lessons</a:t>
            </a:r>
          </a:p>
          <a:p>
            <a:pPr>
              <a:buFont typeface="Wingdings" pitchFamily="2" charset="2"/>
              <a:buChar char="§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xmlns="" val="559026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e 9"/>
          <p:cNvGrpSpPr/>
          <p:nvPr/>
        </p:nvGrpSpPr>
        <p:grpSpPr>
          <a:xfrm>
            <a:off x="-36512" y="6525344"/>
            <a:ext cx="9577064" cy="576064"/>
            <a:chOff x="-73024" y="6525344"/>
            <a:chExt cx="9577064" cy="576064"/>
          </a:xfrm>
        </p:grpSpPr>
        <p:pic>
          <p:nvPicPr>
            <p:cNvPr id="11" name="Picture 3"/>
            <p:cNvPicPr>
              <a:picLocks noChangeAspect="1"/>
            </p:cNvPicPr>
            <p:nvPr/>
          </p:nvPicPr>
          <p:blipFill rotWithShape="1">
            <a:blip r:embed="rId3" cstate="print"/>
            <a:srcRect l="34643" t="95129" r="-2201" b="2646"/>
            <a:stretch/>
          </p:blipFill>
          <p:spPr>
            <a:xfrm>
              <a:off x="-73024" y="6525344"/>
              <a:ext cx="9577064" cy="576064"/>
            </a:xfrm>
            <a:prstGeom prst="rect">
              <a:avLst/>
            </a:prstGeom>
          </p:spPr>
        </p:pic>
        <p:pic>
          <p:nvPicPr>
            <p:cNvPr id="12" name="Billede 11" descr="GL-navnetræk-til-powerpoint---midlertidig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8032" y="6525344"/>
              <a:ext cx="3923928" cy="253053"/>
            </a:xfrm>
            <a:prstGeom prst="rect">
              <a:avLst/>
            </a:prstGeom>
          </p:spPr>
        </p:pic>
      </p:grp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4392488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  <a:buFont typeface="Wingdings" pitchFamily="2" charset="2"/>
              <a:buChar char="§"/>
            </a:pPr>
            <a:endParaRPr lang="da-DK" sz="2200" dirty="0"/>
          </a:p>
          <a:p>
            <a:pPr>
              <a:buClr>
                <a:schemeClr val="tx2"/>
              </a:buClr>
              <a:buFont typeface="Wingdings" pitchFamily="2" charset="2"/>
              <a:buChar char="§"/>
            </a:pPr>
            <a:endParaRPr lang="da-DK" sz="22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6856" y="773832"/>
            <a:ext cx="8229600" cy="854968"/>
          </a:xfrm>
        </p:spPr>
        <p:txBody>
          <a:bodyPr>
            <a:normAutofit/>
          </a:bodyPr>
          <a:lstStyle/>
          <a:p>
            <a:pPr algn="l"/>
            <a:r>
              <a:rPr lang="en-GB" sz="4000" dirty="0">
                <a:solidFill>
                  <a:schemeClr val="tx2"/>
                </a:solidFill>
              </a:rPr>
              <a:t>Additional digital initiatives - 2</a:t>
            </a:r>
            <a:endParaRPr lang="en-GB" sz="3600" b="1" cap="all" dirty="0">
              <a:solidFill>
                <a:schemeClr val="tx2"/>
              </a:solidFill>
            </a:endParaRPr>
          </a:p>
        </p:txBody>
      </p:sp>
      <p:pic>
        <p:nvPicPr>
          <p:cNvPr id="10" name="Billede 9" descr="logo_kasse_blue.png"/>
          <p:cNvPicPr>
            <a:picLocks noChangeAspect="1"/>
          </p:cNvPicPr>
          <p:nvPr/>
        </p:nvPicPr>
        <p:blipFill>
          <a:blip r:embed="rId5" cstate="print"/>
          <a:srcRect b="17783"/>
          <a:stretch>
            <a:fillRect/>
          </a:stretch>
        </p:blipFill>
        <p:spPr>
          <a:xfrm>
            <a:off x="323528" y="-117140"/>
            <a:ext cx="1619672" cy="665820"/>
          </a:xfrm>
          <a:prstGeom prst="rect">
            <a:avLst/>
          </a:prstGeom>
        </p:spPr>
      </p:pic>
      <p:sp>
        <p:nvSpPr>
          <p:cNvPr id="9" name="Pladsholder til indhold 2"/>
          <p:cNvSpPr txBox="1">
            <a:spLocks/>
          </p:cNvSpPr>
          <p:nvPr/>
        </p:nvSpPr>
        <p:spPr>
          <a:xfrm>
            <a:off x="691952" y="2141240"/>
            <a:ext cx="8229600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da-DK" sz="2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da-DK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513892" y="1772816"/>
            <a:ext cx="82809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GB" sz="2800" dirty="0"/>
              <a:t> Initiatives to increase knowledge sharing</a:t>
            </a:r>
          </a:p>
          <a:p>
            <a:pPr lvl="1">
              <a:buFont typeface="Wingdings" pitchFamily="2" charset="2"/>
              <a:buChar char="§"/>
            </a:pPr>
            <a:r>
              <a:rPr lang="en-GB" sz="2800" dirty="0"/>
              <a:t> Case description of schools with existing successful and innovative use of ICT </a:t>
            </a:r>
          </a:p>
          <a:p>
            <a:pPr lvl="1">
              <a:buFont typeface="Wingdings" pitchFamily="2" charset="2"/>
              <a:buChar char="§"/>
            </a:pPr>
            <a:r>
              <a:rPr lang="en-GB" sz="2800" dirty="0"/>
              <a:t> Support to  five display schools who develop</a:t>
            </a:r>
            <a:r>
              <a:rPr lang="da-DK" sz="2800" dirty="0"/>
              <a:t> </a:t>
            </a:r>
            <a:r>
              <a:rPr lang="en-GB" sz="2800" dirty="0"/>
              <a:t>organisational and pedagogical initiatives in cooperation between management, teachers and support staff to develop practice with the use of ICT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/>
              <a:t> Focus on pedagogical use of ICT in reform of teachers initial pedagogical training and in teachers CPD</a:t>
            </a:r>
          </a:p>
        </p:txBody>
      </p:sp>
    </p:spTree>
    <p:extLst>
      <p:ext uri="{BB962C8B-B14F-4D97-AF65-F5344CB8AC3E}">
        <p14:creationId xmlns:p14="http://schemas.microsoft.com/office/powerpoint/2010/main" xmlns="" val="559026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L præsentation - smal skærm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 præsentation - smal skærm</Template>
  <TotalTime>79</TotalTime>
  <Words>397</Words>
  <Application>Microsoft Office PowerPoint</Application>
  <PresentationFormat>Skærmshow (4:3)</PresentationFormat>
  <Paragraphs>49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6</vt:i4>
      </vt:variant>
    </vt:vector>
  </HeadingPairs>
  <TitlesOfParts>
    <vt:vector size="7" baseType="lpstr">
      <vt:lpstr>GL præsentation - smal skærm</vt:lpstr>
      <vt:lpstr>Digital development in Danish General Upp. Sec. Schools</vt:lpstr>
      <vt:lpstr>2017 reform of Gen. Upp. Schools</vt:lpstr>
      <vt:lpstr>Students Digital Competences</vt:lpstr>
      <vt:lpstr>ICT at final exams</vt:lpstr>
      <vt:lpstr>Additional digital initiatives - 1</vt:lpstr>
      <vt:lpstr>Additional digital initiatives - 2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development in Danish General Upp. Sec. Schools</dc:title>
  <dc:creator>Hans Laugesen</dc:creator>
  <cp:lastModifiedBy>Hans Laugesen</cp:lastModifiedBy>
  <cp:revision>25</cp:revision>
  <dcterms:created xsi:type="dcterms:W3CDTF">2017-03-02T09:30:22Z</dcterms:created>
  <dcterms:modified xsi:type="dcterms:W3CDTF">2017-03-06T07:56:11Z</dcterms:modified>
</cp:coreProperties>
</file>