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9" r:id="rId6"/>
    <p:sldId id="286" r:id="rId7"/>
    <p:sldId id="285" r:id="rId8"/>
    <p:sldId id="284" r:id="rId9"/>
    <p:sldId id="264" r:id="rId10"/>
  </p:sldIdLst>
  <p:sldSz cx="9144000" cy="5143500" type="screen16x9"/>
  <p:notesSz cx="6797675" cy="9928225"/>
  <p:embeddedFontLst>
    <p:embeddedFont>
      <p:font typeface="Montreal-DemiBold" panose="020B0604020202020204"/>
      <p:regular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8">
          <p15:clr>
            <a:srgbClr val="A4A3A4"/>
          </p15:clr>
        </p15:guide>
        <p15:guide id="2" orient="horz" pos="267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2799">
          <p15:clr>
            <a:srgbClr val="A4A3A4"/>
          </p15:clr>
        </p15:guide>
        <p15:guide id="7" pos="2880">
          <p15:clr>
            <a:srgbClr val="A4A3A4"/>
          </p15:clr>
        </p15:guide>
        <p15:guide id="8" pos="5738">
          <p15:clr>
            <a:srgbClr val="A4A3A4"/>
          </p15:clr>
        </p15:guide>
        <p15:guide id="9" pos="5511">
          <p15:clr>
            <a:srgbClr val="A4A3A4"/>
          </p15:clr>
        </p15:guide>
        <p15:guide id="10" pos="5602">
          <p15:clr>
            <a:srgbClr val="A4A3A4"/>
          </p15:clr>
        </p15:guide>
        <p15:guide id="11" pos="158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E2"/>
    <a:srgbClr val="F7EC2E"/>
    <a:srgbClr val="FEBC11"/>
    <a:srgbClr val="F58233"/>
    <a:srgbClr val="C81524"/>
    <a:srgbClr val="96BF3D"/>
    <a:srgbClr val="732368"/>
    <a:srgbClr val="C9D22C"/>
    <a:srgbClr val="66BED6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3853" autoAdjust="0"/>
  </p:normalViewPr>
  <p:slideViewPr>
    <p:cSldViewPr>
      <p:cViewPr varScale="1">
        <p:scale>
          <a:sx n="45" d="100"/>
          <a:sy n="45" d="100"/>
        </p:scale>
        <p:origin x="748" y="36"/>
      </p:cViewPr>
      <p:guideLst>
        <p:guide orient="horz" pos="678"/>
        <p:guide orient="horz" pos="2674"/>
        <p:guide orient="horz" pos="123"/>
        <p:guide orient="horz" pos="3239"/>
        <p:guide orient="horz" pos="864"/>
        <p:guide orient="horz" pos="2799"/>
        <p:guide pos="2880"/>
        <p:guide pos="5738"/>
        <p:guide pos="5511"/>
        <p:guide pos="5602"/>
        <p:guide pos="15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>
                <a:latin typeface="Arial" pitchFamily="34" charset="0"/>
              </a:rPr>
              <a:pPr/>
              <a:t>31/05/2017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F6D398E-25CB-40CF-A09E-EE5459CE508C}" type="datetimeFigureOut">
              <a:rPr lang="en-GB" smtClean="0"/>
              <a:pPr/>
              <a:t>31/05/2017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nnections.etf.europa.eu/communities/service/html/communitystart?communityUuid=f189282a-10bb-4071-84b0-3394f4f4b73d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ions.etf.europa.eu/communities/community/cpd" TargetMode="External"/><Relationship Id="rId2" Type="http://schemas.openxmlformats.org/officeDocument/2006/relationships/hyperlink" Target="http://www.etf.europa.eu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ulian.stanley@etf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75606"/>
            <a:ext cx="4632088" cy="919531"/>
          </a:xfrm>
        </p:spPr>
        <p:txBody>
          <a:bodyPr/>
          <a:lstStyle/>
          <a:p>
            <a:r>
              <a:rPr lang="sr-Latn-ME" sz="2400" dirty="0" smtClean="0"/>
              <a:t>OBUKA NASTAVNIKA KOD POSLODAVACA U CRNOJ GORI</a:t>
            </a:r>
            <a:endParaRPr lang="en-GB" sz="24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16017" y="3003798"/>
            <a:ext cx="4751721" cy="650767"/>
          </a:xfrm>
        </p:spPr>
        <p:txBody>
          <a:bodyPr/>
          <a:lstStyle/>
          <a:p>
            <a:r>
              <a:rPr lang="it-IT" sz="1200" dirty="0" smtClean="0"/>
              <a:t>D</a:t>
            </a:r>
            <a:r>
              <a:rPr lang="sr-Latn-ME" sz="1200" dirty="0" smtClean="0"/>
              <a:t>ŽULIJAN STENLI (</a:t>
            </a:r>
            <a:r>
              <a:rPr lang="it-IT" sz="1200" dirty="0" smtClean="0"/>
              <a:t>Julian STANLEY</a:t>
            </a:r>
            <a:r>
              <a:rPr lang="sr-Latn-ME" sz="1200" dirty="0" smtClean="0"/>
              <a:t>)</a:t>
            </a:r>
            <a:r>
              <a:rPr lang="it-IT" sz="1200" dirty="0" smtClean="0"/>
              <a:t>, </a:t>
            </a:r>
          </a:p>
          <a:p>
            <a:r>
              <a:rPr lang="it-IT" sz="1200" dirty="0" smtClean="0"/>
              <a:t>E</a:t>
            </a:r>
            <a:r>
              <a:rPr lang="sr-Latn-ME" sz="1200" dirty="0" smtClean="0"/>
              <a:t>VROPSKA FONDACIJA ZA OBUKU</a:t>
            </a:r>
            <a:endParaRPr lang="it-IT" sz="1200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15729" y="3791554"/>
            <a:ext cx="4751721" cy="426213"/>
          </a:xfrm>
        </p:spPr>
        <p:txBody>
          <a:bodyPr/>
          <a:lstStyle/>
          <a:p>
            <a:r>
              <a:rPr lang="it-IT" sz="1200" dirty="0" smtClean="0"/>
              <a:t>16</a:t>
            </a:r>
            <a:r>
              <a:rPr lang="sr-Latn-ME" sz="1200" dirty="0" smtClean="0"/>
              <a:t>. MAJ</a:t>
            </a:r>
            <a:r>
              <a:rPr lang="it-IT" sz="1200" dirty="0" smtClean="0"/>
              <a:t> 2017, podg</a:t>
            </a:r>
            <a:r>
              <a:rPr lang="sr-Latn-ME" sz="1200" dirty="0" smtClean="0"/>
              <a:t>O</a:t>
            </a:r>
            <a:r>
              <a:rPr lang="it-IT" sz="1200" dirty="0" smtClean="0"/>
              <a:t>rica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27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PRIMJER USPJEŠNE REALIZACIJE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UNAPRIJEĐIVANJE SARADNJE ŠKOLA I POSLODAVACA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PODRŠKA PROFESORIMA U OSVJEŽIVANJU NJIHOVIH STRUČNIH ZNANJA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PARTNERS</a:t>
            </a:r>
            <a:r>
              <a:rPr lang="sr-Latn-ME" dirty="0" smtClean="0"/>
              <a:t>KI PRISTUP</a:t>
            </a:r>
            <a:r>
              <a:rPr lang="it-IT" dirty="0" smtClean="0"/>
              <a:t> – MINIST</a:t>
            </a:r>
            <a:r>
              <a:rPr lang="sr-Latn-ME" dirty="0" smtClean="0"/>
              <a:t>A</a:t>
            </a:r>
            <a:r>
              <a:rPr lang="it-IT" dirty="0" smtClean="0"/>
              <a:t>R</a:t>
            </a:r>
            <a:r>
              <a:rPr lang="sr-Latn-ME" dirty="0" smtClean="0"/>
              <a:t>STVO</a:t>
            </a:r>
            <a:r>
              <a:rPr lang="it-IT" dirty="0" smtClean="0"/>
              <a:t>, </a:t>
            </a:r>
            <a:r>
              <a:rPr lang="sr-Latn-ME" dirty="0" smtClean="0"/>
              <a:t>PRIVREDNA KOMORA, ŠKOLE, PREDUZEĆA, CENTAR ZA STRUČNO OBRAZOVANJE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VEĆI ULOG</a:t>
            </a:r>
            <a:r>
              <a:rPr lang="it-IT" dirty="0" smtClean="0"/>
              <a:t>: 2 </a:t>
            </a:r>
            <a:r>
              <a:rPr lang="sr-Latn-ME" dirty="0" smtClean="0"/>
              <a:t>ORGANIZATORA OBUKE I KOORDINATORA ŠKOLA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VEĆA UČINKOVITOST</a:t>
            </a:r>
            <a:r>
              <a:rPr lang="it-IT" dirty="0" smtClean="0"/>
              <a:t>:  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2016 </a:t>
            </a:r>
            <a:r>
              <a:rPr lang="it-IT" dirty="0"/>
              <a:t>= </a:t>
            </a:r>
            <a:r>
              <a:rPr lang="it-IT" dirty="0" smtClean="0"/>
              <a:t>20 </a:t>
            </a:r>
            <a:r>
              <a:rPr lang="sr-Latn-ME" dirty="0" smtClean="0"/>
              <a:t>PROFESORA U PRIVREDI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2017 </a:t>
            </a:r>
            <a:r>
              <a:rPr lang="it-IT" dirty="0"/>
              <a:t>= </a:t>
            </a:r>
            <a:r>
              <a:rPr lang="it-IT" dirty="0" smtClean="0"/>
              <a:t>70 </a:t>
            </a:r>
            <a:r>
              <a:rPr lang="sr-Latn-ME" dirty="0" smtClean="0"/>
              <a:t>PROFESORA U PRIVREDI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12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9" y="0"/>
            <a:ext cx="8429934" cy="996875"/>
          </a:xfrm>
        </p:spPr>
        <p:txBody>
          <a:bodyPr/>
          <a:lstStyle/>
          <a:p>
            <a:r>
              <a:rPr lang="sr-Latn-ME" dirty="0" smtClean="0"/>
              <a:t>POSAO NIJE ZAVRŠEN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Prava obuka za pravog nastavnika u pravo vrijeme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Ostvarivanje bolje nastave i učenja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Partners</a:t>
            </a:r>
            <a:r>
              <a:rPr lang="sr-Latn-ME" dirty="0" smtClean="0"/>
              <a:t>ki projekti sa poslodavcima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Materijali i projekti za učenje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Upodobljavanje časova stručnog obrazovanja zahtjevima radnog mjesta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Distribucija podataka i komunikacija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Povratne informacije i planiranje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/>
              <a:t>SERTIFIKOVANJE I PRIZNAVANJE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437"/>
            <a:ext cx="2993529" cy="3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VIŠE MOGUĆNOSTI ZA UČENJE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Latn-ME" b="1" dirty="0" smtClean="0"/>
              <a:t>DRUGI PROJEKTI U JUGOISTOČNOJ EVROPI I TURSKOJ</a:t>
            </a:r>
            <a:r>
              <a:rPr lang="it-IT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E</a:t>
            </a:r>
            <a:r>
              <a:rPr lang="sr-Latn-ME" sz="1300" dirty="0" smtClean="0"/>
              <a:t>lektronski portfoliji</a:t>
            </a:r>
            <a:r>
              <a:rPr lang="it-IT" sz="13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300" dirty="0" smtClean="0"/>
              <a:t>Kompjutersko projektovanje</a:t>
            </a:r>
            <a:r>
              <a:rPr lang="it-IT" sz="13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300" dirty="0" smtClean="0"/>
              <a:t>DIGITALNE INSTRUKCIJE</a:t>
            </a:r>
            <a:r>
              <a:rPr lang="it-IT" sz="13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 smtClean="0"/>
              <a:t>pedago</a:t>
            </a:r>
            <a:r>
              <a:rPr lang="sr-Latn-ME" sz="1300" dirty="0" smtClean="0"/>
              <a:t>ŠKA ZNANJA</a:t>
            </a:r>
            <a:r>
              <a:rPr lang="it-IT" sz="13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300" dirty="0" smtClean="0"/>
              <a:t>KRITIČKO MIŠLJENJE</a:t>
            </a:r>
            <a:endParaRPr lang="it-IT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300" dirty="0" smtClean="0"/>
              <a:t>OBEZBJEĐENJE KVALITETA KPr-a</a:t>
            </a:r>
            <a:endParaRPr lang="it-IT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300" dirty="0" smtClean="0"/>
              <a:t>Učenje od kolega i mentorstvo, itd.</a:t>
            </a:r>
            <a:endParaRPr lang="it-IT" sz="1300" dirty="0"/>
          </a:p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0" y="1238011"/>
            <a:ext cx="4149080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Učenje kroz umrežavanje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Etf</a:t>
            </a:r>
            <a:r>
              <a:rPr lang="sr-Latn-ME" dirty="0" smtClean="0"/>
              <a:t>-ova mreža</a:t>
            </a:r>
            <a:r>
              <a:rPr lang="it-IT" dirty="0" smtClean="0"/>
              <a:t>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connections.etf.europa.eu/communities/service/html/communitystart?communityUuid=f189282a-10bb-4071-84b0-3394f4f4b73d</a:t>
            </a:r>
            <a:endParaRPr lang="en-GB" dirty="0" smtClean="0"/>
          </a:p>
          <a:p>
            <a:endParaRPr lang="it-IT" dirty="0" smtClean="0"/>
          </a:p>
          <a:p>
            <a:r>
              <a:rPr lang="sr-Latn-ME" dirty="0" smtClean="0"/>
              <a:t>slijede</a:t>
            </a:r>
            <a:r>
              <a:rPr lang="it-IT" dirty="0" smtClean="0"/>
              <a:t>:</a:t>
            </a:r>
          </a:p>
          <a:p>
            <a:r>
              <a:rPr lang="sr-Latn-ME" dirty="0" smtClean="0"/>
              <a:t>Mreže za nastavnike u stručnom obrazovanju u crnoj gori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920" y="915566"/>
            <a:ext cx="21022272" cy="59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OSTANIMO U VEZI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sr-Latn-ME" dirty="0" smtClean="0">
                <a:solidFill>
                  <a:schemeClr val="accent3"/>
                </a:solidFill>
              </a:rPr>
              <a:t>POSJETITE NAŠ VEBSAJT</a:t>
            </a:r>
            <a:r>
              <a:rPr lang="en-GB" dirty="0" smtClean="0">
                <a:solidFill>
                  <a:schemeClr val="accent3"/>
                </a:solidFill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sr-Latn-ME" dirty="0" smtClean="0">
                <a:solidFill>
                  <a:schemeClr val="accent3"/>
                </a:solidFill>
              </a:rPr>
              <a:t>DA BISTE SAZNALI VIŠE, POSJETITE ETF-OVU VIRTUELNU PLATFORMU ZA KPr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b="1" dirty="0">
                <a:hlinkClick r:id="rId3"/>
              </a:rPr>
              <a:t>https://connections.etf.europa.eu/communities/community/cpd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Email: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Julian.stanley@etf.europa.eu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sr-Latn-ME" dirty="0" smtClean="0">
                <a:solidFill>
                  <a:schemeClr val="accent3"/>
                </a:solidFill>
              </a:rPr>
              <a:t>NA</a:t>
            </a:r>
            <a:r>
              <a:rPr lang="en-GB" dirty="0" smtClean="0">
                <a:solidFill>
                  <a:schemeClr val="accent3"/>
                </a:solidFill>
              </a:rPr>
              <a:t> twitter</a:t>
            </a:r>
            <a:r>
              <a:rPr lang="sr-Latn-ME" dirty="0" smtClean="0">
                <a:solidFill>
                  <a:schemeClr val="accent3"/>
                </a:solidFill>
              </a:rPr>
              <a:t>-U</a:t>
            </a:r>
            <a:r>
              <a:rPr lang="en-GB" dirty="0" smtClean="0">
                <a:solidFill>
                  <a:schemeClr val="accent3"/>
                </a:solidFill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chemeClr val="accent3"/>
                </a:solidFill>
              </a:rPr>
              <a:t>#</a:t>
            </a:r>
            <a:r>
              <a:rPr lang="it-IT" dirty="0" err="1" smtClean="0">
                <a:solidFill>
                  <a:schemeClr val="accent3"/>
                </a:solidFill>
              </a:rPr>
              <a:t>etfcpd</a:t>
            </a:r>
            <a:endParaRPr lang="en-GB" dirty="0" smtClean="0">
              <a:solidFill>
                <a:schemeClr val="accent3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3"/>
                </a:solidFill>
              </a:rPr>
              <a:t>@</a:t>
            </a:r>
            <a:r>
              <a:rPr lang="en-GB" dirty="0" smtClean="0">
                <a:solidFill>
                  <a:schemeClr val="accent3"/>
                </a:solidFill>
              </a:rPr>
              <a:t>julianstanley10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@ETF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PPT_General Presentation_041212_V03</Template>
  <TotalTime>1981</TotalTime>
  <Words>200</Words>
  <Application>Microsoft Office PowerPoint</Application>
  <PresentationFormat>On-screen Show (16:9)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Wingdings</vt:lpstr>
      <vt:lpstr>Montreal-DemiBold</vt:lpstr>
      <vt:lpstr>Corporate Template PPT_221112</vt:lpstr>
      <vt:lpstr>Green Theme</vt:lpstr>
      <vt:lpstr>Orange Theme</vt:lpstr>
      <vt:lpstr>Yellow Theme</vt:lpstr>
      <vt:lpstr>OBUKA NASTAVNIKA KOD POSLODAVACA U CRNOJ GORI</vt:lpstr>
      <vt:lpstr>PRIMJER USPJEŠNE REALIZACIJE</vt:lpstr>
      <vt:lpstr>POSAO NIJE ZAVRŠEN</vt:lpstr>
      <vt:lpstr>VIŠE MOGUĆNOSTI ZA UČENJE</vt:lpstr>
      <vt:lpstr>Učenje kroz umrežavanje</vt:lpstr>
      <vt:lpstr>OSTANIMO U VEZI!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PROFESSIONAL DEVELOPMENT FOR VOCATIONAL TEACHERS IN SOUTH EAST EUROPE</dc:title>
  <dc:creator>Julian Stanley</dc:creator>
  <cp:lastModifiedBy>Julian Stanley</cp:lastModifiedBy>
  <cp:revision>48</cp:revision>
  <cp:lastPrinted>2017-05-10T15:02:17Z</cp:lastPrinted>
  <dcterms:created xsi:type="dcterms:W3CDTF">2016-06-20T12:37:13Z</dcterms:created>
  <dcterms:modified xsi:type="dcterms:W3CDTF">2017-05-31T10:08:34Z</dcterms:modified>
</cp:coreProperties>
</file>