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2" r:id="rId2"/>
    <p:sldMasterId id="2147483669" r:id="rId3"/>
    <p:sldMasterId id="2147483676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9" r:id="rId6"/>
    <p:sldId id="286" r:id="rId7"/>
    <p:sldId id="285" r:id="rId8"/>
    <p:sldId id="284" r:id="rId9"/>
    <p:sldId id="264" r:id="rId10"/>
  </p:sldIdLst>
  <p:sldSz cx="9144000" cy="5143500" type="screen16x9"/>
  <p:notesSz cx="6797675" cy="9928225"/>
  <p:embeddedFontLst>
    <p:embeddedFont>
      <p:font typeface="Montreal-DemiBold" panose="020B0604020202020204"/>
      <p:regular r:id="rId13"/>
    </p:embeddedFont>
  </p:embeddedFont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8">
          <p15:clr>
            <a:srgbClr val="A4A3A4"/>
          </p15:clr>
        </p15:guide>
        <p15:guide id="2" orient="horz" pos="2674">
          <p15:clr>
            <a:srgbClr val="A4A3A4"/>
          </p15:clr>
        </p15:guide>
        <p15:guide id="3" orient="horz" pos="123">
          <p15:clr>
            <a:srgbClr val="A4A3A4"/>
          </p15:clr>
        </p15:guide>
        <p15:guide id="4" orient="horz" pos="3239">
          <p15:clr>
            <a:srgbClr val="A4A3A4"/>
          </p15:clr>
        </p15:guide>
        <p15:guide id="5" orient="horz" pos="864">
          <p15:clr>
            <a:srgbClr val="A4A3A4"/>
          </p15:clr>
        </p15:guide>
        <p15:guide id="6" orient="horz" pos="2799">
          <p15:clr>
            <a:srgbClr val="A4A3A4"/>
          </p15:clr>
        </p15:guide>
        <p15:guide id="7" pos="2880">
          <p15:clr>
            <a:srgbClr val="A4A3A4"/>
          </p15:clr>
        </p15:guide>
        <p15:guide id="8" pos="5738">
          <p15:clr>
            <a:srgbClr val="A4A3A4"/>
          </p15:clr>
        </p15:guide>
        <p15:guide id="9" pos="5511">
          <p15:clr>
            <a:srgbClr val="A4A3A4"/>
          </p15:clr>
        </p15:guide>
        <p15:guide id="10" pos="5602">
          <p15:clr>
            <a:srgbClr val="A4A3A4"/>
          </p15:clr>
        </p15:guide>
        <p15:guide id="11" pos="158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E2"/>
    <a:srgbClr val="F7EC2E"/>
    <a:srgbClr val="FEBC11"/>
    <a:srgbClr val="F58233"/>
    <a:srgbClr val="C81524"/>
    <a:srgbClr val="96BF3D"/>
    <a:srgbClr val="732368"/>
    <a:srgbClr val="C9D22C"/>
    <a:srgbClr val="66BED6"/>
    <a:srgbClr val="81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3853" autoAdjust="0"/>
  </p:normalViewPr>
  <p:slideViewPr>
    <p:cSldViewPr>
      <p:cViewPr>
        <p:scale>
          <a:sx n="84" d="100"/>
          <a:sy n="84" d="100"/>
        </p:scale>
        <p:origin x="-90" y="-72"/>
      </p:cViewPr>
      <p:guideLst>
        <p:guide orient="horz" pos="678"/>
        <p:guide orient="horz" pos="2674"/>
        <p:guide orient="horz" pos="123"/>
        <p:guide orient="horz" pos="3239"/>
        <p:guide orient="horz" pos="864"/>
        <p:guide orient="horz" pos="2799"/>
        <p:guide pos="2880"/>
        <p:guide pos="5738"/>
        <p:guide pos="5511"/>
        <p:guide pos="5602"/>
        <p:guide pos="158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>
                <a:latin typeface="Arial" pitchFamily="34" charset="0"/>
              </a:rPr>
              <a:pPr/>
              <a:t>12/05/2017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F6D398E-25CB-40CF-A09E-EE5459CE508C}" type="datetimeFigureOut">
              <a:rPr lang="en-GB" smtClean="0"/>
              <a:pPr/>
              <a:t>12/05/2017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1175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2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2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nnections.etf.europa.eu/communities/service/html/communitystart?communityUuid=f189282a-10bb-4071-84b0-3394f4f4b73d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ions.etf.europa.eu/communities/community/cpd" TargetMode="External"/><Relationship Id="rId2" Type="http://schemas.openxmlformats.org/officeDocument/2006/relationships/hyperlink" Target="http://www.etf.europa.eu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ulian.stanley@etf.europa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952" y="1252074"/>
            <a:ext cx="4560079" cy="919531"/>
          </a:xfrm>
        </p:spPr>
        <p:txBody>
          <a:bodyPr/>
          <a:lstStyle/>
          <a:p>
            <a:r>
              <a:rPr lang="it-IT" sz="2400" dirty="0" smtClean="0"/>
              <a:t>TEACHER PLACEMENTS IN INDUSTRY IN MONTENEGRO</a:t>
            </a:r>
            <a:endParaRPr lang="en-GB" sz="24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16017" y="3003798"/>
            <a:ext cx="4751721" cy="650767"/>
          </a:xfrm>
        </p:spPr>
        <p:txBody>
          <a:bodyPr/>
          <a:lstStyle/>
          <a:p>
            <a:r>
              <a:rPr lang="it-IT" sz="1200" dirty="0" smtClean="0"/>
              <a:t>Julian STANLEY, </a:t>
            </a:r>
          </a:p>
          <a:p>
            <a:r>
              <a:rPr lang="it-IT" sz="1200" dirty="0" err="1" smtClean="0"/>
              <a:t>European</a:t>
            </a:r>
            <a:r>
              <a:rPr lang="it-IT" sz="1200" dirty="0" smtClean="0"/>
              <a:t> TRAINING FOUNDATION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15729" y="3791554"/>
            <a:ext cx="4751721" cy="426213"/>
          </a:xfrm>
        </p:spPr>
        <p:txBody>
          <a:bodyPr/>
          <a:lstStyle/>
          <a:p>
            <a:r>
              <a:rPr lang="it-IT" sz="1200" dirty="0" smtClean="0"/>
              <a:t>16° </a:t>
            </a:r>
            <a:r>
              <a:rPr lang="it-IT" sz="1200" dirty="0" err="1" smtClean="0"/>
              <a:t>May</a:t>
            </a:r>
            <a:r>
              <a:rPr lang="it-IT" sz="1200" dirty="0" smtClean="0"/>
              <a:t> 2017, </a:t>
            </a:r>
            <a:r>
              <a:rPr lang="it-IT" sz="1200" dirty="0" err="1" smtClean="0"/>
              <a:t>podgarica</a:t>
            </a:r>
            <a:endParaRPr lang="it-IT" sz="1200" dirty="0" smtClean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527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Success story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Improving</a:t>
            </a:r>
            <a:r>
              <a:rPr lang="it-IT" dirty="0" smtClean="0"/>
              <a:t> COOPERATION BETWEEN SCHOOLS AND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HELPING TEACHERS TO RENEW THEIR PROFESSIONAL 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PARTNERSHIP APPROACH – MINISTRY, CHAMBER OF THE ECONOMY, SCHOOLS, BUSINESSES, VET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SCALING UP OF INPUTS: 2 PLACEMENT ORGANISERS &amp; SCHOOL COORDINATORS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SCALING UP </a:t>
            </a:r>
            <a:r>
              <a:rPr lang="it-IT" dirty="0" smtClean="0"/>
              <a:t>OF OUTPUTS:  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2016 </a:t>
            </a:r>
            <a:r>
              <a:rPr lang="it-IT" dirty="0"/>
              <a:t>= </a:t>
            </a:r>
            <a:r>
              <a:rPr lang="it-IT" dirty="0" smtClean="0"/>
              <a:t>20 TEACHERS IN INDUSTRY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2017 </a:t>
            </a:r>
            <a:r>
              <a:rPr lang="it-IT" dirty="0"/>
              <a:t>= </a:t>
            </a:r>
            <a:r>
              <a:rPr lang="it-IT" dirty="0" smtClean="0"/>
              <a:t>70 TEACHERS IN INDUSTRY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912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79" y="0"/>
            <a:ext cx="8429934" cy="996875"/>
          </a:xfrm>
        </p:spPr>
        <p:txBody>
          <a:bodyPr/>
          <a:lstStyle/>
          <a:p>
            <a:r>
              <a:rPr lang="it-IT" dirty="0"/>
              <a:t>WORK IN PROGRESS</a:t>
            </a:r>
            <a:endParaRPr lang="en-GB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Getting</a:t>
            </a:r>
            <a:r>
              <a:rPr lang="it-IT" dirty="0"/>
              <a:t> THE </a:t>
            </a:r>
            <a:r>
              <a:rPr lang="it-IT" dirty="0" err="1"/>
              <a:t>RIGHt</a:t>
            </a:r>
            <a:r>
              <a:rPr lang="it-IT" dirty="0"/>
              <a:t> PLACEMENT FOR THE RIGHT TEACHER AT THE RIGHT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GETTING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teaching</a:t>
            </a:r>
            <a:r>
              <a:rPr lang="it-IT" dirty="0"/>
              <a:t> and </a:t>
            </a:r>
            <a:r>
              <a:rPr lang="it-IT" dirty="0" err="1"/>
              <a:t>learning</a:t>
            </a:r>
            <a:endParaRPr lang="it-IT" dirty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/>
              <a:t>Partnership </a:t>
            </a:r>
            <a:r>
              <a:rPr lang="it-IT" dirty="0" err="1"/>
              <a:t>projects</a:t>
            </a:r>
            <a:r>
              <a:rPr lang="it-IT" dirty="0"/>
              <a:t> with </a:t>
            </a:r>
            <a:r>
              <a:rPr lang="it-IT" dirty="0" err="1"/>
              <a:t>employers</a:t>
            </a:r>
            <a:endParaRPr lang="it-IT" dirty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/>
              <a:t>Learning </a:t>
            </a:r>
            <a:r>
              <a:rPr lang="it-IT" dirty="0" err="1"/>
              <a:t>materials</a:t>
            </a:r>
            <a:r>
              <a:rPr lang="it-IT" dirty="0"/>
              <a:t> and </a:t>
            </a:r>
            <a:r>
              <a:rPr lang="it-IT" dirty="0" err="1"/>
              <a:t>projects</a:t>
            </a:r>
            <a:endParaRPr lang="it-IT" dirty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Making</a:t>
            </a:r>
            <a:r>
              <a:rPr lang="it-IT" dirty="0"/>
              <a:t> </a:t>
            </a:r>
            <a:r>
              <a:rPr lang="it-IT" dirty="0" err="1"/>
              <a:t>vocational</a:t>
            </a:r>
            <a:r>
              <a:rPr lang="it-IT" dirty="0"/>
              <a:t> </a:t>
            </a:r>
            <a:r>
              <a:rPr lang="it-IT" dirty="0" err="1"/>
              <a:t>classes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to the </a:t>
            </a:r>
            <a:r>
              <a:rPr lang="it-IT" dirty="0" err="1"/>
              <a:t>workplace</a:t>
            </a:r>
            <a:endParaRPr lang="it-IT" dirty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Sharing</a:t>
            </a:r>
            <a:r>
              <a:rPr lang="it-IT" dirty="0"/>
              <a:t> and </a:t>
            </a:r>
            <a:r>
              <a:rPr lang="it-IT" dirty="0" err="1"/>
              <a:t>communicating</a:t>
            </a:r>
            <a:endParaRPr lang="it-IT" dirty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Debriefing</a:t>
            </a:r>
            <a:r>
              <a:rPr lang="it-IT" dirty="0"/>
              <a:t> and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Certification</a:t>
            </a:r>
            <a:r>
              <a:rPr lang="it-IT" dirty="0"/>
              <a:t> and </a:t>
            </a:r>
            <a:r>
              <a:rPr lang="it-IT" dirty="0" err="1"/>
              <a:t>recognition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437"/>
            <a:ext cx="2993529" cy="3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MORE </a:t>
            </a:r>
            <a:r>
              <a:rPr lang="it-IT" dirty="0" err="1" smtClean="0"/>
              <a:t>Opportunities</a:t>
            </a:r>
            <a:r>
              <a:rPr lang="it-IT" dirty="0" smtClean="0"/>
              <a:t> </a:t>
            </a:r>
            <a:r>
              <a:rPr lang="it-IT" dirty="0"/>
              <a:t>for </a:t>
            </a:r>
            <a:r>
              <a:rPr lang="it-IT" dirty="0" err="1"/>
              <a:t>learning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b="1" dirty="0" err="1"/>
              <a:t>Other</a:t>
            </a:r>
            <a:r>
              <a:rPr lang="it-IT" b="1" dirty="0"/>
              <a:t> </a:t>
            </a:r>
            <a:r>
              <a:rPr lang="it-IT" b="1" dirty="0" err="1"/>
              <a:t>projects</a:t>
            </a:r>
            <a:r>
              <a:rPr lang="it-IT" b="1" dirty="0"/>
              <a:t> in  South </a:t>
            </a:r>
            <a:r>
              <a:rPr lang="it-IT" b="1" dirty="0" err="1"/>
              <a:t>east</a:t>
            </a:r>
            <a:r>
              <a:rPr lang="it-IT" b="1" dirty="0"/>
              <a:t> </a:t>
            </a:r>
            <a:r>
              <a:rPr lang="it-IT" b="1" dirty="0" err="1"/>
              <a:t>europe</a:t>
            </a:r>
            <a:r>
              <a:rPr lang="it-IT" b="1" dirty="0"/>
              <a:t> and </a:t>
            </a:r>
            <a:r>
              <a:rPr lang="it-IT" b="1" dirty="0" err="1"/>
              <a:t>turkey</a:t>
            </a:r>
            <a:r>
              <a:rPr lang="it-IT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 smtClean="0"/>
              <a:t>E-</a:t>
            </a:r>
            <a:r>
              <a:rPr lang="it-IT" sz="1300" dirty="0" err="1" smtClean="0"/>
              <a:t>portFolios</a:t>
            </a:r>
            <a:r>
              <a:rPr lang="it-IT" sz="1300" dirty="0"/>
              <a:t>, </a:t>
            </a:r>
            <a:endParaRPr lang="it-IT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 smtClean="0"/>
              <a:t>CAD </a:t>
            </a:r>
            <a:r>
              <a:rPr lang="it-IT" sz="1300" dirty="0" err="1"/>
              <a:t>skills</a:t>
            </a:r>
            <a:r>
              <a:rPr lang="it-IT" sz="13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 smtClean="0"/>
              <a:t> </a:t>
            </a:r>
            <a:r>
              <a:rPr lang="it-IT" sz="1300" dirty="0" err="1"/>
              <a:t>digital</a:t>
            </a:r>
            <a:r>
              <a:rPr lang="it-IT" sz="1300" dirty="0"/>
              <a:t> </a:t>
            </a:r>
            <a:r>
              <a:rPr lang="it-IT" sz="1300" dirty="0" err="1"/>
              <a:t>instructional</a:t>
            </a:r>
            <a:r>
              <a:rPr lang="it-IT" sz="1300" dirty="0"/>
              <a:t> </a:t>
            </a:r>
            <a:r>
              <a:rPr lang="it-IT" sz="1300" dirty="0" err="1" smtClean="0"/>
              <a:t>materials</a:t>
            </a:r>
            <a:r>
              <a:rPr lang="it-IT" sz="1300" dirty="0"/>
              <a:t>, </a:t>
            </a:r>
            <a:endParaRPr lang="it-IT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 err="1" smtClean="0"/>
              <a:t>pedagogical</a:t>
            </a:r>
            <a:r>
              <a:rPr lang="it-IT" sz="1300" dirty="0" smtClean="0"/>
              <a:t> </a:t>
            </a:r>
            <a:r>
              <a:rPr lang="it-IT" sz="1300" dirty="0" err="1"/>
              <a:t>skills</a:t>
            </a:r>
            <a:r>
              <a:rPr lang="it-IT" sz="1300" dirty="0"/>
              <a:t>, </a:t>
            </a:r>
            <a:endParaRPr lang="it-IT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 smtClean="0"/>
              <a:t>CRITICAL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 smtClean="0"/>
              <a:t>QUALITY ASSURANCE OF CPD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 smtClean="0"/>
              <a:t>PEER LEARNING AND MENTORING, ETC.</a:t>
            </a:r>
            <a:endParaRPr lang="it-IT" sz="1300" dirty="0"/>
          </a:p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20" y="1238011"/>
            <a:ext cx="4149080" cy="31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LEARNING THROUGH NETWORKS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err="1" smtClean="0"/>
              <a:t>Etf’S</a:t>
            </a:r>
            <a:r>
              <a:rPr lang="it-IT" dirty="0" smtClean="0"/>
              <a:t> network: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connections.etf.europa.eu/communities/service/html/communitystart?communityUuid=f189282a-10bb-4071-84b0-3394f4f4b73d</a:t>
            </a:r>
            <a:endParaRPr lang="en-GB" dirty="0" smtClean="0"/>
          </a:p>
          <a:p>
            <a:endParaRPr lang="it-IT" dirty="0" smtClean="0"/>
          </a:p>
          <a:p>
            <a:r>
              <a:rPr lang="it-IT" dirty="0" smtClean="0"/>
              <a:t>COMING NEXT:</a:t>
            </a:r>
          </a:p>
          <a:p>
            <a:r>
              <a:rPr lang="it-IT" dirty="0" smtClean="0"/>
              <a:t>NETWORKS FOR VOCATIONAL TEACHERS  IN MONTENEGRO…</a:t>
            </a:r>
          </a:p>
          <a:p>
            <a:endParaRPr lang="it-IT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920" y="915566"/>
            <a:ext cx="21022272" cy="59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Stay in touch!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3"/>
                </a:solidFill>
              </a:rPr>
              <a:t>Visit our website: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www.etf.europa.eu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3"/>
                </a:solidFill>
              </a:rPr>
              <a:t>To learn more see the ETF CPD virtual platform at </a:t>
            </a:r>
            <a:r>
              <a:rPr lang="en-GB" b="1" dirty="0">
                <a:hlinkClick r:id="rId3"/>
              </a:rPr>
              <a:t>https://connections.etf.europa.eu/communities/community/cpd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3"/>
                </a:solidFill>
              </a:rPr>
              <a:t>Email: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4"/>
              </a:rPr>
              <a:t>Julian.stanley@etf.europa.eu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3"/>
                </a:solidFill>
              </a:rPr>
              <a:t>ON twitter: </a:t>
            </a:r>
          </a:p>
          <a:p>
            <a:pPr>
              <a:spcAft>
                <a:spcPts val="1200"/>
              </a:spcAft>
            </a:pPr>
            <a:r>
              <a:rPr lang="it-IT" dirty="0" smtClean="0">
                <a:solidFill>
                  <a:schemeClr val="accent3"/>
                </a:solidFill>
              </a:rPr>
              <a:t>#</a:t>
            </a:r>
            <a:r>
              <a:rPr lang="it-IT" dirty="0" err="1" smtClean="0">
                <a:solidFill>
                  <a:schemeClr val="accent3"/>
                </a:solidFill>
              </a:rPr>
              <a:t>etfcpd</a:t>
            </a:r>
            <a:endParaRPr lang="en-GB" dirty="0" smtClean="0">
              <a:solidFill>
                <a:schemeClr val="accent3"/>
              </a:solidFill>
            </a:endParaRP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3"/>
                </a:solidFill>
              </a:rPr>
              <a:t>@</a:t>
            </a:r>
            <a:r>
              <a:rPr lang="en-GB" dirty="0" smtClean="0">
                <a:solidFill>
                  <a:schemeClr val="accent3"/>
                </a:solidFill>
              </a:rPr>
              <a:t>julianstanley10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@ETF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3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 PPT_General Presentation_041212_V03</Template>
  <TotalTime>1926</TotalTime>
  <Words>188</Words>
  <Application>Microsoft Office PowerPoint</Application>
  <PresentationFormat>On-screen Show (16:9)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Montreal-DemiBold</vt:lpstr>
      <vt:lpstr>Wingdings</vt:lpstr>
      <vt:lpstr>Corporate Template PPT_221112</vt:lpstr>
      <vt:lpstr>Green Theme</vt:lpstr>
      <vt:lpstr>Orange Theme</vt:lpstr>
      <vt:lpstr>Yellow Theme</vt:lpstr>
      <vt:lpstr>TEACHER PLACEMENTS IN INDUSTRY IN MONTENEGRO</vt:lpstr>
      <vt:lpstr>A Success story</vt:lpstr>
      <vt:lpstr>WORK IN PROGRESS</vt:lpstr>
      <vt:lpstr>MORE Opportunities for learning</vt:lpstr>
      <vt:lpstr>LEARNING THROUGH NETWORKS</vt:lpstr>
      <vt:lpstr>Stay in touch!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PROFESSIONAL DEVELOPMENT FOR VOCATIONAL TEACHERS IN SOUTH EAST EUROPE</dc:title>
  <dc:creator>Julian Stanley</dc:creator>
  <cp:lastModifiedBy>HP</cp:lastModifiedBy>
  <cp:revision>42</cp:revision>
  <cp:lastPrinted>2017-05-10T15:02:17Z</cp:lastPrinted>
  <dcterms:created xsi:type="dcterms:W3CDTF">2016-06-20T12:37:13Z</dcterms:created>
  <dcterms:modified xsi:type="dcterms:W3CDTF">2017-05-12T10:33:28Z</dcterms:modified>
</cp:coreProperties>
</file>