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3">
  <p:sldMasterIdLst>
    <p:sldMasterId id="2147483648" r:id="rId1"/>
  </p:sldMasterIdLst>
  <p:notesMasterIdLst>
    <p:notesMasterId r:id="rId18"/>
  </p:notesMasterIdLst>
  <p:sldIdLst>
    <p:sldId id="256" r:id="rId2"/>
    <p:sldId id="257" r:id="rId3"/>
    <p:sldId id="265" r:id="rId4"/>
    <p:sldId id="266" r:id="rId5"/>
    <p:sldId id="263" r:id="rId6"/>
    <p:sldId id="261" r:id="rId7"/>
    <p:sldId id="264" r:id="rId8"/>
    <p:sldId id="267" r:id="rId9"/>
    <p:sldId id="268" r:id="rId10"/>
    <p:sldId id="269" r:id="rId11"/>
    <p:sldId id="270" r:id="rId12"/>
    <p:sldId id="271" r:id="rId13"/>
    <p:sldId id="262" r:id="rId14"/>
    <p:sldId id="259" r:id="rId15"/>
    <p:sldId id="258" r:id="rId16"/>
    <p:sldId id="26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A46"/>
    <a:srgbClr val="FE8602"/>
    <a:srgbClr val="2597FF"/>
    <a:srgbClr val="9A4D00"/>
    <a:srgbClr val="C46700"/>
    <a:srgbClr val="D68B1C"/>
    <a:srgbClr val="0097CC"/>
    <a:srgbClr val="5B9DFF"/>
    <a:srgbClr val="600060"/>
    <a:srgbClr val="E600A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280" y="32"/>
      </p:cViewPr>
      <p:guideLst>
        <p:guide orient="horz" pos="2160"/>
        <p:guide pos="2880"/>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AC49A2-E6A8-4D0D-937C-C6EB5B399778}" type="datetimeFigureOut">
              <a:rPr lang="en-US" smtClean="0"/>
              <a:t>1/30/2017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2AC1C89-5AD5-440E-8B69-E03847F90131}" type="slidenum">
              <a:rPr lang="en-US" smtClean="0"/>
              <a:t>‹#›</a:t>
            </a:fld>
            <a:endParaRPr lang="en-US"/>
          </a:p>
        </p:txBody>
      </p:sp>
    </p:spTree>
    <p:extLst>
      <p:ext uri="{BB962C8B-B14F-4D97-AF65-F5344CB8AC3E}">
        <p14:creationId xmlns:p14="http://schemas.microsoft.com/office/powerpoint/2010/main" val="32873545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vet.al/about/doc_portal"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eduongo.com/" TargetMode="External"/><Relationship Id="rId2" Type="http://schemas.openxmlformats.org/officeDocument/2006/relationships/slide" Target="../slides/slide12.xml"/><Relationship Id="rId1" Type="http://schemas.openxmlformats.org/officeDocument/2006/relationships/notesMaster" Target="../notesMasters/notesMaster1.xml"/><Relationship Id="rId4" Type="http://schemas.openxmlformats.org/officeDocument/2006/relationships/hyperlink" Target="http://almooc.com/"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NVETQ already owns and manages the website which provides the frame curricula and guidance for teachers. This website could be extended to include a repository of teaching, assessment and learning materials that support the delivery of the profiles.  The focus of the network could be, in the first place, to share knowledge about how to develop programmes from the frame curricula. The website could provide links and publicity for professional virtual networks, for example, using Facebook, that encouraged discussion and sharing related to particular profiles.  Alternatively, a national approach might be possible through the renewal of NVETQ’s portal: </a:t>
            </a:r>
            <a:r>
              <a:rPr lang="en-GB" u="sng" dirty="0" smtClean="0">
                <a:hlinkClick r:id="rId3"/>
              </a:rPr>
              <a:t>http://www.vet.al/about/doc_portal</a:t>
            </a:r>
            <a:endParaRPr lang="en-US" dirty="0" smtClean="0"/>
          </a:p>
          <a:p>
            <a:endParaRPr lang="en-US" dirty="0"/>
          </a:p>
        </p:txBody>
      </p:sp>
      <p:sp>
        <p:nvSpPr>
          <p:cNvPr id="4" name="Slide Number Placeholder 3"/>
          <p:cNvSpPr>
            <a:spLocks noGrp="1"/>
          </p:cNvSpPr>
          <p:nvPr>
            <p:ph type="sldNum" sz="quarter" idx="10"/>
          </p:nvPr>
        </p:nvSpPr>
        <p:spPr/>
        <p:txBody>
          <a:bodyPr/>
          <a:lstStyle/>
          <a:p>
            <a:fld id="{82AC1C89-5AD5-440E-8B69-E03847F90131}" type="slidenum">
              <a:rPr lang="en-US" smtClean="0"/>
              <a:t>10</a:t>
            </a:fld>
            <a:endParaRPr lang="en-US"/>
          </a:p>
        </p:txBody>
      </p:sp>
    </p:spTree>
    <p:extLst>
      <p:ext uri="{BB962C8B-B14F-4D97-AF65-F5344CB8AC3E}">
        <p14:creationId xmlns:p14="http://schemas.microsoft.com/office/powerpoint/2010/main" val="20484112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would help to focus on needs and permit measurement of progress. </a:t>
            </a:r>
            <a:r>
              <a:rPr lang="en-GB" u="sng" dirty="0" smtClean="0"/>
              <a:t>Tracking and employability</a:t>
            </a:r>
            <a:r>
              <a:rPr lang="en-GB" dirty="0" smtClean="0"/>
              <a:t>  incentives for teachers involved in CPD, in which teachers use produced materials and involvement in their professional portfolio as part of the responsibilities of professional development foreseen by the pre-university law, should be included. </a:t>
            </a:r>
          </a:p>
          <a:p>
            <a:pPr lvl="0"/>
            <a:r>
              <a:rPr lang="en-GB" sz="1200" kern="1200" dirty="0" smtClean="0">
                <a:solidFill>
                  <a:schemeClr val="tx1"/>
                </a:solidFill>
                <a:effectLst/>
                <a:latin typeface="+mn-lt"/>
                <a:ea typeface="+mn-ea"/>
                <a:cs typeface="+mn-cs"/>
              </a:rPr>
              <a:t>A baseline study for understanding the capacities and the openness of teachers to be involved in blended CPD would help to focus on needs and permit measurement of progress. </a:t>
            </a:r>
            <a:r>
              <a:rPr lang="en-GB" sz="1200" u="sng" kern="1200" dirty="0" smtClean="0">
                <a:solidFill>
                  <a:schemeClr val="tx1"/>
                </a:solidFill>
                <a:effectLst/>
                <a:latin typeface="+mn-lt"/>
                <a:ea typeface="+mn-ea"/>
                <a:cs typeface="+mn-cs"/>
              </a:rPr>
              <a:t>Tracking and employability</a:t>
            </a:r>
            <a:r>
              <a:rPr lang="en-GB" sz="1200" kern="1200" dirty="0" smtClean="0">
                <a:solidFill>
                  <a:schemeClr val="tx1"/>
                </a:solidFill>
                <a:effectLst/>
                <a:latin typeface="+mn-lt"/>
                <a:ea typeface="+mn-ea"/>
                <a:cs typeface="+mn-cs"/>
              </a:rPr>
              <a:t>  incentives for teachers involved in CPD, in which teachers use produced materials and involvement in their professional portfolio as part of the responsibilities of professional development foreseen by the pre-university law, should be included. </a:t>
            </a:r>
            <a:endParaRPr lang="en-US"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It may be possible, in the future, that the CPD of VET teachers could also be included, within the database that is being developed by ANA (Academic Network of Albania).</a:t>
            </a:r>
            <a:r>
              <a:rPr lang="en-GB" sz="1200" kern="1200" baseline="3000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  The platform is mainly aimed at universities but it is planned that it will include a portal for accredited providers of professional development for pre-university teachers. Such a move would have economies of scale but would require cooperation between educational institutions working to two ministries.  The ANA network may, in future, support not only formal CPD but also on-line communication and professional development. </a:t>
            </a:r>
            <a:endParaRPr lang="en-US"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Introduction of blended learning to Albanian teacher should be gradual, for example, a pilot could target 200 teachers and could include IT teachers with greater IT skills. </a:t>
            </a:r>
            <a:endParaRPr lang="en-US"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The draft law for VET foresees the development of a </a:t>
            </a:r>
            <a:r>
              <a:rPr lang="en-GB" sz="1200" b="1" kern="1200" dirty="0" smtClean="0">
                <a:solidFill>
                  <a:schemeClr val="tx1"/>
                </a:solidFill>
                <a:effectLst/>
                <a:latin typeface="+mn-lt"/>
                <a:ea typeface="+mn-ea"/>
                <a:cs typeface="+mn-cs"/>
              </a:rPr>
              <a:t>School Development Unit</a:t>
            </a:r>
            <a:r>
              <a:rPr lang="en-GB" sz="1200" kern="1200" dirty="0" smtClean="0">
                <a:solidFill>
                  <a:schemeClr val="tx1"/>
                </a:solidFill>
                <a:effectLst/>
                <a:latin typeface="+mn-lt"/>
                <a:ea typeface="+mn-ea"/>
                <a:cs typeface="+mn-cs"/>
              </a:rPr>
              <a:t>. Such a unit could benefit from and support a virtual network for vocational teachers. In the first place, School Development Units could be supported through the network and secondly they could use the network as a tool to support the professional development in their schools.  The School Development Unit can serve as a linking unit between the school and the national network. Such a responsibility should be included in their job description. Teachers have to have a buy-in on the benefits of blended learning (flexibility of time, no need to travel, less expensive). Teachers are not very familiar with online platforms, even though many have received IT training. Onsite support for teachers is necessary for blended learning to succeed. </a:t>
            </a:r>
            <a:endParaRPr lang="en-US"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A virtual network is likely to be successful if it can build upon familiar experiences and also exploit other software or applications (‘plug ins’). In Albania, Google classroom can be used with little effort in order to secure long term cloud storage of resources. </a:t>
            </a:r>
            <a:r>
              <a:rPr lang="en-GB" sz="1200" u="sng" kern="1200" dirty="0" smtClean="0">
                <a:solidFill>
                  <a:schemeClr val="tx1"/>
                </a:solidFill>
                <a:effectLst/>
                <a:latin typeface="+mn-lt"/>
                <a:ea typeface="+mn-ea"/>
                <a:cs typeface="+mn-cs"/>
                <a:hlinkClick r:id="rId3"/>
              </a:rPr>
              <a:t>www.eduongo.com</a:t>
            </a:r>
            <a:r>
              <a:rPr lang="en-GB" sz="1200" kern="1200" dirty="0" smtClean="0">
                <a:solidFill>
                  <a:schemeClr val="tx1"/>
                </a:solidFill>
                <a:effectLst/>
                <a:latin typeface="+mn-lt"/>
                <a:ea typeface="+mn-ea"/>
                <a:cs typeface="+mn-cs"/>
              </a:rPr>
              <a:t> is a virtual platform designed to offer OERs who is run by an Albanian developer, </a:t>
            </a:r>
            <a:r>
              <a:rPr lang="en-GB" sz="1200" kern="1200" dirty="0" err="1" smtClean="0">
                <a:solidFill>
                  <a:schemeClr val="tx1"/>
                </a:solidFill>
                <a:effectLst/>
                <a:latin typeface="+mn-lt"/>
                <a:ea typeface="+mn-ea"/>
                <a:cs typeface="+mn-cs"/>
              </a:rPr>
              <a:t>Mr.</a:t>
            </a:r>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Ridvan</a:t>
            </a:r>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Aliu</a:t>
            </a:r>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Eduongo</a:t>
            </a:r>
            <a:r>
              <a:rPr lang="en-GB" sz="1200" kern="1200" dirty="0" smtClean="0">
                <a:solidFill>
                  <a:schemeClr val="tx1"/>
                </a:solidFill>
                <a:effectLst/>
                <a:latin typeface="+mn-lt"/>
                <a:ea typeface="+mn-ea"/>
                <a:cs typeface="+mn-cs"/>
              </a:rPr>
              <a:t> has developed an OER in Albanian: </a:t>
            </a:r>
            <a:r>
              <a:rPr lang="en-GB" sz="1200" u="sng" kern="1200" dirty="0" smtClean="0">
                <a:solidFill>
                  <a:schemeClr val="tx1"/>
                </a:solidFill>
                <a:effectLst/>
                <a:latin typeface="+mn-lt"/>
                <a:ea typeface="+mn-ea"/>
                <a:cs typeface="+mn-cs"/>
                <a:hlinkClick r:id="rId4"/>
              </a:rPr>
              <a:t>http://almooc.com</a:t>
            </a:r>
            <a:r>
              <a:rPr lang="en-GB" sz="1200" kern="1200" dirty="0" smtClean="0">
                <a:solidFill>
                  <a:schemeClr val="tx1"/>
                </a:solidFill>
                <a:effectLst/>
                <a:latin typeface="+mn-lt"/>
                <a:ea typeface="+mn-ea"/>
                <a:cs typeface="+mn-cs"/>
              </a:rPr>
              <a:t> which can be used to develop MOOCs in Albanian. Facebook is most followed platform among Albanian teachers. Any network, either face-to-face or online needs to open a Facebook page, with the purpose of information sharing, PR, networking, etcetera. The technology should be user-friendly, in Albanian and with encrypted access, to ensure a user-friendly learning environment, in which it is acceptable to make mistakes for learning, and to consider mistakes as a basis for continuous growth. </a:t>
            </a:r>
            <a:endParaRPr lang="en-US"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The concepts shared should be such that they can be implemented right away in the teachers’ pedagogical practice. This means that the information shared should not be theoretical but grounded in practice, with links that explain where this practice is based for the ones interested to learn more in depth. </a:t>
            </a:r>
            <a:endParaRPr lang="en-US"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The pilot program should forecast a multiyear budget, keeping in mind that adults learn slowly and change happens eve</a:t>
            </a: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In the first place, School Development Units could be supported through the network and secondly they could use the network as a tool to support the professional development in their schools.  The School Development Unit can serve as a linking unit between the school and the national network. Such a responsibility should be included in their job description. Teachers have to have a buy-in on the benefits of blended learning (flexibility of time, no need to travel, less expensive). Teachers are not very familiar with online platforms, even though many have received IT training. Onsite support for teachers is necessary for blended learning to succeed. </a:t>
            </a:r>
            <a:endParaRPr lang="en-US" dirty="0" smtClean="0"/>
          </a:p>
          <a:p>
            <a:endParaRPr lang="en-US" dirty="0"/>
          </a:p>
        </p:txBody>
      </p:sp>
      <p:sp>
        <p:nvSpPr>
          <p:cNvPr id="4" name="Slide Number Placeholder 3"/>
          <p:cNvSpPr>
            <a:spLocks noGrp="1"/>
          </p:cNvSpPr>
          <p:nvPr>
            <p:ph type="sldNum" sz="quarter" idx="10"/>
          </p:nvPr>
        </p:nvSpPr>
        <p:spPr/>
        <p:txBody>
          <a:bodyPr/>
          <a:lstStyle/>
          <a:p>
            <a:fld id="{82AC1C89-5AD5-440E-8B69-E03847F90131}" type="slidenum">
              <a:rPr lang="en-US" smtClean="0"/>
              <a:t>12</a:t>
            </a:fld>
            <a:endParaRPr lang="en-US"/>
          </a:p>
        </p:txBody>
      </p:sp>
    </p:spTree>
    <p:extLst>
      <p:ext uri="{BB962C8B-B14F-4D97-AF65-F5344CB8AC3E}">
        <p14:creationId xmlns:p14="http://schemas.microsoft.com/office/powerpoint/2010/main" val="6221614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46254F-9338-4BA9-B7AC-A66622A3D013}" type="slidenum">
              <a:rPr lang="en-US" smtClean="0">
                <a:solidFill>
                  <a:prstClr val="black"/>
                </a:solidFill>
              </a:rPr>
              <a:pPr/>
              <a:t>16</a:t>
            </a:fld>
            <a:endParaRPr lang="en-US">
              <a:solidFill>
                <a:prstClr val="black"/>
              </a:solidFill>
            </a:endParaRPr>
          </a:p>
        </p:txBody>
      </p:sp>
    </p:spTree>
    <p:extLst>
      <p:ext uri="{BB962C8B-B14F-4D97-AF65-F5344CB8AC3E}">
        <p14:creationId xmlns:p14="http://schemas.microsoft.com/office/powerpoint/2010/main" val="26876743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48965" y="5261460"/>
            <a:ext cx="8398775" cy="916230"/>
          </a:xfrm>
          <a:effectLst/>
        </p:spPr>
        <p:txBody>
          <a:bodyPr>
            <a:normAutofit/>
          </a:bodyPr>
          <a:lstStyle>
            <a:lvl1pPr algn="r">
              <a:defRPr sz="3600">
                <a:solidFill>
                  <a:schemeClr val="bg1"/>
                </a:solidFill>
                <a:effectLst>
                  <a:outerShdw blurRad="50800" dist="38100" dir="2700000" algn="tl" rotWithShape="0">
                    <a:prstClr val="black">
                      <a:alpha val="70000"/>
                    </a:prstClr>
                  </a:outerShdw>
                </a:effectLs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448965" y="4650640"/>
            <a:ext cx="8398775" cy="610820"/>
          </a:xfrm>
        </p:spPr>
        <p:txBody>
          <a:bodyPr>
            <a:normAutofit/>
          </a:bodyPr>
          <a:lstStyle>
            <a:lvl1pPr marL="0" indent="0" algn="r">
              <a:buNone/>
              <a:defRPr sz="2800">
                <a:solidFill>
                  <a:srgbClr val="00B0F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1/30/2017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1670" y="985720"/>
            <a:ext cx="7940659" cy="610820"/>
          </a:xfrm>
        </p:spPr>
        <p:txBody>
          <a:bodyPr>
            <a:normAutofit/>
          </a:bodyPr>
          <a:lstStyle>
            <a:lvl1pPr algn="r">
              <a:defRPr sz="3600">
                <a:solidFill>
                  <a:schemeClr val="bg1"/>
                </a:solidFill>
                <a:effectLst>
                  <a:outerShdw blurRad="50800" dist="38100" dir="2700000" algn="tl" rotWithShape="0">
                    <a:prstClr val="black">
                      <a:alpha val="70000"/>
                    </a:prstClr>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a:xfrm>
            <a:off x="601670" y="1749245"/>
            <a:ext cx="7940661" cy="4275738"/>
          </a:xfrm>
        </p:spPr>
        <p:txBody>
          <a:bodyPr/>
          <a:lstStyle>
            <a:lvl1pPr algn="l">
              <a:defRPr sz="2800">
                <a:solidFill>
                  <a:schemeClr val="bg1"/>
                </a:solidFill>
              </a:defRPr>
            </a:lvl1pPr>
            <a:lvl2pPr algn="l">
              <a:defRPr>
                <a:solidFill>
                  <a:schemeClr val="bg1"/>
                </a:solidFill>
              </a:defRPr>
            </a:lvl2pPr>
            <a:lvl3pPr algn="l">
              <a:defRPr>
                <a:solidFill>
                  <a:schemeClr val="bg1"/>
                </a:solidFill>
              </a:defRPr>
            </a:lvl3pPr>
            <a:lvl4pPr algn="l">
              <a:defRPr>
                <a:solidFill>
                  <a:schemeClr val="bg1"/>
                </a:solidFill>
              </a:defRPr>
            </a:lvl4pPr>
            <a:lvl5pPr algn="l">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434129" y="374900"/>
            <a:ext cx="5955496" cy="763525"/>
          </a:xfrm>
        </p:spPr>
        <p:txBody>
          <a:bodyPr>
            <a:normAutofit/>
          </a:bodyPr>
          <a:lstStyle>
            <a:lvl1pPr algn="l">
              <a:defRPr sz="3600">
                <a:solidFill>
                  <a:schemeClr val="bg1"/>
                </a:solidFill>
                <a:effectLst/>
              </a:defRPr>
            </a:lvl1pPr>
          </a:lstStyle>
          <a:p>
            <a:r>
              <a:rPr lang="en-US" dirty="0" smtClean="0"/>
              <a:t>Click to edit Master title style</a:t>
            </a:r>
            <a:endParaRPr lang="en-US" dirty="0"/>
          </a:p>
        </p:txBody>
      </p:sp>
      <p:sp>
        <p:nvSpPr>
          <p:cNvPr id="3" name="Content Placeholder 2"/>
          <p:cNvSpPr>
            <a:spLocks noGrp="1"/>
          </p:cNvSpPr>
          <p:nvPr>
            <p:ph idx="1"/>
          </p:nvPr>
        </p:nvSpPr>
        <p:spPr>
          <a:xfrm>
            <a:off x="2434130" y="1451856"/>
            <a:ext cx="5955496" cy="4275740"/>
          </a:xfrm>
        </p:spPr>
        <p:txBody>
          <a:bodyPr/>
          <a:lstStyle>
            <a:lvl1pPr>
              <a:defRPr sz="28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833014"/>
            <a:ext cx="8229600" cy="584623"/>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074F12-AA26-4AC8-9962-C36BB8F32554}" type="datetimeFigureOut">
              <a:rPr lang="en-US" smtClean="0"/>
              <a:pPr/>
              <a:t>1/30/2017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1670" y="985720"/>
            <a:ext cx="8229600" cy="684885"/>
          </a:xfrm>
        </p:spPr>
        <p:txBody>
          <a:bodyPr>
            <a:normAutofit/>
          </a:bodyPr>
          <a:lstStyle>
            <a:lvl1pPr algn="r">
              <a:defRPr sz="3600">
                <a:solidFill>
                  <a:schemeClr val="bg1"/>
                </a:solidFill>
                <a:effectLst>
                  <a:outerShdw blurRad="50800" dist="38100" dir="2700000" algn="tl" rotWithShape="0">
                    <a:prstClr val="black">
                      <a:alpha val="70000"/>
                    </a:prstClr>
                  </a:outerShdw>
                </a:effectLst>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601670" y="1749244"/>
            <a:ext cx="4123035" cy="571629"/>
          </a:xfrm>
        </p:spPr>
        <p:txBody>
          <a:bodyPr anchor="b"/>
          <a:lstStyle>
            <a:lvl1pPr marL="0" indent="0" algn="l">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601670" y="2360064"/>
            <a:ext cx="4123035" cy="3493173"/>
          </a:xfrm>
        </p:spPr>
        <p:txBody>
          <a:bodyPr/>
          <a:lstStyle>
            <a:lvl1pPr algn="l">
              <a:defRPr sz="2400">
                <a:solidFill>
                  <a:schemeClr val="bg1"/>
                </a:solidFill>
              </a:defRPr>
            </a:lvl1pPr>
            <a:lvl2pPr algn="l">
              <a:defRPr sz="2000">
                <a:solidFill>
                  <a:schemeClr val="bg1"/>
                </a:solidFill>
              </a:defRPr>
            </a:lvl2pPr>
            <a:lvl3pPr algn="l">
              <a:defRPr sz="1800">
                <a:solidFill>
                  <a:schemeClr val="bg1"/>
                </a:solidFill>
              </a:defRPr>
            </a:lvl3pPr>
            <a:lvl4pPr algn="l">
              <a:defRPr sz="1600">
                <a:solidFill>
                  <a:schemeClr val="bg1"/>
                </a:solidFill>
              </a:defRPr>
            </a:lvl4pPr>
            <a:lvl5pPr algn="l">
              <a:defRPr sz="1600">
                <a:solidFill>
                  <a:schemeClr val="bg1"/>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724706" y="1749245"/>
            <a:ext cx="4106566" cy="571630"/>
          </a:xfrm>
        </p:spPr>
        <p:txBody>
          <a:bodyPr anchor="b"/>
          <a:lstStyle>
            <a:lvl1pPr marL="0" indent="0" algn="l">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724705" y="2360065"/>
            <a:ext cx="4106566" cy="3493173"/>
          </a:xfrm>
        </p:spPr>
        <p:txBody>
          <a:bodyPr/>
          <a:lstStyle>
            <a:lvl1pPr algn="l">
              <a:defRPr sz="2400">
                <a:solidFill>
                  <a:schemeClr val="bg1"/>
                </a:solidFill>
              </a:defRPr>
            </a:lvl1pPr>
            <a:lvl2pPr algn="l">
              <a:defRPr sz="2000">
                <a:solidFill>
                  <a:schemeClr val="bg1"/>
                </a:solidFill>
              </a:defRPr>
            </a:lvl2pPr>
            <a:lvl3pPr algn="l">
              <a:defRPr sz="1800">
                <a:solidFill>
                  <a:schemeClr val="bg1"/>
                </a:solidFill>
              </a:defRPr>
            </a:lvl3pPr>
            <a:lvl4pPr algn="l">
              <a:defRPr sz="1600">
                <a:solidFill>
                  <a:schemeClr val="bg1"/>
                </a:solidFill>
              </a:defRPr>
            </a:lvl4pPr>
            <a:lvl5pPr algn="l">
              <a:defRPr sz="1600">
                <a:solidFill>
                  <a:schemeClr val="bg1"/>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53074F12-AA26-4AC8-9962-C36BB8F32554}" type="datetimeFigureOut">
              <a:rPr lang="en-US" smtClean="0"/>
              <a:pPr/>
              <a:t>1/30/2017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074F12-AA26-4AC8-9962-C36BB8F32554}" type="datetimeFigureOut">
              <a:rPr lang="en-US" smtClean="0"/>
              <a:pPr/>
              <a:t>1/30/2017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1/30/2017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1/30/2017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ppttemplate.net/?utm_source=ppt&amp;utm_medium=logo&amp;utm_term=thanksgiving&amp;utm_content=0056&amp;utm_campaign=ppt" TargetMode="Externa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ppttemplate.net/?utm_source=ppt&amp;utm_medium=logo&amp;utm_term=thanksgiving&amp;utm_content=0056&amp;utm_campaign=ppt" TargetMode="Externa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8" Type="http://schemas.openxmlformats.org/officeDocument/2006/relationships/hyperlink" Target="http://slideonline.com/?utm_source=ppt&amp;utm_medium=link&amp;utm_content=lastslide&amp;utm_campaign=ppt" TargetMode="External"/><Relationship Id="rId3" Type="http://schemas.openxmlformats.org/officeDocument/2006/relationships/hyperlink" Target="http://slideonline.com/" TargetMode="External"/><Relationship Id="rId7"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8.xml"/><Relationship Id="rId6" Type="http://schemas.openxmlformats.org/officeDocument/2006/relationships/hyperlink" Target="http://ppttemplate.net/?utm_source=ppt&amp;utm_medium=logo&amp;utm_term=thanksgiving&amp;utm_content=0056&amp;utm_campaign=ppt" TargetMode="External"/><Relationship Id="rId5" Type="http://schemas.openxmlformats.org/officeDocument/2006/relationships/hyperlink" Target="http://ppttemplate.net/?utm_source=ppt&amp;utm_medium=link&amp;utm_term=basic&amp;utm_content=lastslide&amp;utm_campaign=ppt" TargetMode="External"/><Relationship Id="rId4" Type="http://schemas.openxmlformats.org/officeDocument/2006/relationships/hyperlink" Target="https://twitter.com/ppttemplatenet" TargetMode="External"/><Relationship Id="rId9"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300" y="5566870"/>
            <a:ext cx="9162300" cy="916230"/>
          </a:xfrm>
        </p:spPr>
        <p:txBody>
          <a:bodyPr>
            <a:noAutofit/>
          </a:bodyPr>
          <a:lstStyle/>
          <a:p>
            <a:r>
              <a:rPr lang="en-GB" sz="3200" b="1" cap="all" dirty="0" err="1" smtClean="0">
                <a:effectLst>
                  <a:outerShdw blurRad="38100" dist="38100" dir="2700000" algn="tl">
                    <a:srgbClr val="000000">
                      <a:alpha val="43137"/>
                    </a:srgbClr>
                  </a:outerShdw>
                </a:effectLst>
              </a:rPr>
              <a:t>Pathfinding</a:t>
            </a:r>
            <a:r>
              <a:rPr lang="en-GB" sz="3200" b="1" cap="all" dirty="0" smtClean="0">
                <a:effectLst>
                  <a:outerShdw blurRad="38100" dist="38100" dir="2700000" algn="tl">
                    <a:srgbClr val="000000">
                      <a:alpha val="43137"/>
                    </a:srgbClr>
                  </a:outerShdw>
                </a:effectLst>
              </a:rPr>
              <a:t> </a:t>
            </a:r>
            <a:r>
              <a:rPr lang="en-GB" sz="3200" b="1" cap="all" dirty="0">
                <a:effectLst>
                  <a:outerShdw blurRad="38100" dist="38100" dir="2700000" algn="tl">
                    <a:srgbClr val="000000">
                      <a:alpha val="43137"/>
                    </a:srgbClr>
                  </a:outerShdw>
                </a:effectLst>
              </a:rPr>
              <a:t>for Professional Development for Vocational teachers  in </a:t>
            </a:r>
            <a:r>
              <a:rPr lang="en-GB" sz="3200" b="1" cap="all" dirty="0" smtClean="0">
                <a:effectLst>
                  <a:outerShdw blurRad="38100" dist="38100" dir="2700000" algn="tl">
                    <a:srgbClr val="000000">
                      <a:alpha val="43137"/>
                    </a:srgbClr>
                  </a:outerShdw>
                </a:effectLst>
              </a:rPr>
              <a:t>Albania </a:t>
            </a:r>
            <a:r>
              <a:rPr lang="en-GB" sz="3200" b="1" cap="all" dirty="0">
                <a:effectLst>
                  <a:outerShdw blurRad="38100" dist="38100" dir="2700000" algn="tl">
                    <a:srgbClr val="000000">
                      <a:alpha val="43137"/>
                    </a:srgbClr>
                  </a:outerShdw>
                </a:effectLst>
              </a:rPr>
              <a:t>through virtual networking </a:t>
            </a:r>
            <a:endParaRPr lang="en-US" sz="3200"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601670" y="4497935"/>
            <a:ext cx="8093365" cy="610820"/>
          </a:xfrm>
        </p:spPr>
        <p:txBody>
          <a:bodyPr>
            <a:noAutofit/>
          </a:bodyPr>
          <a:lstStyle/>
          <a:p>
            <a:r>
              <a:rPr lang="en-US" dirty="0" smtClean="0"/>
              <a:t>Gerda Sula PhD</a:t>
            </a:r>
            <a:endParaRPr lang="en-US" dirty="0"/>
          </a:p>
        </p:txBody>
      </p:sp>
    </p:spTree>
    <p:extLst>
      <p:ext uri="{BB962C8B-B14F-4D97-AF65-F5344CB8AC3E}">
        <p14:creationId xmlns:p14="http://schemas.microsoft.com/office/powerpoint/2010/main" val="363920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GB" dirty="0"/>
              <a:t>National Approach. </a:t>
            </a:r>
            <a:r>
              <a:rPr lang="en-US" dirty="0"/>
              <a:t/>
            </a:r>
            <a:br>
              <a:rPr lang="en-US" dirty="0"/>
            </a:br>
            <a:endParaRPr lang="en-US" dirty="0"/>
          </a:p>
        </p:txBody>
      </p:sp>
      <p:sp>
        <p:nvSpPr>
          <p:cNvPr id="3" name="Content Placeholder 2"/>
          <p:cNvSpPr>
            <a:spLocks noGrp="1"/>
          </p:cNvSpPr>
          <p:nvPr>
            <p:ph idx="1"/>
          </p:nvPr>
        </p:nvSpPr>
        <p:spPr>
          <a:xfrm>
            <a:off x="601670" y="1749245"/>
            <a:ext cx="8246070" cy="4275738"/>
          </a:xfrm>
        </p:spPr>
        <p:txBody>
          <a:bodyPr>
            <a:normAutofit fontScale="25000" lnSpcReduction="20000"/>
          </a:bodyPr>
          <a:lstStyle/>
          <a:p>
            <a:r>
              <a:rPr lang="en-GB" sz="7200" dirty="0" smtClean="0"/>
              <a:t>NVETQ to </a:t>
            </a:r>
            <a:r>
              <a:rPr lang="en-GB" sz="7200" dirty="0"/>
              <a:t>add a virtual networking service for CPD of teachers. </a:t>
            </a:r>
            <a:endParaRPr lang="en-GB" sz="7200" dirty="0" smtClean="0"/>
          </a:p>
          <a:p>
            <a:pPr marL="0" indent="0">
              <a:buNone/>
            </a:pPr>
            <a:r>
              <a:rPr lang="en-GB" sz="7200" b="1" dirty="0" smtClean="0"/>
              <a:t>Advantages</a:t>
            </a:r>
            <a:r>
              <a:rPr lang="en-GB" sz="7200" dirty="0"/>
              <a:t>: </a:t>
            </a:r>
            <a:endParaRPr lang="en-GB" sz="7200" dirty="0" smtClean="0"/>
          </a:p>
          <a:p>
            <a:pPr lvl="1"/>
            <a:r>
              <a:rPr lang="en-GB" sz="7200" dirty="0" smtClean="0"/>
              <a:t>NVETQ </a:t>
            </a:r>
            <a:r>
              <a:rPr lang="en-GB" sz="7200" dirty="0"/>
              <a:t>is the national body responsible for VET education and its quality.  </a:t>
            </a:r>
            <a:endParaRPr lang="en-GB" sz="7200" dirty="0" smtClean="0"/>
          </a:p>
          <a:p>
            <a:pPr lvl="1"/>
            <a:r>
              <a:rPr lang="en-GB" sz="7200" dirty="0" smtClean="0"/>
              <a:t>NVETQ’s </a:t>
            </a:r>
            <a:r>
              <a:rPr lang="en-GB" sz="7200" dirty="0"/>
              <a:t>curriculum and guidance website is respected and well used. </a:t>
            </a:r>
            <a:endParaRPr lang="en-GB" sz="7200" dirty="0" smtClean="0"/>
          </a:p>
          <a:p>
            <a:pPr lvl="1"/>
            <a:r>
              <a:rPr lang="en-GB" sz="7200" dirty="0" smtClean="0"/>
              <a:t>Adding </a:t>
            </a:r>
            <a:r>
              <a:rPr lang="en-GB" sz="7200" dirty="0"/>
              <a:t>more content and functionality would add value to the website.  </a:t>
            </a:r>
            <a:endParaRPr lang="en-GB" sz="7200" dirty="0" smtClean="0"/>
          </a:p>
          <a:p>
            <a:pPr lvl="1"/>
            <a:r>
              <a:rPr lang="en-GB" sz="7200" dirty="0" smtClean="0"/>
              <a:t>Existing </a:t>
            </a:r>
            <a:r>
              <a:rPr lang="en-GB" sz="7200" dirty="0"/>
              <a:t>users of the website provide a natural audience for the services offered by the network.  </a:t>
            </a:r>
            <a:endParaRPr lang="en-GB" sz="7200" dirty="0" smtClean="0"/>
          </a:p>
          <a:p>
            <a:pPr lvl="1"/>
            <a:r>
              <a:rPr lang="en-GB" sz="7200" dirty="0" smtClean="0"/>
              <a:t>The </a:t>
            </a:r>
            <a:r>
              <a:rPr lang="en-GB" sz="7200" dirty="0"/>
              <a:t>social networking can support the goals of NVETQ, in particular, the successful implementation of curriculum and guidance. </a:t>
            </a:r>
            <a:endParaRPr lang="en-US" sz="7200" dirty="0"/>
          </a:p>
          <a:p>
            <a:pPr marL="457200" lvl="1" indent="0">
              <a:buNone/>
            </a:pPr>
            <a:endParaRPr lang="en-US" sz="7200" b="1" dirty="0"/>
          </a:p>
          <a:p>
            <a:pPr marL="457200" lvl="1" indent="0">
              <a:buNone/>
            </a:pPr>
            <a:r>
              <a:rPr lang="en-GB" sz="7200" b="1" dirty="0" smtClean="0"/>
              <a:t>Disadvantages</a:t>
            </a:r>
            <a:r>
              <a:rPr lang="en-GB" sz="7200" b="1" dirty="0"/>
              <a:t>: </a:t>
            </a:r>
            <a:endParaRPr lang="en-GB" sz="7200" b="1" dirty="0" smtClean="0"/>
          </a:p>
          <a:p>
            <a:pPr lvl="1"/>
            <a:r>
              <a:rPr lang="en-GB" sz="7200" dirty="0" smtClean="0"/>
              <a:t>the </a:t>
            </a:r>
            <a:r>
              <a:rPr lang="en-GB" sz="7200" dirty="0"/>
              <a:t>national status and profile of NVETQ’s website may discourage teachers from contributing. </a:t>
            </a:r>
            <a:endParaRPr lang="en-GB" sz="7200" dirty="0" smtClean="0"/>
          </a:p>
          <a:p>
            <a:pPr lvl="1"/>
            <a:r>
              <a:rPr lang="en-GB" sz="7200" dirty="0" smtClean="0"/>
              <a:t>The </a:t>
            </a:r>
            <a:r>
              <a:rPr lang="en-GB" sz="7200" dirty="0"/>
              <a:t>national status of the site might lead to confusion about the status of materials: for example, they might be seen as nationally endorsed or mandatory, rather than as materials that could be adapted or learnt from. </a:t>
            </a:r>
            <a:endParaRPr lang="en-GB" sz="7200" dirty="0" smtClean="0"/>
          </a:p>
          <a:p>
            <a:pPr lvl="1"/>
            <a:r>
              <a:rPr lang="en-GB" sz="7200" dirty="0" smtClean="0"/>
              <a:t> </a:t>
            </a:r>
            <a:r>
              <a:rPr lang="en-GB" sz="7200" dirty="0"/>
              <a:t>It may be difficult or demanding to build in blended learning and extend the functionality of the NVETQ website. </a:t>
            </a:r>
            <a:endParaRPr lang="en-GB" sz="7200" dirty="0" smtClean="0"/>
          </a:p>
          <a:p>
            <a:pPr lvl="1"/>
            <a:r>
              <a:rPr lang="en-GB" sz="7200" dirty="0" smtClean="0"/>
              <a:t>The </a:t>
            </a:r>
            <a:r>
              <a:rPr lang="en-GB" sz="7200" dirty="0"/>
              <a:t>status and future of NVETQ’s VET portal are not clear.</a:t>
            </a:r>
            <a:endParaRPr lang="en-US" sz="7200" dirty="0"/>
          </a:p>
          <a:p>
            <a:endParaRPr lang="en-US" dirty="0"/>
          </a:p>
        </p:txBody>
      </p:sp>
    </p:spTree>
    <p:extLst>
      <p:ext uri="{BB962C8B-B14F-4D97-AF65-F5344CB8AC3E}">
        <p14:creationId xmlns:p14="http://schemas.microsoft.com/office/powerpoint/2010/main" val="3255436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General challenges</a:t>
            </a:r>
            <a:endParaRPr lang="en-US" dirty="0"/>
          </a:p>
        </p:txBody>
      </p:sp>
      <p:sp>
        <p:nvSpPr>
          <p:cNvPr id="3" name="Content Placeholder 2"/>
          <p:cNvSpPr>
            <a:spLocks noGrp="1"/>
          </p:cNvSpPr>
          <p:nvPr>
            <p:ph idx="1"/>
          </p:nvPr>
        </p:nvSpPr>
        <p:spPr/>
        <p:txBody>
          <a:bodyPr/>
          <a:lstStyle/>
          <a:p>
            <a:pPr lvl="0"/>
            <a:r>
              <a:rPr lang="en-GB" dirty="0" smtClean="0"/>
              <a:t>How </a:t>
            </a:r>
            <a:r>
              <a:rPr lang="en-GB" dirty="0"/>
              <a:t>can teachers be motivated to participate actively – both to communicate and to share materials?</a:t>
            </a:r>
            <a:endParaRPr lang="en-US" dirty="0"/>
          </a:p>
          <a:p>
            <a:pPr lvl="0"/>
            <a:r>
              <a:rPr lang="en-GB" dirty="0"/>
              <a:t>How can the virtual network be designed so that its costs and work load are sustainable (and shared)?</a:t>
            </a:r>
            <a:endParaRPr lang="en-US" dirty="0"/>
          </a:p>
          <a:p>
            <a:endParaRPr lang="en-US" dirty="0"/>
          </a:p>
        </p:txBody>
      </p:sp>
    </p:spTree>
    <p:extLst>
      <p:ext uri="{BB962C8B-B14F-4D97-AF65-F5344CB8AC3E}">
        <p14:creationId xmlns:p14="http://schemas.microsoft.com/office/powerpoint/2010/main" val="25806535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Opportunities and suggestions </a:t>
            </a:r>
            <a:endParaRPr lang="en-US" dirty="0"/>
          </a:p>
        </p:txBody>
      </p:sp>
      <p:sp>
        <p:nvSpPr>
          <p:cNvPr id="3" name="Content Placeholder 2"/>
          <p:cNvSpPr>
            <a:spLocks noGrp="1"/>
          </p:cNvSpPr>
          <p:nvPr>
            <p:ph idx="1"/>
          </p:nvPr>
        </p:nvSpPr>
        <p:spPr>
          <a:xfrm>
            <a:off x="448966" y="1596540"/>
            <a:ext cx="7940660" cy="5191969"/>
          </a:xfrm>
        </p:spPr>
        <p:txBody>
          <a:bodyPr>
            <a:noAutofit/>
          </a:bodyPr>
          <a:lstStyle/>
          <a:p>
            <a:pPr lvl="0">
              <a:lnSpc>
                <a:spcPct val="150000"/>
              </a:lnSpc>
            </a:pPr>
            <a:r>
              <a:rPr lang="en-GB" sz="1600" dirty="0"/>
              <a:t>A </a:t>
            </a:r>
            <a:r>
              <a:rPr lang="en-GB" sz="1600" b="1" dirty="0"/>
              <a:t>baseline study </a:t>
            </a:r>
            <a:r>
              <a:rPr lang="en-GB" sz="1600" dirty="0" smtClean="0"/>
              <a:t>to understand capacities and </a:t>
            </a:r>
            <a:r>
              <a:rPr lang="en-GB" sz="1600" dirty="0"/>
              <a:t>openness of teachers to be involved in blended </a:t>
            </a:r>
            <a:r>
              <a:rPr lang="en-GB" sz="1600" dirty="0" smtClean="0"/>
              <a:t>CPD</a:t>
            </a:r>
          </a:p>
          <a:p>
            <a:pPr>
              <a:lnSpc>
                <a:spcPct val="150000"/>
              </a:lnSpc>
            </a:pPr>
            <a:r>
              <a:rPr lang="en-GB" sz="1600" dirty="0" smtClean="0"/>
              <a:t>CPD </a:t>
            </a:r>
            <a:r>
              <a:rPr lang="en-GB" sz="1600" dirty="0"/>
              <a:t>of VET teachers could </a:t>
            </a:r>
            <a:r>
              <a:rPr lang="en-GB" sz="1600" dirty="0" smtClean="0"/>
              <a:t>be included </a:t>
            </a:r>
            <a:r>
              <a:rPr lang="en-GB" sz="1600" dirty="0"/>
              <a:t>within </a:t>
            </a:r>
            <a:r>
              <a:rPr lang="en-GB" sz="1600" b="1" dirty="0" smtClean="0"/>
              <a:t>ANA </a:t>
            </a:r>
            <a:r>
              <a:rPr lang="en-GB" sz="1600" dirty="0"/>
              <a:t>(Academic Network of Albania).</a:t>
            </a:r>
            <a:r>
              <a:rPr lang="en-GB" sz="1600" baseline="30000" dirty="0"/>
              <a:t> </a:t>
            </a:r>
          </a:p>
          <a:p>
            <a:pPr lvl="0">
              <a:lnSpc>
                <a:spcPct val="150000"/>
              </a:lnSpc>
            </a:pPr>
            <a:r>
              <a:rPr lang="en-GB" sz="1600" dirty="0" smtClean="0"/>
              <a:t>Introduction </a:t>
            </a:r>
            <a:r>
              <a:rPr lang="en-GB" sz="1600" dirty="0"/>
              <a:t>of blended learning to Albanian teacher should be </a:t>
            </a:r>
            <a:r>
              <a:rPr lang="en-GB" sz="1600" b="1" dirty="0"/>
              <a:t>gradual</a:t>
            </a:r>
            <a:r>
              <a:rPr lang="en-GB" sz="1600" dirty="0"/>
              <a:t>, </a:t>
            </a:r>
            <a:endParaRPr lang="en-GB" sz="1600" dirty="0" smtClean="0"/>
          </a:p>
          <a:p>
            <a:pPr lvl="0">
              <a:lnSpc>
                <a:spcPct val="150000"/>
              </a:lnSpc>
            </a:pPr>
            <a:r>
              <a:rPr lang="en-GB" sz="1600" dirty="0" smtClean="0"/>
              <a:t>The </a:t>
            </a:r>
            <a:r>
              <a:rPr lang="en-GB" sz="1600" dirty="0"/>
              <a:t>draft law for VET foresees the development of a </a:t>
            </a:r>
            <a:r>
              <a:rPr lang="en-GB" sz="1600" b="1" dirty="0"/>
              <a:t>School Development Unit</a:t>
            </a:r>
            <a:r>
              <a:rPr lang="en-GB" sz="1600" dirty="0"/>
              <a:t>. Such a unit could benefit from and support a virtual network for vocational teachers. </a:t>
            </a:r>
            <a:endParaRPr lang="en-GB" sz="1600" dirty="0" smtClean="0"/>
          </a:p>
          <a:p>
            <a:pPr lvl="0">
              <a:lnSpc>
                <a:spcPct val="150000"/>
              </a:lnSpc>
            </a:pPr>
            <a:r>
              <a:rPr lang="en-GB" sz="1600" dirty="0" smtClean="0"/>
              <a:t>A </a:t>
            </a:r>
            <a:r>
              <a:rPr lang="en-GB" sz="1600" dirty="0"/>
              <a:t>virtual network is likely to be successful if it can build upon familiar experiences and also exploit other software or applications (‘plug ins’). </a:t>
            </a:r>
            <a:endParaRPr lang="en-GB" sz="1600" dirty="0" smtClean="0"/>
          </a:p>
          <a:p>
            <a:pPr lvl="0">
              <a:lnSpc>
                <a:spcPct val="150000"/>
              </a:lnSpc>
            </a:pPr>
            <a:r>
              <a:rPr lang="en-GB" sz="1600" dirty="0" smtClean="0"/>
              <a:t>The </a:t>
            </a:r>
            <a:r>
              <a:rPr lang="en-GB" sz="1600" dirty="0"/>
              <a:t>technology should be </a:t>
            </a:r>
            <a:r>
              <a:rPr lang="en-GB" sz="1600" b="1" dirty="0"/>
              <a:t>user-friendly</a:t>
            </a:r>
            <a:r>
              <a:rPr lang="en-GB" sz="1600" dirty="0"/>
              <a:t>, in </a:t>
            </a:r>
            <a:r>
              <a:rPr lang="en-GB" sz="1600" b="1" dirty="0"/>
              <a:t>Albanian</a:t>
            </a:r>
            <a:r>
              <a:rPr lang="en-GB" sz="1600" dirty="0"/>
              <a:t> and with </a:t>
            </a:r>
            <a:r>
              <a:rPr lang="en-GB" sz="1600" b="1" dirty="0"/>
              <a:t>encrypted access</a:t>
            </a:r>
            <a:r>
              <a:rPr lang="en-GB" sz="1600" dirty="0"/>
              <a:t>, to ensure a user-friendly learning </a:t>
            </a:r>
            <a:r>
              <a:rPr lang="en-GB" sz="1600" dirty="0" smtClean="0"/>
              <a:t>environment,</a:t>
            </a:r>
          </a:p>
          <a:p>
            <a:pPr lvl="0">
              <a:lnSpc>
                <a:spcPct val="150000"/>
              </a:lnSpc>
            </a:pPr>
            <a:r>
              <a:rPr lang="en-GB" sz="1600" dirty="0" smtClean="0"/>
              <a:t>The </a:t>
            </a:r>
            <a:r>
              <a:rPr lang="en-GB" sz="1600" dirty="0"/>
              <a:t>concepts shared should be such that they can be </a:t>
            </a:r>
            <a:r>
              <a:rPr lang="en-GB" sz="1600" b="1" dirty="0"/>
              <a:t>implemented right away </a:t>
            </a:r>
            <a:r>
              <a:rPr lang="en-GB" sz="1600" dirty="0"/>
              <a:t>in the teachers’ pedagogical practice. </a:t>
            </a:r>
            <a:endParaRPr lang="en-GB" sz="1600" dirty="0" smtClean="0"/>
          </a:p>
          <a:p>
            <a:pPr lvl="0">
              <a:lnSpc>
                <a:spcPct val="150000"/>
              </a:lnSpc>
            </a:pPr>
            <a:r>
              <a:rPr lang="en-GB" sz="1600" dirty="0" smtClean="0"/>
              <a:t>The </a:t>
            </a:r>
            <a:r>
              <a:rPr lang="en-GB" sz="1600" dirty="0"/>
              <a:t>pilot program should forecast a </a:t>
            </a:r>
            <a:r>
              <a:rPr lang="en-GB" sz="1600" b="1"/>
              <a:t>multiyear </a:t>
            </a:r>
            <a:r>
              <a:rPr lang="en-GB" sz="1600" b="1" smtClean="0"/>
              <a:t>budget</a:t>
            </a:r>
            <a:endParaRPr lang="en-US" sz="1800" dirty="0"/>
          </a:p>
        </p:txBody>
      </p:sp>
    </p:spTree>
    <p:extLst>
      <p:ext uri="{BB962C8B-B14F-4D97-AF65-F5344CB8AC3E}">
        <p14:creationId xmlns:p14="http://schemas.microsoft.com/office/powerpoint/2010/main" val="16306907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7693737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Slide Title</a:t>
            </a:r>
            <a:endParaRPr lang="en-US" dirty="0"/>
          </a:p>
        </p:txBody>
      </p:sp>
      <p:sp>
        <p:nvSpPr>
          <p:cNvPr id="5" name="Content Placeholder 4"/>
          <p:cNvSpPr>
            <a:spLocks noGrp="1"/>
          </p:cNvSpPr>
          <p:nvPr>
            <p:ph idx="1"/>
          </p:nvPr>
        </p:nvSpPr>
        <p:spPr/>
        <p:txBody>
          <a:bodyPr/>
          <a:lstStyle/>
          <a:p>
            <a:r>
              <a:rPr lang="en-US" smtClean="0"/>
              <a:t>Make Effective Presentations</a:t>
            </a:r>
          </a:p>
          <a:p>
            <a:r>
              <a:rPr lang="en-US" smtClean="0"/>
              <a:t>Using Awesome Backgrounds</a:t>
            </a:r>
          </a:p>
          <a:p>
            <a:r>
              <a:rPr lang="en-US" smtClean="0"/>
              <a:t>Engage your Audience</a:t>
            </a:r>
          </a:p>
          <a:p>
            <a:r>
              <a:rPr lang="en-US" smtClean="0"/>
              <a:t>Capture Audience Attention</a:t>
            </a:r>
          </a:p>
        </p:txBody>
      </p:sp>
      <p:pic>
        <p:nvPicPr>
          <p:cNvPr id="6" name="Picture 2" descr="E:\cloud\drive\websites\ppttemplate\ppt\logo-ppttemplate.pn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78674" y="6531587"/>
            <a:ext cx="1161288" cy="250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16338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Slide Title</a:t>
            </a:r>
            <a:endParaRPr lang="en-US" dirty="0"/>
          </a:p>
        </p:txBody>
      </p:sp>
      <p:sp>
        <p:nvSpPr>
          <p:cNvPr id="5" name="Text Placeholder 4"/>
          <p:cNvSpPr>
            <a:spLocks noGrp="1"/>
          </p:cNvSpPr>
          <p:nvPr>
            <p:ph type="body" idx="1"/>
          </p:nvPr>
        </p:nvSpPr>
        <p:spPr/>
        <p:txBody>
          <a:bodyPr/>
          <a:lstStyle/>
          <a:p>
            <a:r>
              <a:rPr lang="en-US" dirty="0" smtClean="0"/>
              <a:t>Product A</a:t>
            </a:r>
            <a:endParaRPr lang="en-US" dirty="0"/>
          </a:p>
        </p:txBody>
      </p:sp>
      <p:sp>
        <p:nvSpPr>
          <p:cNvPr id="6" name="Content Placeholder 5"/>
          <p:cNvSpPr>
            <a:spLocks noGrp="1"/>
          </p:cNvSpPr>
          <p:nvPr>
            <p:ph sz="half" idx="2"/>
          </p:nvPr>
        </p:nvSpPr>
        <p:spPr/>
        <p:txBody>
          <a:bodyPr/>
          <a:lstStyle/>
          <a:p>
            <a:r>
              <a:rPr lang="en-US" dirty="0" smtClean="0"/>
              <a:t>Feature 1</a:t>
            </a:r>
          </a:p>
          <a:p>
            <a:r>
              <a:rPr lang="en-US" dirty="0" smtClean="0"/>
              <a:t>Feature 2</a:t>
            </a:r>
          </a:p>
          <a:p>
            <a:r>
              <a:rPr lang="en-US" dirty="0" smtClean="0"/>
              <a:t>Feature 3</a:t>
            </a:r>
            <a:endParaRPr lang="en-US" dirty="0"/>
          </a:p>
        </p:txBody>
      </p:sp>
      <p:sp>
        <p:nvSpPr>
          <p:cNvPr id="7" name="Text Placeholder 6"/>
          <p:cNvSpPr>
            <a:spLocks noGrp="1"/>
          </p:cNvSpPr>
          <p:nvPr>
            <p:ph type="body" sz="quarter" idx="3"/>
          </p:nvPr>
        </p:nvSpPr>
        <p:spPr/>
        <p:txBody>
          <a:bodyPr/>
          <a:lstStyle/>
          <a:p>
            <a:r>
              <a:rPr lang="en-US" smtClean="0"/>
              <a:t>Product B</a:t>
            </a:r>
            <a:endParaRPr lang="en-US"/>
          </a:p>
        </p:txBody>
      </p:sp>
      <p:sp>
        <p:nvSpPr>
          <p:cNvPr id="8" name="Content Placeholder 7"/>
          <p:cNvSpPr>
            <a:spLocks noGrp="1"/>
          </p:cNvSpPr>
          <p:nvPr>
            <p:ph sz="quarter" idx="4"/>
          </p:nvPr>
        </p:nvSpPr>
        <p:spPr/>
        <p:txBody>
          <a:bodyPr/>
          <a:lstStyle/>
          <a:p>
            <a:r>
              <a:rPr lang="en-US" smtClean="0"/>
              <a:t>Feature 1</a:t>
            </a:r>
          </a:p>
          <a:p>
            <a:r>
              <a:rPr lang="en-US" smtClean="0"/>
              <a:t>Feature 2</a:t>
            </a:r>
          </a:p>
          <a:p>
            <a:r>
              <a:rPr lang="en-US" smtClean="0"/>
              <a:t>Feature 3</a:t>
            </a:r>
            <a:endParaRPr lang="en-US"/>
          </a:p>
        </p:txBody>
      </p:sp>
      <p:pic>
        <p:nvPicPr>
          <p:cNvPr id="9" name="Picture 2" descr="E:\cloud\drive\websites\ppttemplate\ppt\logo-ppttemplate.pn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310" y="6525919"/>
            <a:ext cx="1161288" cy="250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07837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Content Placeholder 1"/>
          <p:cNvSpPr txBox="1">
            <a:spLocks/>
          </p:cNvSpPr>
          <p:nvPr/>
        </p:nvSpPr>
        <p:spPr>
          <a:xfrm>
            <a:off x="4876800" y="2819400"/>
            <a:ext cx="4038599" cy="3886200"/>
          </a:xfrm>
          <a:prstGeom prst="rect">
            <a:avLst/>
          </a:prstGeom>
          <a:solidFill>
            <a:schemeClr val="tx2">
              <a:lumMod val="60000"/>
              <a:lumOff val="40000"/>
              <a:alpha val="11000"/>
            </a:schemeClr>
          </a:solidFill>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Tx/>
              <a:buNone/>
            </a:pPr>
            <a:r>
              <a:rPr lang="en-US" smtClean="0">
                <a:solidFill>
                  <a:prstClr val="black"/>
                </a:solidFill>
              </a:rPr>
              <a:t>Did you know?</a:t>
            </a:r>
          </a:p>
          <a:p>
            <a:pPr marL="0" indent="0" algn="ctr">
              <a:buFontTx/>
              <a:buNone/>
            </a:pPr>
            <a:endParaRPr lang="en-US" sz="1600" smtClean="0">
              <a:solidFill>
                <a:prstClr val="black"/>
              </a:solidFill>
            </a:endParaRPr>
          </a:p>
          <a:p>
            <a:pPr marL="0" indent="0" algn="ctr">
              <a:buFontTx/>
              <a:buNone/>
            </a:pPr>
            <a:r>
              <a:rPr lang="en-US" sz="1600" smtClean="0">
                <a:solidFill>
                  <a:prstClr val="black"/>
                </a:solidFill>
              </a:rPr>
              <a:t>When you finish your PowerPoint presentation, you can upload it to:</a:t>
            </a:r>
          </a:p>
          <a:p>
            <a:pPr marL="0" indent="0" algn="ctr">
              <a:buFontTx/>
              <a:buNone/>
            </a:pPr>
            <a:endParaRPr lang="en-US" sz="1600" smtClean="0">
              <a:solidFill>
                <a:prstClr val="black"/>
              </a:solidFill>
            </a:endParaRPr>
          </a:p>
          <a:p>
            <a:pPr marL="0" indent="0" algn="ctr">
              <a:buFontTx/>
              <a:buNone/>
            </a:pPr>
            <a:endParaRPr lang="en-US" sz="1600" dirty="0" smtClean="0">
              <a:solidFill>
                <a:prstClr val="black"/>
              </a:solidFill>
            </a:endParaRPr>
          </a:p>
          <a:p>
            <a:pPr marL="0" indent="0" algn="ctr">
              <a:buFontTx/>
              <a:buNone/>
            </a:pPr>
            <a:r>
              <a:rPr lang="en-US" sz="2400" smtClean="0">
                <a:solidFill>
                  <a:prstClr val="black"/>
                </a:solidFill>
                <a:hlinkClick r:id="rId3"/>
              </a:rPr>
              <a:t>SlideOnline.com</a:t>
            </a:r>
            <a:endParaRPr lang="en-US" sz="2400" dirty="0" smtClean="0">
              <a:solidFill>
                <a:prstClr val="black"/>
              </a:solidFill>
            </a:endParaRPr>
          </a:p>
        </p:txBody>
      </p:sp>
      <p:sp>
        <p:nvSpPr>
          <p:cNvPr id="3" name="Content Placeholder 1"/>
          <p:cNvSpPr txBox="1">
            <a:spLocks/>
          </p:cNvSpPr>
          <p:nvPr/>
        </p:nvSpPr>
        <p:spPr>
          <a:xfrm>
            <a:off x="228600" y="2819400"/>
            <a:ext cx="4190999" cy="3886200"/>
          </a:xfrm>
          <a:prstGeom prst="rect">
            <a:avLst/>
          </a:prstGeom>
          <a:solidFill>
            <a:schemeClr val="tx2">
              <a:lumMod val="60000"/>
              <a:lumOff val="40000"/>
              <a:alpha val="11000"/>
            </a:schemeClr>
          </a:solidFill>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Tx/>
              <a:buNone/>
            </a:pPr>
            <a:r>
              <a:rPr lang="en-US" smtClean="0">
                <a:solidFill>
                  <a:prstClr val="black"/>
                </a:solidFill>
              </a:rPr>
              <a:t>Congratulations</a:t>
            </a:r>
            <a:endParaRPr lang="en-US" sz="2000" dirty="0" smtClean="0">
              <a:solidFill>
                <a:prstClr val="black"/>
              </a:solidFill>
            </a:endParaRPr>
          </a:p>
          <a:p>
            <a:pPr marL="0" indent="0" algn="ctr">
              <a:buFontTx/>
              <a:buNone/>
            </a:pPr>
            <a:endParaRPr lang="en-US" sz="1600" dirty="0" smtClean="0">
              <a:solidFill>
                <a:prstClr val="black"/>
              </a:solidFill>
            </a:endParaRPr>
          </a:p>
          <a:p>
            <a:pPr marL="0" indent="0" algn="ctr">
              <a:buFontTx/>
              <a:buNone/>
            </a:pPr>
            <a:r>
              <a:rPr lang="en-US" sz="1600" dirty="0" smtClean="0">
                <a:solidFill>
                  <a:prstClr val="black"/>
                </a:solidFill>
              </a:rPr>
              <a:t>You can use </a:t>
            </a:r>
            <a:r>
              <a:rPr lang="en-US" sz="1600" smtClean="0">
                <a:solidFill>
                  <a:prstClr val="black"/>
                </a:solidFill>
              </a:rPr>
              <a:t>this free PowerPoint </a:t>
            </a:r>
            <a:r>
              <a:rPr lang="en-US" sz="1600" dirty="0" smtClean="0">
                <a:solidFill>
                  <a:prstClr val="black"/>
                </a:solidFill>
              </a:rPr>
              <a:t>template </a:t>
            </a:r>
            <a:r>
              <a:rPr lang="en-US" sz="1600" smtClean="0">
                <a:solidFill>
                  <a:prstClr val="black"/>
                </a:solidFill>
              </a:rPr>
              <a:t>for your own presentations.  Follow </a:t>
            </a:r>
            <a:r>
              <a:rPr lang="en-US" sz="1600" dirty="0" smtClean="0">
                <a:solidFill>
                  <a:prstClr val="black"/>
                </a:solidFill>
              </a:rPr>
              <a:t>us </a:t>
            </a:r>
            <a:r>
              <a:rPr lang="en-US" sz="1600" smtClean="0">
                <a:solidFill>
                  <a:prstClr val="black"/>
                </a:solidFill>
              </a:rPr>
              <a:t>on Twitter </a:t>
            </a:r>
            <a:r>
              <a:rPr lang="en-US" sz="1600" smtClean="0">
                <a:solidFill>
                  <a:prstClr val="black"/>
                </a:solidFill>
                <a:hlinkClick r:id="rId4"/>
              </a:rPr>
              <a:t>@ppttemplatenet</a:t>
            </a:r>
            <a:r>
              <a:rPr lang="en-US" sz="1600" smtClean="0">
                <a:solidFill>
                  <a:prstClr val="black"/>
                </a:solidFill>
              </a:rPr>
              <a:t> </a:t>
            </a:r>
            <a:endParaRPr lang="en-US" sz="1600" dirty="0" smtClean="0">
              <a:solidFill>
                <a:prstClr val="black"/>
              </a:solidFill>
            </a:endParaRPr>
          </a:p>
          <a:p>
            <a:pPr marL="0" indent="0" algn="ctr">
              <a:buFontTx/>
              <a:buNone/>
            </a:pPr>
            <a:endParaRPr lang="en-US" sz="1600" dirty="0" smtClean="0">
              <a:solidFill>
                <a:prstClr val="black"/>
              </a:solidFill>
            </a:endParaRPr>
          </a:p>
          <a:p>
            <a:pPr marL="0" indent="0" algn="ctr">
              <a:buFontTx/>
              <a:buNone/>
            </a:pPr>
            <a:r>
              <a:rPr lang="en-US" sz="2400" smtClean="0">
                <a:solidFill>
                  <a:prstClr val="black"/>
                </a:solidFill>
                <a:hlinkClick r:id="rId5"/>
              </a:rPr>
              <a:t>PPTTemplate.net</a:t>
            </a:r>
            <a:endParaRPr lang="en-US" sz="2400" dirty="0" smtClean="0">
              <a:solidFill>
                <a:prstClr val="black"/>
              </a:solidFill>
            </a:endParaRPr>
          </a:p>
        </p:txBody>
      </p:sp>
      <p:sp>
        <p:nvSpPr>
          <p:cNvPr id="12" name="Rectangle 11"/>
          <p:cNvSpPr/>
          <p:nvPr/>
        </p:nvSpPr>
        <p:spPr>
          <a:xfrm>
            <a:off x="-3629" y="1135093"/>
            <a:ext cx="9144000" cy="9561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p:cNvGrpSpPr/>
          <p:nvPr/>
        </p:nvGrpSpPr>
        <p:grpSpPr>
          <a:xfrm>
            <a:off x="457200" y="1092686"/>
            <a:ext cx="853971" cy="1040914"/>
            <a:chOff x="6522100" y="381000"/>
            <a:chExt cx="1250300" cy="1524000"/>
          </a:xfrm>
        </p:grpSpPr>
        <p:sp>
          <p:nvSpPr>
            <p:cNvPr id="14" name="Freeform 13"/>
            <p:cNvSpPr/>
            <p:nvPr userDrawn="1"/>
          </p:nvSpPr>
          <p:spPr>
            <a:xfrm>
              <a:off x="7695029" y="381116"/>
              <a:ext cx="77371" cy="61971"/>
            </a:xfrm>
            <a:custGeom>
              <a:avLst/>
              <a:gdLst/>
              <a:ahLst/>
              <a:cxnLst/>
              <a:rect l="l" t="t" r="r" b="b"/>
              <a:pathLst>
                <a:path w="242596" h="194310">
                  <a:moveTo>
                    <a:pt x="150495" y="0"/>
                  </a:moveTo>
                  <a:lnTo>
                    <a:pt x="152682" y="2754"/>
                  </a:lnTo>
                  <a:lnTo>
                    <a:pt x="242596" y="194310"/>
                  </a:lnTo>
                  <a:lnTo>
                    <a:pt x="0" y="194310"/>
                  </a:lnTo>
                  <a:close/>
                </a:path>
              </a:pathLst>
            </a:cu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5" name="Isosceles Triangle 14"/>
            <p:cNvSpPr/>
            <p:nvPr userDrawn="1"/>
          </p:nvSpPr>
          <p:spPr>
            <a:xfrm flipV="1">
              <a:off x="6550567" y="381000"/>
              <a:ext cx="1193067" cy="762000"/>
            </a:xfrm>
            <a:prstGeom prst="triangle">
              <a:avLst/>
            </a:prstGeom>
            <a:solidFill>
              <a:srgbClr val="00B0F0">
                <a:alpha val="86667"/>
              </a:srgbClr>
            </a:solidFill>
            <a:ln>
              <a:noFill/>
            </a:ln>
            <a:effectLst>
              <a:outerShdw blurRad="889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6" name="Freeform 15"/>
            <p:cNvSpPr/>
            <p:nvPr userDrawn="1"/>
          </p:nvSpPr>
          <p:spPr>
            <a:xfrm flipH="1">
              <a:off x="6522100" y="381116"/>
              <a:ext cx="77371" cy="61971"/>
            </a:xfrm>
            <a:custGeom>
              <a:avLst/>
              <a:gdLst/>
              <a:ahLst/>
              <a:cxnLst/>
              <a:rect l="l" t="t" r="r" b="b"/>
              <a:pathLst>
                <a:path w="242596" h="194310">
                  <a:moveTo>
                    <a:pt x="150495" y="0"/>
                  </a:moveTo>
                  <a:lnTo>
                    <a:pt x="152682" y="2754"/>
                  </a:lnTo>
                  <a:lnTo>
                    <a:pt x="242596" y="194310"/>
                  </a:lnTo>
                  <a:lnTo>
                    <a:pt x="0" y="194310"/>
                  </a:lnTo>
                  <a:close/>
                </a:path>
              </a:pathLst>
            </a:cu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7" name="Freeform 16"/>
            <p:cNvSpPr/>
            <p:nvPr userDrawn="1"/>
          </p:nvSpPr>
          <p:spPr>
            <a:xfrm flipV="1">
              <a:off x="7695029" y="1843029"/>
              <a:ext cx="77371" cy="61971"/>
            </a:xfrm>
            <a:custGeom>
              <a:avLst/>
              <a:gdLst/>
              <a:ahLst/>
              <a:cxnLst/>
              <a:rect l="l" t="t" r="r" b="b"/>
              <a:pathLst>
                <a:path w="242596" h="194310">
                  <a:moveTo>
                    <a:pt x="150495" y="0"/>
                  </a:moveTo>
                  <a:lnTo>
                    <a:pt x="152682" y="2754"/>
                  </a:lnTo>
                  <a:lnTo>
                    <a:pt x="242596" y="194310"/>
                  </a:lnTo>
                  <a:lnTo>
                    <a:pt x="0" y="194310"/>
                  </a:lnTo>
                  <a:close/>
                </a:path>
              </a:pathLst>
            </a:cu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8" name="Freeform 17"/>
            <p:cNvSpPr/>
            <p:nvPr userDrawn="1"/>
          </p:nvSpPr>
          <p:spPr>
            <a:xfrm flipH="1" flipV="1">
              <a:off x="6522100" y="1843029"/>
              <a:ext cx="77371" cy="61971"/>
            </a:xfrm>
            <a:custGeom>
              <a:avLst/>
              <a:gdLst/>
              <a:ahLst/>
              <a:cxnLst/>
              <a:rect l="l" t="t" r="r" b="b"/>
              <a:pathLst>
                <a:path w="242596" h="194310">
                  <a:moveTo>
                    <a:pt x="150495" y="0"/>
                  </a:moveTo>
                  <a:lnTo>
                    <a:pt x="152682" y="2754"/>
                  </a:lnTo>
                  <a:lnTo>
                    <a:pt x="242596" y="194310"/>
                  </a:lnTo>
                  <a:lnTo>
                    <a:pt x="0" y="194310"/>
                  </a:lnTo>
                  <a:close/>
                </a:path>
              </a:pathLst>
            </a:cu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9" name="Isosceles Triangle 18"/>
            <p:cNvSpPr/>
            <p:nvPr userDrawn="1"/>
          </p:nvSpPr>
          <p:spPr>
            <a:xfrm>
              <a:off x="6550567" y="1143000"/>
              <a:ext cx="1193067" cy="762000"/>
            </a:xfrm>
            <a:prstGeom prst="triangle">
              <a:avLst/>
            </a:prstGeom>
            <a:solidFill>
              <a:srgbClr val="00B0F0">
                <a:alpha val="86667"/>
              </a:srgbClr>
            </a:solidFill>
            <a:ln>
              <a:noFill/>
            </a:ln>
            <a:effectLst>
              <a:outerShdw blurRad="889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pSp>
      <p:sp>
        <p:nvSpPr>
          <p:cNvPr id="20" name="Title 1"/>
          <p:cNvSpPr txBox="1">
            <a:spLocks/>
          </p:cNvSpPr>
          <p:nvPr/>
        </p:nvSpPr>
        <p:spPr>
          <a:xfrm>
            <a:off x="1905000" y="1288210"/>
            <a:ext cx="6858000" cy="619386"/>
          </a:xfrm>
          <a:prstGeom prst="rect">
            <a:avLst/>
          </a:prstGeom>
        </p:spPr>
        <p:txBody>
          <a:bodyPr vert="horz" lIns="91440" tIns="45720" rIns="91440" bIns="45720" rtlCol="0" anchor="ctr">
            <a:noAutofit/>
          </a:bodyPr>
          <a:lstStyle>
            <a:lvl1pPr algn="l" defTabSz="914400" rtl="0" eaLnBrk="1" latinLnBrk="0" hangingPunct="1">
              <a:spcBef>
                <a:spcPct val="0"/>
              </a:spcBef>
              <a:buNone/>
              <a:defRPr lang="en-US" sz="2400" kern="1200">
                <a:solidFill>
                  <a:schemeClr val="bg1"/>
                </a:solidFill>
                <a:effectLst>
                  <a:outerShdw blurRad="50800" dist="38100" dir="5400000" algn="t" rotWithShape="0">
                    <a:prstClr val="black"/>
                  </a:outerShdw>
                </a:effectLst>
                <a:latin typeface="Arial" pitchFamily="34" charset="0"/>
                <a:ea typeface="+mj-ea"/>
                <a:cs typeface="Arial" pitchFamily="34" charset="0"/>
              </a:defRPr>
            </a:lvl1pPr>
          </a:lstStyle>
          <a:p>
            <a:pPr algn="r"/>
            <a:r>
              <a:rPr lang="en-US" smtClean="0"/>
              <a:t>Download More Free PowerPoint Templates</a:t>
            </a:r>
            <a:endParaRPr lang="en-US"/>
          </a:p>
        </p:txBody>
      </p:sp>
      <p:pic>
        <p:nvPicPr>
          <p:cNvPr id="21" name="Picture 2" descr="E:\cloud\drive\websites\ppttemplate\ppt\logo-ppttemplate.png">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54375" y="5719575"/>
            <a:ext cx="3314701" cy="714375"/>
          </a:xfrm>
          <a:prstGeom prst="rect">
            <a:avLst/>
          </a:prstGeom>
          <a:noFill/>
          <a:extLst>
            <a:ext uri="{909E8E84-426E-40DD-AFC4-6F175D3DCCD1}">
              <a14:hiddenFill xmlns:a14="http://schemas.microsoft.com/office/drawing/2010/main">
                <a:solidFill>
                  <a:srgbClr val="FFFFFF"/>
                </a:solidFill>
              </a14:hiddenFill>
            </a:ext>
          </a:extLst>
        </p:spPr>
      </p:pic>
      <p:sp>
        <p:nvSpPr>
          <p:cNvPr id="22" name="Title 1"/>
          <p:cNvSpPr txBox="1">
            <a:spLocks/>
          </p:cNvSpPr>
          <p:nvPr/>
        </p:nvSpPr>
        <p:spPr>
          <a:xfrm>
            <a:off x="457200" y="304800"/>
            <a:ext cx="7772400" cy="619386"/>
          </a:xfrm>
          <a:prstGeom prst="rect">
            <a:avLst/>
          </a:prstGeom>
        </p:spPr>
        <p:txBody>
          <a:bodyPr vert="horz" lIns="91440" tIns="45720" rIns="91440" bIns="45720" rtlCol="0" anchor="ctr">
            <a:noAutofit/>
          </a:bodyPr>
          <a:lstStyle>
            <a:lvl1pPr algn="l" defTabSz="914400" rtl="0" eaLnBrk="1" latinLnBrk="0" hangingPunct="1">
              <a:spcBef>
                <a:spcPct val="0"/>
              </a:spcBef>
              <a:buNone/>
              <a:defRPr lang="en-US" sz="2400" kern="1200">
                <a:solidFill>
                  <a:schemeClr val="bg1"/>
                </a:solidFill>
                <a:effectLst>
                  <a:outerShdw blurRad="50800" dist="38100" dir="5400000" algn="t" rotWithShape="0">
                    <a:prstClr val="black"/>
                  </a:outerShdw>
                </a:effectLst>
                <a:latin typeface="Arial" pitchFamily="34" charset="0"/>
                <a:ea typeface="+mj-ea"/>
                <a:cs typeface="Arial" pitchFamily="34" charset="0"/>
              </a:defRPr>
            </a:lvl1pPr>
          </a:lstStyle>
          <a:p>
            <a:r>
              <a:rPr lang="en-US" smtClean="0">
                <a:solidFill>
                  <a:schemeClr val="tx1"/>
                </a:solidFill>
                <a:effectLst/>
              </a:rPr>
              <a:t>And now what?</a:t>
            </a:r>
            <a:endParaRPr lang="en-US">
              <a:solidFill>
                <a:schemeClr val="tx1"/>
              </a:solidFill>
              <a:effectLst/>
            </a:endParaRPr>
          </a:p>
        </p:txBody>
      </p:sp>
      <p:pic>
        <p:nvPicPr>
          <p:cNvPr id="1027" name="Picture 3" descr="E:\cloud\drive\websites\ppttemplate\ppt\logo-slideonline.png">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257800" y="5791200"/>
            <a:ext cx="3474720" cy="723900"/>
          </a:xfrm>
          <a:prstGeom prst="rect">
            <a:avLst/>
          </a:prstGeom>
          <a:noFill/>
          <a:extLst>
            <a:ext uri="{909E8E84-426E-40DD-AFC4-6F175D3DCCD1}">
              <a14:hiddenFill xmlns:a14="http://schemas.microsoft.com/office/drawing/2010/main">
                <a:solidFill>
                  <a:srgbClr val="FFFFFF"/>
                </a:solidFill>
              </a14:hiddenFill>
            </a:ext>
          </a:extLst>
        </p:spPr>
      </p:pic>
      <p:sp>
        <p:nvSpPr>
          <p:cNvPr id="26" name="Title 1"/>
          <p:cNvSpPr txBox="1">
            <a:spLocks/>
          </p:cNvSpPr>
          <p:nvPr/>
        </p:nvSpPr>
        <p:spPr>
          <a:xfrm>
            <a:off x="228600" y="2133600"/>
            <a:ext cx="8686800" cy="619386"/>
          </a:xfrm>
          <a:prstGeom prst="rect">
            <a:avLst/>
          </a:prstGeom>
        </p:spPr>
        <p:txBody>
          <a:bodyPr vert="horz" lIns="91440" tIns="45720" rIns="91440" bIns="45720" rtlCol="0" anchor="ctr">
            <a:noAutofit/>
          </a:bodyPr>
          <a:lstStyle>
            <a:lvl1pPr algn="l" defTabSz="914400" rtl="0" eaLnBrk="1" latinLnBrk="0" hangingPunct="1">
              <a:spcBef>
                <a:spcPct val="0"/>
              </a:spcBef>
              <a:buNone/>
              <a:defRPr lang="en-US" sz="2400" kern="1200">
                <a:solidFill>
                  <a:schemeClr val="bg1"/>
                </a:solidFill>
                <a:effectLst>
                  <a:outerShdw blurRad="50800" dist="38100" dir="5400000" algn="t" rotWithShape="0">
                    <a:prstClr val="black"/>
                  </a:outerShdw>
                </a:effectLst>
                <a:latin typeface="Arial" pitchFamily="34" charset="0"/>
                <a:ea typeface="+mj-ea"/>
                <a:cs typeface="Arial" pitchFamily="34" charset="0"/>
              </a:defRPr>
            </a:lvl1pPr>
          </a:lstStyle>
          <a:p>
            <a:pPr algn="ctr"/>
            <a:r>
              <a:rPr lang="en-US" sz="1400" smtClean="0">
                <a:solidFill>
                  <a:schemeClr val="tx1"/>
                </a:solidFill>
                <a:effectLst/>
              </a:rPr>
              <a:t>You can safely delete this slide, but please consider to read below:</a:t>
            </a:r>
            <a:endParaRPr lang="en-US" sz="1400">
              <a:solidFill>
                <a:schemeClr val="tx1"/>
              </a:solidFill>
              <a:effectLst/>
            </a:endParaRPr>
          </a:p>
        </p:txBody>
      </p:sp>
    </p:spTree>
    <p:extLst>
      <p:ext uri="{BB962C8B-B14F-4D97-AF65-F5344CB8AC3E}">
        <p14:creationId xmlns:p14="http://schemas.microsoft.com/office/powerpoint/2010/main" val="1190794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Aims</a:t>
            </a:r>
            <a:endParaRPr lang="en-US" dirty="0"/>
          </a:p>
        </p:txBody>
      </p:sp>
      <p:sp>
        <p:nvSpPr>
          <p:cNvPr id="3" name="Content Placeholder 2"/>
          <p:cNvSpPr>
            <a:spLocks noGrp="1"/>
          </p:cNvSpPr>
          <p:nvPr>
            <p:ph idx="1"/>
          </p:nvPr>
        </p:nvSpPr>
        <p:spPr>
          <a:xfrm>
            <a:off x="754375" y="1749245"/>
            <a:ext cx="7787956" cy="4581147"/>
          </a:xfrm>
        </p:spPr>
        <p:txBody>
          <a:bodyPr>
            <a:normAutofit fontScale="92500"/>
          </a:bodyPr>
          <a:lstStyle/>
          <a:p>
            <a:r>
              <a:rPr lang="en-GB" dirty="0"/>
              <a:t>Improved professional development for teachers is a policy commitment in Albania.</a:t>
            </a:r>
            <a:endParaRPr lang="en-US" dirty="0"/>
          </a:p>
          <a:p>
            <a:r>
              <a:rPr lang="en-GB" dirty="0" smtClean="0"/>
              <a:t>To map </a:t>
            </a:r>
            <a:r>
              <a:rPr lang="en-GB" dirty="0"/>
              <a:t>out </a:t>
            </a:r>
            <a:r>
              <a:rPr lang="en-GB" dirty="0" smtClean="0"/>
              <a:t>existing </a:t>
            </a:r>
            <a:r>
              <a:rPr lang="en-GB" dirty="0"/>
              <a:t>state of play </a:t>
            </a:r>
            <a:r>
              <a:rPr lang="en-GB" dirty="0" smtClean="0"/>
              <a:t>on virtual </a:t>
            </a:r>
            <a:r>
              <a:rPr lang="en-GB" dirty="0"/>
              <a:t>networks </a:t>
            </a:r>
            <a:r>
              <a:rPr lang="en-GB" dirty="0" smtClean="0"/>
              <a:t>for professional </a:t>
            </a:r>
            <a:r>
              <a:rPr lang="en-GB" dirty="0"/>
              <a:t>development of vocational </a:t>
            </a:r>
            <a:r>
              <a:rPr lang="en-GB" dirty="0" smtClean="0"/>
              <a:t>teachers at </a:t>
            </a:r>
            <a:r>
              <a:rPr lang="en-GB" dirty="0"/>
              <a:t>national, sectorial and local levels </a:t>
            </a:r>
            <a:r>
              <a:rPr lang="en-GB" dirty="0" smtClean="0"/>
              <a:t>in </a:t>
            </a:r>
            <a:r>
              <a:rPr lang="en-GB" dirty="0"/>
              <a:t>Albania. </a:t>
            </a:r>
            <a:endParaRPr lang="en-GB" dirty="0" smtClean="0"/>
          </a:p>
          <a:p>
            <a:r>
              <a:rPr lang="en-GB" dirty="0" smtClean="0"/>
              <a:t>To identify relevant </a:t>
            </a:r>
            <a:r>
              <a:rPr lang="en-GB" dirty="0"/>
              <a:t>actors and pathways for future development </a:t>
            </a:r>
            <a:endParaRPr lang="en-GB" dirty="0" smtClean="0"/>
          </a:p>
          <a:p>
            <a:r>
              <a:rPr lang="en-GB" dirty="0" smtClean="0"/>
              <a:t>To raise </a:t>
            </a:r>
            <a:r>
              <a:rPr lang="en-GB" dirty="0"/>
              <a:t>awareness and understanding of virtual networks for professional development, champion their use and engage potential participants. </a:t>
            </a:r>
            <a:endParaRPr lang="en-GB" dirty="0" smtClean="0"/>
          </a:p>
          <a:p>
            <a:pPr marL="0" indent="0">
              <a:buNone/>
            </a:pPr>
            <a:endParaRPr lang="en-US" dirty="0" smtClean="0"/>
          </a:p>
          <a:p>
            <a:endParaRPr lang="en-US" dirty="0"/>
          </a:p>
        </p:txBody>
      </p:sp>
    </p:spTree>
    <p:extLst>
      <p:ext uri="{BB962C8B-B14F-4D97-AF65-F5344CB8AC3E}">
        <p14:creationId xmlns:p14="http://schemas.microsoft.com/office/powerpoint/2010/main" val="4103309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are teacher networks? </a:t>
            </a:r>
          </a:p>
        </p:txBody>
      </p:sp>
      <p:sp>
        <p:nvSpPr>
          <p:cNvPr id="3" name="Content Placeholder 2"/>
          <p:cNvSpPr>
            <a:spLocks noGrp="1"/>
          </p:cNvSpPr>
          <p:nvPr>
            <p:ph idx="1"/>
          </p:nvPr>
        </p:nvSpPr>
        <p:spPr>
          <a:xfrm>
            <a:off x="601670" y="1901950"/>
            <a:ext cx="7787955" cy="4886559"/>
          </a:xfrm>
        </p:spPr>
        <p:txBody>
          <a:bodyPr>
            <a:normAutofit fontScale="77500" lnSpcReduction="20000"/>
          </a:bodyPr>
          <a:lstStyle/>
          <a:p>
            <a:r>
              <a:rPr lang="en-US" dirty="0" smtClean="0"/>
              <a:t>Teachers as agents of change need continuous support</a:t>
            </a:r>
          </a:p>
          <a:p>
            <a:r>
              <a:rPr lang="en-US" dirty="0" smtClean="0"/>
              <a:t>Technology-supported </a:t>
            </a:r>
            <a:r>
              <a:rPr lang="en-US" dirty="0"/>
              <a:t>communities through which learners share knowledge with one another and jointly develop new knowledge (</a:t>
            </a:r>
            <a:r>
              <a:rPr lang="en-US" dirty="0" err="1"/>
              <a:t>Sloep</a:t>
            </a:r>
            <a:r>
              <a:rPr lang="en-US" dirty="0"/>
              <a:t> &amp; </a:t>
            </a:r>
            <a:r>
              <a:rPr lang="en-US" dirty="0" err="1"/>
              <a:t>Berlanga</a:t>
            </a:r>
            <a:r>
              <a:rPr lang="en-US" dirty="0"/>
              <a:t>, 2011). </a:t>
            </a:r>
            <a:endParaRPr lang="en-US" dirty="0" smtClean="0"/>
          </a:p>
          <a:p>
            <a:r>
              <a:rPr lang="en-US" dirty="0" smtClean="0"/>
              <a:t>To contribute </a:t>
            </a:r>
            <a:r>
              <a:rPr lang="en-US" dirty="0"/>
              <a:t>to both the quality of the teaching profession and the learning experience of students, </a:t>
            </a:r>
            <a:endParaRPr lang="en-US" dirty="0" smtClean="0"/>
          </a:p>
          <a:p>
            <a:pPr lvl="1"/>
            <a:r>
              <a:rPr lang="en-US" dirty="0" smtClean="0"/>
              <a:t>by </a:t>
            </a:r>
            <a:r>
              <a:rPr lang="en-US" dirty="0"/>
              <a:t>encouraging collaboration and </a:t>
            </a:r>
            <a:endParaRPr lang="en-US" dirty="0" smtClean="0"/>
          </a:p>
          <a:p>
            <a:pPr lvl="1"/>
            <a:r>
              <a:rPr lang="en-US" dirty="0" smtClean="0"/>
              <a:t>By knowledge exchange.</a:t>
            </a:r>
          </a:p>
          <a:p>
            <a:r>
              <a:rPr lang="en-US" dirty="0" smtClean="0"/>
              <a:t>Can </a:t>
            </a:r>
            <a:r>
              <a:rPr lang="en-US" dirty="0"/>
              <a:t>exist on many </a:t>
            </a:r>
            <a:r>
              <a:rPr lang="en-US" dirty="0" smtClean="0"/>
              <a:t>levels. </a:t>
            </a:r>
          </a:p>
          <a:p>
            <a:r>
              <a:rPr lang="en-US" dirty="0" smtClean="0"/>
              <a:t>It implies </a:t>
            </a:r>
            <a:r>
              <a:rPr lang="en-US" dirty="0"/>
              <a:t>teachers working together in groups or teams to improve educational processes and outcomes (OECD, 2009). </a:t>
            </a:r>
            <a:endParaRPr lang="en-US" dirty="0" smtClean="0"/>
          </a:p>
          <a:p>
            <a:pPr lvl="1"/>
            <a:r>
              <a:rPr lang="en-US" dirty="0" smtClean="0"/>
              <a:t>teachers</a:t>
            </a:r>
            <a:r>
              <a:rPr lang="en-US" dirty="0"/>
              <a:t>' exchange </a:t>
            </a:r>
            <a:r>
              <a:rPr lang="en-US" dirty="0" smtClean="0"/>
              <a:t>and </a:t>
            </a:r>
            <a:r>
              <a:rPr lang="en-US" dirty="0"/>
              <a:t>co-ordination for teaching, e.g. exchange of learning material </a:t>
            </a:r>
            <a:endParaRPr lang="en-US" dirty="0" smtClean="0"/>
          </a:p>
          <a:p>
            <a:pPr lvl="1"/>
            <a:r>
              <a:rPr lang="en-US" dirty="0" smtClean="0"/>
              <a:t>professional collaboration</a:t>
            </a:r>
          </a:p>
        </p:txBody>
      </p:sp>
    </p:spTree>
    <p:extLst>
      <p:ext uri="{BB962C8B-B14F-4D97-AF65-F5344CB8AC3E}">
        <p14:creationId xmlns:p14="http://schemas.microsoft.com/office/powerpoint/2010/main" val="1133366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Professional learning networks (PLN)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system </a:t>
            </a:r>
            <a:r>
              <a:rPr lang="en-US" dirty="0"/>
              <a:t>of interpersonal connections and resources that support informal learning. (</a:t>
            </a:r>
            <a:r>
              <a:rPr lang="en-US" dirty="0" err="1" smtClean="0"/>
              <a:t>Flanigan</a:t>
            </a:r>
            <a:r>
              <a:rPr lang="en-US" dirty="0" smtClean="0"/>
              <a:t>, 2011)</a:t>
            </a:r>
          </a:p>
          <a:p>
            <a:pPr lvl="1"/>
            <a:r>
              <a:rPr lang="en-US" dirty="0" smtClean="0"/>
              <a:t>teacher-driven </a:t>
            </a:r>
            <a:r>
              <a:rPr lang="en-US" dirty="0"/>
              <a:t>support networks that decrease isolation and promote independence. </a:t>
            </a:r>
            <a:endParaRPr lang="en-US" dirty="0" smtClean="0"/>
          </a:p>
          <a:p>
            <a:r>
              <a:rPr lang="en-US" dirty="0" smtClean="0"/>
              <a:t>information </a:t>
            </a:r>
            <a:r>
              <a:rPr lang="en-US" dirty="0"/>
              <a:t>aggregation </a:t>
            </a:r>
            <a:endParaRPr lang="en-US" dirty="0" smtClean="0"/>
          </a:p>
          <a:p>
            <a:pPr lvl="1"/>
            <a:r>
              <a:rPr lang="en-US" dirty="0"/>
              <a:t>allows teachers to stay up to date </a:t>
            </a:r>
            <a:r>
              <a:rPr lang="en-US" dirty="0" smtClean="0"/>
              <a:t>and build knowledge together</a:t>
            </a:r>
            <a:endParaRPr lang="en-US" dirty="0"/>
          </a:p>
          <a:p>
            <a:r>
              <a:rPr lang="en-US" dirty="0" smtClean="0"/>
              <a:t>social </a:t>
            </a:r>
            <a:r>
              <a:rPr lang="en-US" dirty="0"/>
              <a:t>media connections</a:t>
            </a:r>
            <a:r>
              <a:rPr lang="en-US" dirty="0" smtClean="0"/>
              <a:t>.</a:t>
            </a:r>
          </a:p>
          <a:p>
            <a:pPr lvl="1"/>
            <a:r>
              <a:rPr lang="en-US" dirty="0"/>
              <a:t>teachers’ use of social media tools to connect with various individuals around the world. </a:t>
            </a:r>
            <a:r>
              <a:rPr lang="en-US" dirty="0" smtClean="0"/>
              <a:t>Teachers generally </a:t>
            </a:r>
            <a:r>
              <a:rPr lang="en-US" dirty="0"/>
              <a:t>use these sites for asynchronous </a:t>
            </a:r>
            <a:r>
              <a:rPr lang="en-US" dirty="0" smtClean="0"/>
              <a:t>learning (they </a:t>
            </a:r>
            <a:r>
              <a:rPr lang="en-US" dirty="0"/>
              <a:t>post a question to a community discussion board or send a message to another individual and check back at a later time to find a </a:t>
            </a:r>
            <a:r>
              <a:rPr lang="en-US" dirty="0" smtClean="0"/>
              <a:t>response). </a:t>
            </a:r>
            <a:endParaRPr lang="en-US" dirty="0"/>
          </a:p>
        </p:txBody>
      </p:sp>
    </p:spTree>
    <p:extLst>
      <p:ext uri="{BB962C8B-B14F-4D97-AF65-F5344CB8AC3E}">
        <p14:creationId xmlns:p14="http://schemas.microsoft.com/office/powerpoint/2010/main" val="2258648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Methodology </a:t>
            </a:r>
            <a:endParaRPr lang="en-US" dirty="0"/>
          </a:p>
        </p:txBody>
      </p:sp>
      <p:sp>
        <p:nvSpPr>
          <p:cNvPr id="3" name="Content Placeholder 2"/>
          <p:cNvSpPr>
            <a:spLocks noGrp="1"/>
          </p:cNvSpPr>
          <p:nvPr>
            <p:ph idx="1"/>
          </p:nvPr>
        </p:nvSpPr>
        <p:spPr/>
        <p:txBody>
          <a:bodyPr>
            <a:normAutofit fontScale="70000" lnSpcReduction="20000"/>
          </a:bodyPr>
          <a:lstStyle/>
          <a:p>
            <a:r>
              <a:rPr lang="en-GB" dirty="0"/>
              <a:t>Semi-structured interviews of key informants and focus groups with teachers </a:t>
            </a:r>
            <a:endParaRPr lang="en-GB" dirty="0" smtClean="0"/>
          </a:p>
          <a:p>
            <a:r>
              <a:rPr lang="en-GB" dirty="0" smtClean="0"/>
              <a:t>Themes</a:t>
            </a:r>
            <a:r>
              <a:rPr lang="en-GB" dirty="0"/>
              <a:t>, patterns and nodes were identified through codification. </a:t>
            </a:r>
            <a:endParaRPr lang="en-US" dirty="0"/>
          </a:p>
          <a:p>
            <a:r>
              <a:rPr lang="en-GB" b="1" dirty="0"/>
              <a:t>Participants  </a:t>
            </a:r>
            <a:endParaRPr lang="en-US" b="1" dirty="0"/>
          </a:p>
          <a:p>
            <a:pPr lvl="0"/>
            <a:r>
              <a:rPr lang="en-GB" dirty="0"/>
              <a:t>A list of key informants </a:t>
            </a:r>
            <a:r>
              <a:rPr lang="en-GB" dirty="0" smtClean="0"/>
              <a:t>(20 </a:t>
            </a:r>
            <a:r>
              <a:rPr lang="en-GB" dirty="0"/>
              <a:t>potential interviewees, </a:t>
            </a:r>
            <a:r>
              <a:rPr lang="en-GB" dirty="0" smtClean="0"/>
              <a:t>10 </a:t>
            </a:r>
            <a:r>
              <a:rPr lang="en-GB" dirty="0"/>
              <a:t>were able to </a:t>
            </a:r>
            <a:r>
              <a:rPr lang="en-GB" dirty="0" smtClean="0"/>
              <a:t>participate)</a:t>
            </a:r>
          </a:p>
          <a:p>
            <a:pPr lvl="1"/>
            <a:r>
              <a:rPr lang="en-GB" dirty="0" smtClean="0"/>
              <a:t>Stakeholders </a:t>
            </a:r>
            <a:r>
              <a:rPr lang="en-GB" dirty="0"/>
              <a:t>in national institutions responsible on CPD of teachers, </a:t>
            </a:r>
            <a:endParaRPr lang="en-GB" dirty="0" smtClean="0"/>
          </a:p>
          <a:p>
            <a:pPr lvl="1"/>
            <a:r>
              <a:rPr lang="en-GB" dirty="0" smtClean="0"/>
              <a:t>providers </a:t>
            </a:r>
            <a:r>
              <a:rPr lang="en-GB" dirty="0"/>
              <a:t>of CPD, </a:t>
            </a:r>
            <a:endParaRPr lang="en-GB" dirty="0" smtClean="0"/>
          </a:p>
          <a:p>
            <a:pPr lvl="1"/>
            <a:r>
              <a:rPr lang="en-GB" dirty="0" smtClean="0"/>
              <a:t>third </a:t>
            </a:r>
            <a:r>
              <a:rPr lang="en-GB" dirty="0"/>
              <a:t>sector providers of web-based CPD and </a:t>
            </a:r>
            <a:endParaRPr lang="en-GB" dirty="0" smtClean="0"/>
          </a:p>
          <a:p>
            <a:pPr lvl="1"/>
            <a:r>
              <a:rPr lang="en-GB" dirty="0" smtClean="0"/>
              <a:t>professional </a:t>
            </a:r>
            <a:r>
              <a:rPr lang="en-GB" dirty="0"/>
              <a:t>associations, faculties and businesses</a:t>
            </a:r>
            <a:endParaRPr lang="en-US" dirty="0"/>
          </a:p>
          <a:p>
            <a:pPr lvl="0"/>
            <a:r>
              <a:rPr lang="en-GB" dirty="0"/>
              <a:t>A focus group with teachers from VET school </a:t>
            </a:r>
            <a:r>
              <a:rPr lang="en-GB" dirty="0" err="1"/>
              <a:t>Tregetare</a:t>
            </a:r>
            <a:r>
              <a:rPr lang="en-GB" dirty="0"/>
              <a:t> Vlore was conducted</a:t>
            </a:r>
            <a:r>
              <a:rPr lang="en-GB" dirty="0" smtClean="0"/>
              <a:t>.</a:t>
            </a:r>
            <a:endParaRPr lang="en-US" dirty="0"/>
          </a:p>
        </p:txBody>
      </p:sp>
    </p:spTree>
    <p:extLst>
      <p:ext uri="{BB962C8B-B14F-4D97-AF65-F5344CB8AC3E}">
        <p14:creationId xmlns:p14="http://schemas.microsoft.com/office/powerpoint/2010/main" val="1157313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1670" y="1443834"/>
            <a:ext cx="8398775" cy="152705"/>
          </a:xfrm>
        </p:spPr>
        <p:txBody>
          <a:bodyPr>
            <a:normAutofit fontScale="90000"/>
          </a:bodyPr>
          <a:lstStyle/>
          <a:p>
            <a:pPr lvl="0"/>
            <a:r>
              <a:rPr lang="en-GB" dirty="0"/>
              <a:t>Thematic analysis of results </a:t>
            </a:r>
            <a:r>
              <a:rPr lang="en-US" dirty="0"/>
              <a:t/>
            </a:r>
            <a:br>
              <a:rPr lang="en-US" dirty="0"/>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50061401"/>
              </p:ext>
            </p:extLst>
          </p:nvPr>
        </p:nvGraphicFramePr>
        <p:xfrm>
          <a:off x="30413" y="1066800"/>
          <a:ext cx="9144000" cy="5791200"/>
        </p:xfrm>
        <a:graphic>
          <a:graphicData uri="http://schemas.openxmlformats.org/drawingml/2006/table">
            <a:tbl>
              <a:tblPr firstRow="1" firstCol="1" bandRow="1">
                <a:tableStyleId>{5C22544A-7EE6-4342-B048-85BDC9FD1C3A}</a:tableStyleId>
              </a:tblPr>
              <a:tblGrid>
                <a:gridCol w="1976015"/>
                <a:gridCol w="3054100"/>
                <a:gridCol w="4113885"/>
              </a:tblGrid>
              <a:tr h="281298">
                <a:tc>
                  <a:txBody>
                    <a:bodyPr/>
                    <a:lstStyle/>
                    <a:p>
                      <a:pPr marL="0" marR="0" algn="ctr">
                        <a:spcBef>
                          <a:spcPts val="0"/>
                        </a:spcBef>
                        <a:spcAft>
                          <a:spcPts val="0"/>
                        </a:spcAft>
                      </a:pPr>
                      <a:r>
                        <a:rPr lang="en-GB" sz="2000" dirty="0">
                          <a:effectLst/>
                        </a:rPr>
                        <a:t>Themes</a:t>
                      </a:r>
                      <a:endParaRPr lang="en-US" sz="2000"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GB" sz="2000" dirty="0">
                          <a:effectLst/>
                        </a:rPr>
                        <a:t>Major categories</a:t>
                      </a:r>
                      <a:endParaRPr lang="en-US" sz="2000"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GB" sz="2000">
                          <a:effectLst/>
                        </a:rPr>
                        <a:t>Minor categories</a:t>
                      </a:r>
                      <a:endParaRPr lang="en-US" sz="2000">
                        <a:solidFill>
                          <a:srgbClr val="FFFFFF"/>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r>
              <a:tr h="281298">
                <a:tc rowSpan="5">
                  <a:txBody>
                    <a:bodyPr/>
                    <a:lstStyle/>
                    <a:p>
                      <a:pPr marL="0" marR="0" algn="ctr">
                        <a:spcBef>
                          <a:spcPts val="0"/>
                        </a:spcBef>
                        <a:spcAft>
                          <a:spcPts val="0"/>
                        </a:spcAft>
                      </a:pPr>
                      <a:r>
                        <a:rPr lang="en-GB" sz="2000">
                          <a:effectLst/>
                        </a:rPr>
                        <a:t>Teacher collaboration</a:t>
                      </a:r>
                      <a:endParaRPr lang="en-US" sz="2000">
                        <a:solidFill>
                          <a:srgbClr val="616264"/>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rowSpan="2">
                  <a:txBody>
                    <a:bodyPr/>
                    <a:lstStyle/>
                    <a:p>
                      <a:pPr marL="0" marR="0" algn="ctr">
                        <a:spcBef>
                          <a:spcPts val="0"/>
                        </a:spcBef>
                        <a:spcAft>
                          <a:spcPts val="0"/>
                        </a:spcAft>
                      </a:pPr>
                      <a:r>
                        <a:rPr lang="en-GB" sz="2000" dirty="0">
                          <a:effectLst/>
                        </a:rPr>
                        <a:t>CPD</a:t>
                      </a:r>
                      <a:endParaRPr lang="en-US" sz="2000" dirty="0">
                        <a:solidFill>
                          <a:srgbClr val="616264"/>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GB" sz="2000" dirty="0">
                          <a:effectLst/>
                        </a:rPr>
                        <a:t>Face to face</a:t>
                      </a:r>
                      <a:endParaRPr lang="en-US" sz="2000" dirty="0">
                        <a:solidFill>
                          <a:srgbClr val="616264"/>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r>
              <a:tr h="281298">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GB" sz="2000" dirty="0">
                          <a:effectLst/>
                        </a:rPr>
                        <a:t>online</a:t>
                      </a:r>
                      <a:endParaRPr lang="en-US" sz="2000" dirty="0">
                        <a:solidFill>
                          <a:srgbClr val="616264"/>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r>
              <a:tr h="281298">
                <a:tc vMerge="1">
                  <a:txBody>
                    <a:bodyPr/>
                    <a:lstStyle/>
                    <a:p>
                      <a:endParaRPr lang="en-US"/>
                    </a:p>
                  </a:txBody>
                  <a:tcPr/>
                </a:tc>
                <a:tc rowSpan="3">
                  <a:txBody>
                    <a:bodyPr/>
                    <a:lstStyle/>
                    <a:p>
                      <a:pPr marL="0" marR="0" algn="ctr">
                        <a:spcBef>
                          <a:spcPts val="0"/>
                        </a:spcBef>
                        <a:spcAft>
                          <a:spcPts val="0"/>
                        </a:spcAft>
                      </a:pPr>
                      <a:r>
                        <a:rPr lang="en-GB" sz="2000" dirty="0">
                          <a:effectLst/>
                        </a:rPr>
                        <a:t>Networking </a:t>
                      </a:r>
                      <a:endParaRPr lang="en-US" sz="2000" dirty="0">
                        <a:solidFill>
                          <a:srgbClr val="616264"/>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GB" sz="2000" dirty="0">
                          <a:effectLst/>
                        </a:rPr>
                        <a:t>Face to face</a:t>
                      </a:r>
                      <a:endParaRPr lang="en-US" sz="2000" dirty="0">
                        <a:solidFill>
                          <a:srgbClr val="616264"/>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r>
              <a:tr h="281298">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GB" sz="2000" dirty="0">
                          <a:effectLst/>
                        </a:rPr>
                        <a:t>distance</a:t>
                      </a:r>
                      <a:endParaRPr lang="en-US" sz="2000" dirty="0">
                        <a:solidFill>
                          <a:srgbClr val="616264"/>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r>
              <a:tr h="281298">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GB" sz="2000" dirty="0">
                          <a:effectLst/>
                        </a:rPr>
                        <a:t>blended</a:t>
                      </a:r>
                      <a:endParaRPr lang="en-US" sz="2000" dirty="0">
                        <a:solidFill>
                          <a:srgbClr val="616264"/>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r>
              <a:tr h="281298">
                <a:tc rowSpan="6">
                  <a:txBody>
                    <a:bodyPr/>
                    <a:lstStyle/>
                    <a:p>
                      <a:pPr marL="0" marR="0" algn="ctr">
                        <a:spcBef>
                          <a:spcPts val="0"/>
                        </a:spcBef>
                        <a:spcAft>
                          <a:spcPts val="0"/>
                        </a:spcAft>
                      </a:pPr>
                      <a:r>
                        <a:rPr lang="en-GB" sz="2000">
                          <a:effectLst/>
                        </a:rPr>
                        <a:t>Incentives </a:t>
                      </a:r>
                      <a:endParaRPr lang="en-US" sz="2000">
                        <a:solidFill>
                          <a:srgbClr val="616264"/>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rowSpan="2">
                  <a:txBody>
                    <a:bodyPr/>
                    <a:lstStyle/>
                    <a:p>
                      <a:pPr marL="0" marR="0" algn="ctr">
                        <a:spcBef>
                          <a:spcPts val="0"/>
                        </a:spcBef>
                        <a:spcAft>
                          <a:spcPts val="0"/>
                        </a:spcAft>
                      </a:pPr>
                      <a:r>
                        <a:rPr lang="en-GB" sz="2000">
                          <a:effectLst/>
                        </a:rPr>
                        <a:t>Job retention</a:t>
                      </a:r>
                      <a:endParaRPr lang="en-US" sz="2000">
                        <a:solidFill>
                          <a:srgbClr val="616264"/>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GB" sz="2000" dirty="0">
                          <a:effectLst/>
                        </a:rPr>
                        <a:t>Compulsory training days</a:t>
                      </a:r>
                      <a:endParaRPr lang="en-US" sz="2000" dirty="0">
                        <a:solidFill>
                          <a:srgbClr val="616264"/>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r>
              <a:tr h="281298">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GB" sz="2000" dirty="0">
                          <a:effectLst/>
                        </a:rPr>
                        <a:t>Compulsory participation</a:t>
                      </a:r>
                      <a:endParaRPr lang="en-US" sz="2000" dirty="0">
                        <a:solidFill>
                          <a:srgbClr val="616264"/>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r>
              <a:tr h="281298">
                <a:tc vMerge="1">
                  <a:txBody>
                    <a:bodyPr/>
                    <a:lstStyle/>
                    <a:p>
                      <a:endParaRPr lang="en-US"/>
                    </a:p>
                  </a:txBody>
                  <a:tcPr/>
                </a:tc>
                <a:tc rowSpan="2">
                  <a:txBody>
                    <a:bodyPr/>
                    <a:lstStyle/>
                    <a:p>
                      <a:pPr marL="0" marR="0" algn="ctr">
                        <a:spcBef>
                          <a:spcPts val="0"/>
                        </a:spcBef>
                        <a:spcAft>
                          <a:spcPts val="0"/>
                        </a:spcAft>
                      </a:pPr>
                      <a:r>
                        <a:rPr lang="en-GB" sz="2000">
                          <a:effectLst/>
                        </a:rPr>
                        <a:t>Career scale</a:t>
                      </a:r>
                      <a:endParaRPr lang="en-US" sz="2000">
                        <a:solidFill>
                          <a:srgbClr val="616264"/>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GB" sz="2000" dirty="0">
                          <a:effectLst/>
                        </a:rPr>
                        <a:t>Compulsory training days</a:t>
                      </a:r>
                      <a:endParaRPr lang="en-US" sz="2000" dirty="0">
                        <a:solidFill>
                          <a:srgbClr val="616264"/>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r>
              <a:tr h="281298">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GB" sz="2000" dirty="0">
                          <a:effectLst/>
                        </a:rPr>
                        <a:t>Teacher portfolio</a:t>
                      </a:r>
                      <a:endParaRPr lang="en-US" sz="2000" dirty="0">
                        <a:solidFill>
                          <a:srgbClr val="616264"/>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r>
              <a:tr h="281298">
                <a:tc vMerge="1">
                  <a:txBody>
                    <a:bodyPr/>
                    <a:lstStyle/>
                    <a:p>
                      <a:endParaRPr lang="en-US"/>
                    </a:p>
                  </a:txBody>
                  <a:tcPr/>
                </a:tc>
                <a:tc rowSpan="2">
                  <a:txBody>
                    <a:bodyPr/>
                    <a:lstStyle/>
                    <a:p>
                      <a:pPr marL="0" marR="0" algn="ctr">
                        <a:spcBef>
                          <a:spcPts val="0"/>
                        </a:spcBef>
                        <a:spcAft>
                          <a:spcPts val="0"/>
                        </a:spcAft>
                      </a:pPr>
                      <a:r>
                        <a:rPr lang="en-GB" sz="2000">
                          <a:effectLst/>
                        </a:rPr>
                        <a:t>Professional improvement</a:t>
                      </a:r>
                      <a:endParaRPr lang="en-US" sz="2000">
                        <a:solidFill>
                          <a:srgbClr val="616264"/>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GB" sz="2000" dirty="0">
                          <a:effectLst/>
                        </a:rPr>
                        <a:t>Resource development</a:t>
                      </a:r>
                      <a:endParaRPr lang="en-US" sz="2000" dirty="0">
                        <a:solidFill>
                          <a:srgbClr val="616264"/>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r>
              <a:tr h="281298">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GB" sz="2000" dirty="0">
                          <a:effectLst/>
                        </a:rPr>
                        <a:t>Methodological improvement</a:t>
                      </a:r>
                      <a:endParaRPr lang="en-US" sz="2000" dirty="0">
                        <a:solidFill>
                          <a:srgbClr val="616264"/>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r>
              <a:tr h="281298">
                <a:tc rowSpan="7">
                  <a:txBody>
                    <a:bodyPr/>
                    <a:lstStyle/>
                    <a:p>
                      <a:pPr marL="0" marR="0" algn="ctr">
                        <a:spcBef>
                          <a:spcPts val="0"/>
                        </a:spcBef>
                        <a:spcAft>
                          <a:spcPts val="0"/>
                        </a:spcAft>
                      </a:pPr>
                      <a:r>
                        <a:rPr lang="en-GB" sz="2000">
                          <a:effectLst/>
                        </a:rPr>
                        <a:t>Barriers   </a:t>
                      </a:r>
                      <a:endParaRPr lang="en-US" sz="2000">
                        <a:solidFill>
                          <a:srgbClr val="616264"/>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rowSpan="2">
                  <a:txBody>
                    <a:bodyPr/>
                    <a:lstStyle/>
                    <a:p>
                      <a:pPr marL="0" marR="0" algn="ctr">
                        <a:spcBef>
                          <a:spcPts val="0"/>
                        </a:spcBef>
                        <a:spcAft>
                          <a:spcPts val="0"/>
                        </a:spcAft>
                      </a:pPr>
                      <a:r>
                        <a:rPr lang="en-GB" sz="2000">
                          <a:effectLst/>
                        </a:rPr>
                        <a:t>Personal</a:t>
                      </a:r>
                      <a:endParaRPr lang="en-US" sz="2000">
                        <a:solidFill>
                          <a:srgbClr val="616264"/>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GB" sz="2000" dirty="0">
                          <a:effectLst/>
                        </a:rPr>
                        <a:t>Language </a:t>
                      </a:r>
                      <a:endParaRPr lang="en-US" sz="2000" dirty="0">
                        <a:solidFill>
                          <a:srgbClr val="616264"/>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r>
              <a:tr h="281298">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GB" sz="2000" dirty="0">
                          <a:effectLst/>
                        </a:rPr>
                        <a:t>IT skills</a:t>
                      </a:r>
                      <a:endParaRPr lang="en-US" sz="2000" dirty="0">
                        <a:solidFill>
                          <a:srgbClr val="616264"/>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r>
              <a:tr h="281298">
                <a:tc vMerge="1">
                  <a:txBody>
                    <a:bodyPr/>
                    <a:lstStyle/>
                    <a:p>
                      <a:endParaRPr lang="en-US"/>
                    </a:p>
                  </a:txBody>
                  <a:tcPr/>
                </a:tc>
                <a:tc rowSpan="3">
                  <a:txBody>
                    <a:bodyPr/>
                    <a:lstStyle/>
                    <a:p>
                      <a:pPr marL="0" marR="0" algn="ctr">
                        <a:spcBef>
                          <a:spcPts val="0"/>
                        </a:spcBef>
                        <a:spcAft>
                          <a:spcPts val="0"/>
                        </a:spcAft>
                      </a:pPr>
                      <a:r>
                        <a:rPr lang="en-GB" sz="2000">
                          <a:effectLst/>
                        </a:rPr>
                        <a:t>Professional </a:t>
                      </a:r>
                      <a:endParaRPr lang="en-US" sz="2000">
                        <a:solidFill>
                          <a:srgbClr val="616264"/>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GB" sz="2000" dirty="0">
                          <a:effectLst/>
                        </a:rPr>
                        <a:t>Reluctance to participate</a:t>
                      </a:r>
                      <a:endParaRPr lang="en-US" sz="2000" dirty="0">
                        <a:solidFill>
                          <a:srgbClr val="616264"/>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r>
              <a:tr h="281298">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GB" sz="2000" dirty="0">
                          <a:effectLst/>
                        </a:rPr>
                        <a:t>Busy teacher</a:t>
                      </a:r>
                      <a:endParaRPr lang="en-US" sz="2000" dirty="0">
                        <a:solidFill>
                          <a:srgbClr val="616264"/>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r>
              <a:tr h="281298">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GB" sz="2000" dirty="0">
                          <a:effectLst/>
                        </a:rPr>
                        <a:t>Burnout </a:t>
                      </a:r>
                      <a:endParaRPr lang="en-US" sz="2000" dirty="0">
                        <a:solidFill>
                          <a:srgbClr val="616264"/>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r>
              <a:tr h="281298">
                <a:tc vMerge="1">
                  <a:txBody>
                    <a:bodyPr/>
                    <a:lstStyle/>
                    <a:p>
                      <a:endParaRPr lang="en-US"/>
                    </a:p>
                  </a:txBody>
                  <a:tcPr/>
                </a:tc>
                <a:tc rowSpan="2">
                  <a:txBody>
                    <a:bodyPr/>
                    <a:lstStyle/>
                    <a:p>
                      <a:pPr marL="0" marR="0" algn="ctr">
                        <a:spcBef>
                          <a:spcPts val="0"/>
                        </a:spcBef>
                        <a:spcAft>
                          <a:spcPts val="0"/>
                        </a:spcAft>
                      </a:pPr>
                      <a:r>
                        <a:rPr lang="en-GB" sz="2000">
                          <a:effectLst/>
                        </a:rPr>
                        <a:t>Institutional </a:t>
                      </a:r>
                      <a:endParaRPr lang="en-US" sz="2000">
                        <a:solidFill>
                          <a:srgbClr val="616264"/>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GB" sz="2000" dirty="0">
                          <a:effectLst/>
                        </a:rPr>
                        <a:t>Teacher retention</a:t>
                      </a:r>
                      <a:endParaRPr lang="en-US" sz="2000" dirty="0">
                        <a:solidFill>
                          <a:srgbClr val="616264"/>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r>
              <a:tr h="281298">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GB" sz="2000" dirty="0">
                          <a:effectLst/>
                        </a:rPr>
                        <a:t>Maintenance strategy</a:t>
                      </a:r>
                      <a:endParaRPr lang="en-US" sz="2000" dirty="0">
                        <a:solidFill>
                          <a:srgbClr val="616264"/>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42362663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Key strategies </a:t>
            </a:r>
            <a:endParaRPr lang="en-US" dirty="0"/>
          </a:p>
        </p:txBody>
      </p:sp>
      <p:sp>
        <p:nvSpPr>
          <p:cNvPr id="5" name="Content Placeholder 4"/>
          <p:cNvSpPr>
            <a:spLocks noGrp="1"/>
          </p:cNvSpPr>
          <p:nvPr>
            <p:ph idx="1"/>
          </p:nvPr>
        </p:nvSpPr>
        <p:spPr/>
        <p:txBody>
          <a:bodyPr/>
          <a:lstStyle/>
          <a:p>
            <a:pPr marL="514350" indent="-514350">
              <a:buFont typeface="+mj-lt"/>
              <a:buAutoNum type="arabicPeriod"/>
            </a:pPr>
            <a:r>
              <a:rPr lang="en-US" dirty="0" smtClean="0"/>
              <a:t>Bottom up</a:t>
            </a:r>
          </a:p>
          <a:p>
            <a:pPr marL="514350" indent="-514350">
              <a:buFont typeface="+mj-lt"/>
              <a:buAutoNum type="arabicPeriod"/>
            </a:pPr>
            <a:endParaRPr lang="en-US" dirty="0" smtClean="0"/>
          </a:p>
          <a:p>
            <a:pPr marL="514350" indent="-514350">
              <a:buFont typeface="+mj-lt"/>
              <a:buAutoNum type="arabicPeriod"/>
            </a:pPr>
            <a:r>
              <a:rPr lang="en-US" dirty="0" smtClean="0"/>
              <a:t>Diversification of professional development service providers</a:t>
            </a:r>
          </a:p>
          <a:p>
            <a:pPr marL="514350" indent="-514350">
              <a:buFont typeface="+mj-lt"/>
              <a:buAutoNum type="arabicPeriod"/>
            </a:pPr>
            <a:endParaRPr lang="en-US" dirty="0"/>
          </a:p>
          <a:p>
            <a:pPr marL="514350" indent="-514350">
              <a:buFont typeface="+mj-lt"/>
              <a:buAutoNum type="arabicPeriod"/>
            </a:pPr>
            <a:r>
              <a:rPr lang="en-US" dirty="0" smtClean="0"/>
              <a:t>Expanding of National level appointed body </a:t>
            </a:r>
          </a:p>
          <a:p>
            <a:pPr marL="514350" indent="-514350">
              <a:buFont typeface="+mj-lt"/>
              <a:buAutoNum type="arabicPeriod"/>
            </a:pPr>
            <a:endParaRPr lang="en-US" dirty="0" smtClean="0"/>
          </a:p>
          <a:p>
            <a:endParaRPr lang="en-US" dirty="0"/>
          </a:p>
        </p:txBody>
      </p:sp>
    </p:spTree>
    <p:extLst>
      <p:ext uri="{BB962C8B-B14F-4D97-AF65-F5344CB8AC3E}">
        <p14:creationId xmlns:p14="http://schemas.microsoft.com/office/powerpoint/2010/main" val="1631561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GB" dirty="0"/>
              <a:t>Bottom-Up Approach:</a:t>
            </a:r>
            <a:r>
              <a:rPr lang="en-US" dirty="0"/>
              <a:t/>
            </a:r>
            <a:br>
              <a:rPr lang="en-US" dirty="0"/>
            </a:br>
            <a:endParaRPr lang="en-US" dirty="0"/>
          </a:p>
        </p:txBody>
      </p:sp>
      <p:sp>
        <p:nvSpPr>
          <p:cNvPr id="3" name="Content Placeholder 2"/>
          <p:cNvSpPr>
            <a:spLocks noGrp="1"/>
          </p:cNvSpPr>
          <p:nvPr>
            <p:ph idx="1"/>
          </p:nvPr>
        </p:nvSpPr>
        <p:spPr>
          <a:xfrm>
            <a:off x="448965" y="1749245"/>
            <a:ext cx="8398775" cy="4886560"/>
          </a:xfrm>
        </p:spPr>
        <p:txBody>
          <a:bodyPr>
            <a:noAutofit/>
          </a:bodyPr>
          <a:lstStyle/>
          <a:p>
            <a:r>
              <a:rPr lang="en-GB" sz="1600" b="1" dirty="0" smtClean="0"/>
              <a:t>Teachers initiating </a:t>
            </a:r>
            <a:r>
              <a:rPr lang="en-GB" sz="1600" b="1" dirty="0"/>
              <a:t>a virtual network that would serve an identified group of teachers. </a:t>
            </a:r>
            <a:endParaRPr lang="en-GB" sz="1600" b="1" dirty="0" smtClean="0"/>
          </a:p>
          <a:p>
            <a:r>
              <a:rPr lang="en-GB" sz="1600" dirty="0" smtClean="0"/>
              <a:t>could </a:t>
            </a:r>
            <a:r>
              <a:rPr lang="en-GB" sz="1600" dirty="0"/>
              <a:t>be focused on a profile or/and upon a group of schools. </a:t>
            </a:r>
            <a:endParaRPr lang="en-GB" sz="1600" dirty="0" smtClean="0"/>
          </a:p>
          <a:p>
            <a:r>
              <a:rPr lang="en-GB" sz="1600" dirty="0" smtClean="0"/>
              <a:t>Might focus </a:t>
            </a:r>
            <a:r>
              <a:rPr lang="en-GB" sz="1600" dirty="0"/>
              <a:t>more on </a:t>
            </a:r>
            <a:r>
              <a:rPr lang="en-GB" sz="1600" b="1" dirty="0"/>
              <a:t>communication</a:t>
            </a:r>
            <a:r>
              <a:rPr lang="en-GB" sz="1600" dirty="0"/>
              <a:t> (e.g. blogging, chatting, messaging, forums) and </a:t>
            </a:r>
            <a:r>
              <a:rPr lang="en-GB" sz="1600" b="1" dirty="0"/>
              <a:t>sharing of practice</a:t>
            </a:r>
            <a:r>
              <a:rPr lang="en-GB" sz="1600" dirty="0"/>
              <a:t> </a:t>
            </a:r>
            <a:r>
              <a:rPr lang="en-GB" sz="1600" dirty="0" smtClean="0"/>
              <a:t>but it </a:t>
            </a:r>
            <a:r>
              <a:rPr lang="en-GB" sz="1600" dirty="0"/>
              <a:t>could also </a:t>
            </a:r>
            <a:r>
              <a:rPr lang="en-GB" sz="1600" b="1" dirty="0"/>
              <a:t>accumulate </a:t>
            </a:r>
            <a:r>
              <a:rPr lang="en-GB" sz="1600" dirty="0"/>
              <a:t>teaching and learning materials and links to resources. </a:t>
            </a:r>
            <a:endParaRPr lang="en-GB" sz="1600" dirty="0" smtClean="0"/>
          </a:p>
          <a:p>
            <a:pPr lvl="1"/>
            <a:endParaRPr lang="en-GB" sz="1600" dirty="0" smtClean="0"/>
          </a:p>
          <a:p>
            <a:pPr marL="457200" lvl="1" indent="0">
              <a:buNone/>
            </a:pPr>
            <a:r>
              <a:rPr lang="en-GB" sz="1600" b="1" dirty="0" smtClean="0"/>
              <a:t>Advantages:</a:t>
            </a:r>
          </a:p>
          <a:p>
            <a:pPr lvl="1"/>
            <a:r>
              <a:rPr lang="en-GB" sz="1600" dirty="0" smtClean="0"/>
              <a:t>horizontal</a:t>
            </a:r>
            <a:r>
              <a:rPr lang="en-GB" sz="1600" dirty="0"/>
              <a:t>, peer-to-peer and it would allow teachers to learn from each other </a:t>
            </a:r>
            <a:endParaRPr lang="en-GB" sz="1600" dirty="0" smtClean="0"/>
          </a:p>
          <a:p>
            <a:pPr lvl="1"/>
            <a:r>
              <a:rPr lang="en-GB" sz="1600" dirty="0" smtClean="0"/>
              <a:t>The </a:t>
            </a:r>
            <a:r>
              <a:rPr lang="en-GB" sz="1600" dirty="0"/>
              <a:t>teachers would have the opportunity to share their own teaching and assessment materials, and to discuss challenges in the everyday work.  </a:t>
            </a:r>
            <a:endParaRPr lang="en-GB" sz="1600" dirty="0" smtClean="0"/>
          </a:p>
          <a:p>
            <a:pPr lvl="1"/>
            <a:r>
              <a:rPr lang="en-GB" sz="1600" dirty="0" smtClean="0"/>
              <a:t>owned </a:t>
            </a:r>
            <a:r>
              <a:rPr lang="en-GB" sz="1600" dirty="0"/>
              <a:t>by enthusiastic and ambitious teachers who will model the capacity to take responsibility for their own professional development.  </a:t>
            </a:r>
            <a:endParaRPr lang="en-GB" sz="1600" dirty="0" smtClean="0"/>
          </a:p>
          <a:p>
            <a:pPr lvl="1"/>
            <a:r>
              <a:rPr lang="en-GB" sz="1600" dirty="0" smtClean="0"/>
              <a:t>respond </a:t>
            </a:r>
            <a:r>
              <a:rPr lang="en-GB" sz="1600" dirty="0"/>
              <a:t>to the real needs of its participants – which should motivate participation.</a:t>
            </a:r>
            <a:endParaRPr lang="en-US" sz="1600" dirty="0"/>
          </a:p>
          <a:p>
            <a:pPr lvl="1"/>
            <a:endParaRPr lang="en-GB" sz="1600" b="1" dirty="0" smtClean="0"/>
          </a:p>
          <a:p>
            <a:pPr marL="457200" lvl="1" indent="0">
              <a:buNone/>
            </a:pPr>
            <a:r>
              <a:rPr lang="en-GB" sz="1600" b="1" dirty="0" smtClean="0"/>
              <a:t>Disadvantages</a:t>
            </a:r>
            <a:r>
              <a:rPr lang="en-GB" sz="1600" b="1" dirty="0"/>
              <a:t>: </a:t>
            </a:r>
            <a:endParaRPr lang="en-GB" sz="1600" b="1" dirty="0" smtClean="0"/>
          </a:p>
          <a:p>
            <a:pPr lvl="1"/>
            <a:r>
              <a:rPr lang="en-GB" sz="1600" dirty="0" smtClean="0"/>
              <a:t>sustainability </a:t>
            </a:r>
          </a:p>
          <a:p>
            <a:pPr lvl="1"/>
            <a:r>
              <a:rPr lang="en-GB" sz="1600" dirty="0" smtClean="0"/>
              <a:t>Willingness </a:t>
            </a:r>
            <a:r>
              <a:rPr lang="en-GB" sz="1600" dirty="0"/>
              <a:t>of teachers to </a:t>
            </a:r>
            <a:r>
              <a:rPr lang="en-GB" sz="1600" dirty="0" smtClean="0"/>
              <a:t>share </a:t>
            </a:r>
            <a:r>
              <a:rPr lang="en-GB" sz="1600" dirty="0"/>
              <a:t>didactic materials </a:t>
            </a:r>
            <a:r>
              <a:rPr lang="en-GB" sz="1600" dirty="0" smtClean="0"/>
              <a:t>needs </a:t>
            </a:r>
            <a:r>
              <a:rPr lang="en-GB" sz="1600" dirty="0"/>
              <a:t>to be incentivised. </a:t>
            </a:r>
            <a:endParaRPr lang="en-GB" sz="1600" dirty="0" smtClean="0"/>
          </a:p>
          <a:p>
            <a:pPr lvl="1"/>
            <a:r>
              <a:rPr lang="en-GB" sz="1600" dirty="0" smtClean="0"/>
              <a:t>Need to </a:t>
            </a:r>
            <a:r>
              <a:rPr lang="en-GB" sz="1600" dirty="0"/>
              <a:t>identify teachers who are ready and capable to lead a bottom-up </a:t>
            </a:r>
            <a:r>
              <a:rPr lang="en-GB" sz="1600" dirty="0" smtClean="0"/>
              <a:t>network</a:t>
            </a:r>
            <a:endParaRPr lang="en-US" sz="1600" dirty="0"/>
          </a:p>
        </p:txBody>
      </p:sp>
    </p:spTree>
    <p:extLst>
      <p:ext uri="{BB962C8B-B14F-4D97-AF65-F5344CB8AC3E}">
        <p14:creationId xmlns:p14="http://schemas.microsoft.com/office/powerpoint/2010/main" val="24154161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CPD Provider Approach</a:t>
            </a:r>
            <a:endParaRPr lang="en-US" dirty="0"/>
          </a:p>
        </p:txBody>
      </p:sp>
      <p:sp>
        <p:nvSpPr>
          <p:cNvPr id="3" name="Content Placeholder 2"/>
          <p:cNvSpPr>
            <a:spLocks noGrp="1"/>
          </p:cNvSpPr>
          <p:nvPr>
            <p:ph idx="1"/>
          </p:nvPr>
        </p:nvSpPr>
        <p:spPr>
          <a:xfrm>
            <a:off x="296260" y="1901950"/>
            <a:ext cx="8551480" cy="4275738"/>
          </a:xfrm>
        </p:spPr>
        <p:txBody>
          <a:bodyPr>
            <a:noAutofit/>
          </a:bodyPr>
          <a:lstStyle/>
          <a:p>
            <a:r>
              <a:rPr lang="en-GB" sz="1600" dirty="0" smtClean="0"/>
              <a:t>Institutions </a:t>
            </a:r>
            <a:r>
              <a:rPr lang="en-GB" sz="1600" dirty="0"/>
              <a:t>and organisations that have a responsibility to provide professional development to vocational teachers in Albania could be supported to </a:t>
            </a:r>
            <a:r>
              <a:rPr lang="en-GB" sz="1600" b="1" dirty="0"/>
              <a:t>develop a virtual network </a:t>
            </a:r>
            <a:r>
              <a:rPr lang="en-GB" sz="1600" dirty="0" smtClean="0"/>
              <a:t>to </a:t>
            </a:r>
            <a:r>
              <a:rPr lang="en-GB" sz="1600" dirty="0"/>
              <a:t>provide blended professional development. </a:t>
            </a:r>
            <a:endParaRPr lang="en-GB" sz="1600" dirty="0" smtClean="0"/>
          </a:p>
          <a:p>
            <a:pPr marL="0" indent="0">
              <a:buNone/>
            </a:pPr>
            <a:endParaRPr lang="en-GB" sz="1600" dirty="0" smtClean="0"/>
          </a:p>
          <a:p>
            <a:pPr marL="457200" lvl="1" indent="0">
              <a:buNone/>
            </a:pPr>
            <a:r>
              <a:rPr lang="en-GB" sz="1600" b="1" dirty="0" smtClean="0"/>
              <a:t>Advantages</a:t>
            </a:r>
            <a:r>
              <a:rPr lang="en-GB" sz="1600" b="1" dirty="0"/>
              <a:t>: </a:t>
            </a:r>
            <a:endParaRPr lang="en-GB" sz="1600" b="1" dirty="0" smtClean="0"/>
          </a:p>
          <a:p>
            <a:pPr lvl="1"/>
            <a:r>
              <a:rPr lang="en-GB" sz="1600" dirty="0" smtClean="0"/>
              <a:t>providers already </a:t>
            </a:r>
            <a:r>
              <a:rPr lang="en-GB" sz="1600" dirty="0"/>
              <a:t>possess many of the </a:t>
            </a:r>
            <a:r>
              <a:rPr lang="en-GB" sz="1600" dirty="0" smtClean="0"/>
              <a:t>resources </a:t>
            </a:r>
            <a:r>
              <a:rPr lang="en-GB" sz="1600" dirty="0"/>
              <a:t>necessary for virtual networking. </a:t>
            </a:r>
            <a:endParaRPr lang="en-GB" sz="1600" dirty="0" smtClean="0"/>
          </a:p>
          <a:p>
            <a:pPr lvl="1"/>
            <a:r>
              <a:rPr lang="en-GB" sz="1600" dirty="0" smtClean="0"/>
              <a:t>The </a:t>
            </a:r>
            <a:r>
              <a:rPr lang="en-GB" sz="1600" dirty="0"/>
              <a:t>virtual network could add value </a:t>
            </a:r>
            <a:r>
              <a:rPr lang="en-GB" sz="1600" dirty="0">
                <a:solidFill>
                  <a:srgbClr val="FF0000"/>
                </a:solidFill>
              </a:rPr>
              <a:t>to the </a:t>
            </a:r>
            <a:r>
              <a:rPr lang="en-GB" sz="1600" dirty="0" smtClean="0">
                <a:solidFill>
                  <a:srgbClr val="FF0000"/>
                </a:solidFill>
              </a:rPr>
              <a:t>pedagogical training planned for 2017-2018  </a:t>
            </a:r>
            <a:r>
              <a:rPr lang="en-GB" sz="1600" dirty="0"/>
              <a:t>by adding continuity between face-to-face events and encouraging peer-to-peer learning. </a:t>
            </a:r>
            <a:endParaRPr lang="en-GB" sz="1600" dirty="0" smtClean="0"/>
          </a:p>
          <a:p>
            <a:pPr lvl="1"/>
            <a:r>
              <a:rPr lang="en-GB" sz="1600" dirty="0" smtClean="0"/>
              <a:t>The </a:t>
            </a:r>
            <a:r>
              <a:rPr lang="en-GB" sz="1600" dirty="0"/>
              <a:t>face-to-face events would help to generate interest in the virtual network and help to encourage active participation. </a:t>
            </a:r>
            <a:endParaRPr lang="en-GB" sz="1600" dirty="0" smtClean="0"/>
          </a:p>
          <a:p>
            <a:pPr lvl="1"/>
            <a:r>
              <a:rPr lang="en-GB" sz="1600" dirty="0" smtClean="0"/>
              <a:t>Financial </a:t>
            </a:r>
            <a:r>
              <a:rPr lang="en-GB" sz="1600" dirty="0"/>
              <a:t>aspects could be regulated based on the law for pre-university education, </a:t>
            </a:r>
            <a:endParaRPr lang="en-GB" sz="1600" dirty="0" smtClean="0"/>
          </a:p>
          <a:p>
            <a:pPr lvl="1"/>
            <a:r>
              <a:rPr lang="en-GB" sz="1600" dirty="0" smtClean="0"/>
              <a:t>These institutions can apply </a:t>
            </a:r>
            <a:r>
              <a:rPr lang="en-GB" sz="1600" dirty="0"/>
              <a:t>for state funds</a:t>
            </a:r>
            <a:r>
              <a:rPr lang="en-GB" sz="1600" dirty="0" smtClean="0"/>
              <a:t>.</a:t>
            </a:r>
          </a:p>
          <a:p>
            <a:pPr marL="457200" lvl="1" indent="0">
              <a:buNone/>
            </a:pPr>
            <a:endParaRPr lang="en-US" sz="1600" dirty="0"/>
          </a:p>
          <a:p>
            <a:pPr marL="457200" lvl="1" indent="0">
              <a:buNone/>
            </a:pPr>
            <a:r>
              <a:rPr lang="en-GB" sz="1600" b="1" dirty="0"/>
              <a:t>Disadvantages: </a:t>
            </a:r>
            <a:endParaRPr lang="en-GB" sz="1600" b="1" dirty="0" smtClean="0"/>
          </a:p>
          <a:p>
            <a:pPr lvl="1"/>
            <a:r>
              <a:rPr lang="en-GB" sz="1600" dirty="0"/>
              <a:t>T</a:t>
            </a:r>
            <a:r>
              <a:rPr lang="en-GB" sz="1600" dirty="0" smtClean="0"/>
              <a:t>eachers </a:t>
            </a:r>
            <a:r>
              <a:rPr lang="en-GB" sz="1600" dirty="0"/>
              <a:t>might not be interested in participating in a virtual network that was associated with a compulsory training. </a:t>
            </a:r>
            <a:endParaRPr lang="en-GB" sz="1600" dirty="0" smtClean="0"/>
          </a:p>
          <a:p>
            <a:pPr lvl="1"/>
            <a:r>
              <a:rPr lang="en-GB" sz="1600" dirty="0" smtClean="0"/>
              <a:t>Additional </a:t>
            </a:r>
            <a:r>
              <a:rPr lang="en-GB" sz="1600" dirty="0"/>
              <a:t>work would be required to design the blended learning</a:t>
            </a:r>
            <a:r>
              <a:rPr lang="en-GB" sz="1600" dirty="0" smtClean="0"/>
              <a:t>.</a:t>
            </a:r>
            <a:endParaRPr lang="en-US" sz="1600" dirty="0"/>
          </a:p>
        </p:txBody>
      </p:sp>
    </p:spTree>
    <p:extLst>
      <p:ext uri="{BB962C8B-B14F-4D97-AF65-F5344CB8AC3E}">
        <p14:creationId xmlns:p14="http://schemas.microsoft.com/office/powerpoint/2010/main" val="2619225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1342</Words>
  <Application>Microsoft Office PowerPoint</Application>
  <PresentationFormat>On-screen Show (4:3)</PresentationFormat>
  <Paragraphs>168</Paragraphs>
  <Slides>16</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Times New Roman</vt:lpstr>
      <vt:lpstr>Office Theme</vt:lpstr>
      <vt:lpstr>Pathfinding for Professional Development for Vocational teachers  in Albania through virtual networking </vt:lpstr>
      <vt:lpstr>Aims</vt:lpstr>
      <vt:lpstr>What are teacher networks? </vt:lpstr>
      <vt:lpstr>Professional learning networks (PLN)</vt:lpstr>
      <vt:lpstr>Methodology </vt:lpstr>
      <vt:lpstr>Thematic analysis of results  </vt:lpstr>
      <vt:lpstr>Key strategies </vt:lpstr>
      <vt:lpstr>Bottom-Up Approach: </vt:lpstr>
      <vt:lpstr>CPD Provider Approach</vt:lpstr>
      <vt:lpstr>National Approach.  </vt:lpstr>
      <vt:lpstr>General challenges</vt:lpstr>
      <vt:lpstr>Opportunities and suggestions </vt:lpstr>
      <vt:lpstr>PowerPoint Presentation</vt:lpstr>
      <vt:lpstr>Slide Title</vt:lpstr>
      <vt:lpstr>Slide Title</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2014-06-03T04:57:17Z</dcterms:created>
  <dcterms:modified xsi:type="dcterms:W3CDTF">2017-01-30T17:47:50Z</dcterms:modified>
</cp:coreProperties>
</file>