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2" r:id="rId6"/>
    <p:sldId id="283" r:id="rId7"/>
    <p:sldId id="279" r:id="rId8"/>
    <p:sldId id="273" r:id="rId9"/>
    <p:sldId id="281" r:id="rId10"/>
    <p:sldId id="264" r:id="rId11"/>
  </p:sldIdLst>
  <p:sldSz cx="9144000" cy="5143500" type="screen16x9"/>
  <p:notesSz cx="6794500" cy="9931400"/>
  <p:embeddedFontLst>
    <p:embeddedFont>
      <p:font typeface="Montreal-DemiBold" panose="020B0604020202020204"/>
      <p:regular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8">
          <p15:clr>
            <a:srgbClr val="A4A3A4"/>
          </p15:clr>
        </p15:guide>
        <p15:guide id="2" orient="horz" pos="2674">
          <p15:clr>
            <a:srgbClr val="A4A3A4"/>
          </p15:clr>
        </p15:guide>
        <p15:guide id="3" orient="horz" pos="123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orient="horz" pos="864">
          <p15:clr>
            <a:srgbClr val="A4A3A4"/>
          </p15:clr>
        </p15:guide>
        <p15:guide id="6" orient="horz" pos="2799">
          <p15:clr>
            <a:srgbClr val="A4A3A4"/>
          </p15:clr>
        </p15:guide>
        <p15:guide id="7" pos="2880">
          <p15:clr>
            <a:srgbClr val="A4A3A4"/>
          </p15:clr>
        </p15:guide>
        <p15:guide id="8" pos="5738">
          <p15:clr>
            <a:srgbClr val="A4A3A4"/>
          </p15:clr>
        </p15:guide>
        <p15:guide id="9" pos="5511">
          <p15:clr>
            <a:srgbClr val="A4A3A4"/>
          </p15:clr>
        </p15:guide>
        <p15:guide id="10" pos="5602">
          <p15:clr>
            <a:srgbClr val="A4A3A4"/>
          </p15:clr>
        </p15:guide>
        <p15:guide id="11" pos="158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E2"/>
    <a:srgbClr val="F7EC2E"/>
    <a:srgbClr val="FEBC11"/>
    <a:srgbClr val="F58233"/>
    <a:srgbClr val="C81524"/>
    <a:srgbClr val="96BF3D"/>
    <a:srgbClr val="732368"/>
    <a:srgbClr val="C9D22C"/>
    <a:srgbClr val="66BED6"/>
    <a:srgbClr val="81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1" autoAdjust="0"/>
    <p:restoredTop sz="93853" autoAdjust="0"/>
  </p:normalViewPr>
  <p:slideViewPr>
    <p:cSldViewPr>
      <p:cViewPr varScale="1">
        <p:scale>
          <a:sx n="70" d="100"/>
          <a:sy n="70" d="100"/>
        </p:scale>
        <p:origin x="80" y="52"/>
      </p:cViewPr>
      <p:guideLst>
        <p:guide orient="horz" pos="678"/>
        <p:guide orient="horz" pos="2674"/>
        <p:guide orient="horz" pos="123"/>
        <p:guide orient="horz" pos="3239"/>
        <p:guide orient="horz" pos="864"/>
        <p:guide orient="horz" pos="2799"/>
        <p:guide pos="2880"/>
        <p:guide pos="5738"/>
        <p:guide pos="5511"/>
        <p:guide pos="5602"/>
        <p:guide pos="158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2922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chimedes\Data\Operations%20Department\03-10.OPS%20WORK%20PROGRAMME%202016\06.SP%20VET%20provision%20&amp;%20quality\Policy%20area%20VET%20school%20directors,%20teachers%20and%20trainers\SEET\Synthesis%20Report\Analysis%20of%20Data\Copy%20of%20Regional%20report_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200" b="1" dirty="0"/>
              <a:t>Albania:  %  Vocational Teachers Participating in Professional Development over last 12 months, 2015 </a:t>
            </a:r>
          </a:p>
        </c:rich>
      </c:tx>
      <c:layout>
        <c:manualLayout>
          <c:xMode val="edge"/>
          <c:yMode val="edge"/>
          <c:x val="0.140861111111111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'VOLUMES OF CPD'!$A$7</c:f>
              <c:strCache>
                <c:ptCount val="1"/>
                <c:pt idx="0">
                  <c:v>Albania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'VOLUMES OF CPD'!$B$6:$G$6</c:f>
              <c:strCache>
                <c:ptCount val="6"/>
                <c:pt idx="0">
                  <c:v>In-service training</c:v>
                </c:pt>
                <c:pt idx="1">
                  <c:v>Professional development in vocational specialism</c:v>
                </c:pt>
                <c:pt idx="2">
                  <c:v>Conferences/seminars</c:v>
                </c:pt>
                <c:pt idx="3">
                  <c:v>Observation visits to schools</c:v>
                </c:pt>
                <c:pt idx="4">
                  <c:v>Observation visits to businesses</c:v>
                </c:pt>
                <c:pt idx="5">
                  <c:v>No training</c:v>
                </c:pt>
              </c:strCache>
            </c:strRef>
          </c:cat>
          <c:val>
            <c:numRef>
              <c:f>'VOLUMES OF CPD'!$B$7:$G$7</c:f>
              <c:numCache>
                <c:formatCode>0</c:formatCode>
                <c:ptCount val="6"/>
                <c:pt idx="0">
                  <c:v>55.56</c:v>
                </c:pt>
                <c:pt idx="1">
                  <c:v>22.84</c:v>
                </c:pt>
                <c:pt idx="2">
                  <c:v>16.77</c:v>
                </c:pt>
                <c:pt idx="3">
                  <c:v>30.86</c:v>
                </c:pt>
                <c:pt idx="4">
                  <c:v>29.01</c:v>
                </c:pt>
                <c:pt idx="5">
                  <c:v>35.4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7397352"/>
        <c:axId val="427404408"/>
      </c:barChart>
      <c:catAx>
        <c:axId val="427397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404408"/>
        <c:crosses val="autoZero"/>
        <c:auto val="1"/>
        <c:lblAlgn val="ctr"/>
        <c:lblOffset val="100"/>
        <c:noMultiLvlLbl val="0"/>
      </c:catAx>
      <c:valAx>
        <c:axId val="427404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397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>
                <a:latin typeface="Arial" pitchFamily="34" charset="0"/>
              </a:rPr>
              <a:pPr/>
              <a:t>26/01/2017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8F6D398E-25CB-40CF-A09E-EE5459CE508C}" type="datetimeFigureOut">
              <a:rPr lang="en-GB" smtClean="0"/>
              <a:pPr/>
              <a:t>26/01/2017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raus.de/html/foraus_index.php" TargetMode="External"/><Relationship Id="rId2" Type="http://schemas.openxmlformats.org/officeDocument/2006/relationships/hyperlink" Target="https://www.tes.com/teaching-resources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onnections.etf.europa.eu/communities/community/cpd" TargetMode="External"/><Relationship Id="rId5" Type="http://schemas.openxmlformats.org/officeDocument/2006/relationships/hyperlink" Target="http://dschool.edu.gr/" TargetMode="External"/><Relationship Id="rId4" Type="http://schemas.openxmlformats.org/officeDocument/2006/relationships/hyperlink" Target="http://www.sfivet.swiss/node/2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ions.etf.europa.eu/communities/community/cpd" TargetMode="External"/><Relationship Id="rId2" Type="http://schemas.openxmlformats.org/officeDocument/2006/relationships/hyperlink" Target="http://www.etf.europa.eu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Julian.stanley@etf.europ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99953" y="1252074"/>
            <a:ext cx="4272048" cy="919531"/>
          </a:xfrm>
        </p:spPr>
        <p:txBody>
          <a:bodyPr/>
          <a:lstStyle/>
          <a:p>
            <a:r>
              <a:rPr lang="en-GB" sz="1200" dirty="0" smtClean="0"/>
              <a:t>Virtual networks for PROFESSIONAL DEVELOPMENT FOR VOCATIONAL TEACHERS and trainers  IN </a:t>
            </a:r>
            <a:r>
              <a:rPr lang="en-GB" sz="1200" dirty="0" err="1" smtClean="0"/>
              <a:t>albania</a:t>
            </a:r>
            <a:endParaRPr lang="en-GB" sz="12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z="1200" dirty="0" smtClean="0"/>
              <a:t>Julian STANLEY, </a:t>
            </a:r>
          </a:p>
          <a:p>
            <a:r>
              <a:rPr lang="it-IT" sz="1200" dirty="0" err="1" smtClean="0"/>
              <a:t>European</a:t>
            </a:r>
            <a:r>
              <a:rPr lang="it-IT" sz="1200" dirty="0" smtClean="0"/>
              <a:t> TRAINING FOUNDATION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270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0440965"/>
              </p:ext>
            </p:extLst>
          </p:nvPr>
        </p:nvGraphicFramePr>
        <p:xfrm>
          <a:off x="1115616" y="267494"/>
          <a:ext cx="63367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768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examples of platforms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b="1" u="sng" dirty="0" smtClean="0">
              <a:hlinkClick r:id="rId2"/>
            </a:endParaRPr>
          </a:p>
          <a:p>
            <a:r>
              <a:rPr lang="en-GB" b="1" u="sng" dirty="0" smtClean="0">
                <a:hlinkClick r:id="rId2"/>
              </a:rPr>
              <a:t>TES </a:t>
            </a:r>
            <a:r>
              <a:rPr lang="en-GB" b="1" u="sng" dirty="0">
                <a:hlinkClick r:id="rId2"/>
              </a:rPr>
              <a:t>Resources. For teachers, by </a:t>
            </a:r>
            <a:r>
              <a:rPr lang="en-GB" b="1" u="sng" dirty="0" smtClean="0">
                <a:hlinkClick r:id="rId2"/>
              </a:rPr>
              <a:t>teachers</a:t>
            </a:r>
            <a:endParaRPr lang="en-GB" b="1" u="sng" dirty="0" smtClean="0"/>
          </a:p>
          <a:p>
            <a:r>
              <a:rPr lang="nl-NL" u="sng" dirty="0">
                <a:hlinkClick r:id="rId3"/>
              </a:rPr>
              <a:t>FORAUS</a:t>
            </a:r>
            <a:r>
              <a:rPr lang="nl-NL" dirty="0"/>
              <a:t> </a:t>
            </a:r>
            <a:r>
              <a:rPr lang="nl-NL" dirty="0" smtClean="0"/>
              <a:t>Germany</a:t>
            </a:r>
          </a:p>
          <a:p>
            <a:pPr lvl="0"/>
            <a:r>
              <a:rPr lang="en-GB" b="1" u="sng" dirty="0"/>
              <a:t>Website of the Swiss Federal Institute for Vocational Education and </a:t>
            </a:r>
            <a:r>
              <a:rPr lang="en-GB" b="1" u="sng" dirty="0" smtClean="0"/>
              <a:t>Training</a:t>
            </a:r>
            <a:r>
              <a:rPr lang="en-GB" b="1" dirty="0"/>
              <a:t> </a:t>
            </a:r>
            <a:r>
              <a:rPr lang="en-GB" b="1" u="sng" dirty="0" smtClean="0">
                <a:hlinkClick r:id="rId4"/>
              </a:rPr>
              <a:t>SFIVET</a:t>
            </a:r>
            <a:r>
              <a:rPr lang="en-GB" b="1" dirty="0" smtClean="0"/>
              <a:t> </a:t>
            </a:r>
            <a:endParaRPr lang="en-GB" b="1" dirty="0"/>
          </a:p>
          <a:p>
            <a:r>
              <a:rPr lang="en-GB" b="1" u="sng" dirty="0">
                <a:hlinkClick r:id="rId5"/>
              </a:rPr>
              <a:t>DSCHOOL</a:t>
            </a:r>
            <a:r>
              <a:rPr lang="en-GB" b="1" dirty="0"/>
              <a:t> </a:t>
            </a:r>
            <a:r>
              <a:rPr lang="en-GB" b="1" dirty="0" smtClean="0"/>
              <a:t>Greece</a:t>
            </a:r>
          </a:p>
          <a:p>
            <a:r>
              <a:rPr lang="en-GB" b="1" dirty="0">
                <a:hlinkClick r:id="rId6"/>
              </a:rPr>
              <a:t>https://connections.etf.europa.eu/communities/community/cpd</a:t>
            </a:r>
            <a:endParaRPr lang="en-GB" dirty="0"/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9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Virtual networking?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Open educational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making collaboration a ‘no brainer’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Putting the ‘Professional’ back in professional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Blending training events with virtual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Digital video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Empowering Local </a:t>
            </a:r>
            <a:r>
              <a:rPr lang="en-GB" dirty="0" smtClean="0"/>
              <a:t>‘heroes’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29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Relevance of professional networks to </a:t>
            </a:r>
            <a:r>
              <a:rPr lang="en-GB" dirty="0" err="1" smtClean="0"/>
              <a:t>albania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Specialist vocational teachers cannot easily collaborate as they are spread around the country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Travel and expenses of face-to-face training make up more than 50% of training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/>
              <a:t>Some vocational subjects lack good teaching, </a:t>
            </a:r>
            <a:r>
              <a:rPr lang="en-GB" cap="none" dirty="0" smtClean="0"/>
              <a:t>assessment </a:t>
            </a:r>
            <a:r>
              <a:rPr lang="en-GB" cap="none" dirty="0"/>
              <a:t>and learning resources in the Albanian </a:t>
            </a:r>
            <a:r>
              <a:rPr lang="en-GB" cap="none" dirty="0" smtClean="0"/>
              <a:t>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Currently a plan to deliver ‘core’ pedagogical training to all vocational teachers in Albania – offers an opportunity for blended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Currently a plan to enhance the role of Schools in planning and coordinating professional development – this implies a need to share and communicate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15113" y="4659982"/>
            <a:ext cx="2133600" cy="274637"/>
          </a:xfrm>
          <a:prstGeom prst="rect">
            <a:avLst/>
          </a:prstGeom>
        </p:spPr>
        <p:txBody>
          <a:bodyPr/>
          <a:lstStyle/>
          <a:p>
            <a:fld id="{D1E0AE72-E1C4-499C-856A-E026A047B26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9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Key issues to be considered in selecting a </a:t>
            </a:r>
            <a:r>
              <a:rPr lang="en-US" sz="2400" dirty="0" smtClean="0"/>
              <a:t>pilot:</a:t>
            </a:r>
            <a:endParaRPr lang="en-GB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1" cap="none" dirty="0" smtClean="0"/>
              <a:t>Which</a:t>
            </a:r>
            <a:r>
              <a:rPr lang="en-US" sz="1800" cap="none" dirty="0" smtClean="0"/>
              <a:t> and </a:t>
            </a:r>
            <a:r>
              <a:rPr lang="en-US" sz="1800" b="1" cap="none" dirty="0" smtClean="0"/>
              <a:t>how many vocational</a:t>
            </a:r>
            <a:r>
              <a:rPr lang="en-US" sz="1800" cap="none" dirty="0" smtClean="0"/>
              <a:t> </a:t>
            </a:r>
            <a:r>
              <a:rPr lang="en-US" sz="1800" cap="none" smtClean="0"/>
              <a:t>teachers will </a:t>
            </a:r>
            <a:r>
              <a:rPr lang="en-US" sz="1800" cap="none" dirty="0" smtClean="0"/>
              <a:t>be recruited to participate in the network?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Which </a:t>
            </a:r>
            <a:r>
              <a:rPr lang="en-US" sz="1800" b="1" cap="none" dirty="0" smtClean="0"/>
              <a:t>on-line</a:t>
            </a:r>
            <a:r>
              <a:rPr lang="en-US" sz="1800" cap="none" dirty="0" smtClean="0"/>
              <a:t> and </a:t>
            </a:r>
            <a:r>
              <a:rPr lang="en-US" sz="1800" b="1" cap="none" dirty="0" smtClean="0"/>
              <a:t>face-to-face</a:t>
            </a:r>
            <a:r>
              <a:rPr lang="en-US" sz="1800" cap="none" dirty="0" smtClean="0"/>
              <a:t> interactions will teachers participate in and how will these </a:t>
            </a:r>
            <a:r>
              <a:rPr lang="en-US" sz="1800" b="1" cap="none" dirty="0" smtClean="0"/>
              <a:t>improve</a:t>
            </a:r>
            <a:r>
              <a:rPr lang="en-US" sz="1800" cap="none" dirty="0" smtClean="0"/>
              <a:t> teaching and learning in vocational schools?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How can the network </a:t>
            </a:r>
            <a:r>
              <a:rPr lang="en-US" sz="1800" b="1" cap="none" dirty="0" smtClean="0"/>
              <a:t>continue to develop</a:t>
            </a:r>
            <a:r>
              <a:rPr lang="en-US" sz="1800" cap="none" dirty="0" smtClean="0"/>
              <a:t> over the next 2 to 3 years?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Exactly what resources or support are needed to achieve the above results?</a:t>
            </a:r>
            <a:endParaRPr lang="en-GB" sz="1800" cap="non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83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Stay in touch!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Visit our website: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To learn more see the ETF CPD virtual platform at </a:t>
            </a:r>
            <a:r>
              <a:rPr lang="en-GB" b="1" dirty="0">
                <a:hlinkClick r:id="rId3"/>
              </a:rPr>
              <a:t>https://connections.etf.europa.eu/communities/community/cpd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Email: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4"/>
              </a:rPr>
              <a:t>Julian.stanley@etf.europa.eu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ON twitter: 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@</a:t>
            </a:r>
            <a:r>
              <a:rPr lang="en-GB" dirty="0" smtClean="0">
                <a:solidFill>
                  <a:schemeClr val="accent3"/>
                </a:solidFill>
              </a:rPr>
              <a:t>julianstanley10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@ETF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31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Corporate Template PPT_221112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PPT_General Presentation_041212_V03</Template>
  <TotalTime>1862</TotalTime>
  <Words>279</Words>
  <Application>Microsoft Office PowerPoint</Application>
  <PresentationFormat>On-screen Show (16:9)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Wingdings</vt:lpstr>
      <vt:lpstr>Montreal-DemiBold</vt:lpstr>
      <vt:lpstr>Corporate Template PPT_221112</vt:lpstr>
      <vt:lpstr>Green Theme</vt:lpstr>
      <vt:lpstr>Orange Theme</vt:lpstr>
      <vt:lpstr>Yellow Theme</vt:lpstr>
      <vt:lpstr>Virtual networks for PROFESSIONAL DEVELOPMENT FOR VOCATIONAL TEACHERS and trainers  IN albania</vt:lpstr>
      <vt:lpstr>PowerPoint Presentation</vt:lpstr>
      <vt:lpstr>Some examples of platforms</vt:lpstr>
      <vt:lpstr>Why Virtual networking?</vt:lpstr>
      <vt:lpstr>Relevance of professional networks to albania</vt:lpstr>
      <vt:lpstr>Key issues to be considered in selecting a pilot:</vt:lpstr>
      <vt:lpstr>Stay in touch!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CONTINUING PROFESSIONAL DEVELOPMENT FOR VOCATIONAL TEACHERS IN SOUTH EAST EUROPE</dc:title>
  <dc:creator>Julian Stanley</dc:creator>
  <cp:lastModifiedBy>Julian Stanley</cp:lastModifiedBy>
  <cp:revision>33</cp:revision>
  <cp:lastPrinted>2016-06-21T10:31:58Z</cp:lastPrinted>
  <dcterms:created xsi:type="dcterms:W3CDTF">2016-06-20T12:37:13Z</dcterms:created>
  <dcterms:modified xsi:type="dcterms:W3CDTF">2017-01-26T15:20:53Z</dcterms:modified>
</cp:coreProperties>
</file>