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45"/>
  </p:notesMasterIdLst>
  <p:handoutMasterIdLst>
    <p:handoutMasterId r:id="rId46"/>
  </p:handoutMasterIdLst>
  <p:sldIdLst>
    <p:sldId id="256" r:id="rId5"/>
    <p:sldId id="283" r:id="rId6"/>
    <p:sldId id="279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264" r:id="rId44"/>
  </p:sldIdLst>
  <p:sldSz cx="9144000" cy="5143500" type="screen16x9"/>
  <p:notesSz cx="6794500" cy="9931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8">
          <p15:clr>
            <a:srgbClr val="A4A3A4"/>
          </p15:clr>
        </p15:guide>
        <p15:guide id="2" orient="horz" pos="2674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2799">
          <p15:clr>
            <a:srgbClr val="A4A3A4"/>
          </p15:clr>
        </p15:guide>
        <p15:guide id="7" pos="2880">
          <p15:clr>
            <a:srgbClr val="A4A3A4"/>
          </p15:clr>
        </p15:guide>
        <p15:guide id="8" pos="5738">
          <p15:clr>
            <a:srgbClr val="A4A3A4"/>
          </p15:clr>
        </p15:guide>
        <p15:guide id="9" pos="5511">
          <p15:clr>
            <a:srgbClr val="A4A3A4"/>
          </p15:clr>
        </p15:guide>
        <p15:guide id="10" pos="5602">
          <p15:clr>
            <a:srgbClr val="A4A3A4"/>
          </p15:clr>
        </p15:guide>
        <p15:guide id="11" pos="158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E2"/>
    <a:srgbClr val="F7EC2E"/>
    <a:srgbClr val="FEBC11"/>
    <a:srgbClr val="F58233"/>
    <a:srgbClr val="C81524"/>
    <a:srgbClr val="96BF3D"/>
    <a:srgbClr val="732368"/>
    <a:srgbClr val="C9D22C"/>
    <a:srgbClr val="66BED6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6" autoAdjust="0"/>
    <p:restoredTop sz="93853" autoAdjust="0"/>
  </p:normalViewPr>
  <p:slideViewPr>
    <p:cSldViewPr>
      <p:cViewPr varScale="1">
        <p:scale>
          <a:sx n="137" d="100"/>
          <a:sy n="137" d="100"/>
        </p:scale>
        <p:origin x="-616" y="-112"/>
      </p:cViewPr>
      <p:guideLst>
        <p:guide orient="horz" pos="678"/>
        <p:guide orient="horz" pos="2674"/>
        <p:guide orient="horz" pos="123"/>
        <p:guide orient="horz" pos="3239"/>
        <p:guide orient="horz" pos="864"/>
        <p:guide orient="horz" pos="2799"/>
        <p:guide pos="2880"/>
        <p:guide pos="5738"/>
        <p:guide pos="5511"/>
        <p:guide pos="5602"/>
        <p:guide pos="15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>
                <a:latin typeface="Arial" pitchFamily="34" charset="0"/>
              </a:rPr>
              <a:pPr/>
              <a:t>7/9/17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F6D398E-25CB-40CF-A09E-EE5459CE508C}" type="datetimeFigureOut">
              <a:rPr lang="en-GB" smtClean="0"/>
              <a:pPr/>
              <a:t>7/9/17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3.xml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4.xml"/><Relationship Id="rId3" Type="http://schemas.openxmlformats.org/officeDocument/2006/relationships/image" Target="../media/image10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5048875" cy="1066552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duvideos.mon.gov.mk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igitalschool.mk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pilmacedonia.wordpress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99953" y="1203598"/>
            <a:ext cx="4848111" cy="108012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mk-MK" sz="1600" dirty="0" smtClean="0"/>
              <a:t>Виртуелни мрежи за професионален развој на </a:t>
            </a:r>
            <a:r>
              <a:rPr lang="mk-MK" sz="1600" dirty="0"/>
              <a:t>наставниците од средните стручни училишта </a:t>
            </a:r>
            <a:r>
              <a:rPr lang="mk-MK" sz="1600" dirty="0" smtClean="0"/>
              <a:t>во македонија</a:t>
            </a:r>
            <a:endParaRPr lang="en-GB" sz="16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99953" y="3507854"/>
            <a:ext cx="4751721" cy="650767"/>
          </a:xfrm>
        </p:spPr>
        <p:txBody>
          <a:bodyPr/>
          <a:lstStyle/>
          <a:p>
            <a:r>
              <a:rPr lang="mk-MK" sz="1200" dirty="0" smtClean="0"/>
              <a:t>Проф. Д-р. Гоце арменски,</a:t>
            </a:r>
            <a:endParaRPr lang="it-IT" sz="1200" dirty="0" smtClean="0"/>
          </a:p>
          <a:p>
            <a:r>
              <a:rPr lang="it-IT" sz="1200" dirty="0" smtClean="0"/>
              <a:t>ETF </a:t>
            </a:r>
            <a:r>
              <a:rPr lang="mk-MK" sz="1200" dirty="0" smtClean="0"/>
              <a:t>национален експерт</a:t>
            </a: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527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М</a:t>
            </a:r>
            <a:r>
              <a:rPr lang="mk-MK" dirty="0"/>
              <a:t>апирање на на он-лајн мрежите за наставници од средните стручни училишта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cap="none" dirty="0"/>
              <a:t>Иницијални наоди </a:t>
            </a:r>
            <a:r>
              <a:rPr lang="en-GB" cap="none" dirty="0" smtClean="0"/>
              <a:t>(</a:t>
            </a:r>
            <a:r>
              <a:rPr lang="en-GB" cap="none" dirty="0" smtClean="0"/>
              <a:t>2/2):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 smtClean="0"/>
              <a:t>Успехот </a:t>
            </a:r>
            <a:r>
              <a:rPr lang="bg-BG" cap="none" dirty="0"/>
              <a:t>на он-лајн заедниците создадени од наставници лежи во нивната волонтерска работа, но тоа е и сериозен ризик по одржливноста на тие </a:t>
            </a:r>
            <a:r>
              <a:rPr lang="bg-BG" cap="none" dirty="0" smtClean="0"/>
              <a:t>заедници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 smtClean="0"/>
              <a:t>Фејсбук </a:t>
            </a:r>
            <a:r>
              <a:rPr lang="bg-BG" cap="none" dirty="0"/>
              <a:t>е социјалната мрежа која најчесто се користи од наставниците од средните стручни училишта. Постоењето на десетици Фејсбук групи со различни намени е показател дека наставниците ја согледуваат потребата за соработка и комуникација</a:t>
            </a:r>
            <a:r>
              <a:rPr lang="en-GB" cap="none" dirty="0" smtClean="0"/>
              <a:t>.</a:t>
            </a:r>
            <a:endParaRPr lang="en-GB" cap="none" dirty="0"/>
          </a:p>
          <a:p>
            <a:pPr marL="285750" indent="-285750">
              <a:buFont typeface="Arial"/>
              <a:buChar char="•"/>
            </a:pPr>
            <a:r>
              <a:rPr lang="cs-CZ" cap="none" dirty="0" err="1" smtClean="0"/>
              <a:t>Moodle</a:t>
            </a:r>
            <a:r>
              <a:rPr lang="cs-CZ" cap="none" dirty="0" smtClean="0"/>
              <a:t> </a:t>
            </a:r>
            <a:r>
              <a:rPr lang="cs-CZ" cap="none" dirty="0" err="1"/>
              <a:t>претставува</a:t>
            </a:r>
            <a:r>
              <a:rPr lang="cs-CZ" cap="none" dirty="0"/>
              <a:t> </a:t>
            </a:r>
            <a:r>
              <a:rPr lang="cs-CZ" cap="none" dirty="0" err="1"/>
              <a:t>систем</a:t>
            </a:r>
            <a:r>
              <a:rPr lang="cs-CZ" cap="none" dirty="0"/>
              <a:t> </a:t>
            </a:r>
            <a:r>
              <a:rPr lang="cs-CZ" cap="none" dirty="0" err="1"/>
              <a:t>за</a:t>
            </a:r>
            <a:r>
              <a:rPr lang="cs-CZ" cap="none" dirty="0"/>
              <a:t> </a:t>
            </a:r>
            <a:r>
              <a:rPr lang="cs-CZ" cap="none" dirty="0" err="1"/>
              <a:t>менаџирање</a:t>
            </a:r>
            <a:r>
              <a:rPr lang="cs-CZ" cap="none" dirty="0"/>
              <a:t> </a:t>
            </a:r>
            <a:r>
              <a:rPr lang="cs-CZ" cap="none" dirty="0" err="1"/>
              <a:t>на</a:t>
            </a:r>
            <a:r>
              <a:rPr lang="cs-CZ" cap="none" dirty="0"/>
              <a:t> </a:t>
            </a:r>
            <a:r>
              <a:rPr lang="cs-CZ" cap="none" dirty="0" err="1"/>
              <a:t>учењето</a:t>
            </a:r>
            <a:r>
              <a:rPr lang="cs-CZ" cap="none" dirty="0"/>
              <a:t> </a:t>
            </a:r>
            <a:r>
              <a:rPr lang="cs-CZ" cap="none" dirty="0" err="1"/>
              <a:t>кој</a:t>
            </a:r>
            <a:r>
              <a:rPr lang="cs-CZ" cap="none" dirty="0"/>
              <a:t> </a:t>
            </a:r>
            <a:r>
              <a:rPr lang="cs-CZ" cap="none" dirty="0" err="1"/>
              <a:t>е</a:t>
            </a:r>
            <a:r>
              <a:rPr lang="cs-CZ" cap="none" dirty="0"/>
              <a:t> </a:t>
            </a:r>
            <a:r>
              <a:rPr lang="cs-CZ" cap="none" dirty="0" err="1"/>
              <a:t>најчесто</a:t>
            </a:r>
            <a:r>
              <a:rPr lang="cs-CZ" cap="none" dirty="0"/>
              <a:t> </a:t>
            </a:r>
            <a:r>
              <a:rPr lang="cs-CZ" cap="none" dirty="0" err="1"/>
              <a:t>користен</a:t>
            </a:r>
            <a:r>
              <a:rPr lang="cs-CZ" cap="none" dirty="0"/>
              <a:t> </a:t>
            </a:r>
            <a:r>
              <a:rPr lang="cs-CZ" cap="none" dirty="0" err="1"/>
              <a:t>од</a:t>
            </a:r>
            <a:r>
              <a:rPr lang="cs-CZ" cap="none" dirty="0"/>
              <a:t> </a:t>
            </a:r>
            <a:r>
              <a:rPr lang="cs-CZ" cap="none" dirty="0" err="1"/>
              <a:t>страна</a:t>
            </a:r>
            <a:r>
              <a:rPr lang="cs-CZ" cap="none" dirty="0"/>
              <a:t> </a:t>
            </a:r>
            <a:r>
              <a:rPr lang="cs-CZ" cap="none" dirty="0" err="1"/>
              <a:t>на</a:t>
            </a:r>
            <a:r>
              <a:rPr lang="cs-CZ" cap="none" dirty="0"/>
              <a:t> </a:t>
            </a:r>
            <a:r>
              <a:rPr lang="cs-CZ" cap="none" dirty="0" err="1"/>
              <a:t>оние</a:t>
            </a:r>
            <a:r>
              <a:rPr lang="cs-CZ" cap="none" dirty="0"/>
              <a:t> </a:t>
            </a:r>
            <a:r>
              <a:rPr lang="cs-CZ" cap="none" dirty="0" err="1"/>
              <a:t>кои</a:t>
            </a:r>
            <a:r>
              <a:rPr lang="cs-CZ" cap="none" dirty="0"/>
              <a:t> </a:t>
            </a:r>
            <a:r>
              <a:rPr lang="cs-CZ" cap="none" dirty="0" err="1"/>
              <a:t>покренуваат</a:t>
            </a:r>
            <a:r>
              <a:rPr lang="cs-CZ" cap="none" dirty="0"/>
              <a:t> </a:t>
            </a:r>
            <a:r>
              <a:rPr lang="cs-CZ" cap="none" dirty="0" err="1"/>
              <a:t>иницијативи</a:t>
            </a:r>
            <a:r>
              <a:rPr lang="cs-CZ" cap="none" dirty="0"/>
              <a:t> </a:t>
            </a:r>
            <a:r>
              <a:rPr lang="cs-CZ" cap="none" dirty="0" err="1"/>
              <a:t>за</a:t>
            </a:r>
            <a:r>
              <a:rPr lang="cs-CZ" cap="none" dirty="0"/>
              <a:t> </a:t>
            </a:r>
            <a:r>
              <a:rPr lang="cs-CZ" cap="none" dirty="0" err="1"/>
              <a:t>создавање</a:t>
            </a:r>
            <a:r>
              <a:rPr lang="cs-CZ" cap="none" dirty="0"/>
              <a:t> </a:t>
            </a:r>
            <a:r>
              <a:rPr lang="cs-CZ" cap="none" dirty="0" err="1"/>
              <a:t>он-лајн</a:t>
            </a:r>
            <a:r>
              <a:rPr lang="cs-CZ" cap="none" dirty="0"/>
              <a:t> </a:t>
            </a:r>
            <a:r>
              <a:rPr lang="cs-CZ" cap="none" dirty="0" err="1"/>
              <a:t>заедници</a:t>
            </a:r>
            <a:r>
              <a:rPr lang="en-GB" cap="none" dirty="0" smtClean="0"/>
              <a:t>.</a:t>
            </a:r>
            <a:endParaRPr lang="en-GB" cap="none" dirty="0"/>
          </a:p>
          <a:p>
            <a:pPr marL="285750" indent="-285750">
              <a:buFont typeface="Arial"/>
              <a:buChar char="•"/>
            </a:pPr>
            <a:r>
              <a:rPr lang="bg-BG" cap="none" dirty="0" smtClean="0"/>
              <a:t>Постојат </a:t>
            </a:r>
            <a:r>
              <a:rPr lang="bg-BG" cap="none" dirty="0"/>
              <a:t>неколку примери каде се користи финансиска поддршка од меѓународни донатори за да се собере меѓународно искуство за учење на далечина и да се </a:t>
            </a:r>
            <a:r>
              <a:rPr lang="bg-BG" cap="none" dirty="0" smtClean="0"/>
              <a:t>создадат </a:t>
            </a:r>
            <a:r>
              <a:rPr lang="bg-BG" cap="none" dirty="0"/>
              <a:t>виртуелни мрежи. Овие примери може да се </a:t>
            </a:r>
            <a:r>
              <a:rPr lang="bg-BG" cap="none" dirty="0" smtClean="0"/>
              <a:t>искористат </a:t>
            </a:r>
            <a:r>
              <a:rPr lang="bg-BG" cap="none" dirty="0"/>
              <a:t>во иднина за да се идентификуваат начини за добивање меѓународно искуство, содржини и технологии кои не е лесно да се најдат во државата</a:t>
            </a:r>
            <a:r>
              <a:rPr lang="en-GB" cap="none" dirty="0" smtClean="0"/>
              <a:t>.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2499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600" dirty="0"/>
              <a:t>Анализи на опциите и препораки за иден развој 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cap="none" dirty="0" smtClean="0"/>
              <a:t>Целта на оваа активност беше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Анализа </a:t>
            </a:r>
            <a:r>
              <a:rPr lang="bg-BG" cap="none" dirty="0"/>
              <a:t>на идентификуваните мрежи со цел да се идентификуваат нивните предности и слабости и да се процени нивниот потенцијал за понатамошен развој</a:t>
            </a:r>
            <a:r>
              <a:rPr lang="en-GB" cap="none" dirty="0" smtClean="0"/>
              <a:t>;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5084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600" dirty="0"/>
              <a:t>Анализи на опциите и препораки за иден развој 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03598"/>
            <a:ext cx="8424863" cy="3313574"/>
          </a:xfrm>
        </p:spPr>
        <p:txBody>
          <a:bodyPr>
            <a:normAutofit fontScale="92500" lnSpcReduction="20000"/>
          </a:bodyPr>
          <a:lstStyle/>
          <a:p>
            <a:r>
              <a:rPr lang="bg-BG" cap="none" dirty="0" smtClean="0"/>
              <a:t>Можат </a:t>
            </a:r>
            <a:r>
              <a:rPr lang="bg-BG" cap="none" dirty="0"/>
              <a:t>да се издвојат пет општи пристапи за развој на виртуелни мрежи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 err="1" smtClean="0"/>
              <a:t>Национални</a:t>
            </a:r>
            <a:r>
              <a:rPr lang="en-US" cap="none" dirty="0" smtClean="0"/>
              <a:t> </a:t>
            </a:r>
            <a:r>
              <a:rPr lang="en-US" cap="none" dirty="0" err="1"/>
              <a:t>виртуелни</a:t>
            </a:r>
            <a:r>
              <a:rPr lang="en-US" cap="none" dirty="0"/>
              <a:t> </a:t>
            </a:r>
            <a:r>
              <a:rPr lang="en-US" cap="none" dirty="0" err="1"/>
              <a:t>мрежи</a:t>
            </a:r>
            <a:r>
              <a:rPr lang="en-US" cap="none" dirty="0"/>
              <a:t> </a:t>
            </a:r>
            <a:r>
              <a:rPr lang="en-US" cap="none" dirty="0" err="1"/>
              <a:t>кои</a:t>
            </a:r>
            <a:r>
              <a:rPr lang="en-US" cap="none" dirty="0"/>
              <a:t> </a:t>
            </a:r>
            <a:r>
              <a:rPr lang="en-US" cap="none" dirty="0" err="1"/>
              <a:t>функционираат</a:t>
            </a:r>
            <a:r>
              <a:rPr lang="en-US" cap="none" dirty="0"/>
              <a:t> </a:t>
            </a:r>
            <a:r>
              <a:rPr lang="en-US" cap="none" dirty="0" err="1"/>
              <a:t>како</a:t>
            </a:r>
            <a:r>
              <a:rPr lang="en-US" cap="none" dirty="0"/>
              <a:t> </a:t>
            </a:r>
            <a:r>
              <a:rPr lang="en-US" cap="none" dirty="0" err="1"/>
              <a:t>складишта</a:t>
            </a:r>
            <a:r>
              <a:rPr lang="en-US" cap="none" dirty="0"/>
              <a:t> </a:t>
            </a:r>
            <a:r>
              <a:rPr lang="en-US" cap="none" dirty="0" err="1"/>
              <a:t>на</a:t>
            </a:r>
            <a:r>
              <a:rPr lang="en-US" cap="none" dirty="0"/>
              <a:t> </a:t>
            </a:r>
            <a:r>
              <a:rPr lang="en-US" cap="none" dirty="0" err="1"/>
              <a:t>дигитални</a:t>
            </a:r>
            <a:r>
              <a:rPr lang="en-US" cap="none" dirty="0"/>
              <a:t> </a:t>
            </a:r>
            <a:r>
              <a:rPr lang="en-US" cap="none" dirty="0" err="1"/>
              <a:t>наставни</a:t>
            </a:r>
            <a:r>
              <a:rPr lang="en-US" cap="none" dirty="0"/>
              <a:t> </a:t>
            </a:r>
            <a:r>
              <a:rPr lang="en-US" cap="none" dirty="0" err="1"/>
              <a:t>материјали</a:t>
            </a:r>
            <a:r>
              <a:rPr lang="en-US" cap="none" dirty="0"/>
              <a:t> </a:t>
            </a:r>
            <a:r>
              <a:rPr lang="en-US" cap="none" dirty="0" err="1"/>
              <a:t>како</a:t>
            </a:r>
            <a:r>
              <a:rPr lang="en-US" cap="none" dirty="0"/>
              <a:t> </a:t>
            </a:r>
            <a:r>
              <a:rPr lang="en-US" cap="none" dirty="0" err="1"/>
              <a:t>што</a:t>
            </a:r>
            <a:r>
              <a:rPr lang="en-US" cap="none" dirty="0"/>
              <a:t> </a:t>
            </a:r>
            <a:r>
              <a:rPr lang="en-US" cap="none" dirty="0" err="1"/>
              <a:t>се</a:t>
            </a:r>
            <a:r>
              <a:rPr lang="en-US" cap="none" dirty="0"/>
              <a:t> </a:t>
            </a:r>
            <a:r>
              <a:rPr lang="en-US" cap="none" dirty="0" err="1"/>
              <a:t>е-Учебници</a:t>
            </a:r>
            <a:r>
              <a:rPr lang="en-US" cap="none" dirty="0"/>
              <a:t> (http://</a:t>
            </a:r>
            <a:r>
              <a:rPr lang="en-US" cap="none" dirty="0" err="1"/>
              <a:t>www.e-ucebnici.mon.gov.mk</a:t>
            </a:r>
            <a:r>
              <a:rPr lang="en-US" cap="none" dirty="0"/>
              <a:t>), </a:t>
            </a:r>
            <a:r>
              <a:rPr lang="en-US" cap="none" dirty="0" err="1"/>
              <a:t>Skoool</a:t>
            </a:r>
            <a:r>
              <a:rPr lang="en-US" cap="none" dirty="0"/>
              <a:t> (http://</a:t>
            </a:r>
            <a:r>
              <a:rPr lang="en-US" cap="none" dirty="0" err="1"/>
              <a:t>www.skoool.mk</a:t>
            </a:r>
            <a:r>
              <a:rPr lang="en-US" cap="none" dirty="0"/>
              <a:t>) </a:t>
            </a:r>
            <a:r>
              <a:rPr lang="en-US" cap="none" dirty="0" err="1"/>
              <a:t>и</a:t>
            </a:r>
            <a:r>
              <a:rPr lang="en-US" cap="none" dirty="0"/>
              <a:t> </a:t>
            </a:r>
            <a:r>
              <a:rPr lang="en-US" cap="none" dirty="0" err="1"/>
              <a:t>EduVideos</a:t>
            </a:r>
            <a:r>
              <a:rPr lang="en-US" cap="none" dirty="0"/>
              <a:t> (</a:t>
            </a:r>
            <a:r>
              <a:rPr lang="en-US" cap="none" dirty="0">
                <a:hlinkClick r:id="rId2"/>
              </a:rPr>
              <a:t>http://</a:t>
            </a:r>
            <a:r>
              <a:rPr lang="en-US" cap="none" dirty="0" err="1">
                <a:hlinkClick r:id="rId2"/>
              </a:rPr>
              <a:t>eduvideos.mon.gov.mk</a:t>
            </a:r>
            <a:r>
              <a:rPr lang="en-US" cap="none" dirty="0">
                <a:hlinkClick r:id="rId2"/>
              </a:rPr>
              <a:t>/</a:t>
            </a:r>
            <a:r>
              <a:rPr lang="en-US" cap="none" dirty="0"/>
              <a:t>).</a:t>
            </a:r>
            <a:r>
              <a:rPr lang="en-GB" cap="none" dirty="0" smtClean="0"/>
              <a:t>;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 smtClean="0"/>
              <a:t>В</a:t>
            </a:r>
            <a:r>
              <a:rPr lang="de-DE" cap="none" dirty="0" err="1" smtClean="0"/>
              <a:t>иртуелни</a:t>
            </a:r>
            <a:r>
              <a:rPr lang="de-DE" cap="none" dirty="0" smtClean="0"/>
              <a:t> </a:t>
            </a:r>
            <a:r>
              <a:rPr lang="de-DE" cap="none" dirty="0" err="1"/>
              <a:t>мрежи</a:t>
            </a:r>
            <a:r>
              <a:rPr lang="de-DE" cap="none" dirty="0"/>
              <a:t> </a:t>
            </a:r>
            <a:r>
              <a:rPr lang="mk-MK" cap="none" dirty="0" smtClean="0"/>
              <a:t>“креирани од наставниците” </a:t>
            </a:r>
            <a:r>
              <a:rPr lang="de-DE" cap="none" dirty="0" err="1" smtClean="0"/>
              <a:t>како</a:t>
            </a:r>
            <a:r>
              <a:rPr lang="de-DE" cap="none" dirty="0" smtClean="0"/>
              <a:t> </a:t>
            </a:r>
            <a:r>
              <a:rPr lang="de-DE" cap="none" dirty="0" err="1"/>
              <a:t>што</a:t>
            </a:r>
            <a:r>
              <a:rPr lang="de-DE" cap="none" dirty="0"/>
              <a:t> </a:t>
            </a:r>
            <a:r>
              <a:rPr lang="de-DE" cap="none" dirty="0" err="1"/>
              <a:t>се</a:t>
            </a:r>
            <a:r>
              <a:rPr lang="de-DE" cap="none" dirty="0"/>
              <a:t>: </a:t>
            </a:r>
            <a:r>
              <a:rPr lang="de-DE" cap="none" dirty="0" err="1"/>
              <a:t>DigitalSchool</a:t>
            </a:r>
            <a:r>
              <a:rPr lang="de-DE" cap="none" dirty="0"/>
              <a:t> (http://</a:t>
            </a:r>
            <a:r>
              <a:rPr lang="de-DE" cap="none" dirty="0" err="1"/>
              <a:t>digitalschool.mk</a:t>
            </a:r>
            <a:r>
              <a:rPr lang="de-DE" cap="none" dirty="0"/>
              <a:t>) </a:t>
            </a:r>
            <a:r>
              <a:rPr lang="de-DE" cap="none" dirty="0" err="1"/>
              <a:t>и</a:t>
            </a:r>
            <a:r>
              <a:rPr lang="de-DE" cap="none" dirty="0"/>
              <a:t> </a:t>
            </a:r>
            <a:r>
              <a:rPr lang="de-DE" cap="none" dirty="0" err="1"/>
              <a:t>курсевите</a:t>
            </a:r>
            <a:r>
              <a:rPr lang="de-DE" cap="none" dirty="0"/>
              <a:t> @ FINKI (http://</a:t>
            </a:r>
            <a:r>
              <a:rPr lang="de-DE" cap="none" dirty="0" err="1"/>
              <a:t>courses.finki.ukim.mk</a:t>
            </a:r>
            <a:r>
              <a:rPr lang="de-DE" cap="none" dirty="0"/>
              <a:t>) </a:t>
            </a:r>
            <a:r>
              <a:rPr lang="de-DE" cap="none" dirty="0" err="1"/>
              <a:t>кои</a:t>
            </a:r>
            <a:r>
              <a:rPr lang="de-DE" cap="none" dirty="0"/>
              <a:t> </a:t>
            </a:r>
            <a:r>
              <a:rPr lang="de-DE" cap="none" dirty="0" err="1"/>
              <a:t>го</a:t>
            </a:r>
            <a:r>
              <a:rPr lang="de-DE" cap="none" dirty="0"/>
              <a:t> </a:t>
            </a:r>
            <a:r>
              <a:rPr lang="de-DE" cap="none" dirty="0" err="1"/>
              <a:t>следат</a:t>
            </a:r>
            <a:r>
              <a:rPr lang="de-DE" cap="none" dirty="0"/>
              <a:t> </a:t>
            </a:r>
            <a:r>
              <a:rPr lang="de-DE" cap="none" dirty="0" err="1"/>
              <a:t>пристапот</a:t>
            </a:r>
            <a:r>
              <a:rPr lang="de-DE" cap="none" dirty="0"/>
              <a:t> „</a:t>
            </a:r>
            <a:r>
              <a:rPr lang="de-DE" cap="none" dirty="0" err="1"/>
              <a:t>од</a:t>
            </a:r>
            <a:r>
              <a:rPr lang="de-DE" cap="none" dirty="0"/>
              <a:t>  </a:t>
            </a:r>
            <a:r>
              <a:rPr lang="de-DE" cap="none" dirty="0" err="1"/>
              <a:t>долу-нагоре</a:t>
            </a:r>
            <a:r>
              <a:rPr lang="de-DE" cap="none" dirty="0"/>
              <a:t>“</a:t>
            </a:r>
            <a:r>
              <a:rPr lang="en-GB" cap="none" dirty="0" smtClean="0"/>
              <a:t>;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 err="1" smtClean="0"/>
              <a:t>Виртуелните</a:t>
            </a:r>
            <a:r>
              <a:rPr lang="de-DE" cap="none" dirty="0" smtClean="0"/>
              <a:t> </a:t>
            </a:r>
            <a:r>
              <a:rPr lang="de-DE" cap="none" dirty="0" err="1"/>
              <a:t>мрежи</a:t>
            </a:r>
            <a:r>
              <a:rPr lang="de-DE" cap="none" dirty="0"/>
              <a:t> </a:t>
            </a:r>
            <a:r>
              <a:rPr lang="de-DE" cap="none" dirty="0" err="1"/>
              <a:t>создадени</a:t>
            </a:r>
            <a:r>
              <a:rPr lang="de-DE" cap="none" dirty="0"/>
              <a:t> </a:t>
            </a:r>
            <a:r>
              <a:rPr lang="de-DE" cap="none" dirty="0" err="1"/>
              <a:t>како</a:t>
            </a:r>
            <a:r>
              <a:rPr lang="de-DE" cap="none" dirty="0"/>
              <a:t> </a:t>
            </a:r>
            <a:r>
              <a:rPr lang="de-DE" cap="none" dirty="0" err="1"/>
              <a:t>резултат</a:t>
            </a:r>
            <a:r>
              <a:rPr lang="de-DE" cap="none" dirty="0"/>
              <a:t> </a:t>
            </a:r>
            <a:r>
              <a:rPr lang="de-DE" cap="none" dirty="0" err="1"/>
              <a:t>на</a:t>
            </a:r>
            <a:r>
              <a:rPr lang="de-DE" cap="none" dirty="0"/>
              <a:t> </a:t>
            </a:r>
            <a:r>
              <a:rPr lang="de-DE" cap="none" dirty="0" err="1"/>
              <a:t>конкретен</a:t>
            </a:r>
            <a:r>
              <a:rPr lang="de-DE" cap="none" dirty="0"/>
              <a:t> </a:t>
            </a:r>
            <a:r>
              <a:rPr lang="de-DE" cap="none" dirty="0" err="1"/>
              <a:t>проект</a:t>
            </a:r>
            <a:r>
              <a:rPr lang="de-DE" cap="none" dirty="0"/>
              <a:t> </a:t>
            </a:r>
            <a:r>
              <a:rPr lang="de-DE" cap="none" dirty="0" err="1"/>
              <a:t>кој</a:t>
            </a:r>
            <a:r>
              <a:rPr lang="de-DE" cap="none" dirty="0"/>
              <a:t> </a:t>
            </a:r>
            <a:r>
              <a:rPr lang="de-DE" cap="none" dirty="0" err="1"/>
              <a:t>е</a:t>
            </a:r>
            <a:r>
              <a:rPr lang="de-DE" cap="none" dirty="0"/>
              <a:t> </a:t>
            </a:r>
            <a:r>
              <a:rPr lang="de-DE" cap="none" dirty="0" err="1"/>
              <a:t>обично</a:t>
            </a:r>
            <a:r>
              <a:rPr lang="de-DE" cap="none" dirty="0"/>
              <a:t> </a:t>
            </a:r>
            <a:r>
              <a:rPr lang="de-DE" cap="none" dirty="0" err="1"/>
              <a:t>финансиран</a:t>
            </a:r>
            <a:r>
              <a:rPr lang="de-DE" cap="none" dirty="0"/>
              <a:t> </a:t>
            </a:r>
            <a:r>
              <a:rPr lang="de-DE" cap="none" dirty="0" err="1"/>
              <a:t>од</a:t>
            </a:r>
            <a:r>
              <a:rPr lang="de-DE" cap="none" dirty="0"/>
              <a:t> </a:t>
            </a:r>
            <a:r>
              <a:rPr lang="de-DE" cap="none" dirty="0" err="1"/>
              <a:t>некои</a:t>
            </a:r>
            <a:r>
              <a:rPr lang="de-DE" cap="none" dirty="0"/>
              <a:t> </a:t>
            </a:r>
            <a:r>
              <a:rPr lang="de-DE" cap="none" dirty="0" err="1"/>
              <a:t>меѓународни</a:t>
            </a:r>
            <a:r>
              <a:rPr lang="de-DE" cap="none" dirty="0"/>
              <a:t> </a:t>
            </a:r>
            <a:r>
              <a:rPr lang="de-DE" cap="none" dirty="0" err="1"/>
              <a:t>донатори</a:t>
            </a:r>
            <a:r>
              <a:rPr lang="de-DE" cap="none" dirty="0"/>
              <a:t>, </a:t>
            </a:r>
            <a:r>
              <a:rPr lang="de-DE" cap="none" dirty="0" err="1"/>
              <a:t>се</a:t>
            </a:r>
            <a:r>
              <a:rPr lang="de-DE" cap="none" dirty="0"/>
              <a:t>: </a:t>
            </a:r>
            <a:r>
              <a:rPr lang="de-DE" cap="none" dirty="0" err="1"/>
              <a:t>Oer.mk</a:t>
            </a:r>
            <a:r>
              <a:rPr lang="de-DE" cap="none" dirty="0"/>
              <a:t> (http://</a:t>
            </a:r>
            <a:r>
              <a:rPr lang="de-DE" cap="none" dirty="0" err="1"/>
              <a:t>www.oer.mk</a:t>
            </a:r>
            <a:r>
              <a:rPr lang="de-DE" cap="none" dirty="0"/>
              <a:t>), </a:t>
            </a:r>
            <a:r>
              <a:rPr lang="de-DE" cap="none" dirty="0" err="1"/>
              <a:t>Електронско</a:t>
            </a:r>
            <a:r>
              <a:rPr lang="de-DE" cap="none" dirty="0"/>
              <a:t> </a:t>
            </a:r>
            <a:r>
              <a:rPr lang="de-DE" cap="none" dirty="0" err="1"/>
              <a:t>учење</a:t>
            </a:r>
            <a:r>
              <a:rPr lang="de-DE" cap="none" dirty="0"/>
              <a:t> (http://</a:t>
            </a:r>
            <a:r>
              <a:rPr lang="de-DE" cap="none" dirty="0" err="1"/>
              <a:t>elektronskoucenje.mk</a:t>
            </a:r>
            <a:r>
              <a:rPr lang="de-DE" cap="none" dirty="0"/>
              <a:t>/), </a:t>
            </a:r>
            <a:r>
              <a:rPr lang="de-DE" cap="none" dirty="0" err="1"/>
              <a:t>Мендо</a:t>
            </a:r>
            <a:r>
              <a:rPr lang="de-DE" cap="none" dirty="0"/>
              <a:t> (http://</a:t>
            </a:r>
            <a:r>
              <a:rPr lang="de-DE" cap="none" dirty="0" err="1"/>
              <a:t>mendo.mk</a:t>
            </a:r>
            <a:r>
              <a:rPr lang="de-DE" cap="none" dirty="0"/>
              <a:t>/) </a:t>
            </a:r>
            <a:r>
              <a:rPr lang="de-DE" cap="none" dirty="0" err="1"/>
              <a:t>и</a:t>
            </a:r>
            <a:r>
              <a:rPr lang="de-DE" cap="none" dirty="0"/>
              <a:t> </a:t>
            </a:r>
            <a:r>
              <a:rPr lang="de-DE" cap="none" dirty="0" err="1"/>
              <a:t>Хипон</a:t>
            </a:r>
            <a:r>
              <a:rPr lang="de-DE" cap="none" dirty="0"/>
              <a:t> (http://</a:t>
            </a:r>
            <a:r>
              <a:rPr lang="de-DE" cap="none" dirty="0" err="1"/>
              <a:t>www.hiponproject.eu</a:t>
            </a:r>
            <a:r>
              <a:rPr lang="de-DE" cap="none" dirty="0"/>
              <a:t>).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Виртуелни </a:t>
            </a:r>
            <a:r>
              <a:rPr lang="bg-BG" cap="none" dirty="0"/>
              <a:t>мрежи на социјалните медиуми, како Фејсбук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cap="none" dirty="0" err="1" smtClean="0"/>
              <a:t>Виртуелни</a:t>
            </a:r>
            <a:r>
              <a:rPr lang="en-GB" cap="none" dirty="0" smtClean="0"/>
              <a:t> </a:t>
            </a:r>
            <a:r>
              <a:rPr lang="en-GB" cap="none" dirty="0" err="1"/>
              <a:t>мрежи</a:t>
            </a:r>
            <a:r>
              <a:rPr lang="en-GB" cap="none" dirty="0"/>
              <a:t> </a:t>
            </a:r>
            <a:r>
              <a:rPr lang="en-GB" cap="none" dirty="0" err="1"/>
              <a:t>создадени</a:t>
            </a:r>
            <a:r>
              <a:rPr lang="en-GB" cap="none" dirty="0"/>
              <a:t> </a:t>
            </a:r>
            <a:r>
              <a:rPr lang="en-GB" cap="none" dirty="0" err="1"/>
              <a:t>од</a:t>
            </a:r>
            <a:r>
              <a:rPr lang="en-GB" cap="none" dirty="0"/>
              <a:t> </a:t>
            </a:r>
            <a:r>
              <a:rPr lang="en-GB" cap="none" dirty="0" err="1"/>
              <a:t>комерцијални</a:t>
            </a:r>
            <a:r>
              <a:rPr lang="en-GB" cap="none" dirty="0"/>
              <a:t> </a:t>
            </a:r>
            <a:r>
              <a:rPr lang="en-GB" cap="none" dirty="0" err="1"/>
              <a:t>компании</a:t>
            </a:r>
            <a:r>
              <a:rPr lang="en-GB" cap="none" dirty="0"/>
              <a:t> </a:t>
            </a:r>
            <a:r>
              <a:rPr lang="en-GB" cap="none" dirty="0" err="1"/>
              <a:t>се</a:t>
            </a:r>
            <a:r>
              <a:rPr lang="en-GB" cap="none" dirty="0"/>
              <a:t>: </a:t>
            </a:r>
            <a:r>
              <a:rPr lang="en-GB" cap="none" dirty="0" err="1"/>
              <a:t>education@microsoft</a:t>
            </a:r>
            <a:r>
              <a:rPr lang="en-GB" cap="none" dirty="0"/>
              <a:t> (https://</a:t>
            </a:r>
            <a:r>
              <a:rPr lang="en-GB" cap="none" dirty="0" err="1"/>
              <a:t>education.microsoft.com</a:t>
            </a:r>
            <a:r>
              <a:rPr lang="en-GB" cap="none" dirty="0"/>
              <a:t>) </a:t>
            </a:r>
            <a:r>
              <a:rPr lang="en-GB" cap="none" dirty="0" err="1"/>
              <a:t>и</a:t>
            </a:r>
            <a:r>
              <a:rPr lang="en-GB" cap="none" dirty="0"/>
              <a:t> </a:t>
            </a:r>
            <a:r>
              <a:rPr lang="en-GB" cap="none" dirty="0" err="1"/>
              <a:t>Kupikurs</a:t>
            </a:r>
            <a:r>
              <a:rPr lang="en-GB" cap="none" dirty="0"/>
              <a:t> (http://</a:t>
            </a:r>
            <a:r>
              <a:rPr lang="en-GB" cap="none" dirty="0" err="1"/>
              <a:t>kupikurs.mk</a:t>
            </a:r>
            <a:r>
              <a:rPr lang="en-GB" cap="none" dirty="0"/>
              <a:t>/). 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5054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</a:t>
            </a:r>
            <a:r>
              <a:rPr lang="en-GB" dirty="0" smtClean="0"/>
              <a:t>-</a:t>
            </a:r>
            <a:r>
              <a:rPr lang="mk-MK" dirty="0" smtClean="0"/>
              <a:t>учебници</a:t>
            </a:r>
            <a:endParaRPr lang="en-GB" dirty="0"/>
          </a:p>
        </p:txBody>
      </p:sp>
      <p:pic>
        <p:nvPicPr>
          <p:cNvPr id="5" name="Picture 4" descr="Screen Shot 2017-07-09 at 14.13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7367"/>
          <a:stretch/>
        </p:blipFill>
        <p:spPr>
          <a:xfrm>
            <a:off x="467544" y="1203598"/>
            <a:ext cx="6480720" cy="32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</a:t>
            </a:r>
            <a:r>
              <a:rPr lang="en-GB" dirty="0" smtClean="0"/>
              <a:t>-</a:t>
            </a:r>
            <a:r>
              <a:rPr lang="mk-MK" dirty="0"/>
              <a:t>учебници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 lnSpcReduction="10000"/>
          </a:bodyPr>
          <a:lstStyle/>
          <a:p>
            <a:r>
              <a:rPr lang="en-GB" cap="none" dirty="0"/>
              <a:t>E</a:t>
            </a:r>
            <a:r>
              <a:rPr lang="en-GB" cap="none" dirty="0" smtClean="0"/>
              <a:t>-</a:t>
            </a:r>
            <a:r>
              <a:rPr lang="mk-MK" cap="none" dirty="0" smtClean="0"/>
              <a:t>Учебници</a:t>
            </a:r>
            <a:r>
              <a:rPr lang="en-GB" cap="none" dirty="0" smtClean="0"/>
              <a:t> </a:t>
            </a:r>
            <a:r>
              <a:rPr lang="en-GB" cap="none" dirty="0"/>
              <a:t>(http://</a:t>
            </a:r>
            <a:r>
              <a:rPr lang="en-GB" cap="none" dirty="0" err="1"/>
              <a:t>www.e-ucebnici.mon.gov.mk</a:t>
            </a:r>
            <a:r>
              <a:rPr lang="en-GB" cap="none" dirty="0" smtClean="0"/>
              <a:t>):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/>
              <a:t>е виртуелна платформа управувана од Министерството за образование и </a:t>
            </a:r>
            <a:r>
              <a:rPr lang="bg-BG" cap="none" dirty="0" smtClean="0"/>
              <a:t>наука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/>
              <a:t>дигитална библиотека за складирање, пребарување и гледање електронски учебници наменети првенствено за ученици и наставници </a:t>
            </a:r>
            <a:r>
              <a:rPr lang="bg-BG" cap="none" dirty="0" smtClean="0"/>
              <a:t>од основно </a:t>
            </a:r>
            <a:r>
              <a:rPr lang="bg-BG" cap="none" dirty="0"/>
              <a:t>и средно образование</a:t>
            </a:r>
            <a:r>
              <a:rPr lang="bg-BG" cap="non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/>
              <a:t>Во моментов порталот има 193 учебници за основно образование и 570 учебници за средно образование (9 за општо и 561 за стручни училишта) на македонски, </a:t>
            </a:r>
            <a:r>
              <a:rPr lang="bg-BG" cap="none" dirty="0" smtClean="0"/>
              <a:t>албански, турски и српски </a:t>
            </a:r>
            <a:r>
              <a:rPr lang="bg-BG" cap="none" dirty="0"/>
              <a:t>јазик. Учебниците се за 654 </a:t>
            </a:r>
            <a:r>
              <a:rPr lang="bg-BG" cap="none" dirty="0" smtClean="0"/>
              <a:t>предмети кои </a:t>
            </a:r>
            <a:r>
              <a:rPr lang="bg-BG" cap="none" dirty="0"/>
              <a:t>се изучуваат моментално во основното и средното образование. Во изминатите три години на порталот беа објавени вкупно 884 учебници</a:t>
            </a:r>
            <a:r>
              <a:rPr lang="en-GB" cap="none" dirty="0" smtClean="0"/>
              <a:t>.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 smtClean="0"/>
              <a:t>Се преклопува со </a:t>
            </a:r>
            <a:r>
              <a:rPr lang="en-GB" cap="none" dirty="0" err="1" smtClean="0"/>
              <a:t>EduVideos</a:t>
            </a:r>
            <a:r>
              <a:rPr lang="en-GB" cap="none" dirty="0" smtClean="0"/>
              <a:t> </a:t>
            </a:r>
            <a:r>
              <a:rPr lang="en-GB" cap="none" dirty="0"/>
              <a:t>(http://</a:t>
            </a:r>
            <a:r>
              <a:rPr lang="en-GB" cap="none" dirty="0" err="1"/>
              <a:t>eduvideos.mon.gov.mk</a:t>
            </a:r>
            <a:r>
              <a:rPr lang="en-GB" cap="none" dirty="0"/>
              <a:t>/) </a:t>
            </a:r>
            <a:r>
              <a:rPr lang="mk-MK" cap="none" dirty="0" smtClean="0"/>
              <a:t>и </a:t>
            </a:r>
            <a:r>
              <a:rPr lang="en-GB" cap="none" dirty="0" err="1" smtClean="0"/>
              <a:t>Skoool</a:t>
            </a:r>
            <a:r>
              <a:rPr lang="en-GB" cap="none" dirty="0" smtClean="0"/>
              <a:t> </a:t>
            </a:r>
            <a:r>
              <a:rPr lang="en-GB" cap="none" dirty="0"/>
              <a:t>(http://</a:t>
            </a:r>
            <a:r>
              <a:rPr lang="en-GB" cap="none" dirty="0" err="1"/>
              <a:t>www.skoool.mk</a:t>
            </a:r>
            <a:r>
              <a:rPr lang="en-GB" cap="non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99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</a:t>
            </a:r>
            <a:r>
              <a:rPr lang="en-GB" dirty="0" smtClean="0"/>
              <a:t>-</a:t>
            </a:r>
            <a:r>
              <a:rPr lang="mk-MK" dirty="0"/>
              <a:t>учебници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r>
              <a:rPr lang="mk-MK" cap="none" dirty="0" smtClean="0">
                <a:latin typeface="Arial (body)"/>
                <a:cs typeface="Arial (body)"/>
              </a:rPr>
              <a:t>Предности на платформата е-Учебници</a:t>
            </a:r>
            <a:r>
              <a:rPr lang="en-GB" cap="none" dirty="0" smtClean="0">
                <a:latin typeface="Arial (body)"/>
                <a:cs typeface="Arial (body)"/>
              </a:rPr>
              <a:t>: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Поддржана </a:t>
            </a:r>
            <a:r>
              <a:rPr lang="mr-IN" cap="none" dirty="0">
                <a:latin typeface="Arial (body)"/>
                <a:cs typeface="Arial (body)"/>
              </a:rPr>
              <a:t>е од главните </a:t>
            </a:r>
            <a:r>
              <a:rPr lang="mk-MK" cap="none" dirty="0" smtClean="0">
                <a:latin typeface="Arial (body)"/>
                <a:cs typeface="Arial (body)"/>
              </a:rPr>
              <a:t>владини институции </a:t>
            </a:r>
            <a:r>
              <a:rPr lang="mr-IN" cap="none" dirty="0" smtClean="0">
                <a:latin typeface="Arial (body)"/>
                <a:cs typeface="Arial (body)"/>
              </a:rPr>
              <a:t>во </a:t>
            </a:r>
            <a:r>
              <a:rPr lang="mr-IN" cap="none" dirty="0">
                <a:latin typeface="Arial (body)"/>
                <a:cs typeface="Arial (body)"/>
              </a:rPr>
              <a:t>образовниот сектор;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Речиси </a:t>
            </a:r>
            <a:r>
              <a:rPr lang="mr-IN" cap="none" dirty="0">
                <a:latin typeface="Arial (body)"/>
                <a:cs typeface="Arial (body)"/>
              </a:rPr>
              <a:t>сите наставници во земјата се свесни за нејзиното постоење;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Постојат </a:t>
            </a:r>
            <a:r>
              <a:rPr lang="mr-IN" cap="none" dirty="0">
                <a:latin typeface="Arial (body)"/>
                <a:cs typeface="Arial (body)"/>
              </a:rPr>
              <a:t>дигитални ресурси достапни од различни области;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Содржината </a:t>
            </a:r>
            <a:r>
              <a:rPr lang="mr-IN" cap="none" dirty="0">
                <a:latin typeface="Arial (body)"/>
                <a:cs typeface="Arial (body)"/>
              </a:rPr>
              <a:t>континуирано ги следи промените во </a:t>
            </a:r>
            <a:r>
              <a:rPr lang="mk-MK" cap="none" dirty="0" smtClean="0">
                <a:latin typeface="Arial (body)"/>
                <a:cs typeface="Arial (body)"/>
              </a:rPr>
              <a:t>официјалните </a:t>
            </a:r>
            <a:r>
              <a:rPr lang="mr-IN" cap="none" dirty="0" smtClean="0">
                <a:latin typeface="Arial (body)"/>
                <a:cs typeface="Arial (body)"/>
              </a:rPr>
              <a:t>и </a:t>
            </a:r>
            <a:r>
              <a:rPr lang="mr-IN" cap="none" dirty="0">
                <a:latin typeface="Arial (body)"/>
                <a:cs typeface="Arial (body)"/>
              </a:rPr>
              <a:t>одобрените </a:t>
            </a:r>
            <a:r>
              <a:rPr lang="mr-IN" cap="none" dirty="0" smtClean="0">
                <a:latin typeface="Arial (body)"/>
                <a:cs typeface="Arial (body)"/>
              </a:rPr>
              <a:t>наставни </a:t>
            </a:r>
            <a:r>
              <a:rPr lang="mr-IN" cap="none" dirty="0">
                <a:latin typeface="Arial (body)"/>
                <a:cs typeface="Arial (body)"/>
              </a:rPr>
              <a:t>планови во земјата;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Силен </a:t>
            </a:r>
            <a:r>
              <a:rPr lang="mr-IN" cap="none" dirty="0">
                <a:latin typeface="Arial (body)"/>
                <a:cs typeface="Arial (body)"/>
              </a:rPr>
              <a:t>акцент е ставен на наставниците </a:t>
            </a:r>
            <a:r>
              <a:rPr lang="mk-MK" cap="none" dirty="0" smtClean="0">
                <a:latin typeface="Arial (body)"/>
                <a:cs typeface="Arial (body)"/>
              </a:rPr>
              <a:t>од </a:t>
            </a:r>
            <a:r>
              <a:rPr lang="mr-IN" cap="none" dirty="0" smtClean="0">
                <a:latin typeface="Arial (body)"/>
                <a:cs typeface="Arial (body)"/>
              </a:rPr>
              <a:t>стручно</a:t>
            </a:r>
            <a:r>
              <a:rPr lang="mk-MK" cap="none" dirty="0" smtClean="0">
                <a:latin typeface="Arial (body)"/>
                <a:cs typeface="Arial (body)"/>
              </a:rPr>
              <a:t>то</a:t>
            </a:r>
            <a:r>
              <a:rPr lang="mr-IN" cap="none" dirty="0" smtClean="0">
                <a:latin typeface="Arial (body)"/>
                <a:cs typeface="Arial (body)"/>
              </a:rPr>
              <a:t> </a:t>
            </a:r>
            <a:r>
              <a:rPr lang="mr-IN" cap="none" dirty="0">
                <a:latin typeface="Arial (body)"/>
                <a:cs typeface="Arial (body)"/>
              </a:rPr>
              <a:t>образование </a:t>
            </a:r>
            <a:r>
              <a:rPr lang="mk-MK" cap="none" dirty="0" smtClean="0">
                <a:latin typeface="Arial (body)"/>
                <a:cs typeface="Arial (body)"/>
              </a:rPr>
              <a:t>и за истите се достапни </a:t>
            </a:r>
            <a:r>
              <a:rPr lang="mr-IN" cap="none" dirty="0" smtClean="0">
                <a:latin typeface="Arial (body)"/>
                <a:cs typeface="Arial (body)"/>
              </a:rPr>
              <a:t>многу </a:t>
            </a:r>
            <a:r>
              <a:rPr lang="mr-IN" cap="none" dirty="0">
                <a:latin typeface="Arial (body)"/>
                <a:cs typeface="Arial (body)"/>
              </a:rPr>
              <a:t>дигитални </a:t>
            </a:r>
            <a:r>
              <a:rPr lang="mr-IN" cap="none" dirty="0" smtClean="0">
                <a:latin typeface="Arial (body)"/>
                <a:cs typeface="Arial (body)"/>
              </a:rPr>
              <a:t>учебници.</a:t>
            </a:r>
            <a:endParaRPr lang="mr-IN" cap="none" dirty="0">
              <a:latin typeface="Arial (body)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597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</a:t>
            </a:r>
            <a:r>
              <a:rPr lang="en-GB" dirty="0" smtClean="0"/>
              <a:t>-</a:t>
            </a:r>
            <a:r>
              <a:rPr lang="mk-MK" dirty="0"/>
              <a:t>учебници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r>
              <a:rPr lang="mk-MK" cap="none" dirty="0" smtClean="0">
                <a:latin typeface="Arial (body)"/>
                <a:cs typeface="Arial (body)"/>
              </a:rPr>
              <a:t>Недостатоци </a:t>
            </a:r>
            <a:r>
              <a:rPr lang="mk-MK" cap="none" dirty="0" smtClean="0">
                <a:latin typeface="Arial (Body)"/>
                <a:cs typeface="Arial (Body)"/>
              </a:rPr>
              <a:t>на </a:t>
            </a:r>
            <a:r>
              <a:rPr lang="mk-MK" cap="none" dirty="0">
                <a:latin typeface="Arial (Body)"/>
                <a:cs typeface="Arial (Body)"/>
              </a:rPr>
              <a:t>платформата е-Учебници</a:t>
            </a:r>
            <a:r>
              <a:rPr lang="en-GB" cap="none" dirty="0" smtClean="0">
                <a:latin typeface="Arial (Body)"/>
                <a:cs typeface="Arial (Body)"/>
              </a:rPr>
              <a:t>: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Платформата </a:t>
            </a:r>
            <a:r>
              <a:rPr lang="mr-IN" cap="none" dirty="0">
                <a:latin typeface="Arial (Body)"/>
                <a:cs typeface="Arial (Body)"/>
              </a:rPr>
              <a:t>е многу централизирана</a:t>
            </a:r>
            <a:r>
              <a:rPr lang="en-GB" cap="none" dirty="0" smtClean="0">
                <a:latin typeface="Arial (Body)"/>
                <a:cs typeface="Arial (Body)"/>
              </a:rPr>
              <a:t>;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>
                <a:latin typeface="Arial (Body)"/>
                <a:cs typeface="Arial (Body)"/>
              </a:rPr>
              <a:t>Не </a:t>
            </a:r>
            <a:r>
              <a:rPr lang="bg-BG" cap="none" dirty="0">
                <a:latin typeface="Arial (Body)"/>
                <a:cs typeface="Arial (Body)"/>
              </a:rPr>
              <a:t>ги охрабрува наставниците или учениците да </a:t>
            </a:r>
            <a:r>
              <a:rPr lang="bg-BG" cap="none" dirty="0" smtClean="0">
                <a:latin typeface="Arial (Body)"/>
                <a:cs typeface="Arial (Body)"/>
              </a:rPr>
              <a:t>креираат сопствена </a:t>
            </a:r>
            <a:r>
              <a:rPr lang="bg-BG" cap="none" dirty="0">
                <a:latin typeface="Arial (Body)"/>
                <a:cs typeface="Arial (Body)"/>
              </a:rPr>
              <a:t>содржина. Спротивно на тоа, содржината </a:t>
            </a:r>
            <a:r>
              <a:rPr lang="bg-BG" cap="none" dirty="0"/>
              <a:t>секогаш се создава на централно ниво;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Не </a:t>
            </a:r>
            <a:r>
              <a:rPr lang="bg-BG" cap="none" dirty="0"/>
              <a:t>нуди, ниту, пак, промовира </a:t>
            </a:r>
            <a:r>
              <a:rPr lang="bg-BG" cap="none" dirty="0" smtClean="0"/>
              <a:t>услуги за </a:t>
            </a:r>
            <a:r>
              <a:rPr lang="bg-BG" cap="none" dirty="0"/>
              <a:t>соработка помеѓу наставниците;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Мотивацијата </a:t>
            </a:r>
            <a:r>
              <a:rPr lang="bg-BG" cap="none" dirty="0"/>
              <a:t>за наставниците да ја користат платформата е многу ниска, бидејќи </a:t>
            </a:r>
            <a:r>
              <a:rPr lang="bg-BG" cap="none" dirty="0" smtClean="0"/>
              <a:t>тие ја сметаат </a:t>
            </a:r>
            <a:r>
              <a:rPr lang="bg-BG" cap="none" dirty="0"/>
              <a:t>за дополнителна </a:t>
            </a:r>
            <a:r>
              <a:rPr lang="bg-BG" cap="none" dirty="0" smtClean="0"/>
              <a:t>активност, </a:t>
            </a:r>
            <a:r>
              <a:rPr lang="bg-BG" cap="none" dirty="0"/>
              <a:t>покрај сите други активности што ги имаат во текот на нивните редовни работни </a:t>
            </a:r>
            <a:r>
              <a:rPr lang="bg-BG" cap="none" dirty="0" smtClean="0"/>
              <a:t>денови;</a:t>
            </a:r>
            <a:endParaRPr lang="bg-BG" cap="none" dirty="0"/>
          </a:p>
        </p:txBody>
      </p:sp>
    </p:spTree>
    <p:extLst>
      <p:ext uri="{BB962C8B-B14F-4D97-AF65-F5344CB8AC3E}">
        <p14:creationId xmlns:p14="http://schemas.microsoft.com/office/powerpoint/2010/main" val="38679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</a:t>
            </a:r>
            <a:r>
              <a:rPr lang="en-GB" dirty="0" smtClean="0"/>
              <a:t>-</a:t>
            </a:r>
            <a:r>
              <a:rPr lang="mk-MK" dirty="0"/>
              <a:t>учебници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02392"/>
            <a:ext cx="8424863" cy="3313574"/>
          </a:xfrm>
        </p:spPr>
        <p:txBody>
          <a:bodyPr>
            <a:noAutofit/>
          </a:bodyPr>
          <a:lstStyle/>
          <a:p>
            <a:r>
              <a:rPr lang="mk-MK" sz="1500" cap="none" dirty="0" smtClean="0"/>
              <a:t>Препораки за во иднина</a:t>
            </a:r>
            <a:r>
              <a:rPr lang="en-GB" sz="1500" cap="none" dirty="0" smtClean="0"/>
              <a:t>:</a:t>
            </a:r>
            <a:endParaRPr lang="en-GB" sz="15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500" cap="none" dirty="0" smtClean="0"/>
              <a:t>Да </a:t>
            </a:r>
            <a:r>
              <a:rPr lang="bg-BG" sz="1500" cap="none" dirty="0"/>
              <a:t>се формира </a:t>
            </a:r>
            <a:r>
              <a:rPr lang="bg-BG" sz="1500" cap="none" dirty="0" smtClean="0"/>
              <a:t>управувачкии </a:t>
            </a:r>
            <a:r>
              <a:rPr lang="bg-BG" sz="1500" cap="none" dirty="0"/>
              <a:t>советодавен одбор со претставници од сите релевантни засегнати страни во образовната област: владини </a:t>
            </a:r>
            <a:r>
              <a:rPr lang="bg-BG" sz="1500" cap="none" dirty="0">
                <a:latin typeface="Arial (Body)"/>
                <a:cs typeface="Arial (Body)"/>
              </a:rPr>
              <a:t>институции, високообразовни институции, невладини организации, институции за доживотно учење и учење на возрасни, наставници итн. </a:t>
            </a:r>
            <a:r>
              <a:rPr lang="bg-BG" sz="1500" cap="none" dirty="0" smtClean="0">
                <a:latin typeface="Arial (Body)"/>
                <a:cs typeface="Arial (Body)"/>
              </a:rPr>
              <a:t>Овој одбор ќе биде одговорен </a:t>
            </a:r>
            <a:r>
              <a:rPr lang="bg-BG" sz="1500" cap="none" dirty="0">
                <a:latin typeface="Arial (Body)"/>
                <a:cs typeface="Arial (Body)"/>
              </a:rPr>
              <a:t>за креирање кратки и долгорочни стратегии за развој на порталот е-Учебници кон национална виртуелна мрежа на </a:t>
            </a:r>
            <a:r>
              <a:rPr lang="bg-BG" sz="1500" cap="none" dirty="0" smtClean="0">
                <a:latin typeface="Arial (Body)"/>
                <a:cs typeface="Arial (Body)"/>
              </a:rPr>
              <a:t>наставници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1500" cap="none" dirty="0" smtClean="0">
                <a:latin typeface="Arial (Body)"/>
                <a:cs typeface="Arial (Body)"/>
              </a:rPr>
              <a:t>Интеграција </a:t>
            </a:r>
            <a:r>
              <a:rPr lang="mr-IN" sz="1500" cap="none" dirty="0">
                <a:latin typeface="Arial (Body)"/>
                <a:cs typeface="Arial (Body)"/>
              </a:rPr>
              <a:t>на сите други слични </a:t>
            </a:r>
            <a:r>
              <a:rPr lang="mr-IN" sz="1500" cap="none" dirty="0" smtClean="0">
                <a:latin typeface="Arial (Body)"/>
                <a:cs typeface="Arial (Body)"/>
              </a:rPr>
              <a:t>виртуелни </a:t>
            </a:r>
            <a:r>
              <a:rPr lang="mr-IN" sz="1500" cap="none" dirty="0">
                <a:latin typeface="Arial (Body)"/>
                <a:cs typeface="Arial (Body)"/>
              </a:rPr>
              <a:t>платформи во е-</a:t>
            </a:r>
            <a:r>
              <a:rPr lang="mr-IN" sz="1500" cap="none" dirty="0" smtClean="0">
                <a:latin typeface="Arial (Body)"/>
                <a:cs typeface="Arial (Body)"/>
              </a:rPr>
              <a:t>Учебници</a:t>
            </a:r>
            <a:r>
              <a:rPr lang="en-GB" sz="1500" cap="none" dirty="0" smtClean="0">
                <a:latin typeface="Arial (Body)"/>
                <a:cs typeface="Arial (Body)"/>
              </a:rPr>
              <a:t>; </a:t>
            </a:r>
            <a:endParaRPr lang="en-GB" sz="1500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500" cap="none" dirty="0" smtClean="0"/>
              <a:t>Развивање </a:t>
            </a:r>
            <a:r>
              <a:rPr lang="bg-BG" sz="1500" cap="none" dirty="0"/>
              <a:t>и прикачување дополнителни дигитални содржини на платформата e-Учебници, кои ќе се однесуваат на содржината на учебниците </a:t>
            </a:r>
            <a:r>
              <a:rPr lang="bg-BG" sz="1500" cap="none" dirty="0" smtClean="0"/>
              <a:t>со што ќе се </a:t>
            </a:r>
            <a:r>
              <a:rPr lang="bg-BG" sz="1500" cap="none" dirty="0"/>
              <a:t>направи </a:t>
            </a:r>
            <a:r>
              <a:rPr lang="bg-BG" sz="1500" cap="none" dirty="0" smtClean="0"/>
              <a:t>истата корисна </a:t>
            </a:r>
            <a:r>
              <a:rPr lang="bg-BG" sz="1500" cap="none" dirty="0"/>
              <a:t>за учениците и наставниците, на пример: вежби, студии на случај, проекти, тестови, е-учење</a:t>
            </a:r>
            <a:r>
              <a:rPr lang="en-GB" sz="1500" cap="none" dirty="0" smtClean="0"/>
              <a:t>;</a:t>
            </a:r>
            <a:endParaRPr lang="en-GB" sz="1500" cap="none" dirty="0"/>
          </a:p>
        </p:txBody>
      </p:sp>
    </p:spTree>
    <p:extLst>
      <p:ext uri="{BB962C8B-B14F-4D97-AF65-F5344CB8AC3E}">
        <p14:creationId xmlns:p14="http://schemas.microsoft.com/office/powerpoint/2010/main" val="29793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</a:t>
            </a:r>
            <a:r>
              <a:rPr lang="en-GB" dirty="0" smtClean="0"/>
              <a:t>-</a:t>
            </a:r>
            <a:r>
              <a:rPr lang="mk-MK" dirty="0"/>
              <a:t>учебници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03598"/>
            <a:ext cx="8424863" cy="3313574"/>
          </a:xfrm>
        </p:spPr>
        <p:txBody>
          <a:bodyPr>
            <a:noAutofit/>
          </a:bodyPr>
          <a:lstStyle/>
          <a:p>
            <a:r>
              <a:rPr lang="bg-BG" sz="1400" cap="none" dirty="0"/>
              <a:t>Препораки за во иднина</a:t>
            </a:r>
            <a:r>
              <a:rPr lang="en-GB" sz="1400" cap="none" dirty="0" smtClean="0"/>
              <a:t>:</a:t>
            </a:r>
            <a:endParaRPr lang="en-GB" sz="14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cap="none" dirty="0" smtClean="0"/>
              <a:t>Да </a:t>
            </a:r>
            <a:r>
              <a:rPr lang="bg-BG" sz="1400" cap="none" dirty="0"/>
              <a:t>се прошират функционалностите на платформата e-Учебници преку обезбедување услуги за соработка помеѓу наставниците</a:t>
            </a:r>
            <a:r>
              <a:rPr lang="en-GB" sz="1400" cap="none" dirty="0" smtClean="0"/>
              <a:t>;</a:t>
            </a:r>
            <a:endParaRPr lang="en-GB" sz="14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cap="none" dirty="0" smtClean="0"/>
              <a:t>Да </a:t>
            </a:r>
            <a:r>
              <a:rPr lang="bg-BG" sz="1400" cap="none" dirty="0"/>
              <a:t>се прошири платформата e-Учебници преку обезбедување </a:t>
            </a:r>
            <a:r>
              <a:rPr lang="bg-BG" sz="1400" cap="none" dirty="0" smtClean="0"/>
              <a:t>методологија и функционалности </a:t>
            </a:r>
            <a:r>
              <a:rPr lang="bg-BG" sz="1400" cap="none" dirty="0"/>
              <a:t>за поттикнување на наставниците или учениците да произведуваат и разменуваат сопствени содржини</a:t>
            </a:r>
            <a:r>
              <a:rPr lang="en-GB" sz="1400" cap="none" dirty="0" smtClean="0"/>
              <a:t>;</a:t>
            </a:r>
            <a:endParaRPr lang="en-GB" sz="14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cap="none" dirty="0" smtClean="0"/>
              <a:t>Да </a:t>
            </a:r>
            <a:r>
              <a:rPr lang="bg-BG" sz="1400" cap="none" dirty="0"/>
              <a:t>се спроведат промени во начинот на кој учебниците се набавуваат од издавачите и авторите (секогаш да се обезбедат авторски права за електронските верзии на сите учебници заедно со оние за печатените верзии). Со ова ќе се зголеми бројот на достапни учебници на платформата</a:t>
            </a:r>
            <a:r>
              <a:rPr lang="en-GB" sz="1400" cap="none" dirty="0" smtClean="0"/>
              <a:t>;</a:t>
            </a:r>
            <a:endParaRPr lang="en-GB" sz="14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cap="none" dirty="0" smtClean="0"/>
              <a:t>Да </a:t>
            </a:r>
            <a:r>
              <a:rPr lang="bg-BG" sz="1400" cap="none" dirty="0"/>
              <a:t>се обезбеди одржлива финансиска и техничка поддршка за платформата e-Учебници, бидејќи во моментот само неколку луѓе се одговорни за сите активности поврзани со нејзиното одржување и нејзиниот развој</a:t>
            </a:r>
            <a:r>
              <a:rPr lang="en-GB" sz="1400" cap="none" dirty="0" smtClean="0"/>
              <a:t>.</a:t>
            </a:r>
            <a:endParaRPr lang="en-GB" sz="1400" cap="none" dirty="0"/>
          </a:p>
        </p:txBody>
      </p:sp>
    </p:spTree>
    <p:extLst>
      <p:ext uri="{BB962C8B-B14F-4D97-AF65-F5344CB8AC3E}">
        <p14:creationId xmlns:p14="http://schemas.microsoft.com/office/powerpoint/2010/main" val="20151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Дигитална школа</a:t>
            </a:r>
            <a:endParaRPr lang="en-GB" dirty="0"/>
          </a:p>
        </p:txBody>
      </p:sp>
      <p:pic>
        <p:nvPicPr>
          <p:cNvPr id="3" name="Picture 2" descr="Screen Shot 2017-07-09 at 14.17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7" b="6646"/>
          <a:stretch/>
        </p:blipFill>
        <p:spPr>
          <a:xfrm>
            <a:off x="467544" y="1203598"/>
            <a:ext cx="6480720" cy="3226490"/>
          </a:xfrm>
          <a:prstGeom prst="rect">
            <a:avLst/>
          </a:prstGeom>
          <a:ln>
            <a:solidFill>
              <a:srgbClr val="66BED6"/>
            </a:solidFill>
          </a:ln>
        </p:spPr>
      </p:pic>
    </p:spTree>
    <p:extLst>
      <p:ext uri="{BB962C8B-B14F-4D97-AF65-F5344CB8AC3E}">
        <p14:creationId xmlns:p14="http://schemas.microsoft.com/office/powerpoint/2010/main" val="35736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Вовед во истражувањето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/>
              <a:t>М</a:t>
            </a:r>
            <a:r>
              <a:rPr lang="mk-MK" sz="1800" dirty="0" smtClean="0"/>
              <a:t>апирање на </a:t>
            </a:r>
            <a:r>
              <a:rPr lang="mk-MK" sz="1800" dirty="0"/>
              <a:t>на он-лајн </a:t>
            </a:r>
            <a:r>
              <a:rPr lang="mk-MK" sz="1800" dirty="0" smtClean="0"/>
              <a:t>мрежите за </a:t>
            </a:r>
            <a:r>
              <a:rPr lang="mk-MK" sz="1800" dirty="0"/>
              <a:t>наставници од средните стручни училишта 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800" dirty="0"/>
              <a:t>Анализи на опциите и препораки за иден развој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0899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Дигитална школа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 fontScale="85000" lnSpcReduction="20000"/>
          </a:bodyPr>
          <a:lstStyle/>
          <a:p>
            <a:r>
              <a:rPr lang="bg-BG" cap="none" dirty="0"/>
              <a:t>Дигитална школа </a:t>
            </a:r>
            <a:r>
              <a:rPr lang="en-GB" cap="none" dirty="0" smtClean="0"/>
              <a:t>(</a:t>
            </a:r>
            <a:r>
              <a:rPr lang="en-GB" cap="none" dirty="0">
                <a:hlinkClick r:id="rId2"/>
              </a:rPr>
              <a:t>http://digitalschool.mk</a:t>
            </a:r>
            <a:r>
              <a:rPr lang="en-GB" cap="none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 smtClean="0"/>
              <a:t>виртуелна </a:t>
            </a:r>
            <a:r>
              <a:rPr lang="bg-BG" cap="none" dirty="0"/>
              <a:t>мрежа создадена и управувана од двајца наставници од две различни средни училишта за стручно образование и обука во Македонија (под закрила на Здружението на граѓани – „Жетва на знаење“</a:t>
            </a:r>
            <a:r>
              <a:rPr lang="bg-BG" cap="none" dirty="0" smtClean="0"/>
              <a:t>)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/>
              <a:t>За целите на оваа мрежа </a:t>
            </a:r>
            <a:r>
              <a:rPr lang="en-US" cap="none" dirty="0" smtClean="0"/>
              <a:t>e </a:t>
            </a:r>
            <a:r>
              <a:rPr lang="bg-BG" cap="none" dirty="0" smtClean="0"/>
              <a:t>поставен отворен</a:t>
            </a:r>
            <a:r>
              <a:rPr lang="mk-MK" cap="none" dirty="0" smtClean="0"/>
              <a:t>иот</a:t>
            </a:r>
            <a:r>
              <a:rPr lang="bg-BG" cap="none" dirty="0" smtClean="0"/>
              <a:t> </a:t>
            </a:r>
            <a:r>
              <a:rPr lang="bg-BG" cap="none" dirty="0"/>
              <a:t>систем </a:t>
            </a:r>
            <a:r>
              <a:rPr lang="bg-BG" cap="none" dirty="0" smtClean="0"/>
              <a:t>за </a:t>
            </a:r>
            <a:r>
              <a:rPr lang="bg-BG" cap="none" dirty="0"/>
              <a:t>управување со учењето </a:t>
            </a:r>
            <a:r>
              <a:rPr lang="mr-IN" cap="none" dirty="0" smtClean="0"/>
              <a:t>–</a:t>
            </a:r>
            <a:r>
              <a:rPr lang="en-US" cap="none" dirty="0" smtClean="0"/>
              <a:t> </a:t>
            </a:r>
            <a:r>
              <a:rPr lang="bg-BG" cap="none" dirty="0" smtClean="0"/>
              <a:t>Moоdlе</a:t>
            </a:r>
            <a:r>
              <a:rPr lang="en-US" cap="none" dirty="0" smtClean="0"/>
              <a:t>,</a:t>
            </a:r>
            <a:r>
              <a:rPr lang="bg-BG" cap="none" dirty="0" smtClean="0"/>
              <a:t> со </a:t>
            </a:r>
            <a:r>
              <a:rPr lang="bg-BG" cap="none" dirty="0"/>
              <a:t>соодветни прилагодувања</a:t>
            </a:r>
            <a:r>
              <a:rPr lang="bg-BG" cap="none" dirty="0" smtClean="0"/>
              <a:t>.</a:t>
            </a:r>
            <a:endParaRPr lang="en-US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cap="none" dirty="0"/>
              <a:t>Во моментов, 2000 студенти и 100 наставници редовно ја користат платформата. Наставниците ја користат за создавање и поставување наставни материјали, квизови, форуми и вебинари</a:t>
            </a:r>
            <a:r>
              <a:rPr lang="en-GB" cap="none" dirty="0" smtClean="0"/>
              <a:t>.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 smtClean="0"/>
              <a:t>Се користи во следниве средни стручни училишта</a:t>
            </a:r>
            <a:r>
              <a:rPr lang="en-GB" cap="none" dirty="0" smtClean="0"/>
              <a:t>: </a:t>
            </a:r>
            <a:r>
              <a:rPr lang="bg-BG" cap="none" dirty="0"/>
              <a:t>СОУ „Ристе Ристески - Ричко“ од Прилеп, СОУ „Ѓорче Петров“ од Прилеп и СОУ „Наум Наумоски - Борче“ од </a:t>
            </a:r>
            <a:r>
              <a:rPr lang="bg-BG" cap="none" dirty="0" smtClean="0"/>
              <a:t>Крушево </a:t>
            </a:r>
            <a:r>
              <a:rPr lang="mk-MK" cap="none" dirty="0" smtClean="0"/>
              <a:t>и </a:t>
            </a:r>
            <a:r>
              <a:rPr lang="bg-BG" cap="none" dirty="0"/>
              <a:t>(до крајот на септември 2017 година): СОУ „Крсте Петков Мисирков“ од Демир Хисар, СОУ „Цар Самуил“ од Ресен, ОЕМСУ „Свети Наум Охридски“ од Охрид, СОСУ „Свети Кирил и Методиј“ од Охрид, СОУ „Т. Даскало“ од Битола, СОЕУ„ Јане Сандански“ од Битола, СОУ „О. Чопела“ од Прилеп и СОПТУ „Кузман Јосифовски Питу“ од Прилеп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2042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Дигитална школа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r>
              <a:rPr lang="mk-MK" cap="none" dirty="0">
                <a:latin typeface="Arial (Body)"/>
                <a:cs typeface="Arial (Body)"/>
              </a:rPr>
              <a:t>Предности на платформата </a:t>
            </a:r>
            <a:r>
              <a:rPr lang="bg-BG" cap="none" dirty="0">
                <a:latin typeface="Arial (Body)"/>
                <a:cs typeface="Arial (Body)"/>
              </a:rPr>
              <a:t>Дигитална </a:t>
            </a:r>
            <a:r>
              <a:rPr lang="bg-BG" cap="none" dirty="0" smtClean="0">
                <a:latin typeface="Arial (Body)"/>
                <a:cs typeface="Arial (Body)"/>
              </a:rPr>
              <a:t>школа</a:t>
            </a:r>
            <a:r>
              <a:rPr lang="en-GB" cap="none" dirty="0" smtClean="0">
                <a:latin typeface="Arial (Body)"/>
                <a:cs typeface="Arial (Body)"/>
              </a:rPr>
              <a:t>: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Создаденa </a:t>
            </a:r>
            <a:r>
              <a:rPr lang="mr-IN" cap="none" dirty="0">
                <a:latin typeface="Arial (Body)"/>
                <a:cs typeface="Arial (Body)"/>
              </a:rPr>
              <a:t>е со користење пристап „од </a:t>
            </a:r>
            <a:r>
              <a:rPr lang="mr-IN" cap="none" dirty="0" smtClean="0">
                <a:latin typeface="Arial (Body)"/>
                <a:cs typeface="Arial (Body)"/>
              </a:rPr>
              <a:t>долу</a:t>
            </a:r>
            <a:r>
              <a:rPr lang="en-US" cap="none" dirty="0" smtClean="0">
                <a:latin typeface="Arial (Body)"/>
                <a:cs typeface="Arial (Body)"/>
              </a:rPr>
              <a:t> </a:t>
            </a:r>
            <a:r>
              <a:rPr lang="mr-IN" cap="none" dirty="0" smtClean="0">
                <a:latin typeface="Arial (Body)"/>
                <a:cs typeface="Arial (Body)"/>
              </a:rPr>
              <a:t>- </a:t>
            </a:r>
            <a:r>
              <a:rPr lang="mr-IN" cap="none" dirty="0">
                <a:latin typeface="Arial (Body)"/>
                <a:cs typeface="Arial (Body)"/>
              </a:rPr>
              <a:t>нагоре“ од страна на наставниците по стручно образование и обука, што ја прави поприфатлива за своите колеги;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Тоа </a:t>
            </a:r>
            <a:r>
              <a:rPr lang="mr-IN" cap="none" dirty="0">
                <a:latin typeface="Arial (Body)"/>
                <a:cs typeface="Arial (Body)"/>
              </a:rPr>
              <a:t>е најголемата виртуелна </a:t>
            </a:r>
            <a:r>
              <a:rPr lang="mk-MK" cap="none" dirty="0" smtClean="0">
                <a:latin typeface="Arial (Body)"/>
                <a:cs typeface="Arial (Body)"/>
              </a:rPr>
              <a:t>мрежа </a:t>
            </a:r>
            <a:r>
              <a:rPr lang="mr-IN" cap="none" dirty="0" smtClean="0">
                <a:latin typeface="Arial (Body)"/>
                <a:cs typeface="Arial (Body)"/>
              </a:rPr>
              <a:t>што </a:t>
            </a:r>
            <a:r>
              <a:rPr lang="mr-IN" cap="none" dirty="0">
                <a:latin typeface="Arial (Body)"/>
                <a:cs typeface="Arial (Body)"/>
              </a:rPr>
              <a:t>ја користат наставниците во стручното образование и обука во земјата;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Официјално </a:t>
            </a:r>
            <a:r>
              <a:rPr lang="mr-IN" cap="none" dirty="0">
                <a:latin typeface="Arial (Body)"/>
                <a:cs typeface="Arial (Body)"/>
              </a:rPr>
              <a:t>е одобрена да се користи во 11 училишта за стручно образование и обука, кои избраа да учествуваат слободно,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Обуката </a:t>
            </a:r>
            <a:r>
              <a:rPr lang="mr-IN" cap="none" dirty="0">
                <a:latin typeface="Arial (Body)"/>
                <a:cs typeface="Arial (Body)"/>
              </a:rPr>
              <a:t>за наставниците </a:t>
            </a:r>
            <a:r>
              <a:rPr lang="mk-MK" cap="none" dirty="0" smtClean="0">
                <a:latin typeface="Arial (Body)"/>
                <a:cs typeface="Arial (Body)"/>
              </a:rPr>
              <a:t>се одвива паралелно </a:t>
            </a:r>
            <a:r>
              <a:rPr lang="mr-IN" cap="none" dirty="0" smtClean="0">
                <a:latin typeface="Arial (Body)"/>
                <a:cs typeface="Arial (Body)"/>
              </a:rPr>
              <a:t>со </a:t>
            </a:r>
            <a:r>
              <a:rPr lang="mr-IN" cap="none" dirty="0">
                <a:latin typeface="Arial (Body)"/>
                <a:cs typeface="Arial (Body)"/>
              </a:rPr>
              <a:t>развојот на веб-базирана </a:t>
            </a:r>
            <a:r>
              <a:rPr lang="mr-IN" cap="none" dirty="0" smtClean="0">
                <a:latin typeface="Arial (Body)"/>
                <a:cs typeface="Arial (Body)"/>
              </a:rPr>
              <a:t>мрежа</a:t>
            </a:r>
            <a:endParaRPr lang="mr-IN" cap="none" dirty="0">
              <a:latin typeface="Arial (Body)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782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Дигитална школа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 lnSpcReduction="10000"/>
          </a:bodyPr>
          <a:lstStyle/>
          <a:p>
            <a:r>
              <a:rPr lang="mk-MK" cap="none" dirty="0" smtClean="0">
                <a:latin typeface="Arial (Body)"/>
                <a:cs typeface="Arial (Body)"/>
              </a:rPr>
              <a:t>Недостатоци на </a:t>
            </a:r>
            <a:r>
              <a:rPr lang="mk-MK" cap="none" dirty="0">
                <a:latin typeface="Arial (Body)"/>
                <a:cs typeface="Arial (Body)"/>
              </a:rPr>
              <a:t>платформата </a:t>
            </a:r>
            <a:r>
              <a:rPr lang="bg-BG" cap="none" dirty="0">
                <a:latin typeface="Arial (Body)"/>
                <a:cs typeface="Arial (Body)"/>
              </a:rPr>
              <a:t>Дигитална школа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Целата </a:t>
            </a:r>
            <a:r>
              <a:rPr lang="bg-BG" cap="none" dirty="0"/>
              <a:t>содржина е </a:t>
            </a:r>
            <a:r>
              <a:rPr lang="bg-BG" cap="none" dirty="0" smtClean="0"/>
              <a:t>креирана и поставена од </a:t>
            </a:r>
            <a:r>
              <a:rPr lang="bg-BG" cap="none" dirty="0"/>
              <a:t>наставниците по стручно образование и обука, така што нема проверка на квалитетот или обезбедување на квалитет;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Недостаток </a:t>
            </a:r>
            <a:r>
              <a:rPr lang="bg-BG" cap="none" dirty="0"/>
              <a:t>на </a:t>
            </a:r>
            <a:r>
              <a:rPr lang="bg-BG" cap="none" dirty="0" smtClean="0"/>
              <a:t>соодветни сервери </a:t>
            </a:r>
            <a:r>
              <a:rPr lang="bg-BG" cap="none" dirty="0"/>
              <a:t>за хостирање на платформата Moodle. Ова прашање ќе стане поважно, бидејќи </a:t>
            </a:r>
            <a:r>
              <a:rPr lang="bg-BG" cap="none" dirty="0" smtClean="0"/>
              <a:t>набрзо нови </a:t>
            </a:r>
            <a:r>
              <a:rPr lang="bg-BG" cap="none" dirty="0"/>
              <a:t>корисници ќе почнат да ја користат платформата;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Управувањето</a:t>
            </a:r>
            <a:r>
              <a:rPr lang="bg-BG" cap="none" dirty="0"/>
              <a:t>, координацијата и одржувањето на виртуелната мрежа најмногу зависи од ентузијастичката работа на двата наставника по стручно образование и обука, иако наставниците во други училишта се мотивирани да бидат локални координатори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Користењето </a:t>
            </a:r>
            <a:r>
              <a:rPr lang="bg-BG" cap="none" dirty="0"/>
              <a:t>на овие нови техники во наставата го зголемува обемот на работата на наставниците, што предизвикува отпорност </a:t>
            </a:r>
            <a:r>
              <a:rPr lang="bg-BG" cap="none" dirty="0" smtClean="0"/>
              <a:t>кај некои наставници</a:t>
            </a:r>
            <a:r>
              <a:rPr lang="en-GB" cap="none" dirty="0" smtClean="0"/>
              <a:t>;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8037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Дигитална школа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 fontScale="92500" lnSpcReduction="10000"/>
          </a:bodyPr>
          <a:lstStyle/>
          <a:p>
            <a:r>
              <a:rPr lang="bg-BG" cap="none" dirty="0"/>
              <a:t>Препораки за во иднина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Постои </a:t>
            </a:r>
            <a:r>
              <a:rPr lang="bg-BG" cap="none" dirty="0"/>
              <a:t>силна потреба за финансиска и техничка поддршка за целите на одржливоста на оваа виртуелна мрежа. </a:t>
            </a:r>
            <a:endParaRPr lang="bg-BG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Да се најде нашин за мотивирање на </a:t>
            </a:r>
            <a:r>
              <a:rPr lang="bg-BG" cap="none" dirty="0"/>
              <a:t>наставниците да креираат, споделуваат и користат дигитални содржини, како и да користат некои од услугите што ги нуди оваа виртуелна платформа за време на нивните секојдневни активности. Мотивацијата може да биде поддржана од: формално и неформално признавање; Финансирање мали проекти; Високо ниво на национален и меѓународен публицитет итн</a:t>
            </a:r>
            <a:endParaRPr lang="mk-MK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Подобрување </a:t>
            </a:r>
            <a:r>
              <a:rPr lang="bg-BG" cap="none" dirty="0"/>
              <a:t>на техничката инфраструктура во училиштата кои ја користат оваа платформа</a:t>
            </a:r>
            <a:r>
              <a:rPr lang="en-GB" cap="none" dirty="0" smtClean="0"/>
              <a:t>.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Обезбедување </a:t>
            </a:r>
            <a:r>
              <a:rPr lang="bg-BG" cap="none" dirty="0"/>
              <a:t>техничка и педагошка поддршка за постојните и идните наставници по стручно образование и обука, така што тие ќе можат целосно да го искористат потенцијалот на алатките што ги нуди платформата Moodle</a:t>
            </a:r>
            <a:r>
              <a:rPr lang="en-GB" cap="none" dirty="0" smtClean="0"/>
              <a:t>.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9975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OER</a:t>
            </a:r>
            <a:endParaRPr lang="en-GB" dirty="0"/>
          </a:p>
        </p:txBody>
      </p:sp>
      <p:pic>
        <p:nvPicPr>
          <p:cNvPr id="4" name="Picture 3" descr="Screen Shot 2017-07-09 at 14.24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 b="7007"/>
          <a:stretch/>
        </p:blipFill>
        <p:spPr>
          <a:xfrm>
            <a:off x="467544" y="1203598"/>
            <a:ext cx="6336704" cy="31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r>
              <a:rPr lang="en-GB" cap="none" dirty="0" err="1">
                <a:latin typeface="Arial (Body)"/>
                <a:cs typeface="Arial (Body)"/>
              </a:rPr>
              <a:t>OpenEducationalResources</a:t>
            </a:r>
            <a:r>
              <a:rPr lang="en-GB" cap="none" dirty="0">
                <a:latin typeface="Arial (Body)"/>
                <a:cs typeface="Arial (Body)"/>
              </a:rPr>
              <a:t> - OER (http://</a:t>
            </a:r>
            <a:r>
              <a:rPr lang="en-GB" cap="none" dirty="0" err="1">
                <a:latin typeface="Arial (Body)"/>
                <a:cs typeface="Arial (Body)"/>
              </a:rPr>
              <a:t>www.oer.mk</a:t>
            </a:r>
            <a:r>
              <a:rPr lang="en-GB" cap="none" dirty="0">
                <a:latin typeface="Arial (Body)"/>
                <a:cs typeface="Arial (Body)"/>
              </a:rPr>
              <a:t>) </a:t>
            </a:r>
            <a:endParaRPr lang="en-GB" cap="none" dirty="0" smtClean="0">
              <a:latin typeface="Arial (Body)"/>
              <a:cs typeface="Arial (Body)"/>
            </a:endParaRPr>
          </a:p>
          <a:p>
            <a:pPr marL="285750" indent="-285750">
              <a:buFont typeface="Arial"/>
              <a:buChar char="•"/>
            </a:pPr>
            <a:r>
              <a:rPr lang="mr-IN" cap="none" dirty="0">
                <a:latin typeface="Arial (Body)"/>
                <a:cs typeface="Arial (Body)"/>
              </a:rPr>
              <a:t>виртуелна мрежа создадена и управувана од Здружението на граѓани - Фондација Метаморфозис (Македонија)</a:t>
            </a:r>
            <a:r>
              <a:rPr lang="en-GB" cap="none" dirty="0" smtClean="0">
                <a:latin typeface="Arial (Body)"/>
                <a:cs typeface="Arial (Body)"/>
              </a:rPr>
              <a:t>. </a:t>
            </a:r>
            <a:endParaRPr lang="en-GB" cap="none" dirty="0" smtClean="0">
              <a:latin typeface="Arial (Body)"/>
              <a:cs typeface="Arial (Body)"/>
            </a:endParaRPr>
          </a:p>
          <a:p>
            <a:pPr marL="285750" indent="-285750">
              <a:buFont typeface="Arial"/>
              <a:buChar char="•"/>
            </a:pPr>
            <a:r>
              <a:rPr lang="bg-BG" cap="none" dirty="0">
                <a:latin typeface="Arial (Body)"/>
                <a:cs typeface="Arial (Body)"/>
              </a:rPr>
              <a:t>Главната цел на мрежата е да се зголеми квантитетот и квалитетот на образовните, научните и академските е-содржини во </a:t>
            </a:r>
            <a:r>
              <a:rPr lang="bg-BG" cap="none" dirty="0" smtClean="0">
                <a:latin typeface="Arial (Body)"/>
                <a:cs typeface="Arial (Body)"/>
              </a:rPr>
              <a:t>земјата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/>
              <a:t>Во овој момент има 585 регистрирани членови кои поставиле повеќе од 400 образовни ресурси од различни </a:t>
            </a:r>
            <a:r>
              <a:rPr lang="bg-BG" cap="none" dirty="0" smtClean="0"/>
              <a:t>видови</a:t>
            </a:r>
            <a:r>
              <a:rPr lang="en-GB" cap="none" dirty="0" smtClean="0"/>
              <a:t>.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/>
              <a:t>Корисниците на платформата секоја година номинираат и избираат најдобар наставник кој создава и користи отворени образовни ресурси. Ова е дополнителна мотивација за наставниците зашто тие добиваат јавно признание за својата работа</a:t>
            </a:r>
            <a:r>
              <a:rPr lang="en-GB" cap="none" dirty="0" smtClean="0"/>
              <a:t>.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4842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r>
              <a:rPr lang="mk-MK" cap="none" dirty="0">
                <a:latin typeface="Arial (body)"/>
                <a:cs typeface="Arial (body)"/>
              </a:rPr>
              <a:t>Предности на платформата </a:t>
            </a:r>
            <a:r>
              <a:rPr lang="en-GB" cap="none" dirty="0" err="1" smtClean="0">
                <a:latin typeface="Arial (Body)"/>
                <a:cs typeface="Arial (Body)"/>
              </a:rPr>
              <a:t>OpenEducationalResources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Постои </a:t>
            </a:r>
            <a:r>
              <a:rPr lang="bg-BG" cap="none" dirty="0"/>
              <a:t>координиран сет активности за креирање и споделување на отворени образовни ресурси, како и активности за подобрување на правните и институционалните рамки во земјата, кои ги прават попогодни за развој на е-содржини</a:t>
            </a:r>
            <a:r>
              <a:rPr lang="en-GB" cap="none" dirty="0" smtClean="0"/>
              <a:t>;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Постои </a:t>
            </a:r>
            <a:r>
              <a:rPr lang="bg-BG" cap="none" dirty="0"/>
              <a:t>иновативен метод за јавно препознавање на наставниците кои создаваат и споделуваат отворени образовни ресурси</a:t>
            </a:r>
            <a:r>
              <a:rPr lang="en-GB" cap="none" dirty="0" smtClean="0"/>
              <a:t>;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Постои добра група на партнери </a:t>
            </a:r>
            <a:r>
              <a:rPr lang="bg-BG" cap="none" dirty="0"/>
              <a:t>кои ја поддржуваат иницијативата која обезбедува добра координација на сите активности поврзани со платформата</a:t>
            </a:r>
            <a:r>
              <a:rPr lang="en-GB" cap="none" dirty="0" smtClean="0"/>
              <a:t>;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0710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 fontScale="85000" lnSpcReduction="10000"/>
          </a:bodyPr>
          <a:lstStyle/>
          <a:p>
            <a:r>
              <a:rPr lang="mk-MK" cap="none" dirty="0" smtClean="0">
                <a:latin typeface="Arial (body)"/>
                <a:cs typeface="Arial (body)"/>
              </a:rPr>
              <a:t>Недостатоци на </a:t>
            </a:r>
            <a:r>
              <a:rPr lang="mk-MK" cap="none" dirty="0">
                <a:latin typeface="Arial (body)"/>
                <a:cs typeface="Arial (body)"/>
              </a:rPr>
              <a:t>платформата </a:t>
            </a:r>
            <a:r>
              <a:rPr lang="en-GB" cap="none" dirty="0" err="1">
                <a:latin typeface="Arial (Body)"/>
                <a:cs typeface="Arial (Body)"/>
              </a:rPr>
              <a:t>OpenEducationalResources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Целата </a:t>
            </a:r>
            <a:r>
              <a:rPr lang="bg-BG" cap="none" dirty="0"/>
              <a:t>содржина е </a:t>
            </a:r>
            <a:r>
              <a:rPr lang="bg-BG" cap="none" dirty="0" smtClean="0"/>
              <a:t>креирана и поставена од </a:t>
            </a:r>
            <a:r>
              <a:rPr lang="bg-BG" cap="none" dirty="0"/>
              <a:t>страна на наставниците, така што нема проверка на квалитетот или обезбедување на квалитет</a:t>
            </a:r>
            <a:r>
              <a:rPr lang="en-GB" cap="none" dirty="0" smtClean="0"/>
              <a:t>;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Активностите </a:t>
            </a:r>
            <a:r>
              <a:rPr lang="bg-BG" cap="none" dirty="0"/>
              <a:t>може значително да се намалат при финализирањето на проектот и финансиската поддршка од меѓународните донатори</a:t>
            </a:r>
            <a:r>
              <a:rPr lang="en-GB" cap="none" dirty="0" smtClean="0"/>
              <a:t>;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Користењето </a:t>
            </a:r>
            <a:r>
              <a:rPr lang="bg-BG" cap="none" dirty="0">
                <a:latin typeface="Arial (Body)"/>
                <a:cs typeface="Arial (Body)"/>
              </a:rPr>
              <a:t>на платформата е на доброволна основа и покрај самомотивираноста нема други стимули за наставниците да создаваат, да споделуваат и да користат отворени образовни ресурси</a:t>
            </a:r>
            <a:r>
              <a:rPr lang="en-GB" cap="none" dirty="0" smtClean="0">
                <a:latin typeface="Arial (Body)"/>
                <a:cs typeface="Arial (Body)"/>
              </a:rPr>
              <a:t>;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Платформата </a:t>
            </a:r>
            <a:r>
              <a:rPr lang="mr-IN" cap="none" dirty="0">
                <a:latin typeface="Arial (Body)"/>
                <a:cs typeface="Arial (Body)"/>
              </a:rPr>
              <a:t>официјално не е одобрена од страна на формалните образовни </a:t>
            </a:r>
            <a:r>
              <a:rPr lang="mr-IN" cap="none" dirty="0" smtClean="0">
                <a:latin typeface="Arial (Body)"/>
                <a:cs typeface="Arial (Body)"/>
              </a:rPr>
              <a:t>институции</a:t>
            </a:r>
            <a:r>
              <a:rPr lang="en-GB" cap="none" dirty="0" smtClean="0">
                <a:latin typeface="Arial (Body)"/>
                <a:cs typeface="Arial (Body)"/>
              </a:rPr>
              <a:t>;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Платформата </a:t>
            </a:r>
            <a:r>
              <a:rPr lang="mr-IN" cap="none" dirty="0">
                <a:latin typeface="Arial (Body)"/>
                <a:cs typeface="Arial (Body)"/>
              </a:rPr>
              <a:t>нема силен фокус на стручното </a:t>
            </a:r>
            <a:r>
              <a:rPr lang="mr-IN" cap="none" dirty="0" smtClean="0">
                <a:latin typeface="Arial (Body)"/>
                <a:cs typeface="Arial (Body)"/>
              </a:rPr>
              <a:t>образование</a:t>
            </a:r>
            <a:endParaRPr lang="en-US" cap="none" dirty="0" smtClean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Покрај </a:t>
            </a:r>
            <a:r>
              <a:rPr lang="bg-BG" cap="none" dirty="0"/>
              <a:t>функционалноста за споделување на отворените образовни ресурси, платформата не нуди услуги за соработка, ниту други услуги кои наставниците можат да ги користат за време на формалното учење</a:t>
            </a:r>
            <a:r>
              <a:rPr lang="en-GB" cap="none" dirty="0" smtClean="0"/>
              <a:t>;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8272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r>
              <a:rPr lang="bg-BG" cap="none" dirty="0"/>
              <a:t>Препораки за во иднина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Постои </a:t>
            </a:r>
            <a:r>
              <a:rPr lang="bg-BG" cap="none" dirty="0">
                <a:latin typeface="Arial (Body)"/>
                <a:cs typeface="Arial (Body)"/>
              </a:rPr>
              <a:t>потреба од координација со слични проекти во земјата кои имаат исти или слични цели</a:t>
            </a:r>
            <a:r>
              <a:rPr lang="en-GB" cap="none" dirty="0" smtClean="0">
                <a:latin typeface="Arial (Body)"/>
                <a:cs typeface="Arial (Body)"/>
              </a:rPr>
              <a:t>; 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 (Body)"/>
                <a:cs typeface="Arial (Body)"/>
              </a:rPr>
              <a:t>Промовирање </a:t>
            </a:r>
            <a:r>
              <a:rPr lang="mr-IN" cap="none" dirty="0">
                <a:latin typeface="Arial (Body)"/>
                <a:cs typeface="Arial (Body)"/>
              </a:rPr>
              <a:t>употреба на меѓународни стандарди за создавање отворени образовни ресурси кои ќе ги направат преносливи на други слични платформи</a:t>
            </a:r>
            <a:r>
              <a:rPr lang="en-GB" cap="none" dirty="0" smtClean="0">
                <a:latin typeface="Arial (Body)"/>
                <a:cs typeface="Arial (Body)"/>
              </a:rPr>
              <a:t>;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>
                <a:latin typeface="Arial (Body)"/>
                <a:cs typeface="Arial (Body)"/>
              </a:rPr>
              <a:t>Да </a:t>
            </a:r>
            <a:r>
              <a:rPr lang="bg-BG" cap="none" dirty="0">
                <a:latin typeface="Arial (Body)"/>
                <a:cs typeface="Arial (Body)"/>
              </a:rPr>
              <a:t>се прошират функционалностите на платформата OER преку обезбедување услуги за соработка помеѓу наставниците</a:t>
            </a:r>
            <a:r>
              <a:rPr lang="en-GB" cap="none" dirty="0" smtClean="0">
                <a:latin typeface="Arial (Body)"/>
                <a:cs typeface="Arial (Body)"/>
              </a:rPr>
              <a:t>;</a:t>
            </a:r>
            <a:endParaRPr lang="en-GB" cap="none" dirty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>
                <a:latin typeface="Arial (Body)"/>
                <a:cs typeface="Arial (Body)"/>
              </a:rPr>
              <a:t>Да </a:t>
            </a:r>
            <a:r>
              <a:rPr lang="bg-BG" cap="none" dirty="0">
                <a:latin typeface="Arial (Body)"/>
                <a:cs typeface="Arial (Body)"/>
              </a:rPr>
              <a:t>се обезбеди техничка и педагошка поддршка за наставниците за да можат да научат нови, </a:t>
            </a:r>
            <a:r>
              <a:rPr lang="bg-BG" cap="none" dirty="0"/>
              <a:t>иновативни начини како да создадат интероперабилни и интерактивни содржини кои ќе бидат интересни за учениците</a:t>
            </a:r>
            <a:r>
              <a:rPr lang="en-GB" cap="none" dirty="0" smtClean="0"/>
              <a:t>.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6487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ПРЕПОРАКИ ЗА ИДЕН РАЗВОЈ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 smtClean="0"/>
              <a:t>Употреба на повеќенасочен пристап</a:t>
            </a:r>
            <a:endParaRPr lang="en-GB" cap="none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mk-MK" dirty="0"/>
              <a:t>П</a:t>
            </a:r>
            <a:r>
              <a:rPr lang="bg-BG" dirty="0" smtClean="0"/>
              <a:t>оддршка </a:t>
            </a:r>
            <a:r>
              <a:rPr lang="bg-BG" dirty="0"/>
              <a:t>на создавањето на централната национална виртуелна мрежа во Министерството за образование и </a:t>
            </a:r>
            <a:r>
              <a:rPr lang="bg-BG" dirty="0" smtClean="0"/>
              <a:t>наука</a:t>
            </a:r>
            <a:endParaRPr lang="en-US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bg-BG" dirty="0" smtClean="0"/>
              <a:t>Поддршка </a:t>
            </a:r>
            <a:r>
              <a:rPr lang="bg-BG" dirty="0"/>
              <a:t>на проекти и локални иницијативи кои резултираат со создавање локални или регионални виртуелни мрежи кои можат да ги користат наставниците во стручното образование и обука</a:t>
            </a:r>
            <a:r>
              <a:rPr lang="en-GB" cap="none" dirty="0" smtClean="0"/>
              <a:t>; </a:t>
            </a:r>
            <a:endParaRPr lang="en-GB" cap="none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mk-MK" dirty="0" smtClean="0"/>
              <a:t>Поддршка за употребата на социјалните медиуми</a:t>
            </a:r>
            <a:r>
              <a:rPr lang="en-GB" dirty="0" smtClean="0"/>
              <a:t>;</a:t>
            </a:r>
            <a:endParaRPr lang="en-GB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1451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М</a:t>
            </a:r>
            <a:r>
              <a:rPr lang="mk-MK" dirty="0"/>
              <a:t>апирање на на он-лајн мрежите за наставници од средните стручни училишта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cap="none" dirty="0" smtClean="0"/>
              <a:t>Целта на ова истражување беше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Да идентификува </a:t>
            </a:r>
            <a:r>
              <a:rPr lang="bg-BG" cap="none" dirty="0"/>
              <a:t>и ангажира партнери, </a:t>
            </a:r>
            <a:r>
              <a:rPr lang="bg-BG" cap="none" dirty="0" smtClean="0"/>
              <a:t>соработници и </a:t>
            </a:r>
            <a:r>
              <a:rPr lang="bg-BG" cap="none" dirty="0"/>
              <a:t>институции </a:t>
            </a:r>
            <a:r>
              <a:rPr lang="bg-BG" cap="none" dirty="0" smtClean="0"/>
              <a:t>во </a:t>
            </a:r>
            <a:r>
              <a:rPr lang="bg-BG" cap="none" dirty="0"/>
              <a:t>користењето на виртуелни мрежи за професионален развој на наставниците од средните стручни училишта</a:t>
            </a:r>
            <a:r>
              <a:rPr lang="en-GB" cap="none" dirty="0" smtClean="0"/>
              <a:t>;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cap="none" dirty="0" smtClean="0">
                <a:latin typeface="Arial"/>
                <a:cs typeface="Arial"/>
              </a:rPr>
              <a:t>Да </a:t>
            </a:r>
            <a:r>
              <a:rPr lang="mr-IN" cap="none" dirty="0">
                <a:latin typeface="Arial"/>
                <a:cs typeface="Arial"/>
              </a:rPr>
              <a:t>идентификува Отворени образовни ресурси (OERs) и практики кои можат да бидат вклучени и споделени на виртуелни мрежи или </a:t>
            </a:r>
            <a:r>
              <a:rPr lang="mr-IN" cap="none" dirty="0" smtClean="0">
                <a:latin typeface="Arial"/>
                <a:cs typeface="Arial"/>
              </a:rPr>
              <a:t>платформи</a:t>
            </a:r>
            <a:r>
              <a:rPr lang="en-GB" cap="none" dirty="0" smtClean="0">
                <a:latin typeface="Arial"/>
                <a:cs typeface="Arial"/>
              </a:rPr>
              <a:t>;</a:t>
            </a:r>
            <a:endParaRPr lang="en-GB" cap="non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2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/>
              <a:t>препораки за иден развој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 fontScale="92500" lnSpcReduction="20000"/>
          </a:bodyPr>
          <a:lstStyle/>
          <a:p>
            <a:r>
              <a:rPr lang="mr-IN" cap="none" dirty="0">
                <a:latin typeface="Arial (Body)"/>
                <a:cs typeface="Arial (Body)"/>
              </a:rPr>
              <a:t>Национална веб-базирана </a:t>
            </a:r>
            <a:r>
              <a:rPr lang="mr-IN" cap="none" dirty="0" smtClean="0">
                <a:latin typeface="Arial (Body)"/>
                <a:cs typeface="Arial (Body)"/>
              </a:rPr>
              <a:t>мрежа</a:t>
            </a:r>
            <a:endParaRPr lang="en-GB" cap="none" dirty="0" smtClean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 smtClean="0">
                <a:latin typeface="Arial (Body)"/>
                <a:cs typeface="Arial (Body)"/>
              </a:rPr>
              <a:t>К</a:t>
            </a:r>
            <a:r>
              <a:rPr lang="bg-BG" cap="none" dirty="0" smtClean="0">
                <a:latin typeface="Arial (Body)"/>
                <a:cs typeface="Arial (Body)"/>
              </a:rPr>
              <a:t>оординиран</a:t>
            </a:r>
            <a:r>
              <a:rPr lang="en-US" cap="none" dirty="0" smtClean="0">
                <a:latin typeface="Arial (Body)"/>
                <a:cs typeface="Arial (Body)"/>
              </a:rPr>
              <a:t>a</a:t>
            </a:r>
            <a:r>
              <a:rPr lang="bg-BG" cap="none" dirty="0" smtClean="0">
                <a:latin typeface="Arial (Body)"/>
                <a:cs typeface="Arial (Body)"/>
              </a:rPr>
              <a:t> </a:t>
            </a:r>
            <a:r>
              <a:rPr lang="mk-MK" cap="none" dirty="0" smtClean="0">
                <a:latin typeface="Arial (Body)"/>
                <a:cs typeface="Arial (Body)"/>
              </a:rPr>
              <a:t>активност </a:t>
            </a:r>
            <a:r>
              <a:rPr lang="bg-BG" cap="none" dirty="0" smtClean="0">
                <a:latin typeface="Arial (Body)"/>
                <a:cs typeface="Arial (Body)"/>
              </a:rPr>
              <a:t>на </a:t>
            </a:r>
            <a:r>
              <a:rPr lang="bg-BG" cap="none" dirty="0">
                <a:latin typeface="Arial (Body)"/>
                <a:cs typeface="Arial (Body)"/>
              </a:rPr>
              <a:t>сите релевантни образовни институции во земјата и треба да ги вклучи наставниците како крајни корисници на таа мрежа</a:t>
            </a:r>
            <a:r>
              <a:rPr lang="en-GB" cap="none" dirty="0" smtClean="0">
                <a:latin typeface="Arial (Body)"/>
                <a:cs typeface="Arial (Body)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>
                <a:latin typeface="Arial (Body)"/>
                <a:cs typeface="Arial (Body)"/>
              </a:rPr>
              <a:t>К</a:t>
            </a:r>
            <a:r>
              <a:rPr lang="sk-SK" cap="none" dirty="0" smtClean="0">
                <a:latin typeface="Arial (Body)"/>
                <a:cs typeface="Arial (Body)"/>
              </a:rPr>
              <a:t>омбинира </a:t>
            </a:r>
            <a:r>
              <a:rPr lang="sk-SK" cap="none" dirty="0">
                <a:latin typeface="Arial (Body)"/>
                <a:cs typeface="Arial (Body)"/>
              </a:rPr>
              <a:t>сите дигитални ресурси што се достапни на национално ниво во овој момент (e-Ucebnici, EduVideos и </a:t>
            </a:r>
            <a:r>
              <a:rPr lang="sk-SK" cap="none" dirty="0" smtClean="0">
                <a:latin typeface="Arial (Body)"/>
                <a:cs typeface="Arial (Body)"/>
              </a:rPr>
              <a:t>Skoool</a:t>
            </a:r>
            <a:r>
              <a:rPr lang="mk-MK" cap="none" dirty="0" smtClean="0">
                <a:latin typeface="Arial (Body)"/>
                <a:cs typeface="Arial (Body)"/>
              </a:rPr>
              <a:t> на пример</a:t>
            </a:r>
            <a:r>
              <a:rPr lang="sk-SK" cap="none" dirty="0" smtClean="0">
                <a:latin typeface="Arial (Body)"/>
                <a:cs typeface="Arial (Body)"/>
              </a:rPr>
              <a:t>)</a:t>
            </a:r>
            <a:endParaRPr lang="mk-MK" cap="none" dirty="0" smtClean="0">
              <a:latin typeface="Arial (Body)"/>
              <a:cs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Имплементира </a:t>
            </a:r>
            <a:r>
              <a:rPr lang="bg-BG" cap="none" dirty="0"/>
              <a:t>различни функционалности кои ќе ја промовираат соработката меѓу наставниците</a:t>
            </a:r>
            <a:r>
              <a:rPr lang="en-GB" cap="none" dirty="0" smtClean="0"/>
              <a:t>.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cap="none" dirty="0" err="1" smtClean="0"/>
              <a:t>Усвојување</a:t>
            </a:r>
            <a:r>
              <a:rPr lang="ru-RU" cap="none" dirty="0" smtClean="0"/>
              <a:t> </a:t>
            </a:r>
            <a:r>
              <a:rPr lang="ru-RU" cap="none" dirty="0" err="1"/>
              <a:t>насоки</a:t>
            </a:r>
            <a:r>
              <a:rPr lang="ru-RU" cap="none" dirty="0"/>
              <a:t> и добро </a:t>
            </a:r>
            <a:r>
              <a:rPr lang="ru-RU" cap="none" dirty="0" err="1"/>
              <a:t>дефинирани</a:t>
            </a:r>
            <a:r>
              <a:rPr lang="ru-RU" cap="none" dirty="0"/>
              <a:t> </a:t>
            </a:r>
            <a:r>
              <a:rPr lang="ru-RU" cap="none" dirty="0" err="1"/>
              <a:t>стандарди</a:t>
            </a:r>
            <a:r>
              <a:rPr lang="ru-RU" cap="none" dirty="0"/>
              <a:t> за </a:t>
            </a:r>
            <a:r>
              <a:rPr lang="ru-RU" cap="none" dirty="0" err="1"/>
              <a:t>креирање</a:t>
            </a:r>
            <a:r>
              <a:rPr lang="ru-RU" cap="none" dirty="0"/>
              <a:t> </a:t>
            </a:r>
            <a:r>
              <a:rPr lang="ru-RU" cap="none" dirty="0" err="1"/>
              <a:t>дигитални</a:t>
            </a:r>
            <a:r>
              <a:rPr lang="ru-RU" cap="none" dirty="0"/>
              <a:t> </a:t>
            </a:r>
            <a:r>
              <a:rPr lang="ru-RU" cap="none" dirty="0" err="1"/>
              <a:t>содржини</a:t>
            </a:r>
            <a:r>
              <a:rPr lang="ru-RU" cap="none" dirty="0"/>
              <a:t> во </a:t>
            </a:r>
            <a:r>
              <a:rPr lang="ru-RU" cap="none" dirty="0" err="1"/>
              <a:t>земјата</a:t>
            </a:r>
            <a:r>
              <a:rPr lang="ru-RU" cap="none" dirty="0"/>
              <a:t>, </a:t>
            </a:r>
            <a:r>
              <a:rPr lang="ru-RU" cap="none" dirty="0" err="1"/>
              <a:t>така</a:t>
            </a:r>
            <a:r>
              <a:rPr lang="ru-RU" cap="none" dirty="0"/>
              <a:t> </a:t>
            </a:r>
            <a:r>
              <a:rPr lang="ru-RU" cap="none" dirty="0" err="1"/>
              <a:t>што</a:t>
            </a:r>
            <a:r>
              <a:rPr lang="ru-RU" cap="none" dirty="0"/>
              <a:t> </a:t>
            </a:r>
            <a:r>
              <a:rPr lang="ru-RU" cap="none" dirty="0" err="1"/>
              <a:t>размената</a:t>
            </a:r>
            <a:r>
              <a:rPr lang="ru-RU" cap="none" dirty="0"/>
              <a:t> на </a:t>
            </a:r>
            <a:r>
              <a:rPr lang="ru-RU" cap="none" dirty="0" err="1"/>
              <a:t>дигитални</a:t>
            </a:r>
            <a:r>
              <a:rPr lang="ru-RU" cap="none" dirty="0"/>
              <a:t> </a:t>
            </a:r>
            <a:r>
              <a:rPr lang="ru-RU" cap="none" dirty="0" err="1"/>
              <a:t>содржини</a:t>
            </a:r>
            <a:r>
              <a:rPr lang="ru-RU" cap="none" dirty="0"/>
              <a:t> </a:t>
            </a:r>
            <a:r>
              <a:rPr lang="ru-RU" cap="none" dirty="0" err="1"/>
              <a:t>помеѓу</a:t>
            </a:r>
            <a:r>
              <a:rPr lang="ru-RU" cap="none" dirty="0"/>
              <a:t> </a:t>
            </a:r>
            <a:r>
              <a:rPr lang="ru-RU" cap="none" dirty="0" err="1"/>
              <a:t>различните</a:t>
            </a:r>
            <a:r>
              <a:rPr lang="ru-RU" cap="none" dirty="0"/>
              <a:t> </a:t>
            </a:r>
            <a:r>
              <a:rPr lang="ru-RU" cap="none" dirty="0" err="1"/>
              <a:t>платформи</a:t>
            </a:r>
            <a:r>
              <a:rPr lang="ru-RU" cap="none" dirty="0"/>
              <a:t> </a:t>
            </a:r>
            <a:r>
              <a:rPr lang="ru-RU" cap="none" dirty="0" err="1"/>
              <a:t>ќе</a:t>
            </a:r>
            <a:r>
              <a:rPr lang="ru-RU" cap="none" dirty="0"/>
              <a:t> биде возможна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Обуките </a:t>
            </a:r>
            <a:r>
              <a:rPr lang="bg-BG" cap="none" dirty="0"/>
              <a:t>на наставниците, </a:t>
            </a:r>
            <a:r>
              <a:rPr lang="bg-BG" cap="none" dirty="0" smtClean="0"/>
              <a:t>креирање </a:t>
            </a:r>
            <a:r>
              <a:rPr lang="bg-BG" cap="none" dirty="0"/>
              <a:t>кориснички прирачници и работилници со што ќе се зголемат капацитетите на наставниците за користење виртуелни мрежи за соработка и настава</a:t>
            </a:r>
            <a:r>
              <a:rPr lang="bg-BG" cap="none" dirty="0" smtClean="0"/>
              <a:t>.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2746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/>
              <a:t>препораки за иден развој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 fontScale="85000" lnSpcReduction="20000"/>
          </a:bodyPr>
          <a:lstStyle/>
          <a:p>
            <a:r>
              <a:rPr lang="bg-BG" cap="none" dirty="0"/>
              <a:t>Локални, </a:t>
            </a:r>
            <a:r>
              <a:rPr lang="bg-BG" cap="none" dirty="0" smtClean="0"/>
              <a:t>регионални или </a:t>
            </a:r>
            <a:r>
              <a:rPr lang="bg-BG" cap="none" dirty="0"/>
              <a:t>секторски веб-базирани </a:t>
            </a:r>
            <a:r>
              <a:rPr lang="bg-BG" cap="none" dirty="0" smtClean="0"/>
              <a:t>мрежи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Локалните или регионалните виртуелни мрежи кои се резултат на локални иницијативи, во повеќето случаи кај самите наставници, ја надополнуваат националната виртуелна </a:t>
            </a:r>
            <a:r>
              <a:rPr lang="bg-BG" cap="none" dirty="0" smtClean="0"/>
              <a:t>мрежа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Тие можат да ја пополнат празнината што постои додека националната виртуелна мрежа не биде развиена и целосно оперативна, а истовремено ќе ја подигне свеста и компетенциите на наставниците за користење на таквите мрежи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Локалниот и регионалниот аспект на овие мрежи ги прави понеформални и поприфатливи за наставниците</a:t>
            </a:r>
            <a:r>
              <a:rPr lang="en-GB" cap="none" dirty="0" smtClean="0"/>
              <a:t>.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/>
              <a:t>Таквите локални мрежи можат да бидат поддржани од национално и меѓународно финансирање на проекти, упатства, награди, мрежи за споделување практики, обука и формално и неформално признавање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/>
              <a:t>Поддршката и признавањето од Министерството и од клучните национални агенции, како што е Центарот за </a:t>
            </a:r>
            <a:r>
              <a:rPr lang="bg-BG" cap="none" dirty="0" smtClean="0"/>
              <a:t>средно стручно образование, </a:t>
            </a:r>
            <a:r>
              <a:rPr lang="bg-BG" cap="none" dirty="0"/>
              <a:t>на пример, ќе ги охрабрат наставниците и директорите да учествуваат во таквите мрежи. Националната канцеларија на Еразмус плус можеби ќе може да го поддржи </a:t>
            </a:r>
            <a:r>
              <a:rPr lang="bg-BG" cap="none" dirty="0" smtClean="0"/>
              <a:t>финансирањето</a:t>
            </a:r>
            <a:r>
              <a:rPr lang="en-GB" cap="none" dirty="0" smtClean="0"/>
              <a:t>.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2372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/>
              <a:t>препораки за иден развој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r>
              <a:rPr lang="mk-MK" cap="none" dirty="0" smtClean="0"/>
              <a:t>Проектни мрежи</a:t>
            </a:r>
            <a:endParaRPr lang="en-GB" cap="none" dirty="0" smtClean="0"/>
          </a:p>
          <a:p>
            <a:pPr marL="285750" indent="-285750">
              <a:buFont typeface="Arial"/>
              <a:buChar char="•"/>
            </a:pPr>
            <a:r>
              <a:rPr lang="mk-MK" cap="none" dirty="0" smtClean="0"/>
              <a:t>Постојните проекти во областа на стручното образование може исто така да понудат </a:t>
            </a:r>
            <a:r>
              <a:rPr lang="bg-BG" cap="none" dirty="0" smtClean="0"/>
              <a:t>можности </a:t>
            </a:r>
            <a:r>
              <a:rPr lang="bg-BG" cap="none" dirty="0"/>
              <a:t>за развивање на </a:t>
            </a:r>
            <a:r>
              <a:rPr lang="bg-BG" cap="none" dirty="0" smtClean="0"/>
              <a:t>веб - </a:t>
            </a:r>
            <a:r>
              <a:rPr lang="bg-BG" cap="none" dirty="0"/>
              <a:t>заедници за оние наставници кои се вклучени во развојот на </a:t>
            </a:r>
            <a:r>
              <a:rPr lang="bg-BG" cap="none" dirty="0" smtClean="0"/>
              <a:t>настаните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Доколку овие мрежи не би биле поддржани по завршувањето на проектите, можно е да се </a:t>
            </a:r>
            <a:r>
              <a:rPr lang="bg-BG" cap="none" dirty="0" smtClean="0"/>
              <a:t>испланира ресурсите кои биле развиени </a:t>
            </a:r>
            <a:r>
              <a:rPr lang="bg-BG" cap="none" dirty="0"/>
              <a:t>да бидат достапни преку други платформи и мрежи. </a:t>
            </a:r>
            <a:endParaRPr lang="bg-BG" cap="none" dirty="0" smtClean="0"/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Пожелно е да се </a:t>
            </a:r>
            <a:r>
              <a:rPr lang="bg-BG" cap="none" dirty="0" smtClean="0"/>
              <a:t>анализира дали веб-заснованите заедници би </a:t>
            </a:r>
            <a:r>
              <a:rPr lang="bg-BG" cap="none" dirty="0"/>
              <a:t>можеле да бидат </a:t>
            </a:r>
            <a:r>
              <a:rPr lang="bg-BG" cap="none" dirty="0" smtClean="0"/>
              <a:t>направени за </a:t>
            </a:r>
            <a:r>
              <a:rPr lang="bg-BG" cap="none" dirty="0"/>
              <a:t>да ги поддржат таквите проекти, бидејќи тие нудат силна мотивација за учество и можности за мешан континуиран професионален развој (КПР)</a:t>
            </a:r>
            <a:r>
              <a:rPr lang="bg-BG" cap="non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1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/>
              <a:t>препораки за иден развој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 fontScale="92500" lnSpcReduction="20000"/>
          </a:bodyPr>
          <a:lstStyle/>
          <a:p>
            <a:r>
              <a:rPr lang="mk-MK" cap="none" dirty="0" smtClean="0"/>
              <a:t>Социјални медиуми</a:t>
            </a:r>
            <a:endParaRPr lang="en-GB" cap="none" dirty="0" smtClean="0"/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Социјалните мрежи можат да понудат начин за поврзување меѓу различни платформи и да ангажираат повеќе наставници да учествуваат на начини кои се релевантни и </a:t>
            </a:r>
            <a:r>
              <a:rPr lang="bg-BG" cap="none" dirty="0" smtClean="0"/>
              <a:t>атрактивни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 smtClean="0"/>
              <a:t>Преку социјални </a:t>
            </a:r>
            <a:r>
              <a:rPr lang="bg-BG" cap="none" dirty="0"/>
              <a:t>медиуми, наставниците можат да </a:t>
            </a:r>
            <a:r>
              <a:rPr lang="bg-BG" cap="none" dirty="0" smtClean="0"/>
              <a:t>соработуваат заедно </a:t>
            </a:r>
            <a:r>
              <a:rPr lang="bg-BG" cap="none" dirty="0"/>
              <a:t>во помали групи </a:t>
            </a:r>
            <a:r>
              <a:rPr lang="bg-BG" cap="none" dirty="0" smtClean="0"/>
              <a:t>во кои ќе постои поголема доверба, и каде </a:t>
            </a:r>
            <a:r>
              <a:rPr lang="bg-BG" cap="none" dirty="0"/>
              <a:t>што се подготвени да </a:t>
            </a:r>
            <a:r>
              <a:rPr lang="bg-BG" cap="none" dirty="0" smtClean="0"/>
              <a:t>дискутираат за нивните искуства</a:t>
            </a:r>
            <a:r>
              <a:rPr lang="en-GB" cap="none" dirty="0" smtClean="0"/>
              <a:t>. </a:t>
            </a:r>
            <a:endParaRPr lang="mk-MK" cap="none" dirty="0" smtClean="0"/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Наставниците можат да бидат поддржани да ги користат социјалните медиуми </a:t>
            </a:r>
            <a:r>
              <a:rPr lang="bg-BG" cap="none" dirty="0" smtClean="0"/>
              <a:t>преку вградување </a:t>
            </a:r>
            <a:r>
              <a:rPr lang="bg-BG" cap="none" dirty="0"/>
              <a:t>на социјалните медиуми во </a:t>
            </a:r>
            <a:r>
              <a:rPr lang="bg-BG" cap="none" dirty="0" smtClean="0"/>
              <a:t>платформите </a:t>
            </a:r>
            <a:r>
              <a:rPr lang="bg-BG" cap="none" dirty="0"/>
              <a:t>и преку поголема рутинска употреба на социјалните медиуми, на пример, како дел од континуираниот професионален развој (КПР) понуден од Агенцијата за </a:t>
            </a:r>
            <a:r>
              <a:rPr lang="bg-BG" cap="none" dirty="0" smtClean="0"/>
              <a:t>средно стручно </a:t>
            </a:r>
            <a:r>
              <a:rPr lang="bg-BG" cap="none" dirty="0"/>
              <a:t>образование </a:t>
            </a:r>
            <a:r>
              <a:rPr lang="bg-BG" cap="none" dirty="0" smtClean="0"/>
              <a:t>или </a:t>
            </a:r>
            <a:r>
              <a:rPr lang="bg-BG" cap="none" dirty="0"/>
              <a:t>од Бирото за развој на образованието</a:t>
            </a:r>
            <a:endParaRPr lang="en-GB" cap="none" dirty="0" smtClean="0"/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Посебни заинтересирани групи наставници може да бидат охрабрени да ги користат социјалните медиуми за да соработуваат и да споделуваат идеи</a:t>
            </a:r>
            <a:r>
              <a:rPr lang="en-GB" cap="none" dirty="0" smtClean="0"/>
              <a:t>. </a:t>
            </a:r>
            <a:endParaRPr lang="en-GB" cap="none" dirty="0" smtClean="0"/>
          </a:p>
        </p:txBody>
      </p:sp>
    </p:spTree>
    <p:extLst>
      <p:ext uri="{BB962C8B-B14F-4D97-AF65-F5344CB8AC3E}">
        <p14:creationId xmlns:p14="http://schemas.microsoft.com/office/powerpoint/2010/main" val="27922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/>
              <a:t>препораки за иден развој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3313574"/>
          </a:xfrm>
        </p:spPr>
        <p:txBody>
          <a:bodyPr>
            <a:normAutofit/>
          </a:bodyPr>
          <a:lstStyle/>
          <a:p>
            <a:r>
              <a:rPr lang="bg-BG" cap="none" dirty="0"/>
              <a:t>Координација на </a:t>
            </a:r>
            <a:r>
              <a:rPr lang="bg-BG" cap="none" dirty="0" smtClean="0"/>
              <a:t>развојот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 smtClean="0"/>
              <a:t>Формирање </a:t>
            </a:r>
            <a:r>
              <a:rPr lang="bg-BG" cap="none" dirty="0"/>
              <a:t>национална работна група за развој на веб-базирани мрежи за наставниците во средните стручни училишта во </a:t>
            </a:r>
            <a:r>
              <a:rPr lang="bg-BG" cap="none" dirty="0" smtClean="0"/>
              <a:t>Македонија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Работната група може да вклучува претставници на снабдувачи и корисници на веб-базирани мрежи и може да обезбеди форум за споделување </a:t>
            </a:r>
            <a:r>
              <a:rPr lang="bg-BG" cap="none" dirty="0" smtClean="0"/>
              <a:t>идеи</a:t>
            </a:r>
            <a:r>
              <a:rPr lang="en-GB"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/>
              <a:buChar char="•"/>
            </a:pPr>
            <a:r>
              <a:rPr lang="bg-BG" cap="none" dirty="0"/>
              <a:t>Работната група би можела да преземе мерки за да создаде упатства и шаблони за поддршка на интероперабилноста и конвергенцијата</a:t>
            </a:r>
            <a:r>
              <a:rPr lang="en-GB" cap="none" dirty="0" smtClean="0"/>
              <a:t>. </a:t>
            </a:r>
            <a:endParaRPr lang="en-GB" cap="none" dirty="0" smtClean="0"/>
          </a:p>
        </p:txBody>
      </p:sp>
    </p:spTree>
    <p:extLst>
      <p:ext uri="{BB962C8B-B14F-4D97-AF65-F5344CB8AC3E}">
        <p14:creationId xmlns:p14="http://schemas.microsoft.com/office/powerpoint/2010/main" val="34359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1212900"/>
          </a:xfrm>
        </p:spPr>
        <p:txBody>
          <a:bodyPr>
            <a:normAutofit fontScale="90000"/>
          </a:bodyPr>
          <a:lstStyle/>
          <a:p>
            <a:r>
              <a:rPr lang="mk-MK" cap="none" dirty="0" smtClean="0"/>
              <a:t>Што може да направат различните интересни групи за да го подржат развојот на националната веб-заснована мрежа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635646"/>
            <a:ext cx="8424863" cy="295232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mk-MK" sz="1800" cap="none" dirty="0" smtClean="0"/>
              <a:t>Владини институции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 smtClean="0"/>
              <a:t>Високо-образовни институции</a:t>
            </a:r>
            <a:endParaRPr lang="en-GB" sz="1800" cap="none" dirty="0" smtClean="0"/>
          </a:p>
          <a:p>
            <a:pPr marL="285750" indent="-285750">
              <a:buFont typeface="Arial"/>
              <a:buChar char="•"/>
            </a:pPr>
            <a:r>
              <a:rPr lang="mk-MK" sz="1800" cap="none" dirty="0" smtClean="0"/>
              <a:t>Наставници</a:t>
            </a:r>
            <a:endParaRPr lang="en-GB" sz="1800" cap="none" dirty="0" smtClean="0"/>
          </a:p>
          <a:p>
            <a:pPr marL="285750" indent="-285750">
              <a:buFont typeface="Arial"/>
              <a:buChar char="•"/>
            </a:pPr>
            <a:r>
              <a:rPr lang="mk-MK" sz="1800" cap="none" dirty="0" smtClean="0"/>
              <a:t>Меѓународни донатори</a:t>
            </a:r>
            <a:r>
              <a:rPr lang="en-GB" sz="1800" cap="none" dirty="0" smtClean="0"/>
              <a:t> </a:t>
            </a:r>
            <a:endParaRPr lang="en-GB" sz="1800" cap="none" dirty="0" smtClean="0"/>
          </a:p>
          <a:p>
            <a:pPr marL="285750" indent="-285750">
              <a:buFont typeface="Arial"/>
              <a:buChar char="•"/>
            </a:pPr>
            <a:r>
              <a:rPr lang="mk-MK" sz="1800" cap="none" dirty="0" smtClean="0"/>
              <a:t>Невладини здруженија</a:t>
            </a:r>
            <a:endParaRPr lang="en-GB" sz="1800" cap="none" dirty="0" smtClean="0"/>
          </a:p>
        </p:txBody>
      </p:sp>
    </p:spTree>
    <p:extLst>
      <p:ext uri="{BB962C8B-B14F-4D97-AF65-F5344CB8AC3E}">
        <p14:creationId xmlns:p14="http://schemas.microsoft.com/office/powerpoint/2010/main" val="34137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1428924"/>
          </a:xfrm>
        </p:spPr>
        <p:txBody>
          <a:bodyPr>
            <a:normAutofit/>
          </a:bodyPr>
          <a:lstStyle/>
          <a:p>
            <a:r>
              <a:rPr lang="mk-MK" cap="none" dirty="0"/>
              <a:t>Што може да направат различните интересни групи за да го подржат развојот на </a:t>
            </a:r>
            <a:r>
              <a:rPr lang="mk-MK" cap="none" dirty="0" smtClean="0"/>
              <a:t>локални, регионални или секторски веб-базирани мрежи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995686"/>
            <a:ext cx="8424863" cy="259228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mk-MK" sz="1800" cap="none" dirty="0"/>
              <a:t>Владини институции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Високо-образовни институции</a:t>
            </a:r>
            <a:endParaRPr lang="en-GB" sz="1800" cap="none" dirty="0"/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Наставници</a:t>
            </a:r>
            <a:endParaRPr lang="en-GB" sz="1800" cap="none" dirty="0"/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Меѓународни донатори</a:t>
            </a:r>
            <a:r>
              <a:rPr lang="en-GB" sz="1800" cap="none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Невладини здруженија</a:t>
            </a:r>
            <a:endParaRPr lang="en-GB" sz="1800" cap="none" dirty="0"/>
          </a:p>
        </p:txBody>
      </p:sp>
    </p:spTree>
    <p:extLst>
      <p:ext uri="{BB962C8B-B14F-4D97-AF65-F5344CB8AC3E}">
        <p14:creationId xmlns:p14="http://schemas.microsoft.com/office/powerpoint/2010/main" val="25767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cap="none" dirty="0"/>
              <a:t>Што може да направат различните интересни групи за да го подржат развојот на </a:t>
            </a:r>
            <a:r>
              <a:rPr lang="mk-MK" cap="none" dirty="0" smtClean="0"/>
              <a:t>проектните мрежи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563638"/>
            <a:ext cx="8424863" cy="302433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mk-MK" sz="1800" cap="none" dirty="0"/>
              <a:t>Владини институции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Високо-образовни институции</a:t>
            </a:r>
            <a:endParaRPr lang="en-GB" sz="1800" cap="none" dirty="0"/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Наставници</a:t>
            </a:r>
            <a:endParaRPr lang="en-GB" sz="1800" cap="none" dirty="0"/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Меѓународни донатори</a:t>
            </a:r>
            <a:r>
              <a:rPr lang="en-GB" sz="1800" cap="none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Невладини здруженија</a:t>
            </a:r>
            <a:endParaRPr lang="en-GB" sz="1800" cap="none" dirty="0"/>
          </a:p>
        </p:txBody>
      </p:sp>
    </p:spTree>
    <p:extLst>
      <p:ext uri="{BB962C8B-B14F-4D97-AF65-F5344CB8AC3E}">
        <p14:creationId xmlns:p14="http://schemas.microsoft.com/office/powerpoint/2010/main" val="25767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1356916"/>
          </a:xfrm>
        </p:spPr>
        <p:txBody>
          <a:bodyPr>
            <a:normAutofit fontScale="90000"/>
          </a:bodyPr>
          <a:lstStyle/>
          <a:p>
            <a:r>
              <a:rPr lang="mk-MK" cap="none" dirty="0"/>
              <a:t>Што може да направат различните интересни групи за да го подржат развојот на </a:t>
            </a:r>
            <a:r>
              <a:rPr lang="mk-MK" cap="none" dirty="0" smtClean="0"/>
              <a:t>мрежите преку социјалните медиуми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779662"/>
            <a:ext cx="8424863" cy="280831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mk-MK" sz="1800" cap="none" dirty="0"/>
              <a:t>Владини институции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Високо-образовни институции</a:t>
            </a:r>
            <a:endParaRPr lang="en-GB" sz="1800" cap="none" dirty="0"/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Наставници</a:t>
            </a:r>
            <a:endParaRPr lang="en-GB" sz="1800" cap="none" dirty="0"/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Меѓународни донатори</a:t>
            </a:r>
            <a:r>
              <a:rPr lang="en-GB" sz="1800" cap="none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Невладини здруженија</a:t>
            </a:r>
            <a:endParaRPr lang="en-GB" sz="1800" cap="none" dirty="0"/>
          </a:p>
        </p:txBody>
      </p:sp>
    </p:spTree>
    <p:extLst>
      <p:ext uri="{BB962C8B-B14F-4D97-AF65-F5344CB8AC3E}">
        <p14:creationId xmlns:p14="http://schemas.microsoft.com/office/powerpoint/2010/main" val="25767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1356916"/>
          </a:xfrm>
        </p:spPr>
        <p:txBody>
          <a:bodyPr>
            <a:normAutofit fontScale="90000"/>
          </a:bodyPr>
          <a:lstStyle/>
          <a:p>
            <a:r>
              <a:rPr lang="mk-MK" cap="none" dirty="0"/>
              <a:t>Што може да направат различните интересни групи за да го подржат развојот на </a:t>
            </a:r>
            <a:r>
              <a:rPr lang="mk-MK" cap="none" dirty="0" smtClean="0"/>
              <a:t>работна група за координација на развојот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707654"/>
            <a:ext cx="8424863" cy="288032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mk-MK" sz="1800" cap="none" dirty="0"/>
              <a:t>Владини институции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Високо-образовни институции</a:t>
            </a:r>
            <a:endParaRPr lang="en-GB" sz="1800" cap="none" dirty="0"/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Наставници</a:t>
            </a:r>
            <a:endParaRPr lang="en-GB" sz="1800" cap="none" dirty="0"/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Меѓународни донатори</a:t>
            </a:r>
            <a:r>
              <a:rPr lang="en-GB" sz="1800" cap="none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mk-MK" sz="1800" cap="none" dirty="0"/>
              <a:t>Невладини здруженија</a:t>
            </a:r>
            <a:endParaRPr lang="en-GB" sz="1800" cap="none" dirty="0"/>
          </a:p>
        </p:txBody>
      </p:sp>
    </p:spTree>
    <p:extLst>
      <p:ext uri="{BB962C8B-B14F-4D97-AF65-F5344CB8AC3E}">
        <p14:creationId xmlns:p14="http://schemas.microsoft.com/office/powerpoint/2010/main" val="28559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М</a:t>
            </a:r>
            <a:r>
              <a:rPr lang="mk-MK" dirty="0"/>
              <a:t>апирање на на он-лајн мрежите за наставници од средните стручни училишта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mk-MK" cap="none" dirty="0" smtClean="0"/>
              <a:t>Користена методологија</a:t>
            </a:r>
            <a:r>
              <a:rPr lang="en-GB" cap="none" dirty="0" smtClean="0"/>
              <a:t>: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/>
              <a:t>О</a:t>
            </a:r>
            <a:r>
              <a:rPr lang="bg-BG" cap="none" dirty="0" smtClean="0"/>
              <a:t>псежно </a:t>
            </a:r>
            <a:r>
              <a:rPr lang="mk-MK" cap="none" dirty="0" smtClean="0"/>
              <a:t>офлајн </a:t>
            </a:r>
            <a:r>
              <a:rPr lang="bg-BG" cap="none" dirty="0" smtClean="0"/>
              <a:t>и </a:t>
            </a:r>
            <a:r>
              <a:rPr lang="bg-BG" cap="none" dirty="0"/>
              <a:t>онлајн истражување со цел да се идентификуваат клучните засегнати страни од областите кои се релевантни за оваа </a:t>
            </a:r>
            <a:r>
              <a:rPr lang="bg-BG" cap="none" dirty="0" smtClean="0"/>
              <a:t>задача</a:t>
            </a:r>
            <a:r>
              <a:rPr lang="en-GB" cap="none" dirty="0" smtClean="0"/>
              <a:t>;</a:t>
            </a:r>
            <a:endParaRPr lang="en-GB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 smtClean="0"/>
              <a:t>Анализа и категоризација на собраните податоци</a:t>
            </a:r>
            <a:r>
              <a:rPr lang="en-GB" cap="none" dirty="0" smtClean="0"/>
              <a:t>;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cap="none" dirty="0" smtClean="0"/>
              <a:t>„Лице</a:t>
            </a:r>
            <a:r>
              <a:rPr lang="bg-BG" cap="none" dirty="0"/>
              <a:t>-в-лице</a:t>
            </a:r>
            <a:r>
              <a:rPr lang="bg-BG" cap="none" dirty="0" smtClean="0"/>
              <a:t>“ интервјуа со </a:t>
            </a:r>
            <a:r>
              <a:rPr lang="bg-BG" cap="none" dirty="0"/>
              <a:t>оние </a:t>
            </a:r>
            <a:r>
              <a:rPr lang="bg-BG" cap="none" dirty="0" smtClean="0"/>
              <a:t>ентитети кои </a:t>
            </a:r>
            <a:r>
              <a:rPr lang="bg-BG" cap="none" dirty="0"/>
              <a:t>беа идентификувани како релевантни актери кои имаат тековен и иден капацитет и стремежи за користење и промовирање на употребата на виртуелните мрежи и дигиталното и онлајн учење (DOL) во областа на стручното образование и обука</a:t>
            </a:r>
            <a:endParaRPr lang="mk-MK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cap="none" dirty="0" smtClean="0"/>
              <a:t>Беа направени 14 интервјуа со 18 учесници</a:t>
            </a:r>
            <a:r>
              <a:rPr lang="en-GB" cap="none" dirty="0" smtClean="0"/>
              <a:t>.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6738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lagoda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256584" cy="32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благодарам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М</a:t>
            </a:r>
            <a:r>
              <a:rPr lang="mk-MK" dirty="0"/>
              <a:t>апирање на на он-лајн мрежите за наставници од средните стручни училишта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cap="none" dirty="0" smtClean="0"/>
              <a:t>Идентификувани онлајн виртуелни мрежи</a:t>
            </a:r>
            <a:r>
              <a:rPr lang="en-GB" cap="none" dirty="0" smtClean="0"/>
              <a:t> </a:t>
            </a:r>
            <a:r>
              <a:rPr lang="en-GB" cap="none" dirty="0" smtClean="0"/>
              <a:t>(1/3):</a:t>
            </a:r>
            <a:endParaRPr lang="en-GB" cap="non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53618"/>
              </p:ext>
            </p:extLst>
          </p:nvPr>
        </p:nvGraphicFramePr>
        <p:xfrm>
          <a:off x="395536" y="1707654"/>
          <a:ext cx="8352927" cy="247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388843"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Име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Сопственик</a:t>
                      </a:r>
                      <a:r>
                        <a:rPr lang="en-US" sz="1600" dirty="0" smtClean="0"/>
                        <a:t>(</a:t>
                      </a:r>
                      <a:r>
                        <a:rPr lang="mk-MK" sz="1600" dirty="0" smtClean="0"/>
                        <a:t>ци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Регистрирани корисници</a:t>
                      </a:r>
                      <a:endParaRPr lang="en-US" sz="1600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http://</a:t>
                      </a:r>
                      <a:r>
                        <a:rPr lang="en-GB" sz="13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digitalschool.mk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r-IN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Здружение на граѓани – „Жетва на знаење“ 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Уленици</a:t>
                      </a:r>
                      <a:endParaRPr lang="en-US" sz="1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Наставници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</a:t>
                      </a: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://</a:t>
                      </a:r>
                      <a:r>
                        <a:rPr lang="en-GB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www.oer.mk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Фондација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Метаморфозис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585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http://www.skoool.mk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Министерство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 образование и наука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постои модул за регистрација,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материјалите се достапни до нерегистрирани корисници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</a:t>
                      </a:r>
                      <a:r>
                        <a:rPr lang="en-GB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www.e-ucebnici.mon.gov.mk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Министерство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 образование и наука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постои модул за регистрација,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материјалите се достапни до нерегистрирани корисници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5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М</a:t>
            </a:r>
            <a:r>
              <a:rPr lang="mk-MK" dirty="0"/>
              <a:t>апирање на на он-лајн мрежите за наставници од средните стручни училишта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cap="none" dirty="0"/>
              <a:t>Идентификувани онлајн виртуелни </a:t>
            </a:r>
            <a:r>
              <a:rPr lang="mk-MK" cap="none" dirty="0" smtClean="0"/>
              <a:t>мрежи </a:t>
            </a:r>
            <a:r>
              <a:rPr lang="en-GB" cap="none" dirty="0" smtClean="0"/>
              <a:t>(</a:t>
            </a:r>
            <a:r>
              <a:rPr lang="en-GB" cap="none" dirty="0" smtClean="0"/>
              <a:t>2/3):</a:t>
            </a:r>
            <a:endParaRPr lang="en-GB" cap="non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25917"/>
              </p:ext>
            </p:extLst>
          </p:nvPr>
        </p:nvGraphicFramePr>
        <p:xfrm>
          <a:off x="395536" y="1707654"/>
          <a:ext cx="8352927" cy="286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3888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Owner(s)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Registered Users</a:t>
                      </a:r>
                      <a:endParaRPr lang="en-US" sz="1600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http://eduvideos.mon.gov.mk/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Министерство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 образование и наука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постои модул за регистрација,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материјалите се достапни до нерегистрирани корисници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http://elektronskoucenje.mk/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Здружение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 образование на возрасни, Центар за доживотно учење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Наставници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https://education.microsoft.com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Microsoft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Наставници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u="sng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https://pilmacedonia.wordpress.com/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Microsoft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695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Наставници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</a:t>
                      </a:r>
                      <a:r>
                        <a:rPr lang="en-GB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courses.finki.ukim.mk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Факултет за информатички науки и компјутерско инженерство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Наставници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8000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Студенти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1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М</a:t>
            </a:r>
            <a:r>
              <a:rPr lang="mk-MK" dirty="0"/>
              <a:t>апирање на на он-лајн мрежите за наставници од средните стручни училишта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cap="none" dirty="0"/>
              <a:t>Идентификувани онлајн виртуелни </a:t>
            </a:r>
            <a:r>
              <a:rPr lang="mk-MK" cap="none" dirty="0" smtClean="0"/>
              <a:t>мрежи </a:t>
            </a:r>
            <a:r>
              <a:rPr lang="en-GB" cap="none" dirty="0" smtClean="0"/>
              <a:t>(</a:t>
            </a:r>
            <a:r>
              <a:rPr lang="en-GB" cap="none" dirty="0" smtClean="0"/>
              <a:t>3/3):</a:t>
            </a:r>
            <a:endParaRPr lang="en-GB" cap="non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444058"/>
              </p:ext>
            </p:extLst>
          </p:nvPr>
        </p:nvGraphicFramePr>
        <p:xfrm>
          <a:off x="395536" y="1707654"/>
          <a:ext cx="8352927" cy="204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3888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Owner(s)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Registered Users</a:t>
                      </a:r>
                      <a:endParaRPr lang="en-US" sz="1600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hiponproject.eu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Универзитети од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Атина, Скопје, Загреб, Амстердам и Никозија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Наставници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Студенти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</a:t>
                      </a:r>
                      <a:r>
                        <a:rPr lang="en-GB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www.cs.org.mk</a:t>
                      </a: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moodle</a:t>
                      </a: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Здружение на информатичари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Македонија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Наставници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 информатика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http://mendo.mk/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Здружение на информатичари</a:t>
                      </a:r>
                      <a:r>
                        <a:rPr lang="mk-MK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Македонија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9915 </a:t>
                      </a:r>
                      <a:r>
                        <a:rPr lang="mk-MK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Ученици од средните училишта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http://kupikurs.mk/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iVote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130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6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М</a:t>
            </a:r>
            <a:r>
              <a:rPr lang="mk-MK" dirty="0"/>
              <a:t>апирање на на он-лајн мрежите за наставници од средните стручни училишта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cap="none" dirty="0" smtClean="0"/>
              <a:t>Идентификувани </a:t>
            </a:r>
            <a:r>
              <a:rPr lang="en-GB" cap="none" dirty="0" smtClean="0"/>
              <a:t>Facebook </a:t>
            </a:r>
            <a:r>
              <a:rPr lang="mk-MK" cap="none" dirty="0" smtClean="0"/>
              <a:t>групи</a:t>
            </a:r>
            <a:r>
              <a:rPr lang="en-GB" cap="none" dirty="0" smtClean="0"/>
              <a:t>:</a:t>
            </a:r>
            <a:endParaRPr lang="en-GB" cap="non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60990"/>
              </p:ext>
            </p:extLst>
          </p:nvPr>
        </p:nvGraphicFramePr>
        <p:xfrm>
          <a:off x="395536" y="1707654"/>
          <a:ext cx="8352927" cy="2592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  <a:gridCol w="1152127"/>
              </a:tblGrid>
              <a:tr h="446977"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Име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Креатор</a:t>
                      </a:r>
                      <a:r>
                        <a:rPr lang="en-US" sz="1600" dirty="0" smtClean="0"/>
                        <a:t>(</a:t>
                      </a:r>
                      <a:r>
                        <a:rPr lang="mk-MK" sz="1600" dirty="0" smtClean="0"/>
                        <a:t>и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Членови</a:t>
                      </a:r>
                      <a:endParaRPr lang="en-US" sz="1600" dirty="0"/>
                    </a:p>
                  </a:txBody>
                  <a:tcPr/>
                </a:tc>
              </a:tr>
              <a:tr h="68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Math for primary and secondary education in R. Macedonia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https://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www.facebook.com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/groups/176535725796211/</a:t>
                      </a:r>
                      <a:endParaRPr lang="en-GB" sz="13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Goran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Atanasov</a:t>
                      </a:r>
                      <a:endParaRPr lang="en-GB" sz="13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Petar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Sokoloski</a:t>
                      </a:r>
                      <a:endParaRPr lang="en-GB" sz="13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Jasmina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Anancevska</a:t>
                      </a:r>
                      <a:endParaRPr lang="en-GB" sz="13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6031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87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Association of Teachers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https://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www.facebook.com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/groups/142650482461718/</a:t>
                      </a:r>
                      <a:endParaRPr lang="en-GB" sz="13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/>
                          <a:cs typeface="Calibri"/>
                        </a:rPr>
                        <a:t>Jelena</a:t>
                      </a:r>
                      <a:r>
                        <a:rPr lang="en-US" sz="13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300" dirty="0" err="1" smtClean="0">
                          <a:latin typeface="Calibri"/>
                          <a:cs typeface="Calibri"/>
                        </a:rPr>
                        <a:t>Savova</a:t>
                      </a:r>
                      <a:endParaRPr lang="en-US" sz="1300" dirty="0">
                        <a:latin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4582</a:t>
                      </a:r>
                      <a:r>
                        <a:rPr lang="en-US" sz="130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87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Teachers in first grade 2016/2017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https://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www.facebook.com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/groups/1575056969389505/</a:t>
                      </a:r>
                      <a:endParaRPr lang="en-GB" sz="13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Valentina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Todorova</a:t>
                      </a:r>
                      <a:endParaRPr lang="en-GB" sz="13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Mirjana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Dimoska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-Miki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/>
                          <a:cs typeface="Calibri"/>
                        </a:rPr>
                        <a:t>3500</a:t>
                      </a:r>
                      <a:endParaRPr lang="en-US" sz="1300" dirty="0">
                        <a:latin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87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Association of Educational Teachers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https://</a:t>
                      </a:r>
                      <a:r>
                        <a:rPr lang="en-GB" sz="13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www.facebook.com</a:t>
                      </a:r>
                      <a:r>
                        <a:rPr lang="en-GB" sz="13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/groups/142258909198490/</a:t>
                      </a:r>
                      <a:endParaRPr lang="en-GB" sz="13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/>
                          <a:cs typeface="Calibri"/>
                        </a:rPr>
                        <a:t>Biljana</a:t>
                      </a:r>
                      <a:r>
                        <a:rPr lang="en-US" sz="13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300" dirty="0" err="1" smtClean="0">
                          <a:latin typeface="Calibri"/>
                          <a:cs typeface="Calibri"/>
                        </a:rPr>
                        <a:t>Ugrinovska</a:t>
                      </a:r>
                      <a:endParaRPr lang="en-US" sz="1300" dirty="0">
                        <a:latin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/>
                          <a:cs typeface="Calibri"/>
                        </a:rPr>
                        <a:t>3293</a:t>
                      </a:r>
                      <a:endParaRPr lang="en-US" sz="1300" dirty="0">
                        <a:latin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М</a:t>
            </a:r>
            <a:r>
              <a:rPr lang="mk-MK" dirty="0"/>
              <a:t>апирање на на он-лајн мрежите за наставници од средните стручни </a:t>
            </a:r>
            <a:r>
              <a:rPr lang="mk-MK" dirty="0" smtClean="0"/>
              <a:t>училишта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k-MK" cap="none" dirty="0" smtClean="0"/>
              <a:t>Иницијални наоди </a:t>
            </a:r>
            <a:r>
              <a:rPr lang="en-GB" cap="none" dirty="0" smtClean="0"/>
              <a:t>(</a:t>
            </a:r>
            <a:r>
              <a:rPr lang="en-GB" cap="none" dirty="0" smtClean="0"/>
              <a:t>1/2):</a:t>
            </a:r>
          </a:p>
          <a:p>
            <a:pPr marL="285750" indent="-285750">
              <a:buFont typeface="Arial"/>
              <a:buChar char="•"/>
            </a:pPr>
            <a:r>
              <a:rPr lang="bg-BG" cap="none" dirty="0" smtClean="0"/>
              <a:t>Иако </a:t>
            </a:r>
            <a:r>
              <a:rPr lang="bg-BG" cap="none" dirty="0"/>
              <a:t>постои голем интерес кај сите владини институции од областа на образованието, во моментот не постојат виртуелни мрежи за наставници од основно и средно образование кои функционираат на ниво на цела </a:t>
            </a:r>
            <a:r>
              <a:rPr lang="bg-BG" cap="none" dirty="0" smtClean="0"/>
              <a:t>држава</a:t>
            </a:r>
          </a:p>
          <a:p>
            <a:pPr marL="285750" indent="-285750">
              <a:buFont typeface="Arial"/>
              <a:buChar char="•"/>
            </a:pPr>
            <a:r>
              <a:rPr lang="ru-RU" cap="none" dirty="0" err="1" smtClean="0"/>
              <a:t>Постојат</a:t>
            </a:r>
            <a:r>
              <a:rPr lang="ru-RU" cap="none" dirty="0" smtClean="0"/>
              <a:t> </a:t>
            </a:r>
            <a:r>
              <a:rPr lang="ru-RU" cap="none" dirty="0" err="1"/>
              <a:t>неколку</a:t>
            </a:r>
            <a:r>
              <a:rPr lang="ru-RU" cap="none" dirty="0"/>
              <a:t> </a:t>
            </a:r>
            <a:r>
              <a:rPr lang="ru-RU" cap="none" dirty="0" err="1"/>
              <a:t>иницијативи</a:t>
            </a:r>
            <a:r>
              <a:rPr lang="ru-RU" cap="none" dirty="0"/>
              <a:t> на </a:t>
            </a:r>
            <a:r>
              <a:rPr lang="ru-RU" cap="none" dirty="0" err="1"/>
              <a:t>државно</a:t>
            </a:r>
            <a:r>
              <a:rPr lang="ru-RU" cap="none" dirty="0"/>
              <a:t> </a:t>
            </a:r>
            <a:r>
              <a:rPr lang="ru-RU" cap="none" dirty="0" err="1"/>
              <a:t>ниво</a:t>
            </a:r>
            <a:r>
              <a:rPr lang="ru-RU" cap="none" dirty="0"/>
              <a:t> за </a:t>
            </a:r>
            <a:r>
              <a:rPr lang="ru-RU" cap="none" dirty="0" err="1"/>
              <a:t>создавање</a:t>
            </a:r>
            <a:r>
              <a:rPr lang="ru-RU" cap="none" dirty="0"/>
              <a:t> </a:t>
            </a:r>
            <a:r>
              <a:rPr lang="ru-RU" cap="none" dirty="0" err="1"/>
              <a:t>отворени</a:t>
            </a:r>
            <a:r>
              <a:rPr lang="ru-RU" cap="none" dirty="0"/>
              <a:t> </a:t>
            </a:r>
            <a:r>
              <a:rPr lang="ru-RU" cap="none" dirty="0" err="1"/>
              <a:t>образовни</a:t>
            </a:r>
            <a:r>
              <a:rPr lang="ru-RU" cap="none" dirty="0"/>
              <a:t> </a:t>
            </a:r>
            <a:r>
              <a:rPr lang="ru-RU" cap="none" dirty="0" err="1"/>
              <a:t>ресурси</a:t>
            </a:r>
            <a:r>
              <a:rPr lang="ru-RU" cap="none" dirty="0"/>
              <a:t>. </a:t>
            </a:r>
            <a:r>
              <a:rPr lang="ru-RU" cap="none" dirty="0" err="1"/>
              <a:t>Впечатокот</a:t>
            </a:r>
            <a:r>
              <a:rPr lang="ru-RU" cap="none" dirty="0"/>
              <a:t> е дека </a:t>
            </a:r>
            <a:r>
              <a:rPr lang="ru-RU" cap="none" dirty="0" err="1"/>
              <a:t>активностите</a:t>
            </a:r>
            <a:r>
              <a:rPr lang="ru-RU" cap="none" dirty="0"/>
              <a:t> за </a:t>
            </a:r>
            <a:r>
              <a:rPr lang="ru-RU" cap="none" dirty="0" err="1"/>
              <a:t>создавање</a:t>
            </a:r>
            <a:r>
              <a:rPr lang="ru-RU" cap="none" dirty="0"/>
              <a:t> </a:t>
            </a:r>
            <a:r>
              <a:rPr lang="ru-RU" cap="none" dirty="0" err="1"/>
              <a:t>отворени</a:t>
            </a:r>
            <a:r>
              <a:rPr lang="ru-RU" cap="none" dirty="0"/>
              <a:t> </a:t>
            </a:r>
            <a:r>
              <a:rPr lang="ru-RU" cap="none" dirty="0" err="1"/>
              <a:t>образовни</a:t>
            </a:r>
            <a:r>
              <a:rPr lang="ru-RU" cap="none" dirty="0"/>
              <a:t> </a:t>
            </a:r>
            <a:r>
              <a:rPr lang="ru-RU" cap="none" dirty="0" err="1"/>
              <a:t>ресурси</a:t>
            </a:r>
            <a:r>
              <a:rPr lang="ru-RU" cap="none" dirty="0"/>
              <a:t> биле </a:t>
            </a:r>
            <a:r>
              <a:rPr lang="ru-RU" cap="none" dirty="0" err="1"/>
              <a:t>поинтензивни</a:t>
            </a:r>
            <a:r>
              <a:rPr lang="ru-RU" cap="none" dirty="0"/>
              <a:t> во </a:t>
            </a:r>
            <a:r>
              <a:rPr lang="ru-RU" cap="none" dirty="0" err="1"/>
              <a:t>минатото</a:t>
            </a:r>
            <a:r>
              <a:rPr lang="ru-RU" cap="none" dirty="0"/>
              <a:t> отколку </a:t>
            </a:r>
            <a:r>
              <a:rPr lang="ru-RU" cap="none" dirty="0" err="1"/>
              <a:t>денес</a:t>
            </a:r>
            <a:r>
              <a:rPr lang="ru-RU" cap="none" dirty="0"/>
              <a:t>. </a:t>
            </a:r>
            <a:r>
              <a:rPr lang="ru-RU" cap="none" dirty="0" err="1"/>
              <a:t>Неколку</a:t>
            </a:r>
            <a:r>
              <a:rPr lang="ru-RU" cap="none" dirty="0"/>
              <a:t> </a:t>
            </a:r>
            <a:r>
              <a:rPr lang="ru-RU" cap="none" dirty="0" err="1"/>
              <a:t>портали</a:t>
            </a:r>
            <a:r>
              <a:rPr lang="ru-RU" cap="none" dirty="0"/>
              <a:t> биле </a:t>
            </a:r>
            <a:r>
              <a:rPr lang="ru-RU" cap="none" dirty="0" err="1"/>
              <a:t>создадени</a:t>
            </a:r>
            <a:r>
              <a:rPr lang="ru-RU" cap="none" dirty="0"/>
              <a:t> </a:t>
            </a:r>
            <a:r>
              <a:rPr lang="ru-RU" cap="none" dirty="0" err="1"/>
              <a:t>годините</a:t>
            </a:r>
            <a:r>
              <a:rPr lang="ru-RU" cap="none" dirty="0"/>
              <a:t> </a:t>
            </a:r>
            <a:r>
              <a:rPr lang="ru-RU" cap="none" dirty="0" err="1"/>
              <a:t>наназад</a:t>
            </a:r>
            <a:r>
              <a:rPr lang="ru-RU" cap="none" dirty="0"/>
              <a:t>, но само </a:t>
            </a:r>
            <a:r>
              <a:rPr lang="ru-RU" cap="none" dirty="0" err="1"/>
              <a:t>неколку</a:t>
            </a:r>
            <a:r>
              <a:rPr lang="ru-RU" cap="none" dirty="0"/>
              <a:t> од нив </a:t>
            </a:r>
            <a:r>
              <a:rPr lang="ru-RU" cap="none" dirty="0" err="1"/>
              <a:t>редовно</a:t>
            </a:r>
            <a:r>
              <a:rPr lang="ru-RU" cap="none" dirty="0"/>
              <a:t> се </a:t>
            </a:r>
            <a:r>
              <a:rPr lang="ru-RU" cap="none" dirty="0" err="1"/>
              <a:t>ажурираат</a:t>
            </a:r>
            <a:r>
              <a:rPr lang="ru-RU" cap="none" dirty="0"/>
              <a:t> и </a:t>
            </a:r>
            <a:r>
              <a:rPr lang="ru-RU" cap="none" dirty="0" err="1"/>
              <a:t>одржуваат</a:t>
            </a:r>
            <a:r>
              <a:rPr lang="en-GB" cap="none" dirty="0" smtClean="0"/>
              <a:t>.</a:t>
            </a:r>
            <a:endParaRPr lang="en-GB" cap="none" dirty="0"/>
          </a:p>
          <a:p>
            <a:pPr marL="285750" indent="-285750">
              <a:buFont typeface="Arial"/>
              <a:buChar char="•"/>
            </a:pPr>
            <a:r>
              <a:rPr lang="ru-RU" cap="none" dirty="0" err="1" smtClean="0"/>
              <a:t>Повеќето</a:t>
            </a:r>
            <a:r>
              <a:rPr lang="ru-RU" cap="none" dirty="0" smtClean="0"/>
              <a:t> </a:t>
            </a:r>
            <a:r>
              <a:rPr lang="ru-RU" cap="none" dirty="0"/>
              <a:t>од </a:t>
            </a:r>
            <a:r>
              <a:rPr lang="ru-RU" cap="none" dirty="0" err="1"/>
              <a:t>постоечките</a:t>
            </a:r>
            <a:r>
              <a:rPr lang="ru-RU" cap="none" dirty="0"/>
              <a:t> он-</a:t>
            </a:r>
            <a:r>
              <a:rPr lang="ru-RU" cap="none" dirty="0" err="1"/>
              <a:t>лајн</a:t>
            </a:r>
            <a:r>
              <a:rPr lang="ru-RU" cap="none" dirty="0"/>
              <a:t> </a:t>
            </a:r>
            <a:r>
              <a:rPr lang="ru-RU" cap="none" dirty="0" err="1"/>
              <a:t>заедници</a:t>
            </a:r>
            <a:r>
              <a:rPr lang="ru-RU" cap="none" dirty="0"/>
              <a:t> за </a:t>
            </a:r>
            <a:r>
              <a:rPr lang="ru-RU" cap="none" dirty="0" err="1"/>
              <a:t>наставници</a:t>
            </a:r>
            <a:r>
              <a:rPr lang="ru-RU" cap="none" dirty="0"/>
              <a:t> од </a:t>
            </a:r>
            <a:r>
              <a:rPr lang="ru-RU" cap="none" dirty="0" err="1"/>
              <a:t>средни</a:t>
            </a:r>
            <a:r>
              <a:rPr lang="ru-RU" cap="none" dirty="0"/>
              <a:t> </a:t>
            </a:r>
            <a:r>
              <a:rPr lang="ru-RU" cap="none" dirty="0" err="1"/>
              <a:t>стручни</a:t>
            </a:r>
            <a:r>
              <a:rPr lang="ru-RU" cap="none" dirty="0"/>
              <a:t> </a:t>
            </a:r>
            <a:r>
              <a:rPr lang="ru-RU" cap="none" dirty="0" err="1"/>
              <a:t>училишта</a:t>
            </a:r>
            <a:r>
              <a:rPr lang="ru-RU" cap="none" dirty="0"/>
              <a:t> се </a:t>
            </a:r>
            <a:r>
              <a:rPr lang="ru-RU" cap="none" dirty="0" err="1"/>
              <a:t>ограничени</a:t>
            </a:r>
            <a:r>
              <a:rPr lang="ru-RU" cap="none" dirty="0"/>
              <a:t> само во рамки на </a:t>
            </a:r>
            <a:r>
              <a:rPr lang="ru-RU" cap="none" dirty="0" err="1"/>
              <a:t>училиштето</a:t>
            </a:r>
            <a:r>
              <a:rPr lang="ru-RU" cap="none" dirty="0"/>
              <a:t> во кое </a:t>
            </a:r>
            <a:r>
              <a:rPr lang="ru-RU" cap="none" dirty="0" err="1"/>
              <a:t>тие</a:t>
            </a:r>
            <a:r>
              <a:rPr lang="ru-RU" cap="none" dirty="0"/>
              <a:t> </a:t>
            </a:r>
            <a:r>
              <a:rPr lang="ru-RU" cap="none" dirty="0" err="1"/>
              <a:t>работат</a:t>
            </a:r>
            <a:r>
              <a:rPr lang="ru-RU" cap="none" dirty="0"/>
              <a:t>, со </a:t>
            </a:r>
            <a:r>
              <a:rPr lang="ru-RU" cap="none" dirty="0" err="1"/>
              <a:t>исклучок</a:t>
            </a:r>
            <a:r>
              <a:rPr lang="ru-RU" cap="none" dirty="0"/>
              <a:t> на </a:t>
            </a:r>
            <a:r>
              <a:rPr lang="ru-RU" cap="none" dirty="0" err="1"/>
              <a:t>една</a:t>
            </a:r>
            <a:r>
              <a:rPr lang="ru-RU" cap="none" dirty="0"/>
              <a:t> </a:t>
            </a:r>
            <a:r>
              <a:rPr lang="ru-RU" cap="none" dirty="0" err="1"/>
              <a:t>заедница</a:t>
            </a:r>
            <a:r>
              <a:rPr lang="ru-RU" cap="none" dirty="0"/>
              <a:t> </a:t>
            </a:r>
            <a:r>
              <a:rPr lang="ru-RU" cap="none" dirty="0" err="1"/>
              <a:t>каде</a:t>
            </a:r>
            <a:r>
              <a:rPr lang="ru-RU" cap="none" dirty="0"/>
              <a:t> 11 </a:t>
            </a:r>
            <a:r>
              <a:rPr lang="ru-RU" cap="none" dirty="0" err="1"/>
              <a:t>училишта</a:t>
            </a:r>
            <a:r>
              <a:rPr lang="ru-RU" cap="none" dirty="0"/>
              <a:t> од </a:t>
            </a:r>
            <a:r>
              <a:rPr lang="ru-RU" cap="none" dirty="0" err="1"/>
              <a:t>одреден</a:t>
            </a:r>
            <a:r>
              <a:rPr lang="ru-RU" cap="none" dirty="0"/>
              <a:t> регион </a:t>
            </a:r>
            <a:r>
              <a:rPr lang="ru-RU" cap="none" dirty="0" err="1"/>
              <a:t>соработуваат</a:t>
            </a:r>
            <a:r>
              <a:rPr lang="ru-RU" cap="none" dirty="0"/>
              <a:t> </a:t>
            </a:r>
            <a:r>
              <a:rPr lang="ru-RU" cap="none" dirty="0" err="1"/>
              <a:t>меѓусебно</a:t>
            </a:r>
            <a:r>
              <a:rPr lang="en-GB" cap="none" dirty="0" smtClean="0"/>
              <a:t>.</a:t>
            </a:r>
            <a:endParaRPr lang="en-GB" cap="none" dirty="0"/>
          </a:p>
          <a:p>
            <a:pPr marL="285750" indent="-285750">
              <a:buFont typeface="Arial"/>
              <a:buChar char="•"/>
            </a:pPr>
            <a:r>
              <a:rPr lang="bg-BG" cap="none" dirty="0" smtClean="0"/>
              <a:t>Повеќето </a:t>
            </a:r>
            <a:r>
              <a:rPr lang="bg-BG" cap="none" dirty="0"/>
              <a:t>од постоечките он-лајн заедници се резултат на иницијатива и ентузијастичка посветеност на одредени наставници. Прифаќањето на овие заедници од останатите наставници, исто така, е признание на нивниот ентузијазам и </a:t>
            </a:r>
            <a:r>
              <a:rPr lang="bg-BG" cap="none" dirty="0" smtClean="0"/>
              <a:t>посветеноста</a:t>
            </a:r>
            <a:r>
              <a:rPr lang="en-GB" cap="none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444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PPT_General Presentation_041212_V03</Template>
  <TotalTime>4996</TotalTime>
  <Words>3498</Words>
  <Application>Microsoft Macintosh PowerPoint</Application>
  <PresentationFormat>On-screen Show (16:9)</PresentationFormat>
  <Paragraphs>268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Corporate Template PPT_221112</vt:lpstr>
      <vt:lpstr>Green Theme</vt:lpstr>
      <vt:lpstr>Orange Theme</vt:lpstr>
      <vt:lpstr>Yellow Theme</vt:lpstr>
      <vt:lpstr>Виртуелни мрежи за професионален развој на наставниците од средните стручни училишта во македонија</vt:lpstr>
      <vt:lpstr>Вовед во истражувањето</vt:lpstr>
      <vt:lpstr>Мапирање на на он-лајн мрежите за наставници од средните стручни училишта </vt:lpstr>
      <vt:lpstr>Мапирање на на он-лајн мрежите за наставници од средните стручни училишта </vt:lpstr>
      <vt:lpstr>Мапирање на на он-лајн мрежите за наставници од средните стручни училишта </vt:lpstr>
      <vt:lpstr>Мапирање на на он-лајн мрежите за наставници од средните стручни училишта </vt:lpstr>
      <vt:lpstr>Мапирање на на он-лајн мрежите за наставници од средните стручни училишта </vt:lpstr>
      <vt:lpstr>Мапирање на на он-лајн мрежите за наставници од средните стручни училишта </vt:lpstr>
      <vt:lpstr>Мапирање на на он-лајн мрежите за наставници од средните стручни училишта</vt:lpstr>
      <vt:lpstr>Мапирање на на он-лајн мрежите за наставници од средните стручни училишта </vt:lpstr>
      <vt:lpstr>Анализи на опциите и препораки за иден развој </vt:lpstr>
      <vt:lpstr>Анализи на опциите и препораки за иден развој </vt:lpstr>
      <vt:lpstr>E-учебници</vt:lpstr>
      <vt:lpstr>E-учебници</vt:lpstr>
      <vt:lpstr>E-учебници</vt:lpstr>
      <vt:lpstr>E-учебници</vt:lpstr>
      <vt:lpstr>E-учебници</vt:lpstr>
      <vt:lpstr>E-учебници</vt:lpstr>
      <vt:lpstr>Дигитална школа</vt:lpstr>
      <vt:lpstr>Дигитална школа</vt:lpstr>
      <vt:lpstr>Дигитална школа</vt:lpstr>
      <vt:lpstr>Дигитална школа</vt:lpstr>
      <vt:lpstr>Дигитална школа</vt:lpstr>
      <vt:lpstr>OER</vt:lpstr>
      <vt:lpstr>OER</vt:lpstr>
      <vt:lpstr>OER</vt:lpstr>
      <vt:lpstr>OER</vt:lpstr>
      <vt:lpstr>OER</vt:lpstr>
      <vt:lpstr>ПРЕПОРАКИ ЗА ИДЕН РАЗВОЈ</vt:lpstr>
      <vt:lpstr>препораки за иден развој </vt:lpstr>
      <vt:lpstr>препораки за иден развој </vt:lpstr>
      <vt:lpstr>препораки за иден развој </vt:lpstr>
      <vt:lpstr>препораки за иден развој </vt:lpstr>
      <vt:lpstr>препораки за иден развој </vt:lpstr>
      <vt:lpstr>Што може да направат различните интересни групи за да го подржат развојот на националната веб-заснована мрежа</vt:lpstr>
      <vt:lpstr>Што може да направат различните интересни групи за да го подржат развојот на локални, регионални или секторски веб-базирани мрежи</vt:lpstr>
      <vt:lpstr>Што може да направат различните интересни групи за да го подржат развојот на проектните мрежи</vt:lpstr>
      <vt:lpstr>Што може да направат различните интересни групи за да го подржат развојот на мрежите преку социјалните медиуми</vt:lpstr>
      <vt:lpstr>Што може да направат различните интересни групи за да го подржат развојот на работна група за координација на развојот</vt:lpstr>
      <vt:lpstr>благодарам!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PROFESSIONAL DEVELOPMENT FOR VOCATIONAL TEACHERS IN SOUTH EAST EUROPE</dc:title>
  <dc:creator>Julian Stanley</dc:creator>
  <cp:lastModifiedBy>Goce Armenski</cp:lastModifiedBy>
  <cp:revision>120</cp:revision>
  <cp:lastPrinted>2016-06-21T10:31:58Z</cp:lastPrinted>
  <dcterms:created xsi:type="dcterms:W3CDTF">2016-06-20T12:37:13Z</dcterms:created>
  <dcterms:modified xsi:type="dcterms:W3CDTF">2017-07-09T23:24:55Z</dcterms:modified>
</cp:coreProperties>
</file>