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21"/>
  </p:notesMasterIdLst>
  <p:handoutMasterIdLst>
    <p:handoutMasterId r:id="rId22"/>
  </p:handoutMasterIdLst>
  <p:sldIdLst>
    <p:sldId id="289" r:id="rId5"/>
    <p:sldId id="290" r:id="rId6"/>
    <p:sldId id="291" r:id="rId7"/>
    <p:sldId id="295" r:id="rId8"/>
    <p:sldId id="307" r:id="rId9"/>
    <p:sldId id="296" r:id="rId10"/>
    <p:sldId id="299" r:id="rId11"/>
    <p:sldId id="301" r:id="rId12"/>
    <p:sldId id="309" r:id="rId13"/>
    <p:sldId id="311" r:id="rId14"/>
    <p:sldId id="312" r:id="rId15"/>
    <p:sldId id="313" r:id="rId16"/>
    <p:sldId id="314" r:id="rId17"/>
    <p:sldId id="315" r:id="rId18"/>
    <p:sldId id="308" r:id="rId19"/>
    <p:sldId id="316" r:id="rId20"/>
  </p:sldIdLst>
  <p:sldSz cx="9144000" cy="5143500" type="screen16x9"/>
  <p:notesSz cx="6794500" cy="9931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real-DemiBold" panose="020B0604020202020204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orient="horz" pos="808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pos="2880">
          <p15:clr>
            <a:srgbClr val="A4A3A4"/>
          </p15:clr>
        </p15:guide>
        <p15:guide id="6" pos="5759">
          <p15:clr>
            <a:srgbClr val="A4A3A4"/>
          </p15:clr>
        </p15:guide>
        <p15:guide id="7" pos="204">
          <p15:clr>
            <a:srgbClr val="A4A3A4"/>
          </p15:clr>
        </p15:guide>
        <p15:guide id="8" pos="5511">
          <p15:clr>
            <a:srgbClr val="A4A3A4"/>
          </p15:clr>
        </p15:guide>
        <p15:guide id="9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C2E"/>
    <a:srgbClr val="FEBC11"/>
    <a:srgbClr val="F58233"/>
    <a:srgbClr val="C81524"/>
    <a:srgbClr val="96BF3D"/>
    <a:srgbClr val="732368"/>
    <a:srgbClr val="C9D22C"/>
    <a:srgbClr val="66BED6"/>
    <a:srgbClr val="99D1E2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3853" autoAdjust="0"/>
  </p:normalViewPr>
  <p:slideViewPr>
    <p:cSldViewPr>
      <p:cViewPr varScale="1">
        <p:scale>
          <a:sx n="92" d="100"/>
          <a:sy n="92" d="100"/>
        </p:scale>
        <p:origin x="954" y="84"/>
      </p:cViewPr>
      <p:guideLst>
        <p:guide orient="horz" pos="1665"/>
        <p:guide orient="horz" pos="808"/>
        <p:guide orient="horz" pos="2674"/>
        <p:guide orient="horz" pos="123"/>
        <p:guide pos="2880"/>
        <p:guide pos="5759"/>
        <p:guide pos="204"/>
        <p:guide pos="551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239998" y="195487"/>
            <a:ext cx="8664019" cy="4244758"/>
            <a:chOff x="0" y="209"/>
            <a:chExt cx="5760" cy="2822"/>
          </a:xfrm>
          <a:effectLst>
            <a:outerShdw blurRad="101600" dist="38100" dir="2700000" algn="t" rotWithShape="0">
              <a:schemeClr val="tx2">
                <a:alpha val="75000"/>
              </a:schemeClr>
            </a:outerShdw>
          </a:effectLst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11"/>
              <a:ext cx="5760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" y="209"/>
              <a:ext cx="5757" cy="2822"/>
            </a:xfrm>
            <a:custGeom>
              <a:avLst/>
              <a:gdLst>
                <a:gd name="T0" fmla="*/ 1717 w 3841"/>
                <a:gd name="T1" fmla="*/ 0 h 1880"/>
                <a:gd name="T2" fmla="*/ 0 w 3841"/>
                <a:gd name="T3" fmla="*/ 48 h 1880"/>
                <a:gd name="T4" fmla="*/ 1717 w 3841"/>
                <a:gd name="T5" fmla="*/ 1880 h 1880"/>
                <a:gd name="T6" fmla="*/ 2572 w 3841"/>
                <a:gd name="T7" fmla="*/ 1855 h 1880"/>
                <a:gd name="T8" fmla="*/ 2573 w 3841"/>
                <a:gd name="T9" fmla="*/ 1781 h 1880"/>
                <a:gd name="T10" fmla="*/ 2562 w 3841"/>
                <a:gd name="T11" fmla="*/ 1631 h 1880"/>
                <a:gd name="T12" fmla="*/ 2572 w 3841"/>
                <a:gd name="T13" fmla="*/ 1368 h 1880"/>
                <a:gd name="T14" fmla="*/ 2575 w 3841"/>
                <a:gd name="T15" fmla="*/ 1198 h 1880"/>
                <a:gd name="T16" fmla="*/ 2574 w 3841"/>
                <a:gd name="T17" fmla="*/ 1094 h 1880"/>
                <a:gd name="T18" fmla="*/ 2559 w 3841"/>
                <a:gd name="T19" fmla="*/ 902 h 1880"/>
                <a:gd name="T20" fmla="*/ 2591 w 3841"/>
                <a:gd name="T21" fmla="*/ 870 h 1880"/>
                <a:gd name="T22" fmla="*/ 2609 w 3841"/>
                <a:gd name="T23" fmla="*/ 887 h 1880"/>
                <a:gd name="T24" fmla="*/ 2662 w 3841"/>
                <a:gd name="T25" fmla="*/ 931 h 1880"/>
                <a:gd name="T26" fmla="*/ 2723 w 3841"/>
                <a:gd name="T27" fmla="*/ 989 h 1880"/>
                <a:gd name="T28" fmla="*/ 2737 w 3841"/>
                <a:gd name="T29" fmla="*/ 1052 h 1880"/>
                <a:gd name="T30" fmla="*/ 2754 w 3841"/>
                <a:gd name="T31" fmla="*/ 1048 h 1880"/>
                <a:gd name="T32" fmla="*/ 2808 w 3841"/>
                <a:gd name="T33" fmla="*/ 893 h 1880"/>
                <a:gd name="T34" fmla="*/ 2881 w 3841"/>
                <a:gd name="T35" fmla="*/ 919 h 1880"/>
                <a:gd name="T36" fmla="*/ 2896 w 3841"/>
                <a:gd name="T37" fmla="*/ 1083 h 1880"/>
                <a:gd name="T38" fmla="*/ 2859 w 3841"/>
                <a:gd name="T39" fmla="*/ 1098 h 1880"/>
                <a:gd name="T40" fmla="*/ 2835 w 3841"/>
                <a:gd name="T41" fmla="*/ 1104 h 1880"/>
                <a:gd name="T42" fmla="*/ 2777 w 3841"/>
                <a:gd name="T43" fmla="*/ 1152 h 1880"/>
                <a:gd name="T44" fmla="*/ 2738 w 3841"/>
                <a:gd name="T45" fmla="*/ 1201 h 1880"/>
                <a:gd name="T46" fmla="*/ 2769 w 3841"/>
                <a:gd name="T47" fmla="*/ 1434 h 1880"/>
                <a:gd name="T48" fmla="*/ 2778 w 3841"/>
                <a:gd name="T49" fmla="*/ 1567 h 1880"/>
                <a:gd name="T50" fmla="*/ 2822 w 3841"/>
                <a:gd name="T51" fmla="*/ 1806 h 1880"/>
                <a:gd name="T52" fmla="*/ 2876 w 3841"/>
                <a:gd name="T53" fmla="*/ 1843 h 1880"/>
                <a:gd name="T54" fmla="*/ 2774 w 3841"/>
                <a:gd name="T55" fmla="*/ 1808 h 1880"/>
                <a:gd name="T56" fmla="*/ 2748 w 3841"/>
                <a:gd name="T57" fmla="*/ 1842 h 1880"/>
                <a:gd name="T58" fmla="*/ 2734 w 3841"/>
                <a:gd name="T59" fmla="*/ 1770 h 1880"/>
                <a:gd name="T60" fmla="*/ 2737 w 3841"/>
                <a:gd name="T61" fmla="*/ 1683 h 1880"/>
                <a:gd name="T62" fmla="*/ 2667 w 3841"/>
                <a:gd name="T63" fmla="*/ 1556 h 1880"/>
                <a:gd name="T64" fmla="*/ 2631 w 3841"/>
                <a:gd name="T65" fmla="*/ 1697 h 1880"/>
                <a:gd name="T66" fmla="*/ 2659 w 3841"/>
                <a:gd name="T67" fmla="*/ 1855 h 1880"/>
                <a:gd name="T68" fmla="*/ 3678 w 3841"/>
                <a:gd name="T69" fmla="*/ 1865 h 1880"/>
                <a:gd name="T70" fmla="*/ 3671 w 3841"/>
                <a:gd name="T71" fmla="*/ 1785 h 1880"/>
                <a:gd name="T72" fmla="*/ 3646 w 3841"/>
                <a:gd name="T73" fmla="*/ 1608 h 1880"/>
                <a:gd name="T74" fmla="*/ 3587 w 3841"/>
                <a:gd name="T75" fmla="*/ 1522 h 1880"/>
                <a:gd name="T76" fmla="*/ 3543 w 3841"/>
                <a:gd name="T77" fmla="*/ 1468 h 1880"/>
                <a:gd name="T78" fmla="*/ 3542 w 3841"/>
                <a:gd name="T79" fmla="*/ 1359 h 1880"/>
                <a:gd name="T80" fmla="*/ 3539 w 3841"/>
                <a:gd name="T81" fmla="*/ 1267 h 1880"/>
                <a:gd name="T82" fmla="*/ 3549 w 3841"/>
                <a:gd name="T83" fmla="*/ 1126 h 1880"/>
                <a:gd name="T84" fmla="*/ 3599 w 3841"/>
                <a:gd name="T85" fmla="*/ 993 h 1880"/>
                <a:gd name="T86" fmla="*/ 3644 w 3841"/>
                <a:gd name="T87" fmla="*/ 920 h 1880"/>
                <a:gd name="T88" fmla="*/ 3654 w 3841"/>
                <a:gd name="T89" fmla="*/ 828 h 1880"/>
                <a:gd name="T90" fmla="*/ 3717 w 3841"/>
                <a:gd name="T91" fmla="*/ 935 h 1880"/>
                <a:gd name="T92" fmla="*/ 3783 w 3841"/>
                <a:gd name="T93" fmla="*/ 966 h 1880"/>
                <a:gd name="T94" fmla="*/ 3796 w 3841"/>
                <a:gd name="T95" fmla="*/ 1124 h 1880"/>
                <a:gd name="T96" fmla="*/ 3841 w 3841"/>
                <a:gd name="T97" fmla="*/ 1215 h 1880"/>
                <a:gd name="T98" fmla="*/ 2688 w 3841"/>
                <a:gd name="T99" fmla="*/ 845 h 1880"/>
                <a:gd name="T100" fmla="*/ 2652 w 3841"/>
                <a:gd name="T101" fmla="*/ 900 h 1880"/>
                <a:gd name="T102" fmla="*/ 2649 w 3841"/>
                <a:gd name="T103" fmla="*/ 906 h 1880"/>
                <a:gd name="T104" fmla="*/ 2607 w 3841"/>
                <a:gd name="T105" fmla="*/ 881 h 1880"/>
                <a:gd name="T106" fmla="*/ 2598 w 3841"/>
                <a:gd name="T107" fmla="*/ 860 h 1880"/>
                <a:gd name="T108" fmla="*/ 2580 w 3841"/>
                <a:gd name="T109" fmla="*/ 837 h 1880"/>
                <a:gd name="T110" fmla="*/ 2574 w 3841"/>
                <a:gd name="T111" fmla="*/ 815 h 1880"/>
                <a:gd name="T112" fmla="*/ 2578 w 3841"/>
                <a:gd name="T113" fmla="*/ 790 h 1880"/>
                <a:gd name="T114" fmla="*/ 2610 w 3841"/>
                <a:gd name="T115" fmla="*/ 735 h 1880"/>
                <a:gd name="T116" fmla="*/ 2675 w 3841"/>
                <a:gd name="T117" fmla="*/ 743 h 1880"/>
                <a:gd name="T118" fmla="*/ 2687 w 3841"/>
                <a:gd name="T119" fmla="*/ 778 h 1880"/>
                <a:gd name="T120" fmla="*/ 2688 w 3841"/>
                <a:gd name="T121" fmla="*/ 798 h 1880"/>
                <a:gd name="T122" fmla="*/ 2689 w 3841"/>
                <a:gd name="T123" fmla="*/ 817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572" y="1877"/>
                    <a:pt x="2573" y="1860"/>
                    <a:pt x="2572" y="1855"/>
                  </a:cubicBezTo>
                  <a:cubicBezTo>
                    <a:pt x="2572" y="1851"/>
                    <a:pt x="2570" y="1836"/>
                    <a:pt x="2568" y="1833"/>
                  </a:cubicBezTo>
                  <a:cubicBezTo>
                    <a:pt x="2566" y="1829"/>
                    <a:pt x="2563" y="1824"/>
                    <a:pt x="2561" y="1821"/>
                  </a:cubicBezTo>
                  <a:cubicBezTo>
                    <a:pt x="2560" y="1818"/>
                    <a:pt x="2557" y="1811"/>
                    <a:pt x="2560" y="1801"/>
                  </a:cubicBezTo>
                  <a:cubicBezTo>
                    <a:pt x="2563" y="1790"/>
                    <a:pt x="2572" y="1783"/>
                    <a:pt x="2573" y="1781"/>
                  </a:cubicBezTo>
                  <a:cubicBezTo>
                    <a:pt x="2575" y="1779"/>
                    <a:pt x="2576" y="1779"/>
                    <a:pt x="2576" y="1779"/>
                  </a:cubicBezTo>
                  <a:cubicBezTo>
                    <a:pt x="2576" y="1779"/>
                    <a:pt x="2581" y="1771"/>
                    <a:pt x="2581" y="1763"/>
                  </a:cubicBezTo>
                  <a:cubicBezTo>
                    <a:pt x="2582" y="1754"/>
                    <a:pt x="2580" y="1735"/>
                    <a:pt x="2576" y="1717"/>
                  </a:cubicBezTo>
                  <a:cubicBezTo>
                    <a:pt x="2572" y="1698"/>
                    <a:pt x="2561" y="1652"/>
                    <a:pt x="2562" y="1631"/>
                  </a:cubicBezTo>
                  <a:cubicBezTo>
                    <a:pt x="2564" y="1611"/>
                    <a:pt x="2577" y="1567"/>
                    <a:pt x="2577" y="1567"/>
                  </a:cubicBezTo>
                  <a:cubicBezTo>
                    <a:pt x="2577" y="1567"/>
                    <a:pt x="2566" y="1566"/>
                    <a:pt x="2563" y="1566"/>
                  </a:cubicBezTo>
                  <a:cubicBezTo>
                    <a:pt x="2561" y="1566"/>
                    <a:pt x="2557" y="1563"/>
                    <a:pt x="2557" y="1563"/>
                  </a:cubicBezTo>
                  <a:cubicBezTo>
                    <a:pt x="2557" y="1563"/>
                    <a:pt x="2575" y="1403"/>
                    <a:pt x="2572" y="1368"/>
                  </a:cubicBezTo>
                  <a:cubicBezTo>
                    <a:pt x="2570" y="1332"/>
                    <a:pt x="2561" y="1330"/>
                    <a:pt x="2559" y="1304"/>
                  </a:cubicBezTo>
                  <a:cubicBezTo>
                    <a:pt x="2557" y="1278"/>
                    <a:pt x="2562" y="1258"/>
                    <a:pt x="2562" y="1258"/>
                  </a:cubicBezTo>
                  <a:cubicBezTo>
                    <a:pt x="2558" y="1257"/>
                    <a:pt x="2558" y="1257"/>
                    <a:pt x="2558" y="1257"/>
                  </a:cubicBezTo>
                  <a:cubicBezTo>
                    <a:pt x="2558" y="1257"/>
                    <a:pt x="2568" y="1215"/>
                    <a:pt x="2575" y="1198"/>
                  </a:cubicBezTo>
                  <a:cubicBezTo>
                    <a:pt x="2582" y="1181"/>
                    <a:pt x="2586" y="1155"/>
                    <a:pt x="2587" y="1151"/>
                  </a:cubicBezTo>
                  <a:cubicBezTo>
                    <a:pt x="2588" y="1147"/>
                    <a:pt x="2584" y="1146"/>
                    <a:pt x="2584" y="1143"/>
                  </a:cubicBezTo>
                  <a:cubicBezTo>
                    <a:pt x="2584" y="1140"/>
                    <a:pt x="2583" y="1133"/>
                    <a:pt x="2583" y="1128"/>
                  </a:cubicBezTo>
                  <a:cubicBezTo>
                    <a:pt x="2582" y="1123"/>
                    <a:pt x="2578" y="1108"/>
                    <a:pt x="2574" y="1094"/>
                  </a:cubicBezTo>
                  <a:cubicBezTo>
                    <a:pt x="2570" y="1081"/>
                    <a:pt x="2557" y="1042"/>
                    <a:pt x="2553" y="1032"/>
                  </a:cubicBezTo>
                  <a:cubicBezTo>
                    <a:pt x="2549" y="1022"/>
                    <a:pt x="2543" y="1008"/>
                    <a:pt x="2540" y="997"/>
                  </a:cubicBezTo>
                  <a:cubicBezTo>
                    <a:pt x="2537" y="987"/>
                    <a:pt x="2535" y="963"/>
                    <a:pt x="2538" y="942"/>
                  </a:cubicBezTo>
                  <a:cubicBezTo>
                    <a:pt x="2541" y="922"/>
                    <a:pt x="2555" y="904"/>
                    <a:pt x="2559" y="902"/>
                  </a:cubicBezTo>
                  <a:cubicBezTo>
                    <a:pt x="2564" y="900"/>
                    <a:pt x="2577" y="897"/>
                    <a:pt x="2577" y="897"/>
                  </a:cubicBezTo>
                  <a:cubicBezTo>
                    <a:pt x="2580" y="894"/>
                    <a:pt x="2580" y="894"/>
                    <a:pt x="2580" y="894"/>
                  </a:cubicBezTo>
                  <a:cubicBezTo>
                    <a:pt x="2580" y="892"/>
                    <a:pt x="2580" y="892"/>
                    <a:pt x="2580" y="892"/>
                  </a:cubicBezTo>
                  <a:cubicBezTo>
                    <a:pt x="2591" y="870"/>
                    <a:pt x="2591" y="870"/>
                    <a:pt x="2591" y="870"/>
                  </a:cubicBezTo>
                  <a:cubicBezTo>
                    <a:pt x="2594" y="870"/>
                    <a:pt x="2594" y="870"/>
                    <a:pt x="2594" y="870"/>
                  </a:cubicBezTo>
                  <a:cubicBezTo>
                    <a:pt x="2597" y="870"/>
                    <a:pt x="2597" y="870"/>
                    <a:pt x="2597" y="870"/>
                  </a:cubicBezTo>
                  <a:cubicBezTo>
                    <a:pt x="2598" y="872"/>
                    <a:pt x="2600" y="874"/>
                    <a:pt x="2601" y="876"/>
                  </a:cubicBezTo>
                  <a:cubicBezTo>
                    <a:pt x="2604" y="880"/>
                    <a:pt x="2607" y="884"/>
                    <a:pt x="2609" y="887"/>
                  </a:cubicBezTo>
                  <a:cubicBezTo>
                    <a:pt x="2620" y="901"/>
                    <a:pt x="2628" y="915"/>
                    <a:pt x="2641" y="927"/>
                  </a:cubicBezTo>
                  <a:cubicBezTo>
                    <a:pt x="2648" y="933"/>
                    <a:pt x="2653" y="943"/>
                    <a:pt x="2659" y="951"/>
                  </a:cubicBezTo>
                  <a:cubicBezTo>
                    <a:pt x="2665" y="959"/>
                    <a:pt x="2682" y="990"/>
                    <a:pt x="2685" y="1000"/>
                  </a:cubicBezTo>
                  <a:cubicBezTo>
                    <a:pt x="2682" y="964"/>
                    <a:pt x="2674" y="948"/>
                    <a:pt x="2662" y="931"/>
                  </a:cubicBezTo>
                  <a:cubicBezTo>
                    <a:pt x="2659" y="926"/>
                    <a:pt x="2659" y="921"/>
                    <a:pt x="2657" y="916"/>
                  </a:cubicBezTo>
                  <a:cubicBezTo>
                    <a:pt x="2665" y="925"/>
                    <a:pt x="2676" y="937"/>
                    <a:pt x="2681" y="942"/>
                  </a:cubicBezTo>
                  <a:cubicBezTo>
                    <a:pt x="2681" y="942"/>
                    <a:pt x="2682" y="943"/>
                    <a:pt x="2682" y="943"/>
                  </a:cubicBezTo>
                  <a:cubicBezTo>
                    <a:pt x="2685" y="946"/>
                    <a:pt x="2722" y="986"/>
                    <a:pt x="2723" y="989"/>
                  </a:cubicBezTo>
                  <a:cubicBezTo>
                    <a:pt x="2725" y="992"/>
                    <a:pt x="2735" y="1011"/>
                    <a:pt x="2734" y="1020"/>
                  </a:cubicBezTo>
                  <a:cubicBezTo>
                    <a:pt x="2734" y="1029"/>
                    <a:pt x="2726" y="1051"/>
                    <a:pt x="2725" y="1055"/>
                  </a:cubicBezTo>
                  <a:cubicBezTo>
                    <a:pt x="2727" y="1054"/>
                    <a:pt x="2727" y="1054"/>
                    <a:pt x="2727" y="1054"/>
                  </a:cubicBezTo>
                  <a:cubicBezTo>
                    <a:pt x="2727" y="1054"/>
                    <a:pt x="2734" y="1052"/>
                    <a:pt x="2737" y="1052"/>
                  </a:cubicBezTo>
                  <a:cubicBezTo>
                    <a:pt x="2740" y="1052"/>
                    <a:pt x="2740" y="1053"/>
                    <a:pt x="2740" y="1053"/>
                  </a:cubicBezTo>
                  <a:cubicBezTo>
                    <a:pt x="2740" y="1053"/>
                    <a:pt x="2740" y="1054"/>
                    <a:pt x="2741" y="1052"/>
                  </a:cubicBezTo>
                  <a:cubicBezTo>
                    <a:pt x="2742" y="1050"/>
                    <a:pt x="2745" y="1048"/>
                    <a:pt x="2748" y="1049"/>
                  </a:cubicBezTo>
                  <a:cubicBezTo>
                    <a:pt x="2751" y="1049"/>
                    <a:pt x="2752" y="1049"/>
                    <a:pt x="2754" y="1048"/>
                  </a:cubicBezTo>
                  <a:cubicBezTo>
                    <a:pt x="2755" y="1047"/>
                    <a:pt x="2756" y="1040"/>
                    <a:pt x="2756" y="1040"/>
                  </a:cubicBezTo>
                  <a:cubicBezTo>
                    <a:pt x="2756" y="1040"/>
                    <a:pt x="2794" y="908"/>
                    <a:pt x="2795" y="904"/>
                  </a:cubicBezTo>
                  <a:cubicBezTo>
                    <a:pt x="2796" y="901"/>
                    <a:pt x="2797" y="894"/>
                    <a:pt x="2800" y="891"/>
                  </a:cubicBezTo>
                  <a:cubicBezTo>
                    <a:pt x="2802" y="889"/>
                    <a:pt x="2808" y="893"/>
                    <a:pt x="2808" y="893"/>
                  </a:cubicBezTo>
                  <a:cubicBezTo>
                    <a:pt x="2863" y="913"/>
                    <a:pt x="2863" y="913"/>
                    <a:pt x="2863" y="913"/>
                  </a:cubicBezTo>
                  <a:cubicBezTo>
                    <a:pt x="2864" y="913"/>
                    <a:pt x="2864" y="913"/>
                    <a:pt x="2864" y="913"/>
                  </a:cubicBezTo>
                  <a:cubicBezTo>
                    <a:pt x="2864" y="913"/>
                    <a:pt x="2868" y="914"/>
                    <a:pt x="2875" y="917"/>
                  </a:cubicBezTo>
                  <a:cubicBezTo>
                    <a:pt x="2879" y="919"/>
                    <a:pt x="2881" y="919"/>
                    <a:pt x="2881" y="919"/>
                  </a:cubicBezTo>
                  <a:cubicBezTo>
                    <a:pt x="2881" y="921"/>
                    <a:pt x="2881" y="921"/>
                    <a:pt x="2881" y="921"/>
                  </a:cubicBezTo>
                  <a:cubicBezTo>
                    <a:pt x="2881" y="921"/>
                    <a:pt x="2927" y="937"/>
                    <a:pt x="2931" y="939"/>
                  </a:cubicBezTo>
                  <a:cubicBezTo>
                    <a:pt x="2936" y="940"/>
                    <a:pt x="2940" y="941"/>
                    <a:pt x="2936" y="951"/>
                  </a:cubicBezTo>
                  <a:cubicBezTo>
                    <a:pt x="2933" y="960"/>
                    <a:pt x="2899" y="1075"/>
                    <a:pt x="2896" y="1083"/>
                  </a:cubicBezTo>
                  <a:cubicBezTo>
                    <a:pt x="2894" y="1091"/>
                    <a:pt x="2890" y="1091"/>
                    <a:pt x="2887" y="1092"/>
                  </a:cubicBezTo>
                  <a:cubicBezTo>
                    <a:pt x="2884" y="1092"/>
                    <a:pt x="2881" y="1091"/>
                    <a:pt x="2881" y="1091"/>
                  </a:cubicBezTo>
                  <a:cubicBezTo>
                    <a:pt x="2879" y="1094"/>
                    <a:pt x="2879" y="1094"/>
                    <a:pt x="2879" y="1094"/>
                  </a:cubicBezTo>
                  <a:cubicBezTo>
                    <a:pt x="2879" y="1094"/>
                    <a:pt x="2862" y="1099"/>
                    <a:pt x="2859" y="1098"/>
                  </a:cubicBezTo>
                  <a:cubicBezTo>
                    <a:pt x="2857" y="1099"/>
                    <a:pt x="2854" y="1100"/>
                    <a:pt x="2854" y="1100"/>
                  </a:cubicBezTo>
                  <a:cubicBezTo>
                    <a:pt x="2853" y="1101"/>
                    <a:pt x="2849" y="1102"/>
                    <a:pt x="2848" y="1102"/>
                  </a:cubicBezTo>
                  <a:cubicBezTo>
                    <a:pt x="2846" y="1102"/>
                    <a:pt x="2839" y="1102"/>
                    <a:pt x="2839" y="1102"/>
                  </a:cubicBezTo>
                  <a:cubicBezTo>
                    <a:pt x="2838" y="1102"/>
                    <a:pt x="2835" y="1104"/>
                    <a:pt x="2835" y="1104"/>
                  </a:cubicBezTo>
                  <a:cubicBezTo>
                    <a:pt x="2835" y="1104"/>
                    <a:pt x="2828" y="1106"/>
                    <a:pt x="2826" y="1107"/>
                  </a:cubicBezTo>
                  <a:cubicBezTo>
                    <a:pt x="2823" y="1107"/>
                    <a:pt x="2806" y="1111"/>
                    <a:pt x="2805" y="1111"/>
                  </a:cubicBezTo>
                  <a:cubicBezTo>
                    <a:pt x="2804" y="1111"/>
                    <a:pt x="2782" y="1118"/>
                    <a:pt x="2782" y="1118"/>
                  </a:cubicBezTo>
                  <a:cubicBezTo>
                    <a:pt x="2782" y="1118"/>
                    <a:pt x="2777" y="1150"/>
                    <a:pt x="2777" y="1152"/>
                  </a:cubicBezTo>
                  <a:cubicBezTo>
                    <a:pt x="2778" y="1154"/>
                    <a:pt x="2775" y="1160"/>
                    <a:pt x="2775" y="1160"/>
                  </a:cubicBezTo>
                  <a:cubicBezTo>
                    <a:pt x="2775" y="1160"/>
                    <a:pt x="2734" y="1155"/>
                    <a:pt x="2732" y="1156"/>
                  </a:cubicBezTo>
                  <a:cubicBezTo>
                    <a:pt x="2731" y="1156"/>
                    <a:pt x="2732" y="1159"/>
                    <a:pt x="2732" y="1159"/>
                  </a:cubicBezTo>
                  <a:cubicBezTo>
                    <a:pt x="2732" y="1159"/>
                    <a:pt x="2735" y="1187"/>
                    <a:pt x="2738" y="1201"/>
                  </a:cubicBezTo>
                  <a:cubicBezTo>
                    <a:pt x="2742" y="1215"/>
                    <a:pt x="2742" y="1271"/>
                    <a:pt x="2742" y="1271"/>
                  </a:cubicBezTo>
                  <a:cubicBezTo>
                    <a:pt x="2722" y="1271"/>
                    <a:pt x="2722" y="1271"/>
                    <a:pt x="2722" y="1271"/>
                  </a:cubicBezTo>
                  <a:cubicBezTo>
                    <a:pt x="2722" y="1271"/>
                    <a:pt x="2741" y="1324"/>
                    <a:pt x="2747" y="1340"/>
                  </a:cubicBezTo>
                  <a:cubicBezTo>
                    <a:pt x="2752" y="1357"/>
                    <a:pt x="2768" y="1422"/>
                    <a:pt x="2769" y="1434"/>
                  </a:cubicBezTo>
                  <a:cubicBezTo>
                    <a:pt x="2770" y="1447"/>
                    <a:pt x="2773" y="1457"/>
                    <a:pt x="2774" y="1462"/>
                  </a:cubicBezTo>
                  <a:cubicBezTo>
                    <a:pt x="2774" y="1468"/>
                    <a:pt x="2777" y="1489"/>
                    <a:pt x="2778" y="1494"/>
                  </a:cubicBezTo>
                  <a:cubicBezTo>
                    <a:pt x="2779" y="1500"/>
                    <a:pt x="2779" y="1540"/>
                    <a:pt x="2779" y="1540"/>
                  </a:cubicBezTo>
                  <a:cubicBezTo>
                    <a:pt x="2779" y="1540"/>
                    <a:pt x="2776" y="1553"/>
                    <a:pt x="2778" y="1567"/>
                  </a:cubicBezTo>
                  <a:cubicBezTo>
                    <a:pt x="2781" y="1580"/>
                    <a:pt x="2790" y="1607"/>
                    <a:pt x="2792" y="1625"/>
                  </a:cubicBezTo>
                  <a:cubicBezTo>
                    <a:pt x="2793" y="1642"/>
                    <a:pt x="2791" y="1682"/>
                    <a:pt x="2795" y="1709"/>
                  </a:cubicBezTo>
                  <a:cubicBezTo>
                    <a:pt x="2800" y="1737"/>
                    <a:pt x="2808" y="1763"/>
                    <a:pt x="2810" y="1772"/>
                  </a:cubicBezTo>
                  <a:cubicBezTo>
                    <a:pt x="2813" y="1781"/>
                    <a:pt x="2820" y="1802"/>
                    <a:pt x="2822" y="1806"/>
                  </a:cubicBezTo>
                  <a:cubicBezTo>
                    <a:pt x="2823" y="1810"/>
                    <a:pt x="2824" y="1811"/>
                    <a:pt x="2828" y="1814"/>
                  </a:cubicBezTo>
                  <a:cubicBezTo>
                    <a:pt x="2831" y="1817"/>
                    <a:pt x="2848" y="1824"/>
                    <a:pt x="2854" y="1826"/>
                  </a:cubicBezTo>
                  <a:cubicBezTo>
                    <a:pt x="2859" y="1828"/>
                    <a:pt x="2871" y="1831"/>
                    <a:pt x="2873" y="1833"/>
                  </a:cubicBezTo>
                  <a:cubicBezTo>
                    <a:pt x="2874" y="1835"/>
                    <a:pt x="2876" y="1841"/>
                    <a:pt x="2876" y="1843"/>
                  </a:cubicBezTo>
                  <a:cubicBezTo>
                    <a:pt x="2875" y="1844"/>
                    <a:pt x="2870" y="1846"/>
                    <a:pt x="2860" y="1847"/>
                  </a:cubicBezTo>
                  <a:cubicBezTo>
                    <a:pt x="2850" y="1849"/>
                    <a:pt x="2824" y="1852"/>
                    <a:pt x="2813" y="1848"/>
                  </a:cubicBezTo>
                  <a:cubicBezTo>
                    <a:pt x="2802" y="1844"/>
                    <a:pt x="2802" y="1844"/>
                    <a:pt x="2796" y="1836"/>
                  </a:cubicBezTo>
                  <a:cubicBezTo>
                    <a:pt x="2791" y="1828"/>
                    <a:pt x="2778" y="1811"/>
                    <a:pt x="2774" y="1808"/>
                  </a:cubicBezTo>
                  <a:cubicBezTo>
                    <a:pt x="2769" y="1804"/>
                    <a:pt x="2762" y="1798"/>
                    <a:pt x="2758" y="1800"/>
                  </a:cubicBezTo>
                  <a:cubicBezTo>
                    <a:pt x="2754" y="1802"/>
                    <a:pt x="2751" y="1805"/>
                    <a:pt x="2751" y="1813"/>
                  </a:cubicBezTo>
                  <a:cubicBezTo>
                    <a:pt x="2751" y="1821"/>
                    <a:pt x="2751" y="1841"/>
                    <a:pt x="2751" y="1841"/>
                  </a:cubicBezTo>
                  <a:cubicBezTo>
                    <a:pt x="2751" y="1841"/>
                    <a:pt x="2749" y="1842"/>
                    <a:pt x="2748" y="1842"/>
                  </a:cubicBezTo>
                  <a:cubicBezTo>
                    <a:pt x="2747" y="1842"/>
                    <a:pt x="2746" y="1842"/>
                    <a:pt x="2746" y="1838"/>
                  </a:cubicBezTo>
                  <a:cubicBezTo>
                    <a:pt x="2747" y="1834"/>
                    <a:pt x="2747" y="1815"/>
                    <a:pt x="2746" y="1808"/>
                  </a:cubicBezTo>
                  <a:cubicBezTo>
                    <a:pt x="2744" y="1802"/>
                    <a:pt x="2742" y="1793"/>
                    <a:pt x="2739" y="1789"/>
                  </a:cubicBezTo>
                  <a:cubicBezTo>
                    <a:pt x="2737" y="1786"/>
                    <a:pt x="2732" y="1781"/>
                    <a:pt x="2734" y="1770"/>
                  </a:cubicBezTo>
                  <a:cubicBezTo>
                    <a:pt x="2736" y="1758"/>
                    <a:pt x="2750" y="1750"/>
                    <a:pt x="2750" y="1749"/>
                  </a:cubicBezTo>
                  <a:cubicBezTo>
                    <a:pt x="2751" y="1748"/>
                    <a:pt x="2753" y="1748"/>
                    <a:pt x="2753" y="1748"/>
                  </a:cubicBezTo>
                  <a:cubicBezTo>
                    <a:pt x="2753" y="1748"/>
                    <a:pt x="2755" y="1743"/>
                    <a:pt x="2754" y="1737"/>
                  </a:cubicBezTo>
                  <a:cubicBezTo>
                    <a:pt x="2753" y="1732"/>
                    <a:pt x="2747" y="1706"/>
                    <a:pt x="2737" y="1683"/>
                  </a:cubicBezTo>
                  <a:cubicBezTo>
                    <a:pt x="2728" y="1660"/>
                    <a:pt x="2719" y="1646"/>
                    <a:pt x="2717" y="1626"/>
                  </a:cubicBezTo>
                  <a:cubicBezTo>
                    <a:pt x="2716" y="1607"/>
                    <a:pt x="2717" y="1554"/>
                    <a:pt x="2717" y="1554"/>
                  </a:cubicBezTo>
                  <a:cubicBezTo>
                    <a:pt x="2718" y="1551"/>
                    <a:pt x="2718" y="1551"/>
                    <a:pt x="2718" y="1551"/>
                  </a:cubicBezTo>
                  <a:cubicBezTo>
                    <a:pt x="2667" y="1556"/>
                    <a:pt x="2667" y="1556"/>
                    <a:pt x="2667" y="1556"/>
                  </a:cubicBezTo>
                  <a:cubicBezTo>
                    <a:pt x="2646" y="1560"/>
                    <a:pt x="2646" y="1560"/>
                    <a:pt x="2646" y="1560"/>
                  </a:cubicBezTo>
                  <a:cubicBezTo>
                    <a:pt x="2646" y="1560"/>
                    <a:pt x="2639" y="1575"/>
                    <a:pt x="2638" y="1581"/>
                  </a:cubicBezTo>
                  <a:cubicBezTo>
                    <a:pt x="2638" y="1586"/>
                    <a:pt x="2638" y="1620"/>
                    <a:pt x="2638" y="1633"/>
                  </a:cubicBezTo>
                  <a:cubicBezTo>
                    <a:pt x="2638" y="1646"/>
                    <a:pt x="2633" y="1680"/>
                    <a:pt x="2631" y="1697"/>
                  </a:cubicBezTo>
                  <a:cubicBezTo>
                    <a:pt x="2629" y="1715"/>
                    <a:pt x="2628" y="1739"/>
                    <a:pt x="2630" y="1754"/>
                  </a:cubicBezTo>
                  <a:cubicBezTo>
                    <a:pt x="2632" y="1770"/>
                    <a:pt x="2636" y="1790"/>
                    <a:pt x="2637" y="1796"/>
                  </a:cubicBezTo>
                  <a:cubicBezTo>
                    <a:pt x="2638" y="1802"/>
                    <a:pt x="2645" y="1827"/>
                    <a:pt x="2648" y="1834"/>
                  </a:cubicBezTo>
                  <a:cubicBezTo>
                    <a:pt x="2651" y="1841"/>
                    <a:pt x="2654" y="1852"/>
                    <a:pt x="2659" y="1855"/>
                  </a:cubicBezTo>
                  <a:cubicBezTo>
                    <a:pt x="2664" y="1858"/>
                    <a:pt x="2676" y="1867"/>
                    <a:pt x="2684" y="1871"/>
                  </a:cubicBezTo>
                  <a:cubicBezTo>
                    <a:pt x="2692" y="1874"/>
                    <a:pt x="2697" y="1877"/>
                    <a:pt x="2700" y="1880"/>
                  </a:cubicBezTo>
                  <a:cubicBezTo>
                    <a:pt x="3678" y="1880"/>
                    <a:pt x="3678" y="1880"/>
                    <a:pt x="3678" y="1880"/>
                  </a:cubicBezTo>
                  <a:cubicBezTo>
                    <a:pt x="3676" y="1876"/>
                    <a:pt x="3676" y="1871"/>
                    <a:pt x="3678" y="1865"/>
                  </a:cubicBezTo>
                  <a:cubicBezTo>
                    <a:pt x="3682" y="1850"/>
                    <a:pt x="3684" y="1848"/>
                    <a:pt x="3689" y="1837"/>
                  </a:cubicBezTo>
                  <a:cubicBezTo>
                    <a:pt x="3694" y="1825"/>
                    <a:pt x="3695" y="1813"/>
                    <a:pt x="3695" y="1813"/>
                  </a:cubicBezTo>
                  <a:cubicBezTo>
                    <a:pt x="3695" y="1813"/>
                    <a:pt x="3682" y="1817"/>
                    <a:pt x="3673" y="1811"/>
                  </a:cubicBezTo>
                  <a:cubicBezTo>
                    <a:pt x="3664" y="1806"/>
                    <a:pt x="3668" y="1793"/>
                    <a:pt x="3671" y="1785"/>
                  </a:cubicBezTo>
                  <a:cubicBezTo>
                    <a:pt x="3673" y="1778"/>
                    <a:pt x="3676" y="1771"/>
                    <a:pt x="3677" y="1759"/>
                  </a:cubicBezTo>
                  <a:cubicBezTo>
                    <a:pt x="3678" y="1746"/>
                    <a:pt x="3681" y="1732"/>
                    <a:pt x="3681" y="1732"/>
                  </a:cubicBezTo>
                  <a:cubicBezTo>
                    <a:pt x="3681" y="1732"/>
                    <a:pt x="3667" y="1692"/>
                    <a:pt x="3658" y="1664"/>
                  </a:cubicBezTo>
                  <a:cubicBezTo>
                    <a:pt x="3648" y="1636"/>
                    <a:pt x="3646" y="1624"/>
                    <a:pt x="3646" y="1608"/>
                  </a:cubicBezTo>
                  <a:cubicBezTo>
                    <a:pt x="3646" y="1592"/>
                    <a:pt x="3641" y="1576"/>
                    <a:pt x="3637" y="1565"/>
                  </a:cubicBezTo>
                  <a:cubicBezTo>
                    <a:pt x="3633" y="1553"/>
                    <a:pt x="3629" y="1534"/>
                    <a:pt x="3629" y="1534"/>
                  </a:cubicBezTo>
                  <a:cubicBezTo>
                    <a:pt x="3629" y="1534"/>
                    <a:pt x="3617" y="1529"/>
                    <a:pt x="3610" y="1529"/>
                  </a:cubicBezTo>
                  <a:cubicBezTo>
                    <a:pt x="3603" y="1529"/>
                    <a:pt x="3597" y="1525"/>
                    <a:pt x="3587" y="1522"/>
                  </a:cubicBezTo>
                  <a:cubicBezTo>
                    <a:pt x="3577" y="1518"/>
                    <a:pt x="3574" y="1519"/>
                    <a:pt x="3574" y="1519"/>
                  </a:cubicBezTo>
                  <a:cubicBezTo>
                    <a:pt x="3574" y="1519"/>
                    <a:pt x="3563" y="1514"/>
                    <a:pt x="3551" y="1508"/>
                  </a:cubicBezTo>
                  <a:cubicBezTo>
                    <a:pt x="3539" y="1503"/>
                    <a:pt x="3538" y="1502"/>
                    <a:pt x="3538" y="1502"/>
                  </a:cubicBezTo>
                  <a:cubicBezTo>
                    <a:pt x="3538" y="1502"/>
                    <a:pt x="3544" y="1501"/>
                    <a:pt x="3543" y="1468"/>
                  </a:cubicBezTo>
                  <a:cubicBezTo>
                    <a:pt x="3543" y="1435"/>
                    <a:pt x="3540" y="1427"/>
                    <a:pt x="3544" y="1412"/>
                  </a:cubicBezTo>
                  <a:cubicBezTo>
                    <a:pt x="3548" y="1397"/>
                    <a:pt x="3550" y="1389"/>
                    <a:pt x="3550" y="1389"/>
                  </a:cubicBezTo>
                  <a:cubicBezTo>
                    <a:pt x="3550" y="1389"/>
                    <a:pt x="3545" y="1384"/>
                    <a:pt x="3546" y="1379"/>
                  </a:cubicBezTo>
                  <a:cubicBezTo>
                    <a:pt x="3546" y="1374"/>
                    <a:pt x="3544" y="1369"/>
                    <a:pt x="3542" y="1359"/>
                  </a:cubicBezTo>
                  <a:cubicBezTo>
                    <a:pt x="3539" y="1350"/>
                    <a:pt x="3538" y="1344"/>
                    <a:pt x="3539" y="1331"/>
                  </a:cubicBezTo>
                  <a:cubicBezTo>
                    <a:pt x="3539" y="1318"/>
                    <a:pt x="3542" y="1300"/>
                    <a:pt x="3542" y="1300"/>
                  </a:cubicBezTo>
                  <a:cubicBezTo>
                    <a:pt x="3542" y="1300"/>
                    <a:pt x="3539" y="1301"/>
                    <a:pt x="3538" y="1298"/>
                  </a:cubicBezTo>
                  <a:cubicBezTo>
                    <a:pt x="3538" y="1296"/>
                    <a:pt x="3539" y="1267"/>
                    <a:pt x="3539" y="1267"/>
                  </a:cubicBezTo>
                  <a:cubicBezTo>
                    <a:pt x="3539" y="1267"/>
                    <a:pt x="3533" y="1261"/>
                    <a:pt x="3533" y="1256"/>
                  </a:cubicBezTo>
                  <a:cubicBezTo>
                    <a:pt x="3533" y="1250"/>
                    <a:pt x="3530" y="1242"/>
                    <a:pt x="3536" y="1230"/>
                  </a:cubicBezTo>
                  <a:cubicBezTo>
                    <a:pt x="3542" y="1217"/>
                    <a:pt x="3544" y="1205"/>
                    <a:pt x="3544" y="1190"/>
                  </a:cubicBezTo>
                  <a:cubicBezTo>
                    <a:pt x="3543" y="1174"/>
                    <a:pt x="3543" y="1153"/>
                    <a:pt x="3549" y="1126"/>
                  </a:cubicBezTo>
                  <a:cubicBezTo>
                    <a:pt x="3554" y="1100"/>
                    <a:pt x="3553" y="1076"/>
                    <a:pt x="3554" y="1057"/>
                  </a:cubicBezTo>
                  <a:cubicBezTo>
                    <a:pt x="3554" y="1037"/>
                    <a:pt x="3561" y="1006"/>
                    <a:pt x="3569" y="1003"/>
                  </a:cubicBezTo>
                  <a:cubicBezTo>
                    <a:pt x="3577" y="1000"/>
                    <a:pt x="3579" y="1001"/>
                    <a:pt x="3579" y="1001"/>
                  </a:cubicBezTo>
                  <a:cubicBezTo>
                    <a:pt x="3579" y="1001"/>
                    <a:pt x="3592" y="995"/>
                    <a:pt x="3599" y="993"/>
                  </a:cubicBezTo>
                  <a:cubicBezTo>
                    <a:pt x="3609" y="989"/>
                    <a:pt x="3622" y="984"/>
                    <a:pt x="3622" y="984"/>
                  </a:cubicBezTo>
                  <a:cubicBezTo>
                    <a:pt x="3630" y="982"/>
                    <a:pt x="3636" y="978"/>
                    <a:pt x="3639" y="974"/>
                  </a:cubicBezTo>
                  <a:cubicBezTo>
                    <a:pt x="3642" y="969"/>
                    <a:pt x="3648" y="960"/>
                    <a:pt x="3648" y="950"/>
                  </a:cubicBezTo>
                  <a:cubicBezTo>
                    <a:pt x="3649" y="940"/>
                    <a:pt x="3644" y="920"/>
                    <a:pt x="3644" y="920"/>
                  </a:cubicBezTo>
                  <a:cubicBezTo>
                    <a:pt x="3644" y="920"/>
                    <a:pt x="3636" y="920"/>
                    <a:pt x="3632" y="911"/>
                  </a:cubicBezTo>
                  <a:cubicBezTo>
                    <a:pt x="3628" y="901"/>
                    <a:pt x="3627" y="888"/>
                    <a:pt x="3628" y="882"/>
                  </a:cubicBezTo>
                  <a:cubicBezTo>
                    <a:pt x="3630" y="876"/>
                    <a:pt x="3633" y="875"/>
                    <a:pt x="3633" y="875"/>
                  </a:cubicBezTo>
                  <a:cubicBezTo>
                    <a:pt x="3633" y="875"/>
                    <a:pt x="3638" y="841"/>
                    <a:pt x="3654" y="828"/>
                  </a:cubicBezTo>
                  <a:cubicBezTo>
                    <a:pt x="3671" y="814"/>
                    <a:pt x="3712" y="815"/>
                    <a:pt x="3726" y="842"/>
                  </a:cubicBezTo>
                  <a:cubicBezTo>
                    <a:pt x="3740" y="870"/>
                    <a:pt x="3740" y="885"/>
                    <a:pt x="3740" y="894"/>
                  </a:cubicBezTo>
                  <a:cubicBezTo>
                    <a:pt x="3739" y="904"/>
                    <a:pt x="3737" y="919"/>
                    <a:pt x="3730" y="929"/>
                  </a:cubicBezTo>
                  <a:cubicBezTo>
                    <a:pt x="3726" y="933"/>
                    <a:pt x="3720" y="932"/>
                    <a:pt x="3717" y="935"/>
                  </a:cubicBezTo>
                  <a:cubicBezTo>
                    <a:pt x="3714" y="938"/>
                    <a:pt x="3709" y="935"/>
                    <a:pt x="3711" y="949"/>
                  </a:cubicBezTo>
                  <a:cubicBezTo>
                    <a:pt x="3712" y="961"/>
                    <a:pt x="3715" y="963"/>
                    <a:pt x="3719" y="965"/>
                  </a:cubicBezTo>
                  <a:cubicBezTo>
                    <a:pt x="3721" y="966"/>
                    <a:pt x="3733" y="967"/>
                    <a:pt x="3745" y="965"/>
                  </a:cubicBezTo>
                  <a:cubicBezTo>
                    <a:pt x="3758" y="963"/>
                    <a:pt x="3775" y="961"/>
                    <a:pt x="3783" y="966"/>
                  </a:cubicBezTo>
                  <a:cubicBezTo>
                    <a:pt x="3796" y="974"/>
                    <a:pt x="3802" y="988"/>
                    <a:pt x="3804" y="1012"/>
                  </a:cubicBezTo>
                  <a:cubicBezTo>
                    <a:pt x="3806" y="1036"/>
                    <a:pt x="3807" y="1067"/>
                    <a:pt x="3808" y="1080"/>
                  </a:cubicBezTo>
                  <a:cubicBezTo>
                    <a:pt x="3809" y="1094"/>
                    <a:pt x="3811" y="1109"/>
                    <a:pt x="3804" y="1118"/>
                  </a:cubicBezTo>
                  <a:cubicBezTo>
                    <a:pt x="3802" y="1121"/>
                    <a:pt x="3799" y="1122"/>
                    <a:pt x="3796" y="1124"/>
                  </a:cubicBezTo>
                  <a:cubicBezTo>
                    <a:pt x="3803" y="1148"/>
                    <a:pt x="3803" y="1148"/>
                    <a:pt x="3803" y="1148"/>
                  </a:cubicBezTo>
                  <a:cubicBezTo>
                    <a:pt x="3803" y="1148"/>
                    <a:pt x="3817" y="1151"/>
                    <a:pt x="3820" y="1154"/>
                  </a:cubicBezTo>
                  <a:cubicBezTo>
                    <a:pt x="3823" y="1157"/>
                    <a:pt x="3833" y="1162"/>
                    <a:pt x="3840" y="1207"/>
                  </a:cubicBezTo>
                  <a:cubicBezTo>
                    <a:pt x="3840" y="1210"/>
                    <a:pt x="3841" y="1213"/>
                    <a:pt x="3841" y="1215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  <a:moveTo>
                    <a:pt x="2691" y="830"/>
                  </a:moveTo>
                  <a:cubicBezTo>
                    <a:pt x="2691" y="833"/>
                    <a:pt x="2691" y="838"/>
                    <a:pt x="2688" y="845"/>
                  </a:cubicBezTo>
                  <a:cubicBezTo>
                    <a:pt x="2685" y="852"/>
                    <a:pt x="2682" y="861"/>
                    <a:pt x="2680" y="866"/>
                  </a:cubicBezTo>
                  <a:cubicBezTo>
                    <a:pt x="2677" y="871"/>
                    <a:pt x="2675" y="880"/>
                    <a:pt x="2671" y="882"/>
                  </a:cubicBezTo>
                  <a:cubicBezTo>
                    <a:pt x="2668" y="884"/>
                    <a:pt x="2659" y="885"/>
                    <a:pt x="2659" y="885"/>
                  </a:cubicBezTo>
                  <a:cubicBezTo>
                    <a:pt x="2658" y="885"/>
                    <a:pt x="2652" y="899"/>
                    <a:pt x="2652" y="900"/>
                  </a:cubicBezTo>
                  <a:cubicBezTo>
                    <a:pt x="2652" y="900"/>
                    <a:pt x="2652" y="900"/>
                    <a:pt x="2652" y="900"/>
                  </a:cubicBezTo>
                  <a:cubicBezTo>
                    <a:pt x="2652" y="901"/>
                    <a:pt x="2652" y="901"/>
                    <a:pt x="2652" y="901"/>
                  </a:cubicBezTo>
                  <a:cubicBezTo>
                    <a:pt x="2651" y="902"/>
                    <a:pt x="2650" y="905"/>
                    <a:pt x="2649" y="906"/>
                  </a:cubicBezTo>
                  <a:cubicBezTo>
                    <a:pt x="2649" y="906"/>
                    <a:pt x="2649" y="906"/>
                    <a:pt x="2649" y="906"/>
                  </a:cubicBezTo>
                  <a:cubicBezTo>
                    <a:pt x="2649" y="907"/>
                    <a:pt x="2649" y="907"/>
                    <a:pt x="2649" y="907"/>
                  </a:cubicBezTo>
                  <a:cubicBezTo>
                    <a:pt x="2649" y="920"/>
                    <a:pt x="2649" y="920"/>
                    <a:pt x="2649" y="920"/>
                  </a:cubicBezTo>
                  <a:cubicBezTo>
                    <a:pt x="2649" y="924"/>
                    <a:pt x="2649" y="924"/>
                    <a:pt x="2649" y="924"/>
                  </a:cubicBezTo>
                  <a:cubicBezTo>
                    <a:pt x="2649" y="924"/>
                    <a:pt x="2624" y="898"/>
                    <a:pt x="2607" y="881"/>
                  </a:cubicBezTo>
                  <a:cubicBezTo>
                    <a:pt x="2603" y="876"/>
                    <a:pt x="2599" y="873"/>
                    <a:pt x="2597" y="870"/>
                  </a:cubicBezTo>
                  <a:cubicBezTo>
                    <a:pt x="2598" y="870"/>
                    <a:pt x="2598" y="870"/>
                    <a:pt x="2598" y="870"/>
                  </a:cubicBezTo>
                  <a:cubicBezTo>
                    <a:pt x="2598" y="870"/>
                    <a:pt x="2598" y="870"/>
                    <a:pt x="2598" y="870"/>
                  </a:cubicBezTo>
                  <a:cubicBezTo>
                    <a:pt x="2598" y="869"/>
                    <a:pt x="2599" y="864"/>
                    <a:pt x="2598" y="860"/>
                  </a:cubicBezTo>
                  <a:cubicBezTo>
                    <a:pt x="2598" y="856"/>
                    <a:pt x="2596" y="852"/>
                    <a:pt x="2595" y="850"/>
                  </a:cubicBezTo>
                  <a:cubicBezTo>
                    <a:pt x="2594" y="849"/>
                    <a:pt x="2592" y="848"/>
                    <a:pt x="2589" y="845"/>
                  </a:cubicBezTo>
                  <a:cubicBezTo>
                    <a:pt x="2587" y="842"/>
                    <a:pt x="2585" y="844"/>
                    <a:pt x="2585" y="843"/>
                  </a:cubicBezTo>
                  <a:cubicBezTo>
                    <a:pt x="2583" y="842"/>
                    <a:pt x="2583" y="841"/>
                    <a:pt x="2580" y="837"/>
                  </a:cubicBezTo>
                  <a:cubicBezTo>
                    <a:pt x="2578" y="833"/>
                    <a:pt x="2579" y="833"/>
                    <a:pt x="2576" y="830"/>
                  </a:cubicBezTo>
                  <a:cubicBezTo>
                    <a:pt x="2574" y="828"/>
                    <a:pt x="2574" y="828"/>
                    <a:pt x="2575" y="825"/>
                  </a:cubicBezTo>
                  <a:cubicBezTo>
                    <a:pt x="2575" y="821"/>
                    <a:pt x="2577" y="821"/>
                    <a:pt x="2576" y="819"/>
                  </a:cubicBezTo>
                  <a:cubicBezTo>
                    <a:pt x="2576" y="817"/>
                    <a:pt x="2576" y="819"/>
                    <a:pt x="2574" y="815"/>
                  </a:cubicBezTo>
                  <a:cubicBezTo>
                    <a:pt x="2572" y="812"/>
                    <a:pt x="2572" y="809"/>
                    <a:pt x="2572" y="808"/>
                  </a:cubicBezTo>
                  <a:cubicBezTo>
                    <a:pt x="2572" y="807"/>
                    <a:pt x="2573" y="801"/>
                    <a:pt x="2575" y="799"/>
                  </a:cubicBezTo>
                  <a:cubicBezTo>
                    <a:pt x="2577" y="797"/>
                    <a:pt x="2578" y="795"/>
                    <a:pt x="2578" y="795"/>
                  </a:cubicBezTo>
                  <a:cubicBezTo>
                    <a:pt x="2578" y="795"/>
                    <a:pt x="2578" y="794"/>
                    <a:pt x="2578" y="790"/>
                  </a:cubicBezTo>
                  <a:cubicBezTo>
                    <a:pt x="2577" y="786"/>
                    <a:pt x="2579" y="772"/>
                    <a:pt x="2580" y="768"/>
                  </a:cubicBezTo>
                  <a:cubicBezTo>
                    <a:pt x="2580" y="764"/>
                    <a:pt x="2590" y="754"/>
                    <a:pt x="2592" y="750"/>
                  </a:cubicBezTo>
                  <a:cubicBezTo>
                    <a:pt x="2594" y="745"/>
                    <a:pt x="2598" y="743"/>
                    <a:pt x="2600" y="741"/>
                  </a:cubicBezTo>
                  <a:cubicBezTo>
                    <a:pt x="2602" y="738"/>
                    <a:pt x="2607" y="737"/>
                    <a:pt x="2610" y="735"/>
                  </a:cubicBezTo>
                  <a:cubicBezTo>
                    <a:pt x="2613" y="733"/>
                    <a:pt x="2617" y="732"/>
                    <a:pt x="2621" y="732"/>
                  </a:cubicBezTo>
                  <a:cubicBezTo>
                    <a:pt x="2634" y="730"/>
                    <a:pt x="2648" y="732"/>
                    <a:pt x="2651" y="732"/>
                  </a:cubicBezTo>
                  <a:cubicBezTo>
                    <a:pt x="2654" y="731"/>
                    <a:pt x="2663" y="736"/>
                    <a:pt x="2667" y="737"/>
                  </a:cubicBezTo>
                  <a:cubicBezTo>
                    <a:pt x="2670" y="737"/>
                    <a:pt x="2672" y="741"/>
                    <a:pt x="2675" y="743"/>
                  </a:cubicBezTo>
                  <a:cubicBezTo>
                    <a:pt x="2677" y="745"/>
                    <a:pt x="2680" y="748"/>
                    <a:pt x="2682" y="751"/>
                  </a:cubicBezTo>
                  <a:cubicBezTo>
                    <a:pt x="2683" y="754"/>
                    <a:pt x="2684" y="756"/>
                    <a:pt x="2686" y="758"/>
                  </a:cubicBezTo>
                  <a:cubicBezTo>
                    <a:pt x="2689" y="761"/>
                    <a:pt x="2689" y="762"/>
                    <a:pt x="2689" y="765"/>
                  </a:cubicBezTo>
                  <a:cubicBezTo>
                    <a:pt x="2690" y="769"/>
                    <a:pt x="2690" y="774"/>
                    <a:pt x="2687" y="778"/>
                  </a:cubicBezTo>
                  <a:cubicBezTo>
                    <a:pt x="2687" y="779"/>
                    <a:pt x="2686" y="781"/>
                    <a:pt x="2686" y="781"/>
                  </a:cubicBezTo>
                  <a:cubicBezTo>
                    <a:pt x="2686" y="781"/>
                    <a:pt x="2687" y="785"/>
                    <a:pt x="2687" y="788"/>
                  </a:cubicBezTo>
                  <a:cubicBezTo>
                    <a:pt x="2687" y="791"/>
                    <a:pt x="2687" y="793"/>
                    <a:pt x="2687" y="794"/>
                  </a:cubicBezTo>
                  <a:cubicBezTo>
                    <a:pt x="2688" y="795"/>
                    <a:pt x="2688" y="797"/>
                    <a:pt x="2688" y="798"/>
                  </a:cubicBezTo>
                  <a:cubicBezTo>
                    <a:pt x="2688" y="799"/>
                    <a:pt x="2688" y="801"/>
                    <a:pt x="2688" y="803"/>
                  </a:cubicBezTo>
                  <a:cubicBezTo>
                    <a:pt x="2689" y="805"/>
                    <a:pt x="2688" y="806"/>
                    <a:pt x="2689" y="808"/>
                  </a:cubicBezTo>
                  <a:cubicBezTo>
                    <a:pt x="2689" y="809"/>
                    <a:pt x="2689" y="810"/>
                    <a:pt x="2689" y="812"/>
                  </a:cubicBezTo>
                  <a:cubicBezTo>
                    <a:pt x="2689" y="813"/>
                    <a:pt x="2689" y="815"/>
                    <a:pt x="2689" y="817"/>
                  </a:cubicBezTo>
                  <a:cubicBezTo>
                    <a:pt x="2689" y="819"/>
                    <a:pt x="2691" y="827"/>
                    <a:pt x="2691" y="8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5345" y="1902"/>
              <a:ext cx="79" cy="311"/>
            </a:xfrm>
            <a:custGeom>
              <a:avLst/>
              <a:gdLst>
                <a:gd name="T0" fmla="*/ 24 w 53"/>
                <a:gd name="T1" fmla="*/ 141 h 207"/>
                <a:gd name="T2" fmla="*/ 19 w 53"/>
                <a:gd name="T3" fmla="*/ 165 h 207"/>
                <a:gd name="T4" fmla="*/ 3 w 53"/>
                <a:gd name="T5" fmla="*/ 173 h 207"/>
                <a:gd name="T6" fmla="*/ 0 w 53"/>
                <a:gd name="T7" fmla="*/ 194 h 207"/>
                <a:gd name="T8" fmla="*/ 5 w 53"/>
                <a:gd name="T9" fmla="*/ 207 h 207"/>
                <a:gd name="T10" fmla="*/ 21 w 53"/>
                <a:gd name="T11" fmla="*/ 178 h 207"/>
                <a:gd name="T12" fmla="*/ 37 w 53"/>
                <a:gd name="T13" fmla="*/ 128 h 207"/>
                <a:gd name="T14" fmla="*/ 53 w 53"/>
                <a:gd name="T15" fmla="*/ 79 h 207"/>
                <a:gd name="T16" fmla="*/ 51 w 53"/>
                <a:gd name="T17" fmla="*/ 52 h 207"/>
                <a:gd name="T18" fmla="*/ 40 w 53"/>
                <a:gd name="T19" fmla="*/ 0 h 207"/>
                <a:gd name="T20" fmla="*/ 36 w 53"/>
                <a:gd name="T21" fmla="*/ 48 h 207"/>
                <a:gd name="T22" fmla="*/ 34 w 53"/>
                <a:gd name="T23" fmla="*/ 109 h 207"/>
                <a:gd name="T24" fmla="*/ 24 w 53"/>
                <a:gd name="T25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07">
                  <a:moveTo>
                    <a:pt x="24" y="141"/>
                  </a:moveTo>
                  <a:cubicBezTo>
                    <a:pt x="24" y="143"/>
                    <a:pt x="21" y="162"/>
                    <a:pt x="19" y="165"/>
                  </a:cubicBezTo>
                  <a:cubicBezTo>
                    <a:pt x="16" y="169"/>
                    <a:pt x="3" y="173"/>
                    <a:pt x="3" y="173"/>
                  </a:cubicBezTo>
                  <a:cubicBezTo>
                    <a:pt x="3" y="173"/>
                    <a:pt x="0" y="187"/>
                    <a:pt x="0" y="194"/>
                  </a:cubicBezTo>
                  <a:cubicBezTo>
                    <a:pt x="1" y="201"/>
                    <a:pt x="5" y="207"/>
                    <a:pt x="5" y="207"/>
                  </a:cubicBezTo>
                  <a:cubicBezTo>
                    <a:pt x="5" y="207"/>
                    <a:pt x="16" y="191"/>
                    <a:pt x="21" y="178"/>
                  </a:cubicBezTo>
                  <a:cubicBezTo>
                    <a:pt x="27" y="164"/>
                    <a:pt x="33" y="147"/>
                    <a:pt x="37" y="128"/>
                  </a:cubicBezTo>
                  <a:cubicBezTo>
                    <a:pt x="40" y="109"/>
                    <a:pt x="53" y="85"/>
                    <a:pt x="53" y="79"/>
                  </a:cubicBezTo>
                  <a:cubicBezTo>
                    <a:pt x="53" y="72"/>
                    <a:pt x="52" y="69"/>
                    <a:pt x="51" y="52"/>
                  </a:cubicBezTo>
                  <a:cubicBezTo>
                    <a:pt x="50" y="35"/>
                    <a:pt x="40" y="0"/>
                    <a:pt x="40" y="0"/>
                  </a:cubicBezTo>
                  <a:cubicBezTo>
                    <a:pt x="40" y="0"/>
                    <a:pt x="40" y="22"/>
                    <a:pt x="36" y="48"/>
                  </a:cubicBezTo>
                  <a:cubicBezTo>
                    <a:pt x="31" y="74"/>
                    <a:pt x="37" y="84"/>
                    <a:pt x="34" y="109"/>
                  </a:cubicBezTo>
                  <a:cubicBezTo>
                    <a:pt x="32" y="134"/>
                    <a:pt x="24" y="139"/>
                    <a:pt x="24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5582" y="2226"/>
              <a:ext cx="176" cy="805"/>
            </a:xfrm>
            <a:custGeom>
              <a:avLst/>
              <a:gdLst>
                <a:gd name="T0" fmla="*/ 90 w 118"/>
                <a:gd name="T1" fmla="*/ 12 h 536"/>
                <a:gd name="T2" fmla="*/ 77 w 118"/>
                <a:gd name="T3" fmla="*/ 0 h 536"/>
                <a:gd name="T4" fmla="*/ 72 w 118"/>
                <a:gd name="T5" fmla="*/ 45 h 536"/>
                <a:gd name="T6" fmla="*/ 47 w 118"/>
                <a:gd name="T7" fmla="*/ 136 h 536"/>
                <a:gd name="T8" fmla="*/ 51 w 118"/>
                <a:gd name="T9" fmla="*/ 190 h 536"/>
                <a:gd name="T10" fmla="*/ 38 w 118"/>
                <a:gd name="T11" fmla="*/ 197 h 536"/>
                <a:gd name="T12" fmla="*/ 26 w 118"/>
                <a:gd name="T13" fmla="*/ 197 h 536"/>
                <a:gd name="T14" fmla="*/ 26 w 118"/>
                <a:gd name="T15" fmla="*/ 229 h 536"/>
                <a:gd name="T16" fmla="*/ 19 w 118"/>
                <a:gd name="T17" fmla="*/ 301 h 536"/>
                <a:gd name="T18" fmla="*/ 4 w 118"/>
                <a:gd name="T19" fmla="*/ 345 h 536"/>
                <a:gd name="T20" fmla="*/ 4 w 118"/>
                <a:gd name="T21" fmla="*/ 398 h 536"/>
                <a:gd name="T22" fmla="*/ 12 w 118"/>
                <a:gd name="T23" fmla="*/ 423 h 536"/>
                <a:gd name="T24" fmla="*/ 26 w 118"/>
                <a:gd name="T25" fmla="*/ 447 h 536"/>
                <a:gd name="T26" fmla="*/ 17 w 118"/>
                <a:gd name="T27" fmla="*/ 482 h 536"/>
                <a:gd name="T28" fmla="*/ 14 w 118"/>
                <a:gd name="T29" fmla="*/ 511 h 536"/>
                <a:gd name="T30" fmla="*/ 0 w 118"/>
                <a:gd name="T31" fmla="*/ 536 h 536"/>
                <a:gd name="T32" fmla="*/ 68 w 118"/>
                <a:gd name="T33" fmla="*/ 536 h 536"/>
                <a:gd name="T34" fmla="*/ 118 w 118"/>
                <a:gd name="T35" fmla="*/ 486 h 536"/>
                <a:gd name="T36" fmla="*/ 118 w 118"/>
                <a:gd name="T37" fmla="*/ 11 h 536"/>
                <a:gd name="T38" fmla="*/ 90 w 118"/>
                <a:gd name="T39" fmla="*/ 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536">
                  <a:moveTo>
                    <a:pt x="90" y="12"/>
                  </a:moveTo>
                  <a:cubicBezTo>
                    <a:pt x="86" y="9"/>
                    <a:pt x="81" y="4"/>
                    <a:pt x="77" y="0"/>
                  </a:cubicBezTo>
                  <a:cubicBezTo>
                    <a:pt x="76" y="16"/>
                    <a:pt x="75" y="32"/>
                    <a:pt x="72" y="45"/>
                  </a:cubicBezTo>
                  <a:cubicBezTo>
                    <a:pt x="61" y="97"/>
                    <a:pt x="49" y="115"/>
                    <a:pt x="47" y="136"/>
                  </a:cubicBezTo>
                  <a:cubicBezTo>
                    <a:pt x="44" y="157"/>
                    <a:pt x="51" y="188"/>
                    <a:pt x="51" y="190"/>
                  </a:cubicBezTo>
                  <a:cubicBezTo>
                    <a:pt x="51" y="193"/>
                    <a:pt x="43" y="197"/>
                    <a:pt x="38" y="197"/>
                  </a:cubicBezTo>
                  <a:cubicBezTo>
                    <a:pt x="34" y="198"/>
                    <a:pt x="26" y="197"/>
                    <a:pt x="26" y="197"/>
                  </a:cubicBezTo>
                  <a:cubicBezTo>
                    <a:pt x="26" y="197"/>
                    <a:pt x="26" y="212"/>
                    <a:pt x="26" y="229"/>
                  </a:cubicBezTo>
                  <a:cubicBezTo>
                    <a:pt x="26" y="246"/>
                    <a:pt x="28" y="275"/>
                    <a:pt x="19" y="301"/>
                  </a:cubicBezTo>
                  <a:cubicBezTo>
                    <a:pt x="10" y="327"/>
                    <a:pt x="4" y="345"/>
                    <a:pt x="4" y="345"/>
                  </a:cubicBezTo>
                  <a:cubicBezTo>
                    <a:pt x="4" y="345"/>
                    <a:pt x="1" y="379"/>
                    <a:pt x="4" y="398"/>
                  </a:cubicBezTo>
                  <a:cubicBezTo>
                    <a:pt x="8" y="418"/>
                    <a:pt x="12" y="423"/>
                    <a:pt x="12" y="423"/>
                  </a:cubicBezTo>
                  <a:cubicBezTo>
                    <a:pt x="12" y="423"/>
                    <a:pt x="25" y="432"/>
                    <a:pt x="26" y="447"/>
                  </a:cubicBezTo>
                  <a:cubicBezTo>
                    <a:pt x="28" y="460"/>
                    <a:pt x="21" y="472"/>
                    <a:pt x="17" y="482"/>
                  </a:cubicBezTo>
                  <a:cubicBezTo>
                    <a:pt x="14" y="491"/>
                    <a:pt x="14" y="502"/>
                    <a:pt x="14" y="511"/>
                  </a:cubicBezTo>
                  <a:cubicBezTo>
                    <a:pt x="13" y="516"/>
                    <a:pt x="9" y="528"/>
                    <a:pt x="0" y="536"/>
                  </a:cubicBezTo>
                  <a:cubicBezTo>
                    <a:pt x="68" y="536"/>
                    <a:pt x="68" y="536"/>
                    <a:pt x="68" y="536"/>
                  </a:cubicBezTo>
                  <a:cubicBezTo>
                    <a:pt x="96" y="536"/>
                    <a:pt x="118" y="513"/>
                    <a:pt x="118" y="486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09" y="14"/>
                    <a:pt x="99" y="18"/>
                    <a:pt x="9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862" y="2971"/>
              <a:ext cx="53" cy="60"/>
            </a:xfrm>
            <a:custGeom>
              <a:avLst/>
              <a:gdLst>
                <a:gd name="T0" fmla="*/ 5 w 35"/>
                <a:gd name="T1" fmla="*/ 0 h 40"/>
                <a:gd name="T2" fmla="*/ 2 w 35"/>
                <a:gd name="T3" fmla="*/ 16 h 40"/>
                <a:gd name="T4" fmla="*/ 1 w 35"/>
                <a:gd name="T5" fmla="*/ 38 h 40"/>
                <a:gd name="T6" fmla="*/ 0 w 35"/>
                <a:gd name="T7" fmla="*/ 40 h 40"/>
                <a:gd name="T8" fmla="*/ 35 w 35"/>
                <a:gd name="T9" fmla="*/ 40 h 40"/>
                <a:gd name="T10" fmla="*/ 19 w 35"/>
                <a:gd name="T11" fmla="*/ 13 h 40"/>
                <a:gd name="T12" fmla="*/ 5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5" y="0"/>
                  </a:moveTo>
                  <a:cubicBezTo>
                    <a:pt x="5" y="0"/>
                    <a:pt x="3" y="13"/>
                    <a:pt x="2" y="16"/>
                  </a:cubicBezTo>
                  <a:cubicBezTo>
                    <a:pt x="2" y="19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0" y="31"/>
                    <a:pt x="23" y="18"/>
                    <a:pt x="19" y="13"/>
                  </a:cubicBezTo>
                  <a:cubicBezTo>
                    <a:pt x="15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5345" y="1902"/>
              <a:ext cx="79" cy="311"/>
            </a:xfrm>
            <a:custGeom>
              <a:avLst/>
              <a:gdLst>
                <a:gd name="T0" fmla="*/ 24 w 53"/>
                <a:gd name="T1" fmla="*/ 141 h 207"/>
                <a:gd name="T2" fmla="*/ 19 w 53"/>
                <a:gd name="T3" fmla="*/ 165 h 207"/>
                <a:gd name="T4" fmla="*/ 3 w 53"/>
                <a:gd name="T5" fmla="*/ 173 h 207"/>
                <a:gd name="T6" fmla="*/ 0 w 53"/>
                <a:gd name="T7" fmla="*/ 194 h 207"/>
                <a:gd name="T8" fmla="*/ 5 w 53"/>
                <a:gd name="T9" fmla="*/ 207 h 207"/>
                <a:gd name="T10" fmla="*/ 21 w 53"/>
                <a:gd name="T11" fmla="*/ 178 h 207"/>
                <a:gd name="T12" fmla="*/ 37 w 53"/>
                <a:gd name="T13" fmla="*/ 128 h 207"/>
                <a:gd name="T14" fmla="*/ 53 w 53"/>
                <a:gd name="T15" fmla="*/ 79 h 207"/>
                <a:gd name="T16" fmla="*/ 51 w 53"/>
                <a:gd name="T17" fmla="*/ 52 h 207"/>
                <a:gd name="T18" fmla="*/ 40 w 53"/>
                <a:gd name="T19" fmla="*/ 0 h 207"/>
                <a:gd name="T20" fmla="*/ 36 w 53"/>
                <a:gd name="T21" fmla="*/ 48 h 207"/>
                <a:gd name="T22" fmla="*/ 34 w 53"/>
                <a:gd name="T23" fmla="*/ 109 h 207"/>
                <a:gd name="T24" fmla="*/ 24 w 53"/>
                <a:gd name="T25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07">
                  <a:moveTo>
                    <a:pt x="24" y="141"/>
                  </a:moveTo>
                  <a:cubicBezTo>
                    <a:pt x="24" y="143"/>
                    <a:pt x="21" y="162"/>
                    <a:pt x="19" y="165"/>
                  </a:cubicBezTo>
                  <a:cubicBezTo>
                    <a:pt x="16" y="169"/>
                    <a:pt x="3" y="173"/>
                    <a:pt x="3" y="173"/>
                  </a:cubicBezTo>
                  <a:cubicBezTo>
                    <a:pt x="3" y="173"/>
                    <a:pt x="0" y="187"/>
                    <a:pt x="0" y="194"/>
                  </a:cubicBezTo>
                  <a:cubicBezTo>
                    <a:pt x="1" y="201"/>
                    <a:pt x="5" y="207"/>
                    <a:pt x="5" y="207"/>
                  </a:cubicBezTo>
                  <a:cubicBezTo>
                    <a:pt x="5" y="207"/>
                    <a:pt x="16" y="191"/>
                    <a:pt x="21" y="178"/>
                  </a:cubicBezTo>
                  <a:cubicBezTo>
                    <a:pt x="27" y="164"/>
                    <a:pt x="33" y="147"/>
                    <a:pt x="37" y="128"/>
                  </a:cubicBezTo>
                  <a:cubicBezTo>
                    <a:pt x="40" y="109"/>
                    <a:pt x="53" y="85"/>
                    <a:pt x="53" y="79"/>
                  </a:cubicBezTo>
                  <a:cubicBezTo>
                    <a:pt x="53" y="72"/>
                    <a:pt x="52" y="69"/>
                    <a:pt x="51" y="52"/>
                  </a:cubicBezTo>
                  <a:cubicBezTo>
                    <a:pt x="50" y="35"/>
                    <a:pt x="40" y="0"/>
                    <a:pt x="40" y="0"/>
                  </a:cubicBezTo>
                  <a:cubicBezTo>
                    <a:pt x="40" y="0"/>
                    <a:pt x="40" y="22"/>
                    <a:pt x="36" y="48"/>
                  </a:cubicBezTo>
                  <a:cubicBezTo>
                    <a:pt x="31" y="74"/>
                    <a:pt x="37" y="84"/>
                    <a:pt x="34" y="109"/>
                  </a:cubicBezTo>
                  <a:cubicBezTo>
                    <a:pt x="32" y="134"/>
                    <a:pt x="24" y="139"/>
                    <a:pt x="24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5582" y="2226"/>
              <a:ext cx="176" cy="805"/>
            </a:xfrm>
            <a:custGeom>
              <a:avLst/>
              <a:gdLst>
                <a:gd name="T0" fmla="*/ 90 w 118"/>
                <a:gd name="T1" fmla="*/ 12 h 536"/>
                <a:gd name="T2" fmla="*/ 77 w 118"/>
                <a:gd name="T3" fmla="*/ 0 h 536"/>
                <a:gd name="T4" fmla="*/ 72 w 118"/>
                <a:gd name="T5" fmla="*/ 45 h 536"/>
                <a:gd name="T6" fmla="*/ 47 w 118"/>
                <a:gd name="T7" fmla="*/ 136 h 536"/>
                <a:gd name="T8" fmla="*/ 51 w 118"/>
                <a:gd name="T9" fmla="*/ 190 h 536"/>
                <a:gd name="T10" fmla="*/ 38 w 118"/>
                <a:gd name="T11" fmla="*/ 197 h 536"/>
                <a:gd name="T12" fmla="*/ 26 w 118"/>
                <a:gd name="T13" fmla="*/ 197 h 536"/>
                <a:gd name="T14" fmla="*/ 26 w 118"/>
                <a:gd name="T15" fmla="*/ 229 h 536"/>
                <a:gd name="T16" fmla="*/ 19 w 118"/>
                <a:gd name="T17" fmla="*/ 301 h 536"/>
                <a:gd name="T18" fmla="*/ 4 w 118"/>
                <a:gd name="T19" fmla="*/ 345 h 536"/>
                <a:gd name="T20" fmla="*/ 4 w 118"/>
                <a:gd name="T21" fmla="*/ 398 h 536"/>
                <a:gd name="T22" fmla="*/ 12 w 118"/>
                <a:gd name="T23" fmla="*/ 423 h 536"/>
                <a:gd name="T24" fmla="*/ 26 w 118"/>
                <a:gd name="T25" fmla="*/ 447 h 536"/>
                <a:gd name="T26" fmla="*/ 17 w 118"/>
                <a:gd name="T27" fmla="*/ 482 h 536"/>
                <a:gd name="T28" fmla="*/ 14 w 118"/>
                <a:gd name="T29" fmla="*/ 511 h 536"/>
                <a:gd name="T30" fmla="*/ 0 w 118"/>
                <a:gd name="T31" fmla="*/ 536 h 536"/>
                <a:gd name="T32" fmla="*/ 68 w 118"/>
                <a:gd name="T33" fmla="*/ 536 h 536"/>
                <a:gd name="T34" fmla="*/ 118 w 118"/>
                <a:gd name="T35" fmla="*/ 486 h 536"/>
                <a:gd name="T36" fmla="*/ 118 w 118"/>
                <a:gd name="T37" fmla="*/ 11 h 536"/>
                <a:gd name="T38" fmla="*/ 90 w 118"/>
                <a:gd name="T39" fmla="*/ 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536">
                  <a:moveTo>
                    <a:pt x="90" y="12"/>
                  </a:moveTo>
                  <a:cubicBezTo>
                    <a:pt x="86" y="9"/>
                    <a:pt x="81" y="4"/>
                    <a:pt x="77" y="0"/>
                  </a:cubicBezTo>
                  <a:cubicBezTo>
                    <a:pt x="76" y="16"/>
                    <a:pt x="75" y="32"/>
                    <a:pt x="72" y="45"/>
                  </a:cubicBezTo>
                  <a:cubicBezTo>
                    <a:pt x="61" y="97"/>
                    <a:pt x="49" y="115"/>
                    <a:pt x="47" y="136"/>
                  </a:cubicBezTo>
                  <a:cubicBezTo>
                    <a:pt x="44" y="157"/>
                    <a:pt x="51" y="188"/>
                    <a:pt x="51" y="190"/>
                  </a:cubicBezTo>
                  <a:cubicBezTo>
                    <a:pt x="51" y="193"/>
                    <a:pt x="43" y="197"/>
                    <a:pt x="38" y="197"/>
                  </a:cubicBezTo>
                  <a:cubicBezTo>
                    <a:pt x="34" y="198"/>
                    <a:pt x="26" y="197"/>
                    <a:pt x="26" y="197"/>
                  </a:cubicBezTo>
                  <a:cubicBezTo>
                    <a:pt x="26" y="197"/>
                    <a:pt x="26" y="212"/>
                    <a:pt x="26" y="229"/>
                  </a:cubicBezTo>
                  <a:cubicBezTo>
                    <a:pt x="26" y="246"/>
                    <a:pt x="28" y="275"/>
                    <a:pt x="19" y="301"/>
                  </a:cubicBezTo>
                  <a:cubicBezTo>
                    <a:pt x="10" y="327"/>
                    <a:pt x="4" y="345"/>
                    <a:pt x="4" y="345"/>
                  </a:cubicBezTo>
                  <a:cubicBezTo>
                    <a:pt x="4" y="345"/>
                    <a:pt x="1" y="379"/>
                    <a:pt x="4" y="398"/>
                  </a:cubicBezTo>
                  <a:cubicBezTo>
                    <a:pt x="8" y="418"/>
                    <a:pt x="12" y="423"/>
                    <a:pt x="12" y="423"/>
                  </a:cubicBezTo>
                  <a:cubicBezTo>
                    <a:pt x="12" y="423"/>
                    <a:pt x="25" y="432"/>
                    <a:pt x="26" y="447"/>
                  </a:cubicBezTo>
                  <a:cubicBezTo>
                    <a:pt x="28" y="460"/>
                    <a:pt x="21" y="472"/>
                    <a:pt x="17" y="482"/>
                  </a:cubicBezTo>
                  <a:cubicBezTo>
                    <a:pt x="14" y="491"/>
                    <a:pt x="14" y="502"/>
                    <a:pt x="14" y="511"/>
                  </a:cubicBezTo>
                  <a:cubicBezTo>
                    <a:pt x="13" y="516"/>
                    <a:pt x="9" y="528"/>
                    <a:pt x="0" y="536"/>
                  </a:cubicBezTo>
                  <a:cubicBezTo>
                    <a:pt x="68" y="536"/>
                    <a:pt x="68" y="536"/>
                    <a:pt x="68" y="536"/>
                  </a:cubicBezTo>
                  <a:cubicBezTo>
                    <a:pt x="96" y="536"/>
                    <a:pt x="118" y="513"/>
                    <a:pt x="118" y="486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09" y="14"/>
                    <a:pt x="99" y="18"/>
                    <a:pt x="9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3862" y="2971"/>
              <a:ext cx="53" cy="60"/>
            </a:xfrm>
            <a:custGeom>
              <a:avLst/>
              <a:gdLst>
                <a:gd name="T0" fmla="*/ 5 w 35"/>
                <a:gd name="T1" fmla="*/ 0 h 40"/>
                <a:gd name="T2" fmla="*/ 2 w 35"/>
                <a:gd name="T3" fmla="*/ 16 h 40"/>
                <a:gd name="T4" fmla="*/ 1 w 35"/>
                <a:gd name="T5" fmla="*/ 38 h 40"/>
                <a:gd name="T6" fmla="*/ 0 w 35"/>
                <a:gd name="T7" fmla="*/ 40 h 40"/>
                <a:gd name="T8" fmla="*/ 35 w 35"/>
                <a:gd name="T9" fmla="*/ 40 h 40"/>
                <a:gd name="T10" fmla="*/ 19 w 35"/>
                <a:gd name="T11" fmla="*/ 13 h 40"/>
                <a:gd name="T12" fmla="*/ 5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5" y="0"/>
                  </a:moveTo>
                  <a:cubicBezTo>
                    <a:pt x="5" y="0"/>
                    <a:pt x="3" y="13"/>
                    <a:pt x="2" y="16"/>
                  </a:cubicBezTo>
                  <a:cubicBezTo>
                    <a:pt x="2" y="19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0" y="31"/>
                    <a:pt x="23" y="18"/>
                    <a:pt x="19" y="13"/>
                  </a:cubicBezTo>
                  <a:cubicBezTo>
                    <a:pt x="15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43205" y="195486"/>
            <a:ext cx="8665200" cy="4244400"/>
            <a:chOff x="1588" y="331788"/>
            <a:chExt cx="9139238" cy="4476750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588" y="331788"/>
              <a:ext cx="9139238" cy="4476750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rgbClr val="66BED6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34797" cy="42264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5200" cy="424128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4" r:id="rId3"/>
    <p:sldLayoutId id="2147483660" r:id="rId4"/>
    <p:sldLayoutId id="2147483652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99952" y="1252074"/>
            <a:ext cx="4560079" cy="9195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b="1" dirty="0" smtClean="0"/>
              <a:t>Strategic Project </a:t>
            </a:r>
            <a:r>
              <a:rPr lang="sr-Latn-RS" sz="1600" b="1" dirty="0" smtClean="0"/>
              <a:t> </a:t>
            </a:r>
            <a:r>
              <a:rPr lang="en-GB" sz="1600" b="1" dirty="0" smtClean="0"/>
              <a:t>on VET </a:t>
            </a:r>
            <a:r>
              <a:rPr lang="sr-Latn-RS" sz="1600" b="1" dirty="0" smtClean="0"/>
              <a:t> </a:t>
            </a:r>
            <a:r>
              <a:rPr lang="en-GB" sz="1600" b="1" dirty="0" smtClean="0"/>
              <a:t>Provision: Continuing Professional Development </a:t>
            </a:r>
            <a:r>
              <a:rPr lang="sr-Latn-RS" sz="1600" b="1" dirty="0" smtClean="0"/>
              <a:t/>
            </a:r>
            <a:br>
              <a:rPr lang="sr-Latn-RS" sz="1600" b="1" dirty="0" smtClean="0"/>
            </a:br>
            <a:r>
              <a:rPr lang="en-GB" sz="1600" b="1" dirty="0" smtClean="0"/>
              <a:t>of VET Teachers and Trainers</a:t>
            </a:r>
            <a:endParaRPr lang="en-GB" sz="1600" b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9953" y="2281023"/>
            <a:ext cx="4751721" cy="1082815"/>
          </a:xfrm>
        </p:spPr>
        <p:txBody>
          <a:bodyPr/>
          <a:lstStyle/>
          <a:p>
            <a:r>
              <a:rPr lang="en-GB" sz="1400" smtClean="0"/>
              <a:t>Pathfinding for Professional Development for vocational teachers and trainers through virtual networking and digital and on line learning (DOL) in Montenegro</a:t>
            </a:r>
            <a:endParaRPr lang="en-GB" sz="1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528" y="3291830"/>
            <a:ext cx="4751721" cy="360362"/>
          </a:xfrm>
        </p:spPr>
        <p:txBody>
          <a:bodyPr/>
          <a:lstStyle/>
          <a:p>
            <a:r>
              <a:rPr lang="sr-Latn-RS" dirty="0" smtClean="0"/>
              <a:t>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29934" cy="720079"/>
          </a:xfrm>
        </p:spPr>
        <p:txBody>
          <a:bodyPr>
            <a:normAutofit/>
          </a:bodyPr>
          <a:lstStyle/>
          <a:p>
            <a:r>
              <a:rPr lang="en-GB" dirty="0" smtClean="0"/>
              <a:t>Bureau for Educational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915566"/>
            <a:ext cx="8357369" cy="33294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FFC45F"/>
                </a:solidFill>
              </a:rPr>
              <a:t>the main web-site of the government institution responsible for all pre-university levels of general education and general part of the curriculum for VET</a:t>
            </a:r>
            <a:endParaRPr lang="sr-Latn-RS" dirty="0" smtClean="0"/>
          </a:p>
          <a:p>
            <a:pPr lvl="2"/>
            <a:r>
              <a:rPr lang="en-GB" dirty="0" smtClean="0"/>
              <a:t>The portal is hosted at the Government of Montenegro server so it does not lead to additional costs.  Administration is an established responsibility of the Bureau.</a:t>
            </a:r>
          </a:p>
          <a:p>
            <a:pPr lvl="2"/>
            <a:r>
              <a:rPr lang="en-GB" dirty="0" smtClean="0"/>
              <a:t>Clear and defined maintenance and administration hierarchy and structure</a:t>
            </a:r>
          </a:p>
          <a:p>
            <a:pPr lvl="2"/>
            <a:r>
              <a:rPr lang="en-GB" dirty="0" smtClean="0"/>
              <a:t>Many pre-university teachers (pre-primary, primary and secondary general education) are already consuming currently available content from web-site</a:t>
            </a:r>
          </a:p>
          <a:p>
            <a:pPr lvl="2"/>
            <a:r>
              <a:rPr lang="en-GB" dirty="0" smtClean="0"/>
              <a:t>Web-site serves as the main hub for all education related news, information, events and resources related to general education</a:t>
            </a:r>
            <a:endParaRPr lang="sr-Latn-RS" dirty="0" smtClean="0"/>
          </a:p>
          <a:p>
            <a:pPr lvl="2"/>
            <a:r>
              <a:rPr lang="en-GB" dirty="0" smtClean="0"/>
              <a:t>Little content specifically targeting VET teachers. Most of the available resources are grouped per topic/area</a:t>
            </a:r>
          </a:p>
          <a:p>
            <a:pPr lvl="2"/>
            <a:r>
              <a:rPr lang="en-GB" dirty="0" smtClean="0"/>
              <a:t>Limited number of good-practice examples from VET schools available</a:t>
            </a:r>
          </a:p>
          <a:p>
            <a:pPr lvl="2"/>
            <a:r>
              <a:rPr lang="en-GB" dirty="0" smtClean="0"/>
              <a:t>Limited or no information about the professional development opportunities available (or other portals) other then the activities undertaken by Bureau</a:t>
            </a:r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29934" cy="720079"/>
          </a:xfrm>
        </p:spPr>
        <p:txBody>
          <a:bodyPr>
            <a:normAutofit/>
          </a:bodyPr>
          <a:lstStyle/>
          <a:p>
            <a:r>
              <a:rPr lang="en-GB" dirty="0" smtClean="0"/>
              <a:t>Service Centre for Training Firms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987574"/>
            <a:ext cx="8357369" cy="32574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FFC45F"/>
                </a:solidFill>
              </a:rPr>
              <a:t>established by Centre for </a:t>
            </a:r>
            <a:r>
              <a:rPr lang="sr-Latn-RS" dirty="0" smtClean="0">
                <a:solidFill>
                  <a:srgbClr val="FFC45F"/>
                </a:solidFill>
              </a:rPr>
              <a:t>vet</a:t>
            </a:r>
            <a:r>
              <a:rPr lang="en-GB" dirty="0" smtClean="0">
                <a:solidFill>
                  <a:srgbClr val="FFC45F"/>
                </a:solidFill>
              </a:rPr>
              <a:t> Education within ECO NET Project</a:t>
            </a:r>
            <a:r>
              <a:rPr lang="sr-Latn-RS" dirty="0" smtClean="0">
                <a:solidFill>
                  <a:srgbClr val="FFC45F"/>
                </a:solidFill>
              </a:rPr>
              <a:t>  IMPLEMENTED BY KULTUR KONTAKT AUSTRIA WITH THE AIM TO </a:t>
            </a:r>
            <a:r>
              <a:rPr lang="en-GB" dirty="0" smtClean="0">
                <a:solidFill>
                  <a:srgbClr val="FFC45F"/>
                </a:solidFill>
              </a:rPr>
              <a:t>support national training firm network</a:t>
            </a:r>
            <a:endParaRPr lang="sr-Latn-RS" dirty="0" smtClean="0"/>
          </a:p>
          <a:p>
            <a:pPr lvl="2"/>
            <a:r>
              <a:rPr lang="en-GB" dirty="0" smtClean="0"/>
              <a:t>Clearly defined coordination structure, roles and responsibilities. VET Centre has clear administrative responsibility and has sustained website since donor funding ended in 2011</a:t>
            </a:r>
          </a:p>
          <a:p>
            <a:pPr lvl="2"/>
            <a:r>
              <a:rPr lang="en-GB" dirty="0" smtClean="0"/>
              <a:t>Well known web-site among students, teachers and trainers </a:t>
            </a:r>
            <a:r>
              <a:rPr lang="sr-Latn-RS" dirty="0" smtClean="0"/>
              <a:t>involved in training firms</a:t>
            </a:r>
            <a:r>
              <a:rPr lang="en-GB" dirty="0" smtClean="0"/>
              <a:t> and good potential for further promotion</a:t>
            </a:r>
          </a:p>
          <a:p>
            <a:pPr lvl="2"/>
            <a:r>
              <a:rPr lang="en-GB" dirty="0" smtClean="0"/>
              <a:t>Well structured, easy search and access for most of the resources available</a:t>
            </a:r>
          </a:p>
          <a:p>
            <a:pPr lvl="2"/>
            <a:r>
              <a:rPr lang="en-GB" dirty="0" smtClean="0"/>
              <a:t>Traditional training and web-site content well connected and complementary</a:t>
            </a:r>
            <a:endParaRPr lang="sr-Latn-RS" dirty="0" smtClean="0"/>
          </a:p>
          <a:p>
            <a:pPr lvl="2"/>
            <a:r>
              <a:rPr lang="en-GB" dirty="0" smtClean="0"/>
              <a:t>Lack of functions allowing interactivity and direct communication among web-site consumers and/or VET Centre (Service Centre coordination personnel) </a:t>
            </a:r>
          </a:p>
          <a:p>
            <a:pPr lvl="2"/>
            <a:r>
              <a:rPr lang="en-GB" dirty="0" smtClean="0"/>
              <a:t>Professional development training/courses are not included</a:t>
            </a:r>
          </a:p>
          <a:p>
            <a:pPr lvl="2"/>
            <a:r>
              <a:rPr lang="en-GB" dirty="0" smtClean="0"/>
              <a:t>Widgets that allow connections to social media are not available</a:t>
            </a:r>
          </a:p>
          <a:p>
            <a:pPr lvl="2"/>
            <a:r>
              <a:rPr lang="en-GB" dirty="0" smtClean="0"/>
              <a:t>Platform is only used by special group of teachers</a:t>
            </a:r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429934" cy="720079"/>
          </a:xfrm>
        </p:spPr>
        <p:txBody>
          <a:bodyPr>
            <a:normAutofit/>
          </a:bodyPr>
          <a:lstStyle/>
          <a:p>
            <a:r>
              <a:rPr lang="en-GB" dirty="0" smtClean="0"/>
              <a:t>Online Platform Entrepreneurial School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915566"/>
            <a:ext cx="8357369" cy="33294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FFC45F"/>
                </a:solidFill>
              </a:rPr>
              <a:t>a platform </a:t>
            </a:r>
            <a:r>
              <a:rPr lang="sr-Latn-RS" dirty="0" smtClean="0">
                <a:solidFill>
                  <a:srgbClr val="FFC45F"/>
                </a:solidFill>
              </a:rPr>
              <a:t>for </a:t>
            </a:r>
            <a:r>
              <a:rPr lang="en-GB" dirty="0" smtClean="0">
                <a:solidFill>
                  <a:srgbClr val="FFC45F"/>
                </a:solidFill>
              </a:rPr>
              <a:t>networking of students, teachers and schools implementing Entrepreneurship key competence</a:t>
            </a:r>
            <a:endParaRPr lang="fr-FR" dirty="0" smtClean="0">
              <a:solidFill>
                <a:srgbClr val="FFC45F"/>
              </a:solidFill>
            </a:endParaRPr>
          </a:p>
          <a:p>
            <a:pPr lvl="2"/>
            <a:r>
              <a:rPr lang="en-GB" dirty="0" smtClean="0"/>
              <a:t>Big number of registered/involved teachers and students with potential for growth</a:t>
            </a:r>
          </a:p>
          <a:p>
            <a:pPr lvl="2"/>
            <a:r>
              <a:rPr lang="en-GB" dirty="0" smtClean="0"/>
              <a:t>The unique platform managed by a governmental institution supporting interactive, direct communication between involved participants and possibility to upload downloadable content</a:t>
            </a:r>
          </a:p>
          <a:p>
            <a:pPr lvl="2"/>
            <a:r>
              <a:rPr lang="en-GB" dirty="0" smtClean="0"/>
              <a:t>Excellent link between face-to-face training, forum discussions and documents available</a:t>
            </a:r>
            <a:endParaRPr lang="sr-Latn-RS" dirty="0" smtClean="0"/>
          </a:p>
          <a:p>
            <a:pPr lvl="2"/>
            <a:r>
              <a:rPr lang="en-GB" dirty="0" smtClean="0"/>
              <a:t>Technical issues causing delay and difficulties in access</a:t>
            </a:r>
          </a:p>
          <a:p>
            <a:pPr lvl="2"/>
            <a:r>
              <a:rPr lang="en-GB" dirty="0" smtClean="0"/>
              <a:t>Platform is developed and maintenance by third-party commercial IT company which requires additional expenses for resolving technical issues and or/upgrading</a:t>
            </a:r>
          </a:p>
          <a:p>
            <a:pPr lvl="2"/>
            <a:r>
              <a:rPr lang="en-GB" dirty="0" smtClean="0"/>
              <a:t>VET schools not involved at the satisfactory level  </a:t>
            </a:r>
            <a:endParaRPr lang="sr-Latn-ME" smtClean="0"/>
          </a:p>
          <a:p>
            <a:pPr lvl="2"/>
            <a:r>
              <a:rPr lang="en-GB" smtClean="0"/>
              <a:t>Functions </a:t>
            </a:r>
            <a:r>
              <a:rPr lang="en-GB" dirty="0" smtClean="0"/>
              <a:t>that allows on line training not integrated</a:t>
            </a:r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29934" cy="72007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Secondary VET school “</a:t>
            </a:r>
            <a:r>
              <a:rPr lang="en-GB" dirty="0" err="1" smtClean="0"/>
              <a:t>Spasoje</a:t>
            </a:r>
            <a:r>
              <a:rPr lang="en-GB" dirty="0" smtClean="0"/>
              <a:t> </a:t>
            </a:r>
            <a:r>
              <a:rPr lang="en-GB" dirty="0" err="1" smtClean="0"/>
              <a:t>Raspopovic</a:t>
            </a:r>
            <a:r>
              <a:rPr lang="en-GB" dirty="0" smtClean="0"/>
              <a:t>” </a:t>
            </a:r>
            <a:r>
              <a:rPr lang="en-GB" dirty="0" err="1" smtClean="0"/>
              <a:t>Podgorica</a:t>
            </a:r>
            <a:r>
              <a:rPr lang="en-GB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1131590"/>
            <a:ext cx="8357369" cy="3113385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C45F"/>
                </a:solidFill>
              </a:rPr>
              <a:t>a source of information for students, parents, teachers, local and national stakeholders and business community</a:t>
            </a:r>
            <a:endParaRPr lang="fr-FR" dirty="0" smtClean="0">
              <a:solidFill>
                <a:srgbClr val="FFC45F"/>
              </a:solidFill>
            </a:endParaRPr>
          </a:p>
          <a:p>
            <a:pPr lvl="2"/>
            <a:r>
              <a:rPr lang="en-GB" dirty="0" smtClean="0"/>
              <a:t>Financed by school, with clear roles and responsibilities related to the content development, uploading and overall web-site management</a:t>
            </a:r>
            <a:r>
              <a:rPr lang="sr-Latn-RS" dirty="0" smtClean="0"/>
              <a:t>; </a:t>
            </a:r>
            <a:r>
              <a:rPr lang="en-GB" dirty="0" smtClean="0"/>
              <a:t>Updated regularly with all information relevant for target groups</a:t>
            </a:r>
          </a:p>
          <a:p>
            <a:pPr lvl="2"/>
            <a:r>
              <a:rPr lang="en-GB" dirty="0" smtClean="0"/>
              <a:t>Friendly design and easy to navigate web-site</a:t>
            </a:r>
            <a:r>
              <a:rPr lang="sr-Latn-RS" dirty="0" smtClean="0"/>
              <a:t>, c</a:t>
            </a:r>
            <a:r>
              <a:rPr lang="en-GB" dirty="0" err="1" smtClean="0"/>
              <a:t>ategorized</a:t>
            </a:r>
            <a:r>
              <a:rPr lang="en-GB" dirty="0" smtClean="0"/>
              <a:t> to maximize the visibility of the content relevant for wider society, students, potential students and parents</a:t>
            </a:r>
          </a:p>
          <a:p>
            <a:pPr lvl="2"/>
            <a:r>
              <a:rPr lang="en-GB" dirty="0" smtClean="0"/>
              <a:t>The web-site is well promoted and known by students, teachers, parents and local/national partners and business community.</a:t>
            </a:r>
          </a:p>
          <a:p>
            <a:pPr lvl="2"/>
            <a:r>
              <a:rPr lang="en-GB" dirty="0" smtClean="0"/>
              <a:t>The social network (</a:t>
            </a:r>
            <a:r>
              <a:rPr lang="en-GB" dirty="0" err="1" smtClean="0"/>
              <a:t>Facebook</a:t>
            </a:r>
            <a:r>
              <a:rPr lang="en-GB" dirty="0" smtClean="0"/>
              <a:t>) page well connected with the web-site and updated on a regular basis</a:t>
            </a:r>
          </a:p>
          <a:p>
            <a:pPr lvl="2"/>
            <a:r>
              <a:rPr lang="en-GB" dirty="0" smtClean="0"/>
              <a:t>Downloadable lectures available for students </a:t>
            </a:r>
            <a:endParaRPr lang="sr-Latn-RS" dirty="0" smtClean="0"/>
          </a:p>
          <a:p>
            <a:pPr lvl="2"/>
            <a:r>
              <a:rPr lang="en-GB" dirty="0" smtClean="0"/>
              <a:t>Content related to the professional development of teachers not available</a:t>
            </a:r>
          </a:p>
          <a:p>
            <a:pPr lvl="2"/>
            <a:r>
              <a:rPr lang="en-GB" dirty="0" smtClean="0"/>
              <a:t>Luck of functions allowing interactivity and direct communication either between teachers or between teachers and learners</a:t>
            </a:r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29934" cy="72007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Secondary and post secondary VET school “</a:t>
            </a:r>
            <a:r>
              <a:rPr lang="en-GB" dirty="0" err="1" smtClean="0"/>
              <a:t>Sergije</a:t>
            </a:r>
            <a:r>
              <a:rPr lang="en-GB" dirty="0" smtClean="0"/>
              <a:t> </a:t>
            </a:r>
            <a:r>
              <a:rPr lang="en-GB" dirty="0" err="1" smtClean="0"/>
              <a:t>Stanic</a:t>
            </a:r>
            <a:r>
              <a:rPr lang="en-GB" dirty="0" smtClean="0"/>
              <a:t> ”</a:t>
            </a:r>
            <a:r>
              <a:rPr lang="en-GB" dirty="0" err="1" smtClean="0"/>
              <a:t>Podgorica</a:t>
            </a:r>
            <a:r>
              <a:rPr lang="en-GB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1131590"/>
            <a:ext cx="8357369" cy="311338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45F"/>
                </a:solidFill>
              </a:rPr>
              <a:t>a source of information for students, parents, teachers, local and national stakeholders and business community</a:t>
            </a:r>
            <a:endParaRPr lang="fr-FR" dirty="0" smtClean="0">
              <a:solidFill>
                <a:srgbClr val="FFC45F"/>
              </a:solidFill>
            </a:endParaRPr>
          </a:p>
          <a:p>
            <a:pPr lvl="2"/>
            <a:r>
              <a:rPr lang="en-GB" dirty="0" smtClean="0"/>
              <a:t>Financed by school, with clear roles and responsibilities related to the content development, uploading and overall web-site management</a:t>
            </a:r>
          </a:p>
          <a:p>
            <a:pPr lvl="2"/>
            <a:r>
              <a:rPr lang="en-GB" dirty="0" smtClean="0"/>
              <a:t>Easy to navigate and updated regularly </a:t>
            </a:r>
          </a:p>
          <a:p>
            <a:pPr lvl="2"/>
            <a:r>
              <a:rPr lang="en-GB" dirty="0" smtClean="0"/>
              <a:t>The social network (</a:t>
            </a:r>
            <a:r>
              <a:rPr lang="en-GB" dirty="0" err="1" smtClean="0"/>
              <a:t>Facebook</a:t>
            </a:r>
            <a:r>
              <a:rPr lang="en-GB" dirty="0" smtClean="0"/>
              <a:t>) page connected with the web-site </a:t>
            </a:r>
            <a:endParaRPr lang="sr-Latn-RS" dirty="0" smtClean="0"/>
          </a:p>
          <a:p>
            <a:pPr lvl="2"/>
            <a:r>
              <a:rPr lang="en-GB" dirty="0" smtClean="0"/>
              <a:t>Content related to the professional development of teachers not available</a:t>
            </a:r>
          </a:p>
          <a:p>
            <a:pPr lvl="2"/>
            <a:r>
              <a:rPr lang="en-GB" dirty="0" smtClean="0"/>
              <a:t>Lack of functions allowing interactivity and direct communication between teachers or between teachers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8429377" cy="4248472"/>
          </a:xfrm>
        </p:spPr>
        <p:txBody>
          <a:bodyPr>
            <a:normAutofit/>
          </a:bodyPr>
          <a:lstStyle/>
          <a:p>
            <a:r>
              <a:rPr lang="en-GB" dirty="0" smtClean="0"/>
              <a:t>NETWORKS TARGETING GENERAL PUBLIC AND PROFESSIONALS (ALL EDUCATION STAFF)</a:t>
            </a:r>
          </a:p>
          <a:p>
            <a:pPr lvl="2"/>
            <a:r>
              <a:rPr lang="en-GB" dirty="0" smtClean="0"/>
              <a:t>School Portal – Portal for Teachers </a:t>
            </a:r>
            <a:endParaRPr lang="sr-Latn-RS" dirty="0" smtClean="0"/>
          </a:p>
          <a:p>
            <a:pPr lvl="2"/>
            <a:r>
              <a:rPr lang="en-GB" dirty="0" smtClean="0"/>
              <a:t>Bureau for Educational Services </a:t>
            </a:r>
            <a:endParaRPr lang="sr-Latn-RS" dirty="0" smtClean="0"/>
          </a:p>
          <a:p>
            <a:r>
              <a:rPr lang="en-GB" dirty="0" smtClean="0"/>
              <a:t>NETWORKS</a:t>
            </a:r>
            <a:r>
              <a:rPr lang="sr-Latn-RS" dirty="0" smtClean="0"/>
              <a:t> </a:t>
            </a:r>
            <a:r>
              <a:rPr lang="en-GB" dirty="0" smtClean="0"/>
              <a:t>FOR A PARTICULAR INITIATIVE OR PROJECT</a:t>
            </a:r>
          </a:p>
          <a:p>
            <a:pPr lvl="2"/>
            <a:r>
              <a:rPr lang="en-GB" dirty="0" smtClean="0"/>
              <a:t>Service Centre for Training Firms </a:t>
            </a:r>
            <a:endParaRPr lang="sr-Latn-RS" dirty="0" smtClean="0"/>
          </a:p>
          <a:p>
            <a:pPr lvl="2"/>
            <a:r>
              <a:rPr lang="en-GB" dirty="0" smtClean="0"/>
              <a:t>Online Platform Entrepreneurial School </a:t>
            </a:r>
            <a:endParaRPr lang="sr-Latn-RS" dirty="0" smtClean="0"/>
          </a:p>
          <a:p>
            <a:r>
              <a:rPr lang="en-GB" dirty="0" smtClean="0"/>
              <a:t>SCHOOL-LEVEL NETWORKS AND WEB-SITES</a:t>
            </a:r>
          </a:p>
          <a:p>
            <a:pPr lvl="2"/>
            <a:r>
              <a:rPr lang="en-GB" dirty="0" smtClean="0"/>
              <a:t>Secondary VET school “</a:t>
            </a:r>
            <a:r>
              <a:rPr lang="en-GB" dirty="0" err="1" smtClean="0"/>
              <a:t>Spasoje</a:t>
            </a:r>
            <a:r>
              <a:rPr lang="en-GB" dirty="0" smtClean="0"/>
              <a:t> </a:t>
            </a:r>
            <a:r>
              <a:rPr lang="en-GB" dirty="0" err="1" smtClean="0"/>
              <a:t>Raspopovic</a:t>
            </a:r>
            <a:r>
              <a:rPr lang="en-GB" dirty="0" smtClean="0"/>
              <a:t>” </a:t>
            </a:r>
            <a:r>
              <a:rPr lang="en-GB" dirty="0" err="1" smtClean="0"/>
              <a:t>Podgorica</a:t>
            </a:r>
            <a:endParaRPr lang="sr-Latn-RS" dirty="0" smtClean="0"/>
          </a:p>
          <a:p>
            <a:pPr lvl="2"/>
            <a:r>
              <a:rPr lang="en-GB" dirty="0" smtClean="0"/>
              <a:t>Secondary and post secondary VET school “</a:t>
            </a:r>
            <a:r>
              <a:rPr lang="en-GB" dirty="0" err="1" smtClean="0"/>
              <a:t>Sergije</a:t>
            </a:r>
            <a:r>
              <a:rPr lang="en-GB" dirty="0" smtClean="0"/>
              <a:t> </a:t>
            </a:r>
            <a:r>
              <a:rPr lang="en-GB" dirty="0" err="1" smtClean="0"/>
              <a:t>Stanic</a:t>
            </a:r>
            <a:r>
              <a:rPr lang="en-GB" dirty="0" smtClean="0"/>
              <a:t> ”Podgorica</a:t>
            </a:r>
            <a:endParaRPr lang="sr-Latn-RS" dirty="0" smtClean="0"/>
          </a:p>
          <a:p>
            <a:r>
              <a:rPr lang="it-IT" dirty="0" smtClean="0"/>
              <a:t>NETWORKS ACROSS SCHOOLS RUN BY TEACHERS</a:t>
            </a:r>
          </a:p>
          <a:p>
            <a:pPr lvl="2"/>
            <a:r>
              <a:rPr lang="it-IT" dirty="0" err="1" smtClean="0"/>
              <a:t>Facebook</a:t>
            </a:r>
            <a:r>
              <a:rPr lang="it-IT" dirty="0" smtClean="0"/>
              <a:t> or </a:t>
            </a:r>
            <a:r>
              <a:rPr lang="it-IT" dirty="0" err="1" smtClean="0"/>
              <a:t>other</a:t>
            </a:r>
            <a:r>
              <a:rPr lang="it-IT" dirty="0" smtClean="0"/>
              <a:t> social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Tasks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purpose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of the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kinds</a:t>
            </a:r>
            <a:r>
              <a:rPr lang="it-IT" dirty="0" smtClean="0"/>
              <a:t> of </a:t>
            </a:r>
            <a:r>
              <a:rPr lang="it-IT" dirty="0" err="1" smtClean="0"/>
              <a:t>platform</a:t>
            </a:r>
            <a:r>
              <a:rPr lang="it-IT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How can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kind</a:t>
            </a:r>
            <a:r>
              <a:rPr lang="it-IT" dirty="0" smtClean="0"/>
              <a:t> of </a:t>
            </a:r>
            <a:r>
              <a:rPr lang="it-IT" dirty="0" err="1" smtClean="0"/>
              <a:t>platform</a:t>
            </a:r>
            <a:r>
              <a:rPr lang="it-IT" dirty="0" smtClean="0"/>
              <a:t> be </a:t>
            </a:r>
            <a:r>
              <a:rPr lang="it-IT" dirty="0" err="1" smtClean="0"/>
              <a:t>developed</a:t>
            </a:r>
            <a:r>
              <a:rPr lang="it-IT" smtClean="0"/>
              <a:t> or </a:t>
            </a:r>
            <a:r>
              <a:rPr lang="it-IT" dirty="0" err="1" smtClean="0"/>
              <a:t>sustained</a:t>
            </a:r>
            <a:r>
              <a:rPr lang="it-IT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6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aim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1707654"/>
            <a:ext cx="8424863" cy="2010717"/>
          </a:xfrm>
        </p:spPr>
        <p:txBody>
          <a:bodyPr>
            <a:normAutofit fontScale="92500" lnSpcReduction="10000"/>
          </a:bodyPr>
          <a:lstStyle/>
          <a:p>
            <a:r>
              <a:rPr lang="sr-Latn-RS" cap="none" dirty="0" smtClean="0"/>
              <a:t>S</a:t>
            </a:r>
            <a:r>
              <a:rPr lang="en-GB" cap="none" dirty="0" smtClean="0"/>
              <a:t>upport the development of effective and sustainable virtual communities for the professional development of </a:t>
            </a:r>
            <a:r>
              <a:rPr lang="sr-Latn-RS" cap="none" dirty="0" smtClean="0"/>
              <a:t>VET</a:t>
            </a:r>
            <a:r>
              <a:rPr lang="en-GB" cap="none" dirty="0" smtClean="0"/>
              <a:t> teachers in Montenegro</a:t>
            </a:r>
            <a:r>
              <a:rPr lang="sr-Latn-RS" cap="none" dirty="0" smtClean="0"/>
              <a:t>: </a:t>
            </a:r>
          </a:p>
          <a:p>
            <a:endParaRPr lang="fr-FR" cap="none" dirty="0" smtClean="0"/>
          </a:p>
          <a:p>
            <a:pPr lvl="2"/>
            <a:r>
              <a:rPr lang="sr-Latn-RS" dirty="0" smtClean="0"/>
              <a:t>Mapping </a:t>
            </a:r>
            <a:r>
              <a:rPr lang="en-GB" dirty="0" smtClean="0"/>
              <a:t>the existing state of play with respect to the use of virtual networks that serve the professional development of </a:t>
            </a:r>
            <a:r>
              <a:rPr lang="sr-Latn-RS" dirty="0" smtClean="0"/>
              <a:t>VET</a:t>
            </a:r>
            <a:r>
              <a:rPr lang="en-GB" dirty="0" smtClean="0"/>
              <a:t> teachers or trainers</a:t>
            </a:r>
            <a:endParaRPr lang="sr-Latn-RS" dirty="0" smtClean="0"/>
          </a:p>
          <a:p>
            <a:pPr lvl="2"/>
            <a:r>
              <a:rPr lang="sr-Latn-RS" dirty="0" smtClean="0"/>
              <a:t>I</a:t>
            </a:r>
            <a:r>
              <a:rPr lang="en-GB" dirty="0" smtClean="0"/>
              <a:t>dentifying the actors and describe potential pilot network(s) that could be developed</a:t>
            </a:r>
            <a:endParaRPr lang="sr-Latn-RS" dirty="0" smtClean="0"/>
          </a:p>
          <a:p>
            <a:pPr lvl="2"/>
            <a:r>
              <a:rPr lang="sr-Latn-RS" dirty="0" smtClean="0"/>
              <a:t>S</a:t>
            </a:r>
            <a:r>
              <a:rPr lang="en-GB" dirty="0" smtClean="0"/>
              <a:t>upport awareness raising and understanding of virtual networks for professional development, champion their use and engage potential participants.</a:t>
            </a:r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Latn-RS" sz="1400" dirty="0" smtClean="0"/>
              <a:t>I </a:t>
            </a:r>
            <a:r>
              <a:rPr lang="da-DK" sz="1400" dirty="0" smtClean="0"/>
              <a:t>consultation with key stakeholders </a:t>
            </a:r>
          </a:p>
          <a:p>
            <a:pPr lvl="1"/>
            <a:r>
              <a:rPr lang="en-GB" dirty="0" smtClean="0"/>
              <a:t>Ministry of Education</a:t>
            </a:r>
            <a:endParaRPr lang="sr-Latn-RS" dirty="0" smtClean="0"/>
          </a:p>
          <a:p>
            <a:pPr lvl="1"/>
            <a:r>
              <a:rPr lang="en-GB" dirty="0" smtClean="0"/>
              <a:t>Centre for Vocational Education</a:t>
            </a:r>
            <a:endParaRPr lang="sr-Latn-RS" dirty="0" smtClean="0"/>
          </a:p>
          <a:p>
            <a:pPr lvl="1"/>
            <a:r>
              <a:rPr lang="en-GB" dirty="0" smtClean="0"/>
              <a:t>Bureau for Educational Services</a:t>
            </a:r>
            <a:endParaRPr lang="sr-Latn-RS" dirty="0" smtClean="0"/>
          </a:p>
          <a:p>
            <a:pPr lvl="1"/>
            <a:r>
              <a:rPr lang="sr-Latn-RS" dirty="0" smtClean="0"/>
              <a:t>School principals and vice principals</a:t>
            </a:r>
          </a:p>
          <a:p>
            <a:pPr lvl="1"/>
            <a:r>
              <a:rPr lang="sr-Latn-RS" dirty="0" smtClean="0"/>
              <a:t>VET t</a:t>
            </a:r>
            <a:r>
              <a:rPr lang="en-GB" dirty="0" smtClean="0"/>
              <a:t>eachers</a:t>
            </a:r>
            <a:r>
              <a:rPr lang="sr-Latn-RS" dirty="0" smtClean="0"/>
              <a:t>, pedagogists </a:t>
            </a:r>
          </a:p>
          <a:p>
            <a:pPr lvl="1"/>
            <a:r>
              <a:rPr lang="en-GB" dirty="0" smtClean="0"/>
              <a:t>International initiative</a:t>
            </a:r>
            <a:r>
              <a:rPr lang="sr-Latn-RS" dirty="0" smtClean="0"/>
              <a:t>s (d</a:t>
            </a:r>
            <a:r>
              <a:rPr lang="en-GB" dirty="0" smtClean="0"/>
              <a:t>onor</a:t>
            </a:r>
            <a:r>
              <a:rPr lang="sr-Latn-RS" dirty="0" smtClean="0"/>
              <a:t>s, p</a:t>
            </a:r>
            <a:r>
              <a:rPr lang="en-GB" dirty="0" smtClean="0"/>
              <a:t>roject</a:t>
            </a:r>
            <a:r>
              <a:rPr lang="sr-Latn-RS" dirty="0" smtClean="0"/>
              <a:t>s) and </a:t>
            </a:r>
            <a:r>
              <a:rPr lang="en-GB" dirty="0" smtClean="0"/>
              <a:t>businesses</a:t>
            </a:r>
            <a:endParaRPr lang="fr-FR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II </a:t>
            </a:r>
            <a:r>
              <a:rPr lang="da-DK" dirty="0" smtClean="0"/>
              <a:t>comprehensive web research </a:t>
            </a:r>
            <a:endParaRPr lang="da-DK" dirty="0"/>
          </a:p>
          <a:p>
            <a:pPr lvl="1"/>
            <a:r>
              <a:rPr lang="sr-Latn-RS" dirty="0" smtClean="0"/>
              <a:t>Identifing</a:t>
            </a:r>
            <a:r>
              <a:rPr lang="en-GB" dirty="0" smtClean="0"/>
              <a:t>, </a:t>
            </a:r>
            <a:r>
              <a:rPr lang="sr-Latn-RS" dirty="0" smtClean="0"/>
              <a:t>examing</a:t>
            </a:r>
            <a:r>
              <a:rPr lang="en-GB" dirty="0" smtClean="0"/>
              <a:t> and collect</a:t>
            </a:r>
            <a:r>
              <a:rPr lang="sr-Latn-RS" dirty="0" smtClean="0"/>
              <a:t>ing</a:t>
            </a:r>
            <a:r>
              <a:rPr lang="en-GB" dirty="0" smtClean="0"/>
              <a:t> relevant information about the virtual networks</a:t>
            </a:r>
            <a:r>
              <a:rPr lang="sr-Latn-RS" dirty="0" smtClean="0"/>
              <a:t>:</a:t>
            </a:r>
            <a:r>
              <a:rPr lang="en-GB" dirty="0" smtClean="0"/>
              <a:t> </a:t>
            </a:r>
            <a:endParaRPr lang="fr-FR" dirty="0"/>
          </a:p>
          <a:p>
            <a:pPr lvl="3"/>
            <a:r>
              <a:rPr lang="sr-Latn-RS" dirty="0" smtClean="0"/>
              <a:t>W</a:t>
            </a:r>
            <a:r>
              <a:rPr lang="en-GB" dirty="0" smtClean="0"/>
              <a:t>eb-based sources and </a:t>
            </a:r>
            <a:endParaRPr lang="sr-Latn-RS" dirty="0" smtClean="0"/>
          </a:p>
          <a:p>
            <a:pPr lvl="3"/>
            <a:r>
              <a:rPr lang="sr-Latn-RS" dirty="0" smtClean="0"/>
              <a:t>S</a:t>
            </a:r>
            <a:r>
              <a:rPr lang="en-GB" dirty="0" smtClean="0"/>
              <a:t>ocial media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 of findings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Mapping the existing state of play with respect to the use of virtual networks that serve the professional development of VET teachers or trainers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411510"/>
            <a:ext cx="8429934" cy="648071"/>
          </a:xfrm>
        </p:spPr>
        <p:txBody>
          <a:bodyPr/>
          <a:lstStyle/>
          <a:p>
            <a:r>
              <a:rPr lang="sr-Latn-RS" dirty="0" smtClean="0"/>
              <a:t>EXISTING WEB-SITES AND PLATFORMS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5536" y="1419622"/>
            <a:ext cx="8424863" cy="273079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sr-Latn-RS" dirty="0" smtClean="0"/>
              <a:t>G</a:t>
            </a:r>
            <a:r>
              <a:rPr lang="en-GB" dirty="0" err="1" smtClean="0"/>
              <a:t>overnment</a:t>
            </a:r>
            <a:r>
              <a:rPr lang="en-GB" dirty="0" smtClean="0"/>
              <a:t> and agency websites are providing the information, news and materials to support teaching and learning, curriculum and related papers, as well as the legislation documents</a:t>
            </a:r>
            <a:endParaRPr lang="sr-Latn-RS" dirty="0" smtClean="0"/>
          </a:p>
          <a:p>
            <a:pPr lvl="1"/>
            <a:r>
              <a:rPr lang="en-GB" dirty="0" smtClean="0"/>
              <a:t>A portal (</a:t>
            </a:r>
            <a:r>
              <a:rPr lang="en-GB" dirty="0" err="1" smtClean="0"/>
              <a:t>Skolski</a:t>
            </a:r>
            <a:r>
              <a:rPr lang="en-GB" dirty="0" smtClean="0"/>
              <a:t> Portal) exists to support ICT coordinators in relation to MEIS and also more generally teachers from pre-primary, elementary and secondary education</a:t>
            </a:r>
            <a:endParaRPr lang="sr-Latn-RS" dirty="0" smtClean="0"/>
          </a:p>
          <a:p>
            <a:pPr lvl="1"/>
            <a:r>
              <a:rPr lang="en-GB" dirty="0" smtClean="0"/>
              <a:t>Majority of the VET schools have web-sites and associated </a:t>
            </a:r>
            <a:r>
              <a:rPr lang="en-GB" dirty="0" err="1" smtClean="0"/>
              <a:t>Facebook</a:t>
            </a:r>
            <a:r>
              <a:rPr lang="en-GB" dirty="0" smtClean="0"/>
              <a:t> pages</a:t>
            </a:r>
            <a:endParaRPr lang="sr-Latn-RS" dirty="0" smtClean="0"/>
          </a:p>
          <a:p>
            <a:pPr lvl="1"/>
            <a:r>
              <a:rPr lang="en-GB" dirty="0" smtClean="0"/>
              <a:t>There are examples of e-learning platforms designed at the school level used by VET teachers and students</a:t>
            </a:r>
            <a:endParaRPr lang="fr-FR" dirty="0" smtClean="0"/>
          </a:p>
          <a:p>
            <a:pPr lvl="1"/>
            <a:r>
              <a:rPr lang="en-GB" dirty="0" smtClean="0"/>
              <a:t>There is no platform that enables vocational teachers to share, exchange teaching and learning materials, or a website that offer e-Learning arrangements </a:t>
            </a:r>
            <a:endParaRPr lang="sr-Latn-RS" dirty="0" smtClean="0"/>
          </a:p>
          <a:p>
            <a:pPr lvl="1"/>
            <a:r>
              <a:rPr lang="en-GB" dirty="0" smtClean="0"/>
              <a:t>A significant number of donor-funded web-sites and platforms were developed during the lifetime of the various projects but, the administration and maintenance remain the common problem after the project is finished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TEACHER’S </a:t>
            </a:r>
            <a:r>
              <a:rPr lang="en-GB" dirty="0" smtClean="0"/>
              <a:t>participation and effectiveness of </a:t>
            </a:r>
            <a:r>
              <a:rPr lang="sr-Latn-RS" dirty="0" smtClean="0"/>
              <a:t>ON-LINE </a:t>
            </a:r>
            <a:r>
              <a:rPr lang="en-GB" dirty="0" smtClean="0"/>
              <a:t>networking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 smtClean="0"/>
              <a:t>The commonly used channels and networking tools among teachers are traditional communication channels, email, and social networks (predominantly Facebook)</a:t>
            </a:r>
            <a:endParaRPr lang="sr-Latn-RS" dirty="0" smtClean="0"/>
          </a:p>
          <a:p>
            <a:pPr lvl="1"/>
            <a:r>
              <a:rPr lang="en-GB" dirty="0" smtClean="0"/>
              <a:t>Due to the similarity between languages in the Balkan region, a significant number of teachers are networking with colleagues from Croatia, Serbia and Bosnia and Herzegovina</a:t>
            </a:r>
            <a:endParaRPr lang="sr-Latn-RS" dirty="0" smtClean="0"/>
          </a:p>
          <a:p>
            <a:pPr lvl="1"/>
            <a:r>
              <a:rPr lang="en-GB" dirty="0" smtClean="0"/>
              <a:t>Using the resources and networking with colleagues from Europe/world is limited due to the language barriers</a:t>
            </a:r>
            <a:endParaRPr lang="sr-Latn-RS" dirty="0" smtClean="0"/>
          </a:p>
          <a:p>
            <a:pPr lvl="1"/>
            <a:r>
              <a:rPr lang="en-GB" dirty="0" smtClean="0"/>
              <a:t>Most existing online communities (</a:t>
            </a:r>
            <a:r>
              <a:rPr lang="sr-Latn-RS" dirty="0" smtClean="0"/>
              <a:t>mostly </a:t>
            </a:r>
            <a:r>
              <a:rPr lang="en-GB" dirty="0" smtClean="0"/>
              <a:t>networks for communication) are result of initiatives and voluntary work of local teachers (majority of them are elementary education teachers)</a:t>
            </a:r>
            <a:endParaRPr lang="sr-Latn-RS" dirty="0" smtClean="0"/>
          </a:p>
          <a:p>
            <a:pPr lvl="1"/>
            <a:r>
              <a:rPr lang="sr-Latn-RS" dirty="0" smtClean="0"/>
              <a:t>P</a:t>
            </a:r>
            <a:r>
              <a:rPr lang="en-GB" dirty="0" smtClean="0"/>
              <a:t>articipation and effectiveness of networking are constrained by lack of motivation on the part of teachers, lack of time and over-load with administrative tasks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Ownership and operation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Scope and audience</a:t>
            </a:r>
          </a:p>
          <a:p>
            <a:endParaRPr lang="en-GB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EVALUATION OF NETWORKS</a:t>
            </a:r>
            <a:r>
              <a:rPr lang="sr-Latn-RS" dirty="0" smtClean="0"/>
              <a:t> SELECTED 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29934" cy="720079"/>
          </a:xfrm>
        </p:spPr>
        <p:txBody>
          <a:bodyPr>
            <a:normAutofit/>
          </a:bodyPr>
          <a:lstStyle/>
          <a:p>
            <a:r>
              <a:rPr lang="en-GB" dirty="0" smtClean="0"/>
              <a:t>four main types of website</a:t>
            </a:r>
            <a:r>
              <a:rPr lang="sr-Latn-RS" dirty="0" smtClean="0"/>
              <a:t>S</a:t>
            </a:r>
            <a:r>
              <a:rPr lang="en-GB" dirty="0" smtClean="0"/>
              <a:t> in Montenegro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Ownership and operation</a:t>
            </a:r>
            <a:endParaRPr lang="fr-FR" dirty="0"/>
          </a:p>
          <a:p>
            <a:pPr lvl="2"/>
            <a:r>
              <a:rPr lang="en-GB" dirty="0" smtClean="0"/>
              <a:t>Government or national agency</a:t>
            </a:r>
          </a:p>
          <a:p>
            <a:pPr lvl="2"/>
            <a:r>
              <a:rPr lang="en-GB" dirty="0" smtClean="0"/>
              <a:t>Initiatives and </a:t>
            </a:r>
            <a:r>
              <a:rPr lang="sr-Latn-RS" dirty="0" smtClean="0"/>
              <a:t>p</a:t>
            </a:r>
            <a:r>
              <a:rPr lang="en-GB" dirty="0" err="1" smtClean="0"/>
              <a:t>rojects</a:t>
            </a:r>
            <a:r>
              <a:rPr lang="en-GB" dirty="0" smtClean="0"/>
              <a:t> (managed by national agency)</a:t>
            </a:r>
          </a:p>
          <a:p>
            <a:pPr lvl="2"/>
            <a:r>
              <a:rPr lang="en-GB" dirty="0" smtClean="0"/>
              <a:t>Schools</a:t>
            </a:r>
          </a:p>
          <a:p>
            <a:pPr lvl="2"/>
            <a:r>
              <a:rPr lang="en-GB" dirty="0" smtClean="0"/>
              <a:t>Groups of teachers</a:t>
            </a:r>
          </a:p>
          <a:p>
            <a:pPr lvl="2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Scope and audience</a:t>
            </a:r>
            <a:endParaRPr lang="fr-FR" dirty="0"/>
          </a:p>
          <a:p>
            <a:pPr lvl="2"/>
            <a:r>
              <a:rPr lang="en-GB" dirty="0" smtClean="0"/>
              <a:t>National: across teachers and subjects</a:t>
            </a:r>
          </a:p>
          <a:p>
            <a:pPr lvl="2"/>
            <a:r>
              <a:rPr lang="en-GB" dirty="0" smtClean="0"/>
              <a:t>Those teachers involved in an initiative, project or particular profile</a:t>
            </a:r>
          </a:p>
          <a:p>
            <a:pPr lvl="2"/>
            <a:r>
              <a:rPr lang="en-GB" dirty="0" smtClean="0"/>
              <a:t>Teachers, students and parents of that school</a:t>
            </a:r>
          </a:p>
          <a:p>
            <a:pPr lvl="2"/>
            <a:r>
              <a:rPr lang="en-GB" dirty="0" smtClean="0"/>
              <a:t>Teachers that share an interest, e.g.</a:t>
            </a:r>
            <a:r>
              <a:rPr lang="sr-Latn-RS" dirty="0" smtClean="0"/>
              <a:t> </a:t>
            </a:r>
            <a:r>
              <a:rPr lang="en-GB" dirty="0" smtClean="0"/>
              <a:t>a Facebook group</a:t>
            </a:r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429934" cy="720079"/>
          </a:xfrm>
        </p:spPr>
        <p:txBody>
          <a:bodyPr>
            <a:normAutofit/>
          </a:bodyPr>
          <a:lstStyle/>
          <a:p>
            <a:r>
              <a:rPr lang="en-GB" dirty="0" smtClean="0"/>
              <a:t>School Portal – Portal for Teachers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843558"/>
            <a:ext cx="8357369" cy="34014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FFC45F"/>
                </a:solidFill>
              </a:rPr>
              <a:t>a platform targeting all teaching and non-teaching staff from Montenegro elementary and secondary educational institutions</a:t>
            </a:r>
            <a:endParaRPr lang="fr-FR" dirty="0" smtClean="0">
              <a:solidFill>
                <a:srgbClr val="FFC45F"/>
              </a:solidFill>
            </a:endParaRPr>
          </a:p>
          <a:p>
            <a:pPr lvl="2"/>
            <a:r>
              <a:rPr lang="en-GB" dirty="0" smtClean="0"/>
              <a:t>The portal is hosted at the Ministry of Education server </a:t>
            </a:r>
            <a:endParaRPr lang="sr-Latn-RS" dirty="0" smtClean="0"/>
          </a:p>
          <a:p>
            <a:pPr lvl="2"/>
            <a:r>
              <a:rPr lang="en-GB" dirty="0" smtClean="0"/>
              <a:t>Administration</a:t>
            </a:r>
            <a:r>
              <a:rPr lang="sr-Latn-RS" dirty="0" smtClean="0"/>
              <a:t>, as well as q</a:t>
            </a:r>
            <a:r>
              <a:rPr lang="en-GB" dirty="0" smtClean="0"/>
              <a:t>uality assurance mechanisms </a:t>
            </a:r>
            <a:r>
              <a:rPr lang="sr-Latn-RS" dirty="0" smtClean="0"/>
              <a:t>are </a:t>
            </a:r>
            <a:r>
              <a:rPr lang="en-GB" dirty="0" smtClean="0"/>
              <a:t>shared </a:t>
            </a:r>
            <a:r>
              <a:rPr lang="sr-Latn-RS" dirty="0" smtClean="0"/>
              <a:t>responsibility </a:t>
            </a:r>
            <a:r>
              <a:rPr lang="en-GB" dirty="0" smtClean="0"/>
              <a:t>between Ministry of Education, regional and school ICT coordinators</a:t>
            </a:r>
            <a:endParaRPr lang="sr-Latn-RS" dirty="0" smtClean="0"/>
          </a:p>
          <a:p>
            <a:pPr lvl="2"/>
            <a:r>
              <a:rPr lang="en-GB" dirty="0" smtClean="0"/>
              <a:t>A network of institutions is involved and is contributing to the Skolski portal development: Ministry of Education, Elementary, secondary general and VET schools, Bureau for Educational Services, VET Centre</a:t>
            </a:r>
            <a:endParaRPr lang="sr-Latn-RS" dirty="0" smtClean="0"/>
          </a:p>
          <a:p>
            <a:pPr lvl="2"/>
            <a:r>
              <a:rPr lang="en-GB" dirty="0" smtClean="0"/>
              <a:t>Significant numbers of teachers are already consuming currently available content </a:t>
            </a:r>
            <a:endParaRPr lang="sr-Latn-RS" dirty="0" smtClean="0"/>
          </a:p>
          <a:p>
            <a:pPr lvl="2"/>
            <a:r>
              <a:rPr lang="en-GB" dirty="0" smtClean="0"/>
              <a:t>Forum is used only by ICT coordinators and representatives from ICT department in the Ministry of Education</a:t>
            </a:r>
          </a:p>
          <a:p>
            <a:pPr lvl="2"/>
            <a:r>
              <a:rPr lang="en-GB" dirty="0" smtClean="0"/>
              <a:t>Some subjects/VET sectors well supported (Tourism and Catering, ICT, etc.), while some aren’t supported at all</a:t>
            </a:r>
          </a:p>
          <a:p>
            <a:pPr lvl="2"/>
            <a:r>
              <a:rPr lang="en-GB" dirty="0" smtClean="0"/>
              <a:t>Portal doesn’t offer functions to support teacher’s networking (discussion pages, chat rooms, etc.)</a:t>
            </a:r>
            <a:r>
              <a:rPr lang="sr-Latn-RS" dirty="0" smtClean="0"/>
              <a:t> and w</a:t>
            </a:r>
            <a:r>
              <a:rPr lang="en-GB" dirty="0" err="1" smtClean="0"/>
              <a:t>idgets</a:t>
            </a:r>
            <a:r>
              <a:rPr lang="en-GB" dirty="0" smtClean="0"/>
              <a:t> that allow connections to social media </a:t>
            </a:r>
          </a:p>
          <a:p>
            <a:pPr lvl="2"/>
            <a:r>
              <a:rPr lang="en-GB" dirty="0" smtClean="0"/>
              <a:t>Professional development training/courses are not included</a:t>
            </a:r>
          </a:p>
          <a:p>
            <a:pPr lvl="2"/>
            <a:r>
              <a:rPr lang="en-GB" dirty="0" smtClean="0"/>
              <a:t>LMS and online conferencing system that allows for webinars and online meetings is not integrated</a:t>
            </a:r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Blu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1481</Words>
  <Application>Microsoft Office PowerPoint</Application>
  <PresentationFormat>On-screen Show (16:9)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Montreal-DemiBold</vt:lpstr>
      <vt:lpstr>Wingdings</vt:lpstr>
      <vt:lpstr>Arial</vt:lpstr>
      <vt:lpstr>Blue Theme</vt:lpstr>
      <vt:lpstr>Green Theme</vt:lpstr>
      <vt:lpstr>Orange Theme</vt:lpstr>
      <vt:lpstr>Yellow Theme</vt:lpstr>
      <vt:lpstr>Strategic Project  on VET  Provision: Continuing Professional Development  of VET Teachers and Trainers</vt:lpstr>
      <vt:lpstr>project aim</vt:lpstr>
      <vt:lpstr>METHODOLOGY</vt:lpstr>
      <vt:lpstr>summary of findings</vt:lpstr>
      <vt:lpstr>EXISTING WEB-SITES AND PLATFORMS</vt:lpstr>
      <vt:lpstr>TEACHER’S participation and effectiveness of ON-LINE networking </vt:lpstr>
      <vt:lpstr>EVALUATION OF NETWORKS SELECTED BY</vt:lpstr>
      <vt:lpstr>four main types of websiteS in Montenegro</vt:lpstr>
      <vt:lpstr>School Portal – Portal for Teachers </vt:lpstr>
      <vt:lpstr>Bureau for Educational Services </vt:lpstr>
      <vt:lpstr>Service Centre for Training Firms </vt:lpstr>
      <vt:lpstr>Online Platform Entrepreneurial School </vt:lpstr>
      <vt:lpstr>Secondary VET school “Spasoje Raspopovic” Podgorica </vt:lpstr>
      <vt:lpstr>Secondary and post secondary VET school “Sergije Stanic ”Podgorica </vt:lpstr>
      <vt:lpstr>PowerPoint Presentation</vt:lpstr>
      <vt:lpstr>Tasks</vt:lpstr>
    </vt:vector>
  </TitlesOfParts>
  <Company>Article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Leclezio</dc:creator>
  <cp:lastModifiedBy>Windows User</cp:lastModifiedBy>
  <cp:revision>190</cp:revision>
  <cp:lastPrinted>2012-09-14T09:51:53Z</cp:lastPrinted>
  <dcterms:created xsi:type="dcterms:W3CDTF">2012-09-13T11:45:23Z</dcterms:created>
  <dcterms:modified xsi:type="dcterms:W3CDTF">2017-10-10T19:57:11Z</dcterms:modified>
</cp:coreProperties>
</file>