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2" r:id="rId4"/>
    <p:sldId id="261" r:id="rId5"/>
    <p:sldId id="282" r:id="rId6"/>
    <p:sldId id="263" r:id="rId7"/>
    <p:sldId id="268" r:id="rId8"/>
    <p:sldId id="265" r:id="rId9"/>
    <p:sldId id="273" r:id="rId10"/>
    <p:sldId id="274" r:id="rId11"/>
    <p:sldId id="275" r:id="rId12"/>
    <p:sldId id="278" r:id="rId13"/>
    <p:sldId id="277" r:id="rId14"/>
    <p:sldId id="279" r:id="rId15"/>
    <p:sldId id="284" r:id="rId16"/>
  </p:sldIdLst>
  <p:sldSz cx="10680700" cy="7556500"/>
  <p:notesSz cx="6858000" cy="9144000"/>
  <p:defaultTextStyle>
    <a:defPPr>
      <a:defRPr lang="en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>
          <p15:clr>
            <a:srgbClr val="A4A3A4"/>
          </p15:clr>
        </p15:guide>
        <p15:guide id="2" pos="2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D9"/>
    <a:srgbClr val="D94474"/>
    <a:srgbClr val="D00144"/>
    <a:srgbClr val="9D9C9C"/>
    <a:srgbClr val="C7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64" d="100"/>
          <a:sy n="64" d="100"/>
        </p:scale>
        <p:origin x="1260" y="66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5/16/2018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5/16/2018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5/16/2018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5/16/2018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5/16/2018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5/16/2018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5/16/2018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5/16/2018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5/16/2018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5/16/2018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5/16/2018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5/16/2018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‹nr.›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0700" cy="754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"/>
            <a:ext cx="10680700" cy="7543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780330" y="249858"/>
            <a:ext cx="4476254" cy="4781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1301496">
              <a:lnSpc>
                <a:spcPts val="4000"/>
              </a:lnSpc>
            </a:pPr>
            <a:r>
              <a:rPr lang="nl-NL" sz="3200" b="1" dirty="0" err="1" smtClean="0">
                <a:solidFill>
                  <a:srgbClr val="00B0F0"/>
                </a:solidFill>
                <a:latin typeface="Gill Sans"/>
                <a:ea typeface="Open Sans" panose="020B0606030504020204" pitchFamily="34" charset="0"/>
                <a:cs typeface="Gill Sans"/>
              </a:rPr>
              <a:t>Results</a:t>
            </a:r>
            <a:r>
              <a:rPr lang="nl-NL" sz="3200" b="1" dirty="0" smtClean="0">
                <a:solidFill>
                  <a:srgbClr val="00B0F0"/>
                </a:solidFill>
                <a:latin typeface="Gill Sans"/>
                <a:ea typeface="Open Sans" panose="020B0606030504020204" pitchFamily="34" charset="0"/>
                <a:cs typeface="Gill Sans"/>
              </a:rPr>
              <a:t> </a:t>
            </a:r>
            <a:endParaRPr lang="en-CA" sz="3200" b="1" dirty="0">
              <a:solidFill>
                <a:srgbClr val="00B0F0"/>
              </a:solidFill>
              <a:latin typeface="Gill Sans"/>
              <a:ea typeface="Open Sans" panose="020B0606030504020204" pitchFamily="34" charset="0"/>
              <a:cs typeface="Gill Sans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781279"/>
              </p:ext>
            </p:extLst>
          </p:nvPr>
        </p:nvGraphicFramePr>
        <p:xfrm>
          <a:off x="227782" y="1762026"/>
          <a:ext cx="9721078" cy="360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6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93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10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10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1010">
                  <a:extLst>
                    <a:ext uri="{9D8B030D-6E8A-4147-A177-3AD203B41FA5}">
                      <a16:colId xmlns:a16="http://schemas.microsoft.com/office/drawing/2014/main" xmlns="" val="1085647070"/>
                    </a:ext>
                  </a:extLst>
                </a:gridCol>
              </a:tblGrid>
              <a:tr h="972205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2011</a:t>
                      </a:r>
                      <a:endParaRPr lang="nl-NL" sz="1600" b="1" i="0" u="none" strike="noStrike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2012</a:t>
                      </a:r>
                      <a:endParaRPr lang="nl-NL" sz="1600" b="1" i="0" u="none" strike="noStrike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2013</a:t>
                      </a:r>
                      <a:endParaRPr lang="nl-NL" sz="1600" b="1" i="0" u="none" strike="noStrike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2014</a:t>
                      </a:r>
                      <a:endParaRPr lang="nl-NL" sz="1600" b="1" i="0" u="none" strike="noStrike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2015</a:t>
                      </a:r>
                      <a:endParaRPr lang="nl-NL" sz="1600" b="1" i="0" u="none" strike="noStrike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2016</a:t>
                      </a:r>
                      <a:endParaRPr lang="nl-NL" sz="1600" b="1" i="0" u="none" strike="noStrike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453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New</a:t>
                      </a:r>
                      <a:r>
                        <a:rPr lang="nl-NL" sz="1600" u="none" strike="noStrike" baseline="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nl-NL" sz="1600" u="none" strike="noStrike" baseline="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students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New</a:t>
                      </a:r>
                      <a:r>
                        <a:rPr lang="nl-NL" sz="1600" u="none" strike="noStrike" baseline="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nl-NL" sz="1600" u="none" strike="noStrike" baseline="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students</a:t>
                      </a:r>
                      <a:endParaRPr lang="nl-NL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New</a:t>
                      </a:r>
                      <a:r>
                        <a:rPr lang="nl-NL" sz="1600" u="none" strike="noStrike" baseline="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nl-NL" sz="1600" u="none" strike="noStrike" baseline="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students</a:t>
                      </a:r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New</a:t>
                      </a:r>
                      <a:r>
                        <a:rPr lang="nl-NL" sz="1600" u="none" strike="noStrike" baseline="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nl-NL" sz="1600" u="none" strike="noStrike" baseline="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students</a:t>
                      </a:r>
                      <a:endParaRPr lang="nl-NL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New</a:t>
                      </a:r>
                      <a:r>
                        <a:rPr lang="nl-NL" sz="1600" u="none" strike="noStrike" baseline="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nl-NL" sz="1600" u="none" strike="noStrike" baseline="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students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New</a:t>
                      </a:r>
                      <a:r>
                        <a:rPr lang="nl-NL" sz="1600" u="none" strike="noStrike" baseline="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nl-NL" sz="1600" u="none" strike="noStrike" baseline="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students</a:t>
                      </a:r>
                      <a:endParaRPr lang="nl-NL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919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190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475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761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990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1033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1170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384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Graduates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Graduates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Graduates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u="none" strike="noStrike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Graduates</a:t>
                      </a:r>
                      <a:endParaRPr lang="nl-NL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u="none" strike="noStrike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Graduates</a:t>
                      </a:r>
                      <a:endParaRPr lang="nl-NL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152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107 (56%)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272 (57%)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379 (50%)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409 (41%)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8219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Drop-outs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Drop-outs</a:t>
                      </a:r>
                      <a:endParaRPr lang="nl-NL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Drop-outs</a:t>
                      </a:r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Drop-outs</a:t>
                      </a:r>
                      <a:endParaRPr lang="nl-NL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Drop-outs</a:t>
                      </a:r>
                      <a:endParaRPr lang="nl-NL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5754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74 </a:t>
                      </a:r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39%)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161 (34%)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285 (38%)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339 (34%)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289 (28%)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5313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</a:t>
                      </a:r>
                      <a:r>
                        <a:rPr lang="nl-NL" sz="1600" u="none" strike="noStrike" baseline="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imum </a:t>
                      </a:r>
                      <a:r>
                        <a:rPr lang="nl-NL" sz="1600" u="none" strike="noStrike" baseline="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yield</a:t>
                      </a:r>
                      <a:r>
                        <a:rPr lang="nl-NL" sz="1600" u="none" strike="noStrike" baseline="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algn="l" rtl="0" fontAlgn="ctr"/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61</a:t>
                      </a:r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</a:t>
                      </a:r>
                      <a:r>
                        <a:rPr lang="nl-NL" sz="1600" u="none" strike="noStrike" baseline="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imum </a:t>
                      </a:r>
                      <a:r>
                        <a:rPr lang="nl-NL" sz="1600" u="none" strike="noStrike" baseline="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yield</a:t>
                      </a:r>
                      <a:r>
                        <a:rPr lang="nl-NL" sz="1600" u="none" strike="noStrike" baseline="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algn="l" rtl="0" fontAlgn="ctr"/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66%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</a:t>
                      </a:r>
                      <a:r>
                        <a:rPr lang="nl-NL" sz="1600" u="none" strike="noStrike" baseline="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imum </a:t>
                      </a:r>
                      <a:r>
                        <a:rPr lang="nl-NL" sz="1600" u="none" strike="noStrike" baseline="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yield</a:t>
                      </a:r>
                      <a:r>
                        <a:rPr lang="nl-NL" sz="1600" u="none" strike="noStrike" baseline="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algn="l" rtl="0" fontAlgn="ctr"/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62%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</a:t>
                      </a:r>
                      <a:r>
                        <a:rPr lang="nl-NL" sz="1600" u="none" strike="noStrike" baseline="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imum </a:t>
                      </a:r>
                      <a:r>
                        <a:rPr lang="nl-NL" sz="1600" u="none" strike="noStrike" baseline="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yield</a:t>
                      </a:r>
                      <a:r>
                        <a:rPr lang="nl-NL" sz="1600" u="none" strike="noStrike" baseline="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algn="l" rtl="0" fontAlgn="ctr"/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66%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</a:t>
                      </a:r>
                      <a:r>
                        <a:rPr lang="nl-NL" sz="1600" u="none" strike="noStrike" baseline="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imum </a:t>
                      </a:r>
                      <a:r>
                        <a:rPr lang="nl-NL" sz="1600" u="none" strike="noStrike" baseline="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yield</a:t>
                      </a:r>
                      <a:r>
                        <a:rPr lang="nl-NL" sz="1600" u="none" strike="noStrike" baseline="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algn="l" rtl="0" fontAlgn="ctr"/>
                      <a:r>
                        <a:rPr lang="nl-NL" sz="1600" u="none" strike="noStrike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72%</a:t>
                      </a:r>
                      <a:endParaRPr lang="nl-NL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3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57" y="50874"/>
            <a:ext cx="10680700" cy="7543800"/>
          </a:xfrm>
          <a:prstGeom prst="rect">
            <a:avLst/>
          </a:prstGeom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837595"/>
              </p:ext>
            </p:extLst>
          </p:nvPr>
        </p:nvGraphicFramePr>
        <p:xfrm>
          <a:off x="515814" y="2194074"/>
          <a:ext cx="5400601" cy="2880320"/>
        </p:xfrm>
        <a:graphic>
          <a:graphicData uri="http://schemas.openxmlformats.org/drawingml/2006/table">
            <a:tbl>
              <a:tblPr/>
              <a:tblGrid>
                <a:gridCol w="11780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57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33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3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89814"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NL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Students</a:t>
                      </a:r>
                      <a:r>
                        <a:rPr lang="nl-N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nl-NL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studying</a:t>
                      </a:r>
                      <a:r>
                        <a:rPr lang="nl-N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on </a:t>
                      </a:r>
                      <a:r>
                        <a:rPr lang="nl-NL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 the </a:t>
                      </a:r>
                      <a:r>
                        <a:rPr lang="nl-N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bachelor </a:t>
                      </a:r>
                      <a:r>
                        <a:rPr lang="nl-NL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programme</a:t>
                      </a:r>
                      <a:endParaRPr lang="nl-NL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551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702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Graduates</a:t>
                      </a:r>
                      <a:r>
                        <a:rPr lang="nl-N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2013-2014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32%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702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2014-2015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112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4551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2015-2016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</a:t>
                      </a:r>
                      <a:r>
                        <a:rPr lang="nl-NL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122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</a:t>
                      </a:r>
                      <a:r>
                        <a:rPr lang="nl-NL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30%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515814" y="125797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spc="-30" dirty="0">
                <a:solidFill>
                  <a:srgbClr val="00ABD9"/>
                </a:solidFill>
                <a:latin typeface="Gill Sans"/>
                <a:cs typeface="Gill Sans"/>
              </a:rPr>
              <a:t>Alumni</a:t>
            </a:r>
          </a:p>
        </p:txBody>
      </p:sp>
    </p:spTree>
    <p:extLst>
      <p:ext uri="{BB962C8B-B14F-4D97-AF65-F5344CB8AC3E}">
        <p14:creationId xmlns:p14="http://schemas.microsoft.com/office/powerpoint/2010/main" val="9673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0680700" cy="7543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03846" y="249858"/>
            <a:ext cx="9217024" cy="35702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nl-NL" sz="4800" b="1" dirty="0" smtClean="0">
                <a:solidFill>
                  <a:srgbClr val="00ABD9"/>
                </a:solidFill>
                <a:latin typeface="Impact" panose="020B0806030902050204" pitchFamily="34" charset="0"/>
              </a:rPr>
              <a:t/>
            </a:r>
            <a:br>
              <a:rPr lang="nl-NL" sz="4800" b="1" dirty="0" smtClean="0">
                <a:solidFill>
                  <a:srgbClr val="00ABD9"/>
                </a:solidFill>
                <a:latin typeface="Impact" panose="020B0806030902050204" pitchFamily="34" charset="0"/>
              </a:rPr>
            </a:br>
            <a:r>
              <a:rPr lang="nl-NL" sz="3600" b="1" dirty="0" err="1">
                <a:solidFill>
                  <a:srgbClr val="00ABD9"/>
                </a:solidFill>
                <a:latin typeface="Gill Sans"/>
                <a:cs typeface="Gill Sans"/>
              </a:rPr>
              <a:t>Workforce</a:t>
            </a:r>
            <a:r>
              <a:rPr lang="nl-NL" sz="3600" b="1" dirty="0">
                <a:solidFill>
                  <a:srgbClr val="00ABD9"/>
                </a:solidFill>
                <a:latin typeface="Gill Sans"/>
                <a:cs typeface="Gill Sans"/>
              </a:rPr>
              <a:t> D</a:t>
            </a:r>
            <a:r>
              <a:rPr lang="nl-NL" sz="3600" b="1" dirty="0" smtClean="0">
                <a:solidFill>
                  <a:srgbClr val="00ABD9"/>
                </a:solidFill>
                <a:latin typeface="Gill Sans"/>
                <a:cs typeface="Gill Sans"/>
              </a:rPr>
              <a:t>evelopment Centre</a:t>
            </a:r>
          </a:p>
          <a:p>
            <a:r>
              <a:rPr lang="nl-NL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Improving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intensifying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organising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collaboration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business community in the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Rac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Workforce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Development Centre, in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such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way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years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supply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labour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market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flexible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result-oriented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graduates</a:t>
            </a:r>
            <a:r>
              <a:rPr lang="nl-NL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fit in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seamlessly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 professional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fully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operational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right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graduation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(plug-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play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</a:t>
            </a:r>
            <a:r>
              <a:rPr lang="nl-NL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)”</a:t>
            </a:r>
            <a:endParaRPr lang="en-CA" sz="48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6" y="3922266"/>
            <a:ext cx="90010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5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33400" y="1206500"/>
            <a:ext cx="1333698" cy="53668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2400" b="1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Future of</a:t>
            </a:r>
            <a:endParaRPr lang="en-CA" sz="2000" b="1" dirty="0" smtClean="0">
              <a:solidFill>
                <a:srgbClr val="00B0F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92738" y="1270619"/>
            <a:ext cx="72135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2400" b="1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WDC</a:t>
            </a: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3400" y="1812552"/>
            <a:ext cx="4725268" cy="1973190"/>
          </a:xfrm>
          <a:prstGeom prst="rect">
            <a:avLst/>
          </a:prstGeom>
          <a:solidFill>
            <a:srgbClr val="00ABD9"/>
          </a:solidFill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 err="1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Developing</a:t>
            </a:r>
            <a:r>
              <a:rPr lang="nl-NL" sz="14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400" dirty="0" err="1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nl-NL" sz="1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4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companies in </a:t>
            </a:r>
            <a:r>
              <a:rPr lang="nl-NL" sz="1400" dirty="0" err="1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collaboration</a:t>
            </a:r>
            <a:r>
              <a:rPr lang="nl-NL" sz="14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400" dirty="0" err="1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l-NL" sz="14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colleges </a:t>
            </a:r>
            <a:r>
              <a:rPr lang="nl-NL" sz="1400" dirty="0" err="1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nl-NL" sz="14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400" dirty="0" err="1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vocational</a:t>
            </a:r>
            <a:r>
              <a:rPr lang="nl-NL" sz="14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training.</a:t>
            </a:r>
            <a:endParaRPr lang="nl-NL" sz="14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14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WDC </a:t>
            </a:r>
            <a:r>
              <a:rPr lang="nl-NL" sz="1400" dirty="0" err="1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positioned</a:t>
            </a:r>
            <a:r>
              <a:rPr lang="nl-NL" sz="14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the </a:t>
            </a:r>
            <a:r>
              <a:rPr lang="nl-NL" sz="1400" dirty="0" err="1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</a:t>
            </a:r>
            <a:r>
              <a:rPr lang="nl-NL" sz="14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400" dirty="0" err="1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laboratory</a:t>
            </a:r>
            <a:r>
              <a:rPr lang="nl-NL" sz="14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400" dirty="0" err="1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nl-NL" sz="14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Rotterdam </a:t>
            </a:r>
            <a:r>
              <a:rPr lang="nl-NL" sz="1400" dirty="0" err="1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SMEs</a:t>
            </a:r>
            <a:endParaRPr lang="nl-NL" sz="14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14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Promotor of the </a:t>
            </a:r>
            <a:r>
              <a:rPr lang="nl-NL" sz="1400" dirty="0" err="1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Associate</a:t>
            </a:r>
            <a:r>
              <a:rPr lang="nl-NL" sz="14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400" dirty="0" err="1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degree</a:t>
            </a:r>
            <a:r>
              <a:rPr lang="nl-NL" sz="14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level in the business community</a:t>
            </a:r>
            <a:endParaRPr lang="nl-NL" sz="14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000"/>
              </a:lnSpc>
            </a:pPr>
            <a:endParaRPr lang="en-CA" sz="1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86400" y="3202186"/>
            <a:ext cx="4411464" cy="2859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2400" b="1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Future of Rotterdam Academy</a:t>
            </a:r>
            <a:endParaRPr lang="en-CA" sz="1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356935" y="3634234"/>
            <a:ext cx="4735943" cy="1938992"/>
          </a:xfrm>
          <a:prstGeom prst="rect">
            <a:avLst/>
          </a:prstGeom>
          <a:solidFill>
            <a:srgbClr val="00ABD9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CA"/>
            </a:defPPr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 smtClean="0"/>
              <a:t>Independent </a:t>
            </a:r>
            <a:r>
              <a:rPr lang="nl-NL" dirty="0"/>
              <a:t>school </a:t>
            </a:r>
            <a:r>
              <a:rPr lang="nl-NL" dirty="0" err="1"/>
              <a:t>for</a:t>
            </a:r>
            <a:r>
              <a:rPr lang="nl-NL" dirty="0"/>
              <a:t> level 5 </a:t>
            </a:r>
            <a:r>
              <a:rPr lang="nl-NL" dirty="0" err="1" smtClean="0"/>
              <a:t>programmes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 </a:t>
            </a:r>
            <a:r>
              <a:rPr lang="nl-NL" dirty="0" err="1" smtClean="0"/>
              <a:t>Leading</a:t>
            </a:r>
            <a:r>
              <a:rPr lang="nl-NL" dirty="0" smtClean="0"/>
              <a:t> </a:t>
            </a:r>
            <a:r>
              <a:rPr lang="nl-NL" dirty="0" err="1"/>
              <a:t>national</a:t>
            </a:r>
            <a:r>
              <a:rPr lang="nl-NL" dirty="0"/>
              <a:t> </a:t>
            </a:r>
            <a:r>
              <a:rPr lang="nl-NL" dirty="0" err="1" smtClean="0"/>
              <a:t>example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  </a:t>
            </a:r>
            <a:r>
              <a:rPr lang="nl-NL" dirty="0" err="1" smtClean="0"/>
              <a:t>Serving</a:t>
            </a:r>
            <a:r>
              <a:rPr lang="nl-NL" dirty="0" smtClean="0"/>
              <a:t> </a:t>
            </a:r>
            <a:r>
              <a:rPr lang="nl-NL" dirty="0"/>
              <a:t>the Rotterdam </a:t>
            </a:r>
            <a:r>
              <a:rPr lang="nl-NL" dirty="0" err="1"/>
              <a:t>labour</a:t>
            </a:r>
            <a:r>
              <a:rPr lang="nl-NL" dirty="0"/>
              <a:t> </a:t>
            </a:r>
            <a:r>
              <a:rPr lang="nl-NL" dirty="0" smtClean="0"/>
              <a:t>market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  </a:t>
            </a:r>
            <a:r>
              <a:rPr lang="nl-NL" dirty="0" err="1" smtClean="0"/>
              <a:t>Offering</a:t>
            </a:r>
            <a:r>
              <a:rPr lang="nl-NL" dirty="0" smtClean="0"/>
              <a:t> </a:t>
            </a:r>
            <a:r>
              <a:rPr lang="nl-NL" dirty="0"/>
              <a:t>a </a:t>
            </a:r>
            <a:r>
              <a:rPr lang="nl-NL" dirty="0" err="1"/>
              <a:t>wide</a:t>
            </a:r>
            <a:r>
              <a:rPr lang="nl-NL" dirty="0"/>
              <a:t> range of </a:t>
            </a:r>
            <a:r>
              <a:rPr lang="nl-NL" dirty="0" err="1"/>
              <a:t>part-time</a:t>
            </a:r>
            <a:r>
              <a:rPr lang="nl-NL" dirty="0"/>
              <a:t> </a:t>
            </a:r>
            <a:r>
              <a:rPr lang="nl-NL" dirty="0" err="1" smtClean="0"/>
              <a:t>study</a:t>
            </a:r>
            <a:r>
              <a:rPr lang="nl-NL" dirty="0" smtClean="0"/>
              <a:t>  </a:t>
            </a:r>
            <a:r>
              <a:rPr lang="nl-NL" dirty="0" err="1" smtClean="0"/>
              <a:t>programmes</a:t>
            </a:r>
            <a:endParaRPr lang="nl-NL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15" name="TextBox 15"/>
          <p:cNvSpPr txBox="1"/>
          <p:nvPr/>
        </p:nvSpPr>
        <p:spPr>
          <a:xfrm>
            <a:off x="5486400" y="4940300"/>
            <a:ext cx="65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endParaRPr lang="en-CA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33400" y="818282"/>
            <a:ext cx="10783614" cy="137217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GB" sz="3200" b="1" dirty="0" smtClean="0">
                <a:solidFill>
                  <a:srgbClr val="00ABD9"/>
                </a:solidFill>
                <a:latin typeface="Gill Sans"/>
                <a:cs typeface="Gill Sans"/>
              </a:rPr>
              <a:t>Programme (full-time, part-time), previous education, gender and </a:t>
            </a:r>
            <a:r>
              <a:rPr lang="en-GB" sz="3200" b="1" dirty="0" smtClean="0">
                <a:solidFill>
                  <a:srgbClr val="00ABD9"/>
                </a:solidFill>
                <a:latin typeface="Gill Sans"/>
                <a:cs typeface="Gill Sans"/>
              </a:rPr>
              <a:t>ethnicity (2016)</a:t>
            </a:r>
            <a:endParaRPr lang="en-GB" sz="3200" dirty="0">
              <a:solidFill>
                <a:srgbClr val="00ABD9"/>
              </a:solidFill>
              <a:latin typeface="Gill Sans"/>
              <a:cs typeface="Gill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708322" y="3006742"/>
            <a:ext cx="4862140" cy="290848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nl-NL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nl-NL" sz="1400" dirty="0" smtClean="0">
                <a:latin typeface="Verdana" pitchFamily="34" charset="0"/>
              </a:rPr>
              <a:t/>
            </a:r>
            <a:br>
              <a:rPr lang="nl-NL" sz="1400" dirty="0" smtClean="0">
                <a:latin typeface="Verdana" pitchFamily="34" charset="0"/>
              </a:rPr>
            </a:br>
            <a:r>
              <a:rPr lang="nl-NL" sz="1400" dirty="0" smtClean="0">
                <a:latin typeface="Verdana" pitchFamily="34" charset="0"/>
              </a:rPr>
              <a:t/>
            </a:r>
            <a:br>
              <a:rPr lang="nl-NL" sz="1400" dirty="0" smtClean="0">
                <a:latin typeface="Verdana" pitchFamily="34" charset="0"/>
              </a:rPr>
            </a:br>
            <a:r>
              <a:rPr lang="nl-NL" sz="1400" dirty="0" smtClean="0">
                <a:latin typeface="Verdana" pitchFamily="34" charset="0"/>
              </a:rPr>
              <a:t/>
            </a:r>
            <a:br>
              <a:rPr lang="nl-NL" sz="1400" dirty="0" smtClean="0">
                <a:latin typeface="Verdana" pitchFamily="34" charset="0"/>
              </a:rPr>
            </a:br>
            <a:r>
              <a:rPr lang="nl-NL" sz="1400" dirty="0" smtClean="0">
                <a:latin typeface="Verdana" pitchFamily="34" charset="0"/>
              </a:rPr>
              <a:t/>
            </a:r>
            <a:br>
              <a:rPr lang="nl-NL" sz="1400" dirty="0" smtClean="0">
                <a:latin typeface="Verdana" pitchFamily="34" charset="0"/>
              </a:rPr>
            </a:br>
            <a:r>
              <a:rPr lang="nl-NL" sz="1400" dirty="0" smtClean="0">
                <a:latin typeface="Verdana" pitchFamily="34" charset="0"/>
              </a:rPr>
              <a:t/>
            </a:r>
            <a:br>
              <a:rPr lang="nl-NL" sz="1400" dirty="0" smtClean="0">
                <a:latin typeface="Verdana" pitchFamily="34" charset="0"/>
              </a:rPr>
            </a:br>
            <a:r>
              <a:rPr lang="nl-NL" sz="1400" dirty="0" smtClean="0">
                <a:latin typeface="Verdana" pitchFamily="34" charset="0"/>
              </a:rPr>
              <a:t/>
            </a:r>
            <a:br>
              <a:rPr lang="nl-NL" sz="1400" dirty="0" smtClean="0">
                <a:latin typeface="Verdana" pitchFamily="34" charset="0"/>
              </a:rPr>
            </a:br>
            <a:r>
              <a:rPr lang="nl-NL" sz="1400" dirty="0" smtClean="0">
                <a:latin typeface="Verdana" pitchFamily="34" charset="0"/>
              </a:rPr>
              <a:t/>
            </a:r>
            <a:br>
              <a:rPr lang="nl-NL" sz="1400" dirty="0" smtClean="0">
                <a:latin typeface="Verdana" pitchFamily="34" charset="0"/>
              </a:rPr>
            </a:br>
            <a:r>
              <a:rPr lang="nl-NL" sz="1400" dirty="0" smtClean="0">
                <a:latin typeface="Verdana" pitchFamily="34" charset="0"/>
              </a:rPr>
              <a:t/>
            </a:r>
            <a:br>
              <a:rPr lang="nl-NL" sz="1400" dirty="0" smtClean="0">
                <a:latin typeface="Verdana" pitchFamily="34" charset="0"/>
              </a:rPr>
            </a:br>
            <a:endParaRPr lang="nl-NL" sz="1400" dirty="0">
              <a:latin typeface="Verdana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592347" y="2998015"/>
            <a:ext cx="1080120" cy="30521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Gender</a:t>
            </a:r>
            <a:endParaRPr lang="nl-N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564653" y="2998927"/>
            <a:ext cx="2088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Previous</a:t>
            </a:r>
            <a:r>
              <a:rPr lang="nl-NL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</a:t>
            </a:r>
            <a:endParaRPr lang="nl-NL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8828418" y="3003584"/>
            <a:ext cx="1401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Ethnicity</a:t>
            </a:r>
            <a:endParaRPr lang="nl-N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g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041" y="3475539"/>
            <a:ext cx="2757924" cy="2609907"/>
          </a:xfrm>
          <a:prstGeom prst="rect">
            <a:avLst/>
          </a:prstGeom>
        </p:spPr>
      </p:pic>
      <p:pic>
        <p:nvPicPr>
          <p:cNvPr id="14" name="img7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0380" y="3472928"/>
            <a:ext cx="2662504" cy="2612518"/>
          </a:xfrm>
          <a:prstGeom prst="rect">
            <a:avLst/>
          </a:prstGeom>
        </p:spPr>
      </p:pic>
      <p:pic>
        <p:nvPicPr>
          <p:cNvPr id="15" name="img8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31289" y="3466969"/>
            <a:ext cx="2676919" cy="2618477"/>
          </a:xfrm>
          <a:prstGeom prst="rect">
            <a:avLst/>
          </a:prstGeom>
        </p:spPr>
      </p:pic>
      <p:pic>
        <p:nvPicPr>
          <p:cNvPr id="16" name="img9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01743" y="3466969"/>
            <a:ext cx="2647373" cy="26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pc="-30" noProof="1">
                <a:solidFill>
                  <a:srgbClr val="00ABD9"/>
                </a:solidFill>
                <a:latin typeface="Gill Sans"/>
                <a:cs typeface="Gill Sans"/>
              </a:rPr>
              <a:t>Ad </a:t>
            </a:r>
            <a:r>
              <a:rPr lang="nl-NL" b="1" spc="-30" noProof="1" smtClean="0">
                <a:solidFill>
                  <a:srgbClr val="00ABD9"/>
                </a:solidFill>
                <a:latin typeface="Gill Sans"/>
                <a:cs typeface="Gill Sans"/>
              </a:rPr>
              <a:t>programmes (2017)</a:t>
            </a:r>
            <a:r>
              <a:rPr lang="nl-NL" b="1" spc="-30" noProof="1">
                <a:solidFill>
                  <a:srgbClr val="00ABD9"/>
                </a:solidFill>
                <a:latin typeface="Gill Sans"/>
                <a:cs typeface="Gill Sans"/>
              </a:rPr>
              <a:t/>
            </a:r>
            <a:br>
              <a:rPr lang="nl-NL" b="1" spc="-30" noProof="1">
                <a:solidFill>
                  <a:srgbClr val="00ABD9"/>
                </a:solidFill>
                <a:latin typeface="Gill Sans"/>
                <a:cs typeface="Gill Sans"/>
              </a:rPr>
            </a:br>
            <a:endParaRPr lang="nl-NL" dirty="0"/>
          </a:p>
        </p:txBody>
      </p:sp>
      <p:pic>
        <p:nvPicPr>
          <p:cNvPr id="4" name="img5.pn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3322" r="18489"/>
          <a:stretch/>
        </p:blipFill>
        <p:spPr>
          <a:xfrm>
            <a:off x="368300" y="2011814"/>
            <a:ext cx="8788474" cy="486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0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0700" cy="7543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3400" y="990600"/>
            <a:ext cx="1384995" cy="29602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0"/>
              </a:lnSpc>
            </a:pPr>
            <a:r>
              <a:rPr lang="nl-NL" sz="6000" spc="-30" noProof="1" smtClean="0">
                <a:solidFill>
                  <a:srgbClr val="00ABD9"/>
                </a:solidFill>
                <a:latin typeface="Impact" panose="020B0806030902050204" pitchFamily="34" charset="0"/>
                <a:cs typeface="Arial"/>
              </a:rPr>
              <a:t>Why</a:t>
            </a:r>
          </a:p>
          <a:p>
            <a:pPr>
              <a:lnSpc>
                <a:spcPts val="11500"/>
              </a:lnSpc>
            </a:pPr>
            <a:endParaRPr lang="en-CA" sz="10000" dirty="0">
              <a:solidFill>
                <a:srgbClr val="000000"/>
              </a:solidFill>
              <a:latin typeface="DIN 1451 Engschrift" panose="020B0603050302020204" pitchFamily="34" charset="0"/>
            </a:endParaRPr>
          </a:p>
        </p:txBody>
      </p:sp>
      <p:sp>
        <p:nvSpPr>
          <p:cNvPr id="5" name="Tijdelijke aanduiding voor inhoud 5"/>
          <p:cNvSpPr txBox="1">
            <a:spLocks/>
          </p:cNvSpPr>
          <p:nvPr/>
        </p:nvSpPr>
        <p:spPr>
          <a:xfrm>
            <a:off x="587822" y="2482106"/>
            <a:ext cx="6624736" cy="44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nl-NL" sz="2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nl-NL" sz="2000" dirty="0" smtClean="0">
                <a:latin typeface="Verdana" pitchFamily="34" charset="0"/>
              </a:rPr>
              <a:t>Low </a:t>
            </a:r>
            <a:r>
              <a:rPr lang="nl-NL" sz="2000" dirty="0" err="1" smtClean="0">
                <a:latin typeface="Verdana" pitchFamily="34" charset="0"/>
              </a:rPr>
              <a:t>education</a:t>
            </a:r>
            <a:r>
              <a:rPr lang="nl-NL" sz="2000" dirty="0" smtClean="0">
                <a:latin typeface="Verdana" pitchFamily="34" charset="0"/>
              </a:rPr>
              <a:t> level of the </a:t>
            </a:r>
            <a:r>
              <a:rPr lang="nl-NL" sz="2000" dirty="0" err="1" smtClean="0">
                <a:latin typeface="Verdana" pitchFamily="34" charset="0"/>
              </a:rPr>
              <a:t>working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population</a:t>
            </a:r>
            <a:r>
              <a:rPr lang="nl-NL" sz="2000" dirty="0" smtClean="0">
                <a:latin typeface="Verdana" pitchFamily="34" charset="0"/>
              </a:rPr>
              <a:t> of Rotterdam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nl-NL" sz="20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nl-NL" sz="2000" dirty="0" smtClean="0">
                <a:latin typeface="Verdana" pitchFamily="34" charset="0"/>
              </a:rPr>
              <a:t>High drop-out </a:t>
            </a:r>
            <a:r>
              <a:rPr lang="nl-NL" sz="2000" dirty="0" err="1" smtClean="0">
                <a:latin typeface="Verdana" pitchFamily="34" charset="0"/>
              </a:rPr>
              <a:t>rate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and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poor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graduation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results</a:t>
            </a:r>
            <a:r>
              <a:rPr lang="nl-NL" sz="2000" dirty="0" smtClean="0">
                <a:latin typeface="Verdana" pitchFamily="34" charset="0"/>
              </a:rPr>
              <a:t> in the schools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nl-NL" sz="20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nl-NL" sz="2000" dirty="0" err="1" smtClean="0">
                <a:latin typeface="Verdana" pitchFamily="34" charset="0"/>
              </a:rPr>
              <a:t>Educated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people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leaving</a:t>
            </a:r>
            <a:r>
              <a:rPr lang="nl-NL" sz="2000" dirty="0" smtClean="0">
                <a:latin typeface="Verdana" pitchFamily="34" charset="0"/>
              </a:rPr>
              <a:t> Rotterdam</a:t>
            </a:r>
          </a:p>
          <a:p>
            <a:pPr>
              <a:buFont typeface="Arial" pitchFamily="34" charset="0"/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16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0700" cy="7543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835400" y="1295400"/>
            <a:ext cx="6553076" cy="14080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CA" sz="4000" b="1" spc="-30" dirty="0" smtClean="0">
                <a:solidFill>
                  <a:srgbClr val="00ABD9"/>
                </a:solidFill>
                <a:latin typeface="Gill Sans"/>
                <a:ea typeface="Open Sans" panose="020B0606030504020204" pitchFamily="34" charset="0"/>
                <a:cs typeface="Gill Sans"/>
              </a:rPr>
              <a:t>ROTTERDAM ACADEMY</a:t>
            </a:r>
          </a:p>
          <a:p>
            <a:pPr>
              <a:lnSpc>
                <a:spcPts val="5400"/>
              </a:lnSpc>
            </a:pPr>
            <a:endParaRPr lang="en-CA" sz="5400" dirty="0">
              <a:solidFill>
                <a:srgbClr val="000000"/>
              </a:solidFill>
              <a:latin typeface="DIN 1451 Engschrift" panose="020B06030503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35400" y="5867400"/>
            <a:ext cx="65" cy="2397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inhoud 5"/>
          <p:cNvSpPr txBox="1">
            <a:spLocks/>
          </p:cNvSpPr>
          <p:nvPr/>
        </p:nvSpPr>
        <p:spPr>
          <a:xfrm>
            <a:off x="3851682" y="1978050"/>
            <a:ext cx="6863358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nl-NL" sz="2800" dirty="0" smtClean="0"/>
          </a:p>
          <a:p>
            <a:pPr>
              <a:buFont typeface="Wingdings" pitchFamily="2" charset="2"/>
              <a:buChar char="§"/>
            </a:pPr>
            <a:r>
              <a:rPr lang="nl-NL" sz="2000" dirty="0" err="1" smtClean="0">
                <a:latin typeface="Verdana" pitchFamily="34" charset="0"/>
              </a:rPr>
              <a:t>Collaboration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between</a:t>
            </a:r>
            <a:r>
              <a:rPr lang="nl-NL" sz="2000" dirty="0" smtClean="0">
                <a:latin typeface="Verdana" pitchFamily="34" charset="0"/>
              </a:rPr>
              <a:t> Rotterdam University, a </a:t>
            </a:r>
            <a:r>
              <a:rPr lang="nl-NL" sz="2000" dirty="0" err="1" smtClean="0">
                <a:latin typeface="Verdana" pitchFamily="34" charset="0"/>
              </a:rPr>
              <a:t>university</a:t>
            </a:r>
            <a:r>
              <a:rPr lang="nl-NL" sz="2000" dirty="0" smtClean="0">
                <a:latin typeface="Verdana" pitchFamily="34" charset="0"/>
              </a:rPr>
              <a:t> of </a:t>
            </a:r>
            <a:r>
              <a:rPr lang="nl-NL" sz="2000" dirty="0" err="1" smtClean="0">
                <a:latin typeface="Verdana" pitchFamily="34" charset="0"/>
              </a:rPr>
              <a:t>applied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science</a:t>
            </a:r>
            <a:r>
              <a:rPr lang="nl-NL" sz="2000" dirty="0" smtClean="0">
                <a:latin typeface="Verdana" pitchFamily="34" charset="0"/>
              </a:rPr>
              <a:t> and </a:t>
            </a:r>
            <a:r>
              <a:rPr lang="nl-NL" sz="2000" dirty="0" err="1" smtClean="0">
                <a:latin typeface="Verdana" pitchFamily="34" charset="0"/>
              </a:rPr>
              <a:t>two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institutions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for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vocational</a:t>
            </a:r>
            <a:r>
              <a:rPr lang="nl-NL" sz="2000" dirty="0" smtClean="0">
                <a:latin typeface="Verdana" pitchFamily="34" charset="0"/>
              </a:rPr>
              <a:t> training. </a:t>
            </a:r>
          </a:p>
          <a:p>
            <a:pPr>
              <a:buFont typeface="Wingdings" pitchFamily="2" charset="2"/>
              <a:buChar char="§"/>
            </a:pPr>
            <a:r>
              <a:rPr lang="nl-NL" sz="2000" dirty="0" smtClean="0">
                <a:latin typeface="Verdana" pitchFamily="34" charset="0"/>
              </a:rPr>
              <a:t>Start in September 2011</a:t>
            </a:r>
          </a:p>
          <a:p>
            <a:pPr>
              <a:buFont typeface="Wingdings" pitchFamily="2" charset="2"/>
              <a:buChar char="§"/>
            </a:pPr>
            <a:r>
              <a:rPr lang="nl-NL" sz="2000" dirty="0" smtClean="0">
                <a:latin typeface="Verdana" pitchFamily="34" charset="0"/>
              </a:rPr>
              <a:t>Separate positioning </a:t>
            </a:r>
            <a:r>
              <a:rPr lang="nl-NL" sz="2000" dirty="0" err="1" smtClean="0">
                <a:latin typeface="Verdana" pitchFamily="34" charset="0"/>
              </a:rPr>
              <a:t>from</a:t>
            </a:r>
            <a:r>
              <a:rPr lang="nl-NL" sz="2000" dirty="0" smtClean="0">
                <a:latin typeface="Verdana" pitchFamily="34" charset="0"/>
              </a:rPr>
              <a:t> the rest of the </a:t>
            </a:r>
            <a:r>
              <a:rPr lang="nl-NL" sz="2000" dirty="0" err="1" smtClean="0">
                <a:latin typeface="Verdana" pitchFamily="34" charset="0"/>
              </a:rPr>
              <a:t>university</a:t>
            </a:r>
            <a:endParaRPr lang="nl-NL" sz="20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nl-NL" sz="2000" dirty="0" err="1" smtClean="0">
                <a:latin typeface="Verdana" pitchFamily="34" charset="0"/>
              </a:rPr>
              <a:t>Now</a:t>
            </a:r>
            <a:r>
              <a:rPr lang="nl-NL" sz="2000" dirty="0" smtClean="0">
                <a:latin typeface="Verdana" pitchFamily="34" charset="0"/>
              </a:rPr>
              <a:t> hosting 12 </a:t>
            </a:r>
            <a:r>
              <a:rPr lang="nl-NL" sz="2000" dirty="0" err="1" smtClean="0">
                <a:latin typeface="Verdana" pitchFamily="34" charset="0"/>
              </a:rPr>
              <a:t>Associate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degree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programmes</a:t>
            </a:r>
            <a:r>
              <a:rPr lang="nl-NL" sz="2000" dirty="0" smtClean="0">
                <a:latin typeface="Verdana" pitchFamily="34" charset="0"/>
              </a:rPr>
              <a:t>, </a:t>
            </a:r>
            <a:r>
              <a:rPr lang="nl-NL" sz="2000" dirty="0" err="1" smtClean="0">
                <a:latin typeface="Verdana" pitchFamily="34" charset="0"/>
              </a:rPr>
              <a:t>ranging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from</a:t>
            </a:r>
            <a:r>
              <a:rPr lang="nl-NL" sz="2000" dirty="0" smtClean="0">
                <a:latin typeface="Verdana" pitchFamily="34" charset="0"/>
              </a:rPr>
              <a:t> Arts </a:t>
            </a:r>
            <a:r>
              <a:rPr lang="nl-NL" sz="2000" dirty="0" err="1" smtClean="0">
                <a:latin typeface="Verdana" pitchFamily="34" charset="0"/>
              </a:rPr>
              <a:t>to</a:t>
            </a:r>
            <a:r>
              <a:rPr lang="nl-NL" sz="2000" dirty="0" smtClean="0">
                <a:latin typeface="Verdana" pitchFamily="34" charset="0"/>
              </a:rPr>
              <a:t> Technology </a:t>
            </a:r>
            <a:r>
              <a:rPr lang="nl-NL" sz="2000" dirty="0" err="1" smtClean="0">
                <a:latin typeface="Verdana" pitchFamily="34" charset="0"/>
              </a:rPr>
              <a:t>and</a:t>
            </a:r>
            <a:r>
              <a:rPr lang="nl-NL" sz="2000" dirty="0" smtClean="0">
                <a:latin typeface="Verdana" pitchFamily="34" charset="0"/>
              </a:rPr>
              <a:t> Health Care </a:t>
            </a:r>
          </a:p>
          <a:p>
            <a:pPr>
              <a:buFont typeface="Wingdings" pitchFamily="2" charset="2"/>
              <a:buChar char="§"/>
            </a:pPr>
            <a:r>
              <a:rPr lang="nl-NL" sz="2000" dirty="0" smtClean="0">
                <a:latin typeface="Verdana" pitchFamily="34" charset="0"/>
              </a:rPr>
              <a:t>Right </a:t>
            </a:r>
            <a:r>
              <a:rPr lang="nl-NL" sz="2000" dirty="0" err="1" smtClean="0">
                <a:latin typeface="Verdana" pitchFamily="34" charset="0"/>
              </a:rPr>
              <a:t>now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smtClean="0">
                <a:latin typeface="Verdana" pitchFamily="34" charset="0"/>
              </a:rPr>
              <a:t>sept. 2017 </a:t>
            </a:r>
            <a:r>
              <a:rPr lang="nl-NL" sz="2000" dirty="0" err="1" smtClean="0">
                <a:latin typeface="Verdana" pitchFamily="34" charset="0"/>
              </a:rPr>
              <a:t>approx</a:t>
            </a:r>
            <a:r>
              <a:rPr lang="nl-NL" sz="2000" dirty="0" smtClean="0">
                <a:latin typeface="Verdana" pitchFamily="34" charset="0"/>
              </a:rPr>
              <a:t>. </a:t>
            </a:r>
            <a:r>
              <a:rPr lang="nl-NL" sz="2000" dirty="0" smtClean="0">
                <a:latin typeface="Verdana" pitchFamily="34" charset="0"/>
              </a:rPr>
              <a:t>2700 </a:t>
            </a:r>
            <a:r>
              <a:rPr lang="nl-NL" sz="2000" dirty="0" err="1" smtClean="0">
                <a:latin typeface="Verdana" pitchFamily="34" charset="0"/>
              </a:rPr>
              <a:t>students</a:t>
            </a:r>
            <a:endParaRPr lang="nl-NL" sz="2000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endParaRPr lang="nl-NL" sz="2800" dirty="0" smtClean="0">
              <a:latin typeface="Verdana" pitchFamily="34" charset="0"/>
            </a:endParaRPr>
          </a:p>
          <a:p>
            <a:pPr>
              <a:buFontTx/>
              <a:buChar char="-"/>
            </a:pPr>
            <a:endParaRPr lang="nl-NL" sz="28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0700" cy="7543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31838" y="537890"/>
            <a:ext cx="6768752" cy="178510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nl-NL" sz="4800" b="1" dirty="0" smtClean="0">
                <a:solidFill>
                  <a:schemeClr val="bg1"/>
                </a:solidFill>
                <a:latin typeface="Gill Sans"/>
                <a:cs typeface="Gill Sans"/>
              </a:rPr>
              <a:t>Warm transfer &amp; </a:t>
            </a:r>
            <a:r>
              <a:rPr lang="nl-NL" sz="4800" b="1" dirty="0">
                <a:solidFill>
                  <a:schemeClr val="bg1"/>
                </a:solidFill>
                <a:latin typeface="Gill Sans"/>
                <a:cs typeface="Gill Sans"/>
              </a:rPr>
              <a:t/>
            </a:r>
            <a:br>
              <a:rPr lang="nl-NL" sz="4800" b="1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nl-NL" sz="4800" b="1" dirty="0" smtClean="0">
                <a:solidFill>
                  <a:schemeClr val="bg1"/>
                </a:solidFill>
                <a:latin typeface="Gill Sans"/>
                <a:cs typeface="Gill Sans"/>
              </a:rPr>
              <a:t>intensive </a:t>
            </a:r>
            <a:r>
              <a:rPr lang="nl-NL" sz="4800" b="1" dirty="0" err="1" smtClean="0">
                <a:solidFill>
                  <a:schemeClr val="bg1"/>
                </a:solidFill>
                <a:latin typeface="Gill Sans"/>
                <a:cs typeface="Gill Sans"/>
              </a:rPr>
              <a:t>counselling</a:t>
            </a:r>
            <a:r>
              <a:rPr lang="nl-NL" sz="4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/>
            </a:r>
            <a:br>
              <a:rPr lang="nl-NL" sz="4800" b="1" dirty="0" smtClean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nl-NL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CA" sz="48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" name="Tijdelijke aanduiding voor inhoud 5"/>
          <p:cNvSpPr txBox="1">
            <a:spLocks/>
          </p:cNvSpPr>
          <p:nvPr/>
        </p:nvSpPr>
        <p:spPr>
          <a:xfrm>
            <a:off x="731838" y="2122066"/>
            <a:ext cx="6863358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nl-NL" sz="2400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2400" dirty="0" err="1" smtClean="0">
                <a:solidFill>
                  <a:schemeClr val="bg1"/>
                </a:solidFill>
                <a:latin typeface="Verdana" pitchFamily="34" charset="0"/>
              </a:rPr>
              <a:t>Good</a:t>
            </a:r>
            <a:r>
              <a:rPr lang="nl-NL" sz="2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latin typeface="Verdana" pitchFamily="34" charset="0"/>
              </a:rPr>
              <a:t>alignment</a:t>
            </a:r>
            <a:r>
              <a:rPr lang="nl-NL" sz="2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latin typeface="Verdana" pitchFamily="34" charset="0"/>
              </a:rPr>
              <a:t>to</a:t>
            </a:r>
            <a:r>
              <a:rPr lang="nl-NL" sz="2400" dirty="0" smtClean="0">
                <a:solidFill>
                  <a:schemeClr val="bg1"/>
                </a:solidFill>
                <a:latin typeface="Verdana" pitchFamily="34" charset="0"/>
              </a:rPr>
              <a:t> entry level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2400" dirty="0" err="1" smtClean="0">
                <a:solidFill>
                  <a:schemeClr val="bg1"/>
                </a:solidFill>
                <a:latin typeface="Verdana" pitchFamily="34" charset="0"/>
              </a:rPr>
              <a:t>Educational</a:t>
            </a:r>
            <a:r>
              <a:rPr lang="nl-NL" sz="2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latin typeface="Verdana" pitchFamily="34" charset="0"/>
              </a:rPr>
              <a:t>programme</a:t>
            </a:r>
            <a:r>
              <a:rPr lang="nl-NL" sz="2400" dirty="0" smtClean="0">
                <a:solidFill>
                  <a:schemeClr val="bg1"/>
                </a:solidFill>
                <a:latin typeface="Verdana" pitchFamily="34" charset="0"/>
              </a:rPr>
              <a:t> &amp; professional </a:t>
            </a:r>
            <a:r>
              <a:rPr lang="nl-NL" sz="2400" dirty="0" err="1" smtClean="0">
                <a:solidFill>
                  <a:schemeClr val="bg1"/>
                </a:solidFill>
                <a:latin typeface="Verdana" pitchFamily="34" charset="0"/>
              </a:rPr>
              <a:t>orientation</a:t>
            </a:r>
            <a:endParaRPr lang="nl-NL" sz="2400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2400" dirty="0" smtClean="0">
                <a:solidFill>
                  <a:schemeClr val="bg1"/>
                </a:solidFill>
                <a:latin typeface="Verdana" pitchFamily="34" charset="0"/>
              </a:rPr>
              <a:t>Coaching </a:t>
            </a:r>
            <a:r>
              <a:rPr lang="nl-NL" sz="2400" dirty="0" err="1" smtClean="0">
                <a:solidFill>
                  <a:schemeClr val="bg1"/>
                </a:solidFill>
                <a:latin typeface="Verdana" pitchFamily="34" charset="0"/>
              </a:rPr>
              <a:t>for</a:t>
            </a:r>
            <a:r>
              <a:rPr lang="nl-NL" sz="2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latin typeface="Verdana" pitchFamily="34" charset="0"/>
              </a:rPr>
              <a:t>competencies</a:t>
            </a:r>
            <a:endParaRPr lang="nl-NL" sz="2400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2400" dirty="0" smtClean="0">
                <a:solidFill>
                  <a:schemeClr val="bg1"/>
                </a:solidFill>
                <a:latin typeface="Verdana" pitchFamily="34" charset="0"/>
              </a:rPr>
              <a:t>Making </a:t>
            </a:r>
            <a:r>
              <a:rPr lang="nl-NL" sz="2400" dirty="0" err="1" smtClean="0">
                <a:solidFill>
                  <a:schemeClr val="bg1"/>
                </a:solidFill>
                <a:latin typeface="Verdana" pitchFamily="34" charset="0"/>
              </a:rPr>
              <a:t>students</a:t>
            </a:r>
            <a:r>
              <a:rPr lang="nl-NL" sz="2400" dirty="0" smtClean="0">
                <a:solidFill>
                  <a:schemeClr val="bg1"/>
                </a:solidFill>
                <a:latin typeface="Verdana" pitchFamily="34" charset="0"/>
              </a:rPr>
              <a:t> feel at home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nl-NL" sz="2400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endParaRPr lang="nl-NL" sz="1800" dirty="0" smtClean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nl-NL" sz="1800" dirty="0" smtClean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nl-NL" sz="1800" dirty="0" smtClean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nl-NL" sz="1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5"/>
          <p:cNvSpPr txBox="1">
            <a:spLocks/>
          </p:cNvSpPr>
          <p:nvPr/>
        </p:nvSpPr>
        <p:spPr>
          <a:xfrm>
            <a:off x="875854" y="1834034"/>
            <a:ext cx="4032448" cy="4680520"/>
          </a:xfrm>
          <a:prstGeom prst="rect">
            <a:avLst/>
          </a:prstGeom>
          <a:solidFill>
            <a:srgbClr val="00ABD9"/>
          </a:solidFill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Font typeface="Wingdings" charset="2"/>
              <a:buChar char="§"/>
            </a:pPr>
            <a:r>
              <a:rPr lang="nl-NL" sz="2200" dirty="0" smtClean="0">
                <a:solidFill>
                  <a:schemeClr val="bg1"/>
                </a:solidFill>
                <a:latin typeface="Verdana"/>
                <a:cs typeface="Verdana"/>
              </a:rPr>
              <a:t>Intensive </a:t>
            </a:r>
            <a:r>
              <a:rPr lang="nl-NL" sz="2200" dirty="0" err="1" smtClean="0">
                <a:solidFill>
                  <a:schemeClr val="bg1"/>
                </a:solidFill>
                <a:latin typeface="Verdana"/>
                <a:cs typeface="Verdana"/>
              </a:rPr>
              <a:t>collaboration</a:t>
            </a:r>
            <a:r>
              <a:rPr lang="nl-NL" sz="2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nl-NL" sz="2200" dirty="0" err="1" smtClean="0">
                <a:solidFill>
                  <a:schemeClr val="bg1"/>
                </a:solidFill>
                <a:latin typeface="Verdana"/>
                <a:cs typeface="Verdana"/>
              </a:rPr>
              <a:t>with</a:t>
            </a:r>
            <a:r>
              <a:rPr lang="nl-NL" sz="2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nl-NL" sz="2200" dirty="0">
                <a:solidFill>
                  <a:schemeClr val="bg1"/>
                </a:solidFill>
                <a:latin typeface="Verdana"/>
                <a:cs typeface="Verdana"/>
              </a:rPr>
              <a:t>companies</a:t>
            </a:r>
            <a:r>
              <a:rPr lang="nl-NL" sz="2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nl-NL" sz="2200" dirty="0" smtClean="0">
                <a:solidFill>
                  <a:schemeClr val="bg1"/>
                </a:solidFill>
                <a:latin typeface="Verdana"/>
                <a:cs typeface="Verdana"/>
              </a:rPr>
              <a:t>and</a:t>
            </a:r>
            <a:r>
              <a:rPr lang="nl-NL" sz="2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nl-NL" sz="2200" dirty="0" err="1" smtClean="0">
                <a:solidFill>
                  <a:schemeClr val="bg1"/>
                </a:solidFill>
                <a:latin typeface="Verdana"/>
                <a:cs typeface="Verdana"/>
              </a:rPr>
              <a:t>organisations</a:t>
            </a:r>
            <a:r>
              <a:rPr lang="nl-NL" sz="2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pPr>
              <a:lnSpc>
                <a:spcPct val="140000"/>
              </a:lnSpc>
              <a:buFont typeface="Wingdings" charset="2"/>
              <a:buChar char="§"/>
            </a:pPr>
            <a:r>
              <a:rPr lang="nl-NL" sz="2200" dirty="0" err="1" smtClean="0">
                <a:solidFill>
                  <a:schemeClr val="bg1"/>
                </a:solidFill>
                <a:latin typeface="Verdana"/>
                <a:cs typeface="Verdana"/>
              </a:rPr>
              <a:t>Flexible</a:t>
            </a:r>
            <a:r>
              <a:rPr lang="nl-NL" sz="2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nl-NL" sz="2200" dirty="0" err="1" smtClean="0">
                <a:solidFill>
                  <a:schemeClr val="bg1"/>
                </a:solidFill>
                <a:latin typeface="Verdana"/>
                <a:cs typeface="Verdana"/>
              </a:rPr>
              <a:t>organisation</a:t>
            </a:r>
            <a:r>
              <a:rPr lang="nl-NL" sz="2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nl-NL" sz="2200" dirty="0" err="1" smtClean="0">
                <a:solidFill>
                  <a:schemeClr val="bg1"/>
                </a:solidFill>
                <a:latin typeface="Verdana"/>
                <a:cs typeface="Verdana"/>
              </a:rPr>
              <a:t>and</a:t>
            </a:r>
            <a:r>
              <a:rPr lang="nl-NL" sz="2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nl-NL" sz="2200" dirty="0" err="1" smtClean="0">
                <a:solidFill>
                  <a:schemeClr val="bg1"/>
                </a:solidFill>
                <a:latin typeface="Verdana"/>
                <a:cs typeface="Verdana"/>
              </a:rPr>
              <a:t>method</a:t>
            </a:r>
            <a:r>
              <a:rPr lang="nl-NL" sz="2200" dirty="0" smtClean="0">
                <a:solidFill>
                  <a:schemeClr val="bg1"/>
                </a:solidFill>
                <a:latin typeface="Verdana"/>
                <a:cs typeface="Verdana"/>
              </a:rPr>
              <a:t> of </a:t>
            </a:r>
            <a:r>
              <a:rPr lang="nl-NL" sz="2200" dirty="0" err="1" smtClean="0">
                <a:solidFill>
                  <a:schemeClr val="bg1"/>
                </a:solidFill>
                <a:latin typeface="Verdana"/>
                <a:cs typeface="Verdana"/>
              </a:rPr>
              <a:t>education</a:t>
            </a:r>
            <a:r>
              <a:rPr lang="nl-NL" sz="2200" dirty="0" smtClean="0">
                <a:solidFill>
                  <a:schemeClr val="bg1"/>
                </a:solidFill>
                <a:latin typeface="Verdana"/>
                <a:cs typeface="Verdana"/>
              </a:rPr>
              <a:t>: </a:t>
            </a:r>
            <a:r>
              <a:rPr lang="nl-NL" sz="2200" dirty="0" err="1" smtClean="0">
                <a:solidFill>
                  <a:schemeClr val="bg1"/>
                </a:solidFill>
                <a:latin typeface="Verdana"/>
                <a:cs typeface="Verdana"/>
              </a:rPr>
              <a:t>modular</a:t>
            </a:r>
            <a:r>
              <a:rPr lang="nl-NL" sz="2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nl-NL" sz="2200" dirty="0" err="1" smtClean="0">
                <a:solidFill>
                  <a:schemeClr val="bg1"/>
                </a:solidFill>
                <a:latin typeface="Verdana"/>
                <a:cs typeface="Verdana"/>
              </a:rPr>
              <a:t>structure</a:t>
            </a:r>
            <a:r>
              <a:rPr lang="nl-NL" sz="2200" dirty="0" smtClean="0">
                <a:solidFill>
                  <a:schemeClr val="bg1"/>
                </a:solidFill>
                <a:latin typeface="Verdana"/>
                <a:cs typeface="Verdana"/>
              </a:rPr>
              <a:t>, </a:t>
            </a:r>
            <a:r>
              <a:rPr lang="nl-NL" sz="2200" dirty="0" err="1" smtClean="0">
                <a:solidFill>
                  <a:schemeClr val="bg1"/>
                </a:solidFill>
                <a:latin typeface="Verdana"/>
                <a:cs typeface="Verdana"/>
              </a:rPr>
              <a:t>blended</a:t>
            </a:r>
            <a:r>
              <a:rPr lang="nl-NL" sz="2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nl-NL" sz="2200" dirty="0" err="1" smtClean="0">
                <a:solidFill>
                  <a:schemeClr val="bg1"/>
                </a:solidFill>
                <a:latin typeface="Verdana"/>
                <a:cs typeface="Verdana"/>
              </a:rPr>
              <a:t>learning</a:t>
            </a:r>
            <a:r>
              <a:rPr lang="nl-NL" sz="2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nl-NL" sz="2200" dirty="0" err="1" smtClean="0">
                <a:solidFill>
                  <a:schemeClr val="bg1"/>
                </a:solidFill>
                <a:latin typeface="Verdana"/>
                <a:cs typeface="Verdana"/>
              </a:rPr>
              <a:t>and</a:t>
            </a:r>
            <a:r>
              <a:rPr lang="nl-NL" sz="2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nl-NL" sz="2200" dirty="0" err="1" smtClean="0">
                <a:solidFill>
                  <a:schemeClr val="bg1"/>
                </a:solidFill>
                <a:latin typeface="Verdana"/>
                <a:cs typeface="Verdana"/>
              </a:rPr>
              <a:t>learning</a:t>
            </a:r>
            <a:r>
              <a:rPr lang="nl-NL" sz="2200" dirty="0" smtClean="0">
                <a:solidFill>
                  <a:schemeClr val="bg1"/>
                </a:solidFill>
                <a:latin typeface="Verdana"/>
                <a:cs typeface="Verdana"/>
              </a:rPr>
              <a:t> on the job </a:t>
            </a:r>
          </a:p>
          <a:p>
            <a:pPr>
              <a:lnSpc>
                <a:spcPct val="140000"/>
              </a:lnSpc>
              <a:buFont typeface="Wingdings" charset="2"/>
              <a:buChar char="§"/>
            </a:pPr>
            <a:r>
              <a:rPr lang="nl-NL" sz="2200" dirty="0" err="1" smtClean="0">
                <a:solidFill>
                  <a:schemeClr val="bg1"/>
                </a:solidFill>
                <a:latin typeface="Verdana"/>
                <a:cs typeface="Verdana"/>
              </a:rPr>
              <a:t>Flexible</a:t>
            </a:r>
            <a:r>
              <a:rPr lang="nl-NL" sz="2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nl-NL" sz="2200" dirty="0" err="1" smtClean="0">
                <a:solidFill>
                  <a:schemeClr val="bg1"/>
                </a:solidFill>
                <a:latin typeface="Verdana"/>
                <a:cs typeface="Verdana"/>
              </a:rPr>
              <a:t>programme</a:t>
            </a:r>
            <a:r>
              <a:rPr lang="nl-NL" sz="2200" dirty="0" smtClean="0">
                <a:solidFill>
                  <a:schemeClr val="bg1"/>
                </a:solidFill>
                <a:latin typeface="Verdana"/>
                <a:cs typeface="Verdana"/>
              </a:rPr>
              <a:t> content</a:t>
            </a:r>
          </a:p>
          <a:p>
            <a:pPr>
              <a:buFont typeface="Wingdings" charset="2"/>
              <a:buChar char="§"/>
            </a:pPr>
            <a:endParaRPr lang="en-US" sz="2400" dirty="0" smtClean="0">
              <a:latin typeface="Verdana"/>
              <a:cs typeface="Verdana"/>
            </a:endParaRPr>
          </a:p>
          <a:p>
            <a:pPr>
              <a:buFont typeface="Wingdings" charset="2"/>
              <a:buChar char="§"/>
            </a:pPr>
            <a:endParaRPr lang="en-US" sz="2400" dirty="0" smtClean="0">
              <a:latin typeface="Verdana"/>
              <a:cs typeface="Verdana"/>
            </a:endParaRPr>
          </a:p>
          <a:p>
            <a:pPr>
              <a:buFont typeface="Wingdings" charset="2"/>
              <a:buChar char="§"/>
            </a:pPr>
            <a:endParaRPr lang="en-US" sz="2400" dirty="0" smtClean="0">
              <a:latin typeface="Verdana"/>
              <a:cs typeface="Verdana"/>
            </a:endParaRPr>
          </a:p>
          <a:p>
            <a:pPr marL="0" indent="0">
              <a:buFont typeface="Arial" pitchFamily="34" charset="0"/>
              <a:buNone/>
            </a:pPr>
            <a:endParaRPr lang="en-US" sz="1200" dirty="0" smtClean="0">
              <a:latin typeface="Verdana"/>
              <a:cs typeface="Verdana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00" dirty="0" smtClean="0">
                <a:latin typeface="Verdana"/>
                <a:cs typeface="Verdana"/>
              </a:rPr>
              <a:t>		</a:t>
            </a:r>
            <a:endParaRPr lang="nl-NL" sz="2400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endParaRPr lang="nl-NL" sz="1800" dirty="0" smtClean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nl-NL" sz="1800" dirty="0" smtClean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nl-NL" sz="1800" dirty="0" smtClean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nl-NL" sz="1800" dirty="0">
              <a:latin typeface="Verdana" pitchFamily="34" charset="0"/>
            </a:endParaRPr>
          </a:p>
        </p:txBody>
      </p:sp>
      <p:sp>
        <p:nvSpPr>
          <p:cNvPr id="3" name="Tijdelijke aanduiding voor inhoud 5"/>
          <p:cNvSpPr txBox="1">
            <a:spLocks/>
          </p:cNvSpPr>
          <p:nvPr/>
        </p:nvSpPr>
        <p:spPr>
          <a:xfrm>
            <a:off x="6132438" y="1834034"/>
            <a:ext cx="4032448" cy="4680520"/>
          </a:xfrm>
          <a:prstGeom prst="rect">
            <a:avLst/>
          </a:prstGeom>
          <a:solidFill>
            <a:srgbClr val="00ABD9"/>
          </a:solidFill>
        </p:spPr>
        <p:txBody>
          <a:bodyPr>
            <a:normAutofit fontScale="77500" lnSpcReduction="20000"/>
          </a:bodyPr>
          <a:lstStyle>
            <a:defPPr>
              <a:defRPr lang="en-CA"/>
            </a:defPPr>
            <a:lvl1pPr marL="342900" indent="-342900">
              <a:lnSpc>
                <a:spcPct val="140000"/>
              </a:lnSpc>
              <a:spcBef>
                <a:spcPct val="20000"/>
              </a:spcBef>
              <a:buFont typeface="Wingdings" charset="2"/>
              <a:buChar char="§"/>
              <a:defRPr sz="2200">
                <a:latin typeface="Verdana"/>
                <a:cs typeface="Verdan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nl-NL" dirty="0" smtClean="0">
                <a:solidFill>
                  <a:srgbClr val="FFFFFF"/>
                </a:solidFill>
              </a:rPr>
              <a:t>Commitment </a:t>
            </a:r>
            <a:r>
              <a:rPr lang="nl-NL" dirty="0" err="1">
                <a:solidFill>
                  <a:srgbClr val="FFFFFF"/>
                </a:solidFill>
              </a:rPr>
              <a:t>and</a:t>
            </a:r>
            <a:r>
              <a:rPr lang="nl-NL" dirty="0">
                <a:solidFill>
                  <a:srgbClr val="FFFFFF"/>
                </a:solidFill>
              </a:rPr>
              <a:t> support </a:t>
            </a:r>
            <a:r>
              <a:rPr lang="nl-NL" dirty="0" err="1">
                <a:solidFill>
                  <a:srgbClr val="FFFFFF"/>
                </a:solidFill>
              </a:rPr>
              <a:t>from</a:t>
            </a:r>
            <a:r>
              <a:rPr lang="nl-NL" dirty="0">
                <a:solidFill>
                  <a:srgbClr val="FFFFFF"/>
                </a:solidFill>
              </a:rPr>
              <a:t> the Executive Board</a:t>
            </a:r>
          </a:p>
          <a:p>
            <a:r>
              <a:rPr lang="nl-NL" dirty="0" err="1">
                <a:solidFill>
                  <a:srgbClr val="FFFFFF"/>
                </a:solidFill>
              </a:rPr>
              <a:t>Collaboration</a:t>
            </a:r>
            <a:r>
              <a:rPr lang="nl-NL" dirty="0">
                <a:solidFill>
                  <a:srgbClr val="FFFFFF"/>
                </a:solidFill>
              </a:rPr>
              <a:t> </a:t>
            </a:r>
            <a:r>
              <a:rPr lang="nl-NL" dirty="0" err="1">
                <a:solidFill>
                  <a:srgbClr val="FFFFFF"/>
                </a:solidFill>
              </a:rPr>
              <a:t>with</a:t>
            </a:r>
            <a:r>
              <a:rPr lang="nl-NL" dirty="0">
                <a:solidFill>
                  <a:srgbClr val="FFFFFF"/>
                </a:solidFill>
              </a:rPr>
              <a:t> </a:t>
            </a:r>
            <a:r>
              <a:rPr lang="nl-NL" dirty="0" err="1">
                <a:solidFill>
                  <a:srgbClr val="FFFFFF"/>
                </a:solidFill>
              </a:rPr>
              <a:t>regional</a:t>
            </a:r>
            <a:r>
              <a:rPr lang="nl-NL" dirty="0">
                <a:solidFill>
                  <a:srgbClr val="FFFFFF"/>
                </a:solidFill>
              </a:rPr>
              <a:t> colleges </a:t>
            </a:r>
            <a:r>
              <a:rPr lang="nl-NL" dirty="0" err="1">
                <a:solidFill>
                  <a:srgbClr val="FFFFFF"/>
                </a:solidFill>
              </a:rPr>
              <a:t>for</a:t>
            </a:r>
            <a:r>
              <a:rPr lang="nl-NL" dirty="0">
                <a:solidFill>
                  <a:srgbClr val="FFFFFF"/>
                </a:solidFill>
              </a:rPr>
              <a:t> </a:t>
            </a:r>
            <a:r>
              <a:rPr lang="nl-NL" dirty="0" err="1">
                <a:solidFill>
                  <a:srgbClr val="FFFFFF"/>
                </a:solidFill>
              </a:rPr>
              <a:t>vocational</a:t>
            </a:r>
            <a:r>
              <a:rPr lang="nl-NL" dirty="0">
                <a:solidFill>
                  <a:srgbClr val="FFFFFF"/>
                </a:solidFill>
              </a:rPr>
              <a:t> training, </a:t>
            </a:r>
            <a:r>
              <a:rPr lang="nl-NL" dirty="0" err="1">
                <a:solidFill>
                  <a:srgbClr val="FFFFFF"/>
                </a:solidFill>
              </a:rPr>
              <a:t>also</a:t>
            </a:r>
            <a:r>
              <a:rPr lang="nl-NL" dirty="0">
                <a:solidFill>
                  <a:srgbClr val="FFFFFF"/>
                </a:solidFill>
              </a:rPr>
              <a:t> at the level of the Executive Boards</a:t>
            </a:r>
          </a:p>
          <a:p>
            <a:r>
              <a:rPr lang="nl-NL" dirty="0" err="1">
                <a:solidFill>
                  <a:srgbClr val="FFFFFF"/>
                </a:solidFill>
              </a:rPr>
              <a:t>Collaboration</a:t>
            </a:r>
            <a:r>
              <a:rPr lang="nl-NL" dirty="0">
                <a:solidFill>
                  <a:srgbClr val="FFFFFF"/>
                </a:solidFill>
              </a:rPr>
              <a:t> </a:t>
            </a:r>
            <a:r>
              <a:rPr lang="nl-NL" dirty="0" err="1">
                <a:solidFill>
                  <a:srgbClr val="FFFFFF"/>
                </a:solidFill>
              </a:rPr>
              <a:t>with</a:t>
            </a:r>
            <a:r>
              <a:rPr lang="nl-NL" dirty="0">
                <a:solidFill>
                  <a:srgbClr val="FFFFFF"/>
                </a:solidFill>
              </a:rPr>
              <a:t> the </a:t>
            </a:r>
            <a:r>
              <a:rPr lang="nl-NL" dirty="0" err="1" smtClean="0">
                <a:solidFill>
                  <a:srgbClr val="FFFFFF"/>
                </a:solidFill>
              </a:rPr>
              <a:t>related</a:t>
            </a:r>
            <a:r>
              <a:rPr lang="nl-NL" dirty="0" smtClean="0">
                <a:solidFill>
                  <a:srgbClr val="FFFFFF"/>
                </a:solidFill>
              </a:rPr>
              <a:t> </a:t>
            </a:r>
            <a:r>
              <a:rPr lang="nl-NL" dirty="0">
                <a:solidFill>
                  <a:srgbClr val="FFFFFF"/>
                </a:solidFill>
              </a:rPr>
              <a:t>bachelor </a:t>
            </a:r>
            <a:r>
              <a:rPr lang="nl-NL" dirty="0" err="1">
                <a:solidFill>
                  <a:srgbClr val="FFFFFF"/>
                </a:solidFill>
              </a:rPr>
              <a:t>programmes</a:t>
            </a:r>
            <a:r>
              <a:rPr lang="nl-NL" dirty="0">
                <a:solidFill>
                  <a:srgbClr val="FFFFFF"/>
                </a:solidFill>
              </a:rPr>
              <a:t>: </a:t>
            </a:r>
            <a:r>
              <a:rPr lang="nl-NL" dirty="0" err="1">
                <a:solidFill>
                  <a:srgbClr val="FFFFFF"/>
                </a:solidFill>
              </a:rPr>
              <a:t>lecturers</a:t>
            </a:r>
            <a:r>
              <a:rPr lang="nl-NL" dirty="0">
                <a:solidFill>
                  <a:srgbClr val="FFFFFF"/>
                </a:solidFill>
              </a:rPr>
              <a:t>, course </a:t>
            </a:r>
            <a:r>
              <a:rPr lang="nl-NL" dirty="0" err="1">
                <a:solidFill>
                  <a:srgbClr val="FFFFFF"/>
                </a:solidFill>
              </a:rPr>
              <a:t>programmes</a:t>
            </a:r>
            <a:r>
              <a:rPr lang="nl-NL" dirty="0">
                <a:solidFill>
                  <a:srgbClr val="FFFFFF"/>
                </a:solidFill>
              </a:rPr>
              <a:t> </a:t>
            </a:r>
            <a:r>
              <a:rPr lang="nl-NL" dirty="0" err="1">
                <a:solidFill>
                  <a:srgbClr val="FFFFFF"/>
                </a:solidFill>
              </a:rPr>
              <a:t>and</a:t>
            </a:r>
            <a:r>
              <a:rPr lang="nl-NL" dirty="0">
                <a:solidFill>
                  <a:srgbClr val="FFFFFF"/>
                </a:solidFill>
              </a:rPr>
              <a:t> examination </a:t>
            </a:r>
            <a:r>
              <a:rPr lang="nl-NL" dirty="0" smtClean="0">
                <a:solidFill>
                  <a:srgbClr val="FFFFFF"/>
                </a:solidFill>
              </a:rPr>
              <a:t>boards</a:t>
            </a:r>
            <a:endParaRPr lang="nl-NL" dirty="0">
              <a:solidFill>
                <a:srgbClr val="FFFFFF"/>
              </a:solidFill>
            </a:endParaRPr>
          </a:p>
          <a:p>
            <a:r>
              <a:rPr lang="nl-NL" dirty="0">
                <a:solidFill>
                  <a:srgbClr val="FFFFFF"/>
                </a:solidFill>
              </a:rPr>
              <a:t>Awareness </a:t>
            </a:r>
            <a:r>
              <a:rPr lang="nl-NL" dirty="0" err="1">
                <a:solidFill>
                  <a:srgbClr val="FFFFFF"/>
                </a:solidFill>
              </a:rPr>
              <a:t>among</a:t>
            </a:r>
            <a:r>
              <a:rPr lang="nl-NL" dirty="0">
                <a:solidFill>
                  <a:srgbClr val="FFFFFF"/>
                </a:solidFill>
              </a:rPr>
              <a:t> </a:t>
            </a:r>
            <a:r>
              <a:rPr lang="nl-NL" dirty="0" err="1">
                <a:solidFill>
                  <a:srgbClr val="FFFFFF"/>
                </a:solidFill>
              </a:rPr>
              <a:t>employers</a:t>
            </a:r>
            <a:r>
              <a:rPr lang="nl-NL" dirty="0">
                <a:solidFill>
                  <a:srgbClr val="FFFFFF"/>
                </a:solidFill>
              </a:rPr>
              <a:t> of </a:t>
            </a:r>
            <a:r>
              <a:rPr lang="nl-NL" dirty="0" err="1">
                <a:solidFill>
                  <a:srgbClr val="FFFFFF"/>
                </a:solidFill>
              </a:rPr>
              <a:t>graduates</a:t>
            </a:r>
            <a:endParaRPr lang="nl-NL" dirty="0">
              <a:solidFill>
                <a:srgbClr val="FFFFFF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03846" y="32186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err="1" smtClean="0">
                <a:solidFill>
                  <a:srgbClr val="00ABD9"/>
                </a:solidFill>
                <a:latin typeface="Gill Sans"/>
                <a:cs typeface="Gill Sans"/>
              </a:rPr>
              <a:t>Key</a:t>
            </a:r>
            <a:r>
              <a:rPr lang="nl-NL" sz="4000" b="1" dirty="0" smtClean="0">
                <a:solidFill>
                  <a:srgbClr val="00ABD9"/>
                </a:solidFill>
                <a:latin typeface="Gill Sans"/>
                <a:cs typeface="Gill Sans"/>
              </a:rPr>
              <a:t> </a:t>
            </a:r>
            <a:r>
              <a:rPr lang="nl-NL" sz="4000" b="1" dirty="0" err="1" smtClean="0">
                <a:solidFill>
                  <a:srgbClr val="00ABD9"/>
                </a:solidFill>
                <a:latin typeface="Gill Sans"/>
                <a:cs typeface="Gill Sans"/>
              </a:rPr>
              <a:t>Success</a:t>
            </a:r>
            <a:r>
              <a:rPr lang="nl-NL" sz="4000" b="1" dirty="0" smtClean="0">
                <a:solidFill>
                  <a:srgbClr val="00ABD9"/>
                </a:solidFill>
                <a:latin typeface="Gill Sans"/>
                <a:cs typeface="Gill Sans"/>
              </a:rPr>
              <a:t> Factors</a:t>
            </a:r>
            <a:endParaRPr lang="nl-NL" sz="4000" b="1" dirty="0">
              <a:solidFill>
                <a:srgbClr val="00ABD9"/>
              </a:solidFill>
              <a:latin typeface="Gill Sans"/>
              <a:cs typeface="Gill Sans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75854" y="111395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00ABD9"/>
                </a:solidFill>
              </a:rPr>
              <a:t>General</a:t>
            </a:r>
            <a:endParaRPr lang="nl-NL" sz="2400" b="1" dirty="0">
              <a:solidFill>
                <a:srgbClr val="00ABD9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060430" y="104194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>
                <a:solidFill>
                  <a:srgbClr val="00ABD9"/>
                </a:solidFill>
              </a:rPr>
              <a:t>Specific</a:t>
            </a:r>
            <a:endParaRPr lang="nl-NL" sz="2400" b="1" dirty="0">
              <a:solidFill>
                <a:srgbClr val="00AB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43806" y="681906"/>
            <a:ext cx="9649072" cy="67967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nl-NL" sz="4000" b="1" dirty="0" err="1" smtClean="0">
                <a:solidFill>
                  <a:srgbClr val="00ABD9"/>
                </a:solidFill>
                <a:latin typeface="Gill Sans"/>
                <a:cs typeface="Gill Sans"/>
              </a:rPr>
              <a:t>Main</a:t>
            </a:r>
            <a:r>
              <a:rPr lang="nl-NL" sz="4000" b="1" dirty="0" smtClean="0">
                <a:solidFill>
                  <a:srgbClr val="00ABD9"/>
                </a:solidFill>
                <a:latin typeface="Gill Sans"/>
                <a:cs typeface="Gill Sans"/>
              </a:rPr>
              <a:t> </a:t>
            </a:r>
            <a:r>
              <a:rPr lang="nl-NL" sz="4000" b="1" dirty="0" err="1" smtClean="0">
                <a:solidFill>
                  <a:srgbClr val="00ABD9"/>
                </a:solidFill>
                <a:latin typeface="Gill Sans"/>
                <a:cs typeface="Gill Sans"/>
              </a:rPr>
              <a:t>themes</a:t>
            </a:r>
            <a:r>
              <a:rPr lang="nl-NL" sz="4000" b="1" dirty="0" smtClean="0">
                <a:solidFill>
                  <a:srgbClr val="00ABD9"/>
                </a:solidFill>
                <a:latin typeface="Gill Sans"/>
                <a:cs typeface="Gill Sans"/>
              </a:rPr>
              <a:t> of Rotterdam Academy</a:t>
            </a:r>
            <a:endParaRPr lang="en-CA" sz="4000" dirty="0">
              <a:solidFill>
                <a:srgbClr val="00ABD9"/>
              </a:solidFill>
              <a:latin typeface="Gill Sans"/>
              <a:cs typeface="Gill Sans"/>
            </a:endParaRPr>
          </a:p>
        </p:txBody>
      </p:sp>
      <p:sp>
        <p:nvSpPr>
          <p:cNvPr id="7" name="Tijdelijke aanduiding voor inhoud 5"/>
          <p:cNvSpPr txBox="1">
            <a:spLocks/>
          </p:cNvSpPr>
          <p:nvPr/>
        </p:nvSpPr>
        <p:spPr>
          <a:xfrm>
            <a:off x="731838" y="1690018"/>
            <a:ext cx="4032448" cy="5544616"/>
          </a:xfrm>
          <a:prstGeom prst="rect">
            <a:avLst/>
          </a:prstGeom>
          <a:solidFill>
            <a:srgbClr val="00ABD9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nl-NL" sz="1200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Associate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degree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programmes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are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developed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in close cooperation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with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all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stakeholders.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Rotterdam Academy serves a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unique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group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of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students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who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would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otherwise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not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go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for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a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continued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education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(new target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group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). </a:t>
            </a:r>
          </a:p>
        </p:txBody>
      </p:sp>
      <p:sp>
        <p:nvSpPr>
          <p:cNvPr id="8" name="Tijdelijke aanduiding voor inhoud 5"/>
          <p:cNvSpPr txBox="1">
            <a:spLocks/>
          </p:cNvSpPr>
          <p:nvPr/>
        </p:nvSpPr>
        <p:spPr>
          <a:xfrm>
            <a:off x="5628382" y="1690018"/>
            <a:ext cx="4176464" cy="5544616"/>
          </a:xfrm>
          <a:prstGeom prst="rect">
            <a:avLst/>
          </a:prstGeom>
          <a:solidFill>
            <a:srgbClr val="00ABD9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nl-NL" sz="1200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Rotterdam Academy is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an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sz="2000" dirty="0" err="1">
                <a:solidFill>
                  <a:srgbClr val="FFFFFF"/>
                </a:solidFill>
                <a:latin typeface="Verdana" pitchFamily="34" charset="0"/>
              </a:rPr>
              <a:t>example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to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sz="2000" dirty="0">
                <a:solidFill>
                  <a:srgbClr val="FFFFFF"/>
                </a:solidFill>
                <a:latin typeface="Verdana" pitchFamily="34" charset="0"/>
              </a:rPr>
              <a:t>the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rest of the Netherlands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with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respect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to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its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collaboration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structure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: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secondary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and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higher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eduction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The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Associate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degree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graduates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fill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a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clear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demand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in the </a:t>
            </a:r>
            <a:r>
              <a:rPr lang="nl-NL" sz="2000" dirty="0" err="1" smtClean="0">
                <a:solidFill>
                  <a:srgbClr val="FFFFFF"/>
                </a:solidFill>
                <a:latin typeface="Verdana" pitchFamily="34" charset="0"/>
              </a:rPr>
              <a:t>labour</a:t>
            </a:r>
            <a:r>
              <a:rPr lang="nl-NL" sz="2000" dirty="0" smtClean="0">
                <a:solidFill>
                  <a:srgbClr val="FFFFFF"/>
                </a:solidFill>
                <a:latin typeface="Verdana" pitchFamily="34" charset="0"/>
              </a:rPr>
              <a:t> market. </a:t>
            </a:r>
            <a:endParaRPr lang="nl-NL" sz="20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0700" cy="75438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828182" y="1473994"/>
            <a:ext cx="4655496" cy="53668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2800" b="1" dirty="0" smtClean="0">
                <a:solidFill>
                  <a:srgbClr val="00B0F0"/>
                </a:solidFill>
                <a:latin typeface="Gill Sans"/>
                <a:ea typeface="Open Sans" panose="020B0606030504020204" pitchFamily="34" charset="0"/>
                <a:cs typeface="Gill Sans"/>
              </a:rPr>
              <a:t>Profile of the Ad </a:t>
            </a:r>
            <a:r>
              <a:rPr lang="en-CA" sz="2800" b="1" dirty="0">
                <a:solidFill>
                  <a:srgbClr val="00B0F0"/>
                </a:solidFill>
                <a:latin typeface="Gill Sans"/>
                <a:ea typeface="Open Sans" panose="020B0606030504020204" pitchFamily="34" charset="0"/>
                <a:cs typeface="Gill Sans"/>
              </a:rPr>
              <a:t>student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35400" y="5867400"/>
            <a:ext cx="65" cy="2397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inhoud 5"/>
          <p:cNvSpPr txBox="1">
            <a:spLocks/>
          </p:cNvSpPr>
          <p:nvPr/>
        </p:nvSpPr>
        <p:spPr>
          <a:xfrm>
            <a:off x="3756174" y="1978050"/>
            <a:ext cx="6527382" cy="54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l-NL" sz="2400" dirty="0" smtClean="0">
                <a:latin typeface="Verdana" pitchFamily="34" charset="0"/>
              </a:rPr>
              <a:t>The Ad student: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2400" dirty="0" smtClean="0">
                <a:latin typeface="Verdana" pitchFamily="34" charset="0"/>
              </a:rPr>
              <a:t>Was </a:t>
            </a:r>
            <a:r>
              <a:rPr lang="nl-NL" sz="2400" dirty="0" err="1" smtClean="0">
                <a:latin typeface="Verdana" pitchFamily="34" charset="0"/>
              </a:rPr>
              <a:t>not</a:t>
            </a:r>
            <a:r>
              <a:rPr lang="nl-NL" sz="2400" dirty="0" smtClean="0">
                <a:latin typeface="Verdana" pitchFamily="34" charset="0"/>
              </a:rPr>
              <a:t> </a:t>
            </a:r>
            <a:r>
              <a:rPr lang="nl-NL" sz="2400" dirty="0" err="1" smtClean="0">
                <a:latin typeface="Verdana" pitchFamily="34" charset="0"/>
              </a:rPr>
              <a:t>going</a:t>
            </a:r>
            <a:r>
              <a:rPr lang="nl-NL" sz="2400" dirty="0" smtClean="0">
                <a:latin typeface="Verdana" pitchFamily="34" charset="0"/>
              </a:rPr>
              <a:t> </a:t>
            </a:r>
            <a:r>
              <a:rPr lang="nl-NL" sz="2400" dirty="0" err="1" smtClean="0">
                <a:latin typeface="Verdana" pitchFamily="34" charset="0"/>
              </a:rPr>
              <a:t>for</a:t>
            </a:r>
            <a:r>
              <a:rPr lang="nl-NL" sz="2400" dirty="0" smtClean="0">
                <a:latin typeface="Verdana" pitchFamily="34" charset="0"/>
              </a:rPr>
              <a:t> a new </a:t>
            </a:r>
            <a:r>
              <a:rPr lang="nl-NL" sz="2400" dirty="0" err="1" smtClean="0">
                <a:latin typeface="Verdana" pitchFamily="34" charset="0"/>
              </a:rPr>
              <a:t>study</a:t>
            </a:r>
            <a:r>
              <a:rPr lang="nl-NL" sz="2400" dirty="0" smtClean="0">
                <a:latin typeface="Verdana" pitchFamily="34" charset="0"/>
              </a:rPr>
              <a:t>, but...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2400" dirty="0" err="1" smtClean="0">
                <a:latin typeface="Verdana" pitchFamily="34" charset="0"/>
              </a:rPr>
              <a:t>Focused</a:t>
            </a:r>
            <a:r>
              <a:rPr lang="nl-NL" sz="2400" dirty="0" smtClean="0">
                <a:latin typeface="Verdana" pitchFamily="34" charset="0"/>
              </a:rPr>
              <a:t>, </a:t>
            </a:r>
            <a:r>
              <a:rPr lang="nl-NL" sz="2400" dirty="0" err="1" smtClean="0">
                <a:latin typeface="Verdana" pitchFamily="34" charset="0"/>
              </a:rPr>
              <a:t>enthusiastic</a:t>
            </a:r>
            <a:r>
              <a:rPr lang="nl-NL" sz="2400" dirty="0" smtClean="0">
                <a:latin typeface="Verdana" pitchFamily="34" charset="0"/>
              </a:rPr>
              <a:t> </a:t>
            </a:r>
            <a:r>
              <a:rPr lang="nl-NL" sz="2400" dirty="0" err="1" smtClean="0">
                <a:latin typeface="Verdana" pitchFamily="34" charset="0"/>
              </a:rPr>
              <a:t>and</a:t>
            </a:r>
            <a:r>
              <a:rPr lang="nl-NL" sz="2400" dirty="0" smtClean="0">
                <a:latin typeface="Verdana" pitchFamily="34" charset="0"/>
              </a:rPr>
              <a:t> </a:t>
            </a:r>
            <a:r>
              <a:rPr lang="nl-NL" sz="2400" dirty="0" err="1" smtClean="0">
                <a:latin typeface="Verdana" pitchFamily="34" charset="0"/>
              </a:rPr>
              <a:t>energetic</a:t>
            </a:r>
            <a:r>
              <a:rPr lang="nl-NL" sz="2400" dirty="0" smtClean="0">
                <a:latin typeface="Verdana" pitchFamily="34" charset="0"/>
              </a:rPr>
              <a:t>, </a:t>
            </a:r>
            <a:r>
              <a:rPr lang="nl-NL" sz="2400" dirty="0" err="1" smtClean="0">
                <a:latin typeface="Verdana" pitchFamily="34" charset="0"/>
              </a:rPr>
              <a:t>because</a:t>
            </a:r>
            <a:r>
              <a:rPr lang="nl-NL" sz="2400" dirty="0" smtClean="0">
                <a:latin typeface="Verdana" pitchFamily="34" charset="0"/>
              </a:rPr>
              <a:t> in </a:t>
            </a:r>
            <a:r>
              <a:rPr lang="nl-NL" sz="2400" dirty="0" err="1" smtClean="0">
                <a:latin typeface="Verdana" pitchFamily="34" charset="0"/>
              </a:rPr>
              <a:t>two</a:t>
            </a:r>
            <a:r>
              <a:rPr lang="nl-NL" sz="2400" dirty="0" smtClean="0">
                <a:latin typeface="Verdana" pitchFamily="34" charset="0"/>
              </a:rPr>
              <a:t> </a:t>
            </a:r>
            <a:r>
              <a:rPr lang="nl-NL" sz="2400" dirty="0" err="1" smtClean="0">
                <a:latin typeface="Verdana" pitchFamily="34" charset="0"/>
              </a:rPr>
              <a:t>years</a:t>
            </a:r>
            <a:r>
              <a:rPr lang="nl-NL" sz="2400" dirty="0" smtClean="0">
                <a:latin typeface="Verdana" pitchFamily="34" charset="0"/>
              </a:rPr>
              <a:t>....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2400" dirty="0" smtClean="0">
                <a:latin typeface="Verdana" pitchFamily="34" charset="0"/>
              </a:rPr>
              <a:t>Learning skills: </a:t>
            </a:r>
            <a:r>
              <a:rPr lang="nl-NL" sz="2400" dirty="0" err="1" smtClean="0">
                <a:latin typeface="Verdana" pitchFamily="34" charset="0"/>
              </a:rPr>
              <a:t>mainly</a:t>
            </a:r>
            <a:r>
              <a:rPr lang="nl-NL" sz="2400" dirty="0" smtClean="0">
                <a:latin typeface="Verdana" pitchFamily="34" charset="0"/>
              </a:rPr>
              <a:t> DOING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2400" dirty="0" smtClean="0">
                <a:latin typeface="Verdana" pitchFamily="34" charset="0"/>
              </a:rPr>
              <a:t>Wide range of cultures, </a:t>
            </a:r>
            <a:r>
              <a:rPr lang="nl-NL" sz="2400" dirty="0" err="1" smtClean="0">
                <a:latin typeface="Verdana" pitchFamily="34" charset="0"/>
              </a:rPr>
              <a:t>areas</a:t>
            </a:r>
            <a:r>
              <a:rPr lang="nl-NL" sz="2400" dirty="0" smtClean="0">
                <a:latin typeface="Verdana" pitchFamily="34" charset="0"/>
              </a:rPr>
              <a:t> </a:t>
            </a:r>
            <a:r>
              <a:rPr lang="nl-NL" sz="2400" dirty="0" err="1" smtClean="0">
                <a:latin typeface="Verdana" pitchFamily="34" charset="0"/>
              </a:rPr>
              <a:t>and</a:t>
            </a:r>
            <a:r>
              <a:rPr lang="nl-NL" sz="2400" dirty="0" smtClean="0">
                <a:latin typeface="Verdana" pitchFamily="34" charset="0"/>
              </a:rPr>
              <a:t> levels. </a:t>
            </a:r>
          </a:p>
          <a:p>
            <a:pPr>
              <a:lnSpc>
                <a:spcPct val="150000"/>
              </a:lnSpc>
            </a:pPr>
            <a:endParaRPr lang="nl-NL" sz="1800" dirty="0" smtClean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nl-NL" sz="1800" dirty="0" smtClean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nl-NL" sz="1800" dirty="0" smtClean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nl-NL" sz="1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15814" y="249858"/>
            <a:ext cx="5610613" cy="34042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25"/>
              </a:lnSpc>
            </a:pPr>
            <a:r>
              <a:rPr lang="en-CA" sz="4800" b="1" spc="-30" dirty="0" smtClean="0">
                <a:solidFill>
                  <a:srgbClr val="00ABD9"/>
                </a:solidFill>
                <a:latin typeface="Gill Sans"/>
                <a:cs typeface="Gill Sans"/>
              </a:rPr>
              <a:t>Study programme</a:t>
            </a:r>
          </a:p>
          <a:p>
            <a:pPr>
              <a:lnSpc>
                <a:spcPts val="13225"/>
              </a:lnSpc>
            </a:pPr>
            <a:endParaRPr lang="en-CA" sz="11500" dirty="0">
              <a:solidFill>
                <a:srgbClr val="000000"/>
              </a:solidFill>
              <a:latin typeface="DIN 1451 Engschrift" panose="020B0603050302020204" pitchFamily="34" charset="0"/>
            </a:endParaRPr>
          </a:p>
        </p:txBody>
      </p:sp>
      <p:sp>
        <p:nvSpPr>
          <p:cNvPr id="5" name="Tijdelijke aanduiding voor inhoud 5"/>
          <p:cNvSpPr txBox="1">
            <a:spLocks/>
          </p:cNvSpPr>
          <p:nvPr/>
        </p:nvSpPr>
        <p:spPr>
          <a:xfrm>
            <a:off x="515814" y="2338090"/>
            <a:ext cx="4320480" cy="3024336"/>
          </a:xfrm>
          <a:prstGeom prst="rect">
            <a:avLst/>
          </a:prstGeom>
          <a:solidFill>
            <a:srgbClr val="00ABD9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800" dirty="0" err="1" smtClean="0">
                <a:solidFill>
                  <a:srgbClr val="FFFFFF"/>
                </a:solidFill>
                <a:latin typeface="Verdana" pitchFamily="34" charset="0"/>
              </a:rPr>
              <a:t>Practice-oriented</a:t>
            </a:r>
            <a:r>
              <a:rPr lang="nl-NL" sz="18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sz="1800" dirty="0" err="1" smtClean="0">
                <a:solidFill>
                  <a:srgbClr val="FFFFFF"/>
                </a:solidFill>
                <a:latin typeface="Verdana" pitchFamily="34" charset="0"/>
              </a:rPr>
              <a:t>programme</a:t>
            </a:r>
            <a:r>
              <a:rPr lang="nl-NL" sz="18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sz="1800" dirty="0" err="1" smtClean="0">
                <a:solidFill>
                  <a:srgbClr val="FFFFFF"/>
                </a:solidFill>
                <a:latin typeface="Verdana" pitchFamily="34" charset="0"/>
              </a:rPr>
              <a:t>with</a:t>
            </a:r>
            <a:r>
              <a:rPr lang="nl-NL" sz="1800" dirty="0" smtClean="0">
                <a:solidFill>
                  <a:srgbClr val="FFFFFF"/>
                </a:solidFill>
                <a:latin typeface="Verdana" pitchFamily="34" charset="0"/>
              </a:rPr>
              <a:t> project </a:t>
            </a:r>
            <a:r>
              <a:rPr lang="nl-NL" sz="1800" dirty="0" err="1" smtClean="0">
                <a:solidFill>
                  <a:srgbClr val="FFFFFF"/>
                </a:solidFill>
                <a:latin typeface="Verdana" pitchFamily="34" charset="0"/>
              </a:rPr>
              <a:t>periods</a:t>
            </a:r>
            <a:endParaRPr lang="nl-NL" sz="1800" dirty="0" smtClean="0">
              <a:solidFill>
                <a:srgbClr val="FFFFFF"/>
              </a:solidFill>
              <a:latin typeface="Verdan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800" dirty="0" smtClean="0">
                <a:solidFill>
                  <a:srgbClr val="FFFFFF"/>
                </a:solidFill>
                <a:latin typeface="Verdana" pitchFamily="34" charset="0"/>
              </a:rPr>
              <a:t>Small-</a:t>
            </a:r>
            <a:r>
              <a:rPr lang="nl-NL" sz="1800" dirty="0" err="1" smtClean="0">
                <a:solidFill>
                  <a:srgbClr val="FFFFFF"/>
                </a:solidFill>
                <a:latin typeface="Verdana" pitchFamily="34" charset="0"/>
              </a:rPr>
              <a:t>scale</a:t>
            </a:r>
            <a:r>
              <a:rPr lang="nl-NL" sz="1800" dirty="0" smtClean="0">
                <a:solidFill>
                  <a:srgbClr val="FFFFFF"/>
                </a:solidFill>
                <a:latin typeface="Verdana" pitchFamily="34" charset="0"/>
              </a:rPr>
              <a:t> setup </a:t>
            </a:r>
            <a:r>
              <a:rPr lang="nl-NL" sz="1800" dirty="0" err="1" smtClean="0">
                <a:solidFill>
                  <a:srgbClr val="FFFFFF"/>
                </a:solidFill>
                <a:latin typeface="Verdana" pitchFamily="34" charset="0"/>
              </a:rPr>
              <a:t>and</a:t>
            </a:r>
            <a:r>
              <a:rPr lang="nl-NL" sz="1800" dirty="0" smtClean="0">
                <a:solidFill>
                  <a:srgbClr val="FFFFFF"/>
                </a:solidFill>
                <a:latin typeface="Verdana" pitchFamily="34" charset="0"/>
              </a:rPr>
              <a:t> workshops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NL" sz="1800" dirty="0" smtClean="0">
                <a:solidFill>
                  <a:srgbClr val="FFFFFF"/>
                </a:solidFill>
                <a:latin typeface="Verdana" pitchFamily="34" charset="0"/>
              </a:rPr>
              <a:t>Coaching </a:t>
            </a:r>
            <a:r>
              <a:rPr lang="nl-NL" sz="1800" dirty="0" err="1" smtClean="0">
                <a:solidFill>
                  <a:srgbClr val="FFFFFF"/>
                </a:solidFill>
                <a:latin typeface="Verdana" pitchFamily="34" charset="0"/>
              </a:rPr>
              <a:t>for</a:t>
            </a:r>
            <a:r>
              <a:rPr lang="nl-NL" sz="18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nl-NL" sz="1800" dirty="0" err="1" smtClean="0">
                <a:solidFill>
                  <a:srgbClr val="FFFFFF"/>
                </a:solidFill>
                <a:latin typeface="Verdana" pitchFamily="34" charset="0"/>
              </a:rPr>
              <a:t>competencies</a:t>
            </a:r>
            <a:endParaRPr lang="nl-NL" sz="1800" dirty="0" smtClean="0">
              <a:solidFill>
                <a:srgbClr val="FFFFFF"/>
              </a:solidFill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nl-NL" sz="18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Tijdelijke aanduiding voor inhoud 5"/>
          <p:cNvSpPr txBox="1">
            <a:spLocks/>
          </p:cNvSpPr>
          <p:nvPr/>
        </p:nvSpPr>
        <p:spPr>
          <a:xfrm>
            <a:off x="5484366" y="2338090"/>
            <a:ext cx="4464496" cy="3024336"/>
          </a:xfrm>
          <a:prstGeom prst="rect">
            <a:avLst/>
          </a:prstGeom>
          <a:solidFill>
            <a:srgbClr val="00ABD9"/>
          </a:solidFill>
        </p:spPr>
        <p:txBody>
          <a:bodyPr>
            <a:normAutofit lnSpcReduction="10000"/>
          </a:bodyPr>
          <a:lstStyle>
            <a:defPPr>
              <a:defRPr lang="en-CA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nl-NL" dirty="0"/>
              <a:t>Space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keeping</a:t>
            </a:r>
            <a:r>
              <a:rPr lang="nl-NL" dirty="0"/>
              <a:t> up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topical</a:t>
            </a:r>
            <a:r>
              <a:rPr lang="nl-NL" dirty="0"/>
              <a:t> </a:t>
            </a:r>
            <a:r>
              <a:rPr lang="nl-NL" dirty="0" err="1"/>
              <a:t>developments</a:t>
            </a:r>
            <a:endParaRPr lang="nl-NL" dirty="0"/>
          </a:p>
          <a:p>
            <a:r>
              <a:rPr lang="nl-NL" dirty="0" err="1"/>
              <a:t>Lecturers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secondary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higher</a:t>
            </a:r>
            <a:r>
              <a:rPr lang="nl-NL" dirty="0"/>
              <a:t> </a:t>
            </a:r>
            <a:r>
              <a:rPr lang="nl-NL" dirty="0" err="1"/>
              <a:t>education</a:t>
            </a:r>
            <a:endParaRPr lang="nl-NL" dirty="0"/>
          </a:p>
          <a:p>
            <a:r>
              <a:rPr lang="nl-NL" dirty="0" err="1"/>
              <a:t>Practice</a:t>
            </a:r>
            <a:r>
              <a:rPr lang="nl-NL" dirty="0"/>
              <a:t> </a:t>
            </a:r>
            <a:r>
              <a:rPr lang="nl-NL" dirty="0" err="1" smtClean="0"/>
              <a:t>elements</a:t>
            </a:r>
            <a:r>
              <a:rPr lang="nl-NL" dirty="0" smtClean="0"/>
              <a:t> </a:t>
            </a:r>
            <a:r>
              <a:rPr lang="nl-NL" dirty="0"/>
              <a:t>in the </a:t>
            </a:r>
            <a:r>
              <a:rPr lang="nl-NL" dirty="0" err="1"/>
              <a:t>programmes</a:t>
            </a:r>
            <a:r>
              <a:rPr lang="nl-NL" dirty="0"/>
              <a:t> are </a:t>
            </a:r>
            <a:r>
              <a:rPr lang="nl-NL" dirty="0" err="1"/>
              <a:t>linked</a:t>
            </a:r>
            <a:r>
              <a:rPr lang="nl-NL" dirty="0"/>
              <a:t> to companies or branches</a:t>
            </a:r>
            <a:r>
              <a:rPr lang="nl-NL" dirty="0" smtClean="0"/>
              <a:t>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450666"/>
              </p:ext>
            </p:extLst>
          </p:nvPr>
        </p:nvGraphicFramePr>
        <p:xfrm>
          <a:off x="155774" y="321866"/>
          <a:ext cx="10345093" cy="6768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Werkblad" r:id="rId3" imgW="9144000" imgH="5473700" progId="Excel.Sheet.12">
                  <p:embed/>
                </p:oleObj>
              </mc:Choice>
              <mc:Fallback>
                <p:oleObj name="Werkblad" r:id="rId3" imgW="9144000" imgH="547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774" y="321866"/>
                        <a:ext cx="10345093" cy="6768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299790" y="177850"/>
            <a:ext cx="575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ABD9"/>
                </a:solidFill>
                <a:latin typeface="Gill Sans"/>
                <a:cs typeface="Gill Sans"/>
              </a:rPr>
              <a:t>Ad in </a:t>
            </a:r>
            <a:r>
              <a:rPr lang="nl-NL" sz="3600" b="1" dirty="0" err="1" smtClean="0">
                <a:solidFill>
                  <a:srgbClr val="00ABD9"/>
                </a:solidFill>
                <a:latin typeface="Gill Sans"/>
                <a:cs typeface="Gill Sans"/>
              </a:rPr>
              <a:t>perspective</a:t>
            </a:r>
            <a:endParaRPr lang="nl-NL" sz="3600" b="1" dirty="0">
              <a:solidFill>
                <a:srgbClr val="00ABD9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946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533</Words>
  <Application>Microsoft Office PowerPoint</Application>
  <PresentationFormat>Aangepast</PresentationFormat>
  <Paragraphs>150</Paragraphs>
  <Slides>15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5" baseType="lpstr">
      <vt:lpstr>Arial</vt:lpstr>
      <vt:lpstr>Calibri</vt:lpstr>
      <vt:lpstr>DIN 1451 Engschrift</vt:lpstr>
      <vt:lpstr>Gill Sans</vt:lpstr>
      <vt:lpstr>Impact</vt:lpstr>
      <vt:lpstr>Open Sans</vt:lpstr>
      <vt:lpstr>Verdana</vt:lpstr>
      <vt:lpstr>Wingdings</vt:lpstr>
      <vt:lpstr>Office Theme</vt:lpstr>
      <vt:lpstr>Werkblad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Ad programmes (2017) </vt:lpstr>
    </vt:vector>
  </TitlesOfParts>
  <Company>Investintech.com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A2E_Engine</dc:creator>
  <cp:lastModifiedBy>Gebruiker</cp:lastModifiedBy>
  <cp:revision>61</cp:revision>
  <dcterms:created xsi:type="dcterms:W3CDTF">2015-10-14T08:23:23Z</dcterms:created>
  <dcterms:modified xsi:type="dcterms:W3CDTF">2018-05-16T12:36:48Z</dcterms:modified>
</cp:coreProperties>
</file>