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82" r:id="rId6"/>
    <p:sldId id="263" r:id="rId7"/>
    <p:sldId id="268" r:id="rId8"/>
    <p:sldId id="265" r:id="rId9"/>
    <p:sldId id="273" r:id="rId10"/>
    <p:sldId id="274" r:id="rId11"/>
    <p:sldId id="275" r:id="rId12"/>
    <p:sldId id="278" r:id="rId13"/>
    <p:sldId id="277" r:id="rId14"/>
    <p:sldId id="279" r:id="rId15"/>
    <p:sldId id="285" r:id="rId16"/>
  </p:sldIdLst>
  <p:sldSz cx="10680700" cy="7556500"/>
  <p:notesSz cx="6858000" cy="9144000"/>
  <p:defaultTextStyle>
    <a:defPPr>
      <a:defRPr lang="en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ABD9"/>
    <a:srgbClr val="0000FF"/>
    <a:srgbClr val="D94474"/>
    <a:srgbClr val="D00144"/>
    <a:srgbClr val="9D9C9C"/>
    <a:srgbClr val="C7C6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24" y="54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5/24/2018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780330" y="249858"/>
            <a:ext cx="4476254" cy="49308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1301496">
              <a:lnSpc>
                <a:spcPts val="4000"/>
              </a:lnSpc>
            </a:pPr>
            <a:r>
              <a:rPr lang="ru-RU" sz="3200" b="1" dirty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Результаты</a:t>
            </a:r>
            <a:r>
              <a:rPr lang="nl-NL" sz="3200" b="1" dirty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 </a:t>
            </a:r>
            <a:endParaRPr lang="en-CA" sz="3200" b="1" dirty="0">
              <a:solidFill>
                <a:srgbClr val="00B0F0"/>
              </a:solidFill>
              <a:latin typeface="Gill Sans"/>
              <a:ea typeface="Open Sans" panose="020B0606030504020204" pitchFamily="34" charset="0"/>
              <a:cs typeface="Gill Sans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6999314"/>
              </p:ext>
            </p:extLst>
          </p:nvPr>
        </p:nvGraphicFramePr>
        <p:xfrm>
          <a:off x="227782" y="1762026"/>
          <a:ext cx="9721078" cy="382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9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10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210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21010">
                  <a:extLst>
                    <a:ext uri="{9D8B030D-6E8A-4147-A177-3AD203B41FA5}">
                      <a16:colId xmlns="" xmlns:a16="http://schemas.microsoft.com/office/drawing/2014/main" val="1085647070"/>
                    </a:ext>
                  </a:extLst>
                </a:gridCol>
              </a:tblGrid>
              <a:tr h="972205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2011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2012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2013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2014</a:t>
                      </a:r>
                      <a:endParaRPr lang="nl-NL" sz="16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2015</a:t>
                      </a: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2016</a:t>
                      </a: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Новые студенты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919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475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761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990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1033</a:t>
                      </a: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1170</a:t>
                      </a: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3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Выпускники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Выпускники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Выпускники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Выпускники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Выпускники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107 (56%)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272 (57%)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379 (50%)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409 (41%)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2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Отсев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Отсев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Отсев</a:t>
                      </a:r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Отсев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Отсев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5754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74 (39%)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161 (34%)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285 (38%)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339 (34%)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289 (28%)</a:t>
                      </a: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53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Максимальный выпуск</a:t>
                      </a:r>
                      <a:endParaRPr lang="nl-NL" sz="1600" u="none" strike="noStrike" baseline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61%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Максимальный выпуск</a:t>
                      </a:r>
                      <a:endParaRPr lang="nl-NL" sz="1600" u="none" strike="noStrike" baseline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Максимальный выпуск</a:t>
                      </a:r>
                      <a:endParaRPr lang="nl-NL" sz="1600" u="none" strike="noStrike" baseline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62%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Максимальный выпуск</a:t>
                      </a:r>
                      <a:endParaRPr lang="nl-NL" sz="1600" u="none" strike="noStrike" baseline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Максимальный выпуск</a:t>
                      </a:r>
                      <a:endParaRPr lang="nl-NL" sz="1600" u="none" strike="noStrike" baseline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rtl="0" fontAlgn="ctr"/>
                      <a:r>
                        <a:rPr lang="nl-NL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72%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330" marR="6330" marT="6330" marB="0" anchor="ctr"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236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957" y="50874"/>
            <a:ext cx="10680700" cy="7543800"/>
          </a:xfrm>
          <a:prstGeom prst="rect">
            <a:avLst/>
          </a:prstGeo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257258"/>
              </p:ext>
            </p:extLst>
          </p:nvPr>
        </p:nvGraphicFramePr>
        <p:xfrm>
          <a:off x="515814" y="2194074"/>
          <a:ext cx="5400601" cy="2880320"/>
        </p:xfrm>
        <a:graphic>
          <a:graphicData uri="http://schemas.openxmlformats.org/drawingml/2006/table">
            <a:tbl>
              <a:tblPr/>
              <a:tblGrid>
                <a:gridCol w="1178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5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3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3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98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Студенты в программах бакалавриата</a:t>
                      </a:r>
                      <a:r>
                        <a:rPr lang="nl-N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nl-N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Выпускники</a:t>
                      </a:r>
                      <a:r>
                        <a:rPr lang="nl-NL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2013-2014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0702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2014-2015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551">
                <a:tc>
                  <a:txBody>
                    <a:bodyPr/>
                    <a:lstStyle/>
                    <a:p>
                      <a:pPr algn="l" fontAlgn="b"/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2015-2016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</a:t>
                      </a:r>
                      <a:r>
                        <a:rPr lang="nl-NL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515814" y="125797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-30" dirty="0">
                <a:solidFill>
                  <a:srgbClr val="00ABD9"/>
                </a:solidFill>
                <a:latin typeface="Gill Sans"/>
                <a:cs typeface="Gill Sans"/>
              </a:rPr>
              <a:t>Учащиеся</a:t>
            </a:r>
            <a:endParaRPr lang="nl-NL" sz="4800" b="1" spc="-3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39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3846" y="249858"/>
            <a:ext cx="9217024" cy="44012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3600" b="1" dirty="0">
                <a:solidFill>
                  <a:srgbClr val="00ABD9"/>
                </a:solidFill>
                <a:latin typeface="Gill Sans"/>
                <a:cs typeface="Gill Sans"/>
              </a:rPr>
              <a:t>Центр </a:t>
            </a:r>
            <a:r>
              <a:rPr lang="ru-RU" sz="3600" b="1" dirty="0">
                <a:solidFill>
                  <a:srgbClr val="00ABD9"/>
                </a:solidFill>
              </a:rPr>
              <a:t>развития трудовых ресурсов </a:t>
            </a:r>
            <a:endParaRPr lang="nl-NL" sz="3600" b="1" dirty="0">
              <a:solidFill>
                <a:srgbClr val="00ABD9"/>
              </a:solidFill>
              <a:latin typeface="Gill Sans"/>
              <a:cs typeface="Gill Sans"/>
            </a:endParaRPr>
          </a:p>
          <a:p>
            <a: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4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/>
              <a:t>«Улучшение, активизация и организация сотрудничества с деловым сообществом в Центре развития трудовых ресурсов при </a:t>
            </a:r>
            <a:r>
              <a:rPr lang="ru-RU" sz="2200" dirty="0" err="1"/>
              <a:t>Роттердамской</a:t>
            </a:r>
            <a:r>
              <a:rPr lang="ru-RU" sz="2200" dirty="0"/>
              <a:t> академии таким образом, чтобы после двух лет обучения мы поставляли на рынок труда разносторонне подготовленных  и ориентированных на результат выпускников, которые органично включались бы в профессиональную деятельность и могли  полноценно работать сразу после выпуска из учебного заведения (</a:t>
            </a:r>
            <a:r>
              <a:rPr lang="nl-NL" sz="2200" i="1" dirty="0"/>
              <a:t>plug-and-play students</a:t>
            </a:r>
            <a:r>
              <a:rPr lang="ru-RU" sz="2200" dirty="0"/>
              <a:t>)</a:t>
            </a:r>
            <a:r>
              <a:rPr lang="it-IT" sz="2200" dirty="0"/>
              <a:t>»</a:t>
            </a:r>
          </a:p>
          <a:p>
            <a:endParaRPr lang="en-CA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6" y="3922266"/>
            <a:ext cx="9001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158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1206500"/>
            <a:ext cx="8407350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800" b="1" dirty="0">
                <a:solidFill>
                  <a:srgbClr val="00B0F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Будущее </a:t>
            </a:r>
            <a:r>
              <a:rPr lang="ru-RU" sz="2800" b="1" dirty="0">
                <a:solidFill>
                  <a:srgbClr val="00AB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развития трудовых ресурсов </a:t>
            </a:r>
            <a:endParaRPr lang="nl-NL" sz="2800" b="1" dirty="0">
              <a:solidFill>
                <a:srgbClr val="00AB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812552"/>
            <a:ext cx="4725268" cy="3003002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Развитие компаний по подготовке к трудовой деятельности в сотрудничестве с колледжами профессионального обучения.</a:t>
            </a:r>
            <a:br>
              <a:rPr lang="ru-RU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Центр развития трудовых ресурсов позиционируется как городская лаборатория для малого и среднего бизнеса Роттердама</a:t>
            </a:r>
            <a:br>
              <a:rPr lang="ru-RU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Поощряет получение степени младшего специалиста в бизнес-сообществе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86400" y="3202186"/>
            <a:ext cx="5252015" cy="2716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Будущее</a:t>
            </a:r>
            <a:r>
              <a:rPr lang="en-CA" sz="2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Роттердамской</a:t>
            </a:r>
            <a:r>
              <a:rPr lang="ru-RU" sz="24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академии</a:t>
            </a: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56935" y="3634234"/>
            <a:ext cx="4735943" cy="2369880"/>
          </a:xfrm>
          <a:prstGeom prst="rect">
            <a:avLst/>
          </a:prstGeom>
          <a:solidFill>
            <a:srgbClr val="00ABD9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n-CA"/>
            </a:defPPr>
            <a:lvl1pPr marL="285750" indent="-285750">
              <a:buFont typeface="Wingdings" panose="05000000000000000000" pitchFamily="2" charset="2"/>
              <a:buChar char="§"/>
              <a:defRPr sz="1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Независимая школа для обучения квалификациям Уровня 5</a:t>
            </a:r>
            <a:br>
              <a:rPr lang="ru-RU" dirty="0"/>
            </a:br>
            <a:endParaRPr lang="en-GB" dirty="0"/>
          </a:p>
          <a:p>
            <a:r>
              <a:rPr lang="ru-RU" dirty="0"/>
              <a:t>Образец для подражания на национальном уровне</a:t>
            </a:r>
            <a:br>
              <a:rPr lang="ru-RU" dirty="0"/>
            </a:br>
            <a:endParaRPr lang="en-GB" dirty="0"/>
          </a:p>
          <a:p>
            <a:r>
              <a:rPr lang="ru-RU" dirty="0"/>
              <a:t>Обслуживает рынок труда в Роттердаме</a:t>
            </a:r>
            <a:br>
              <a:rPr lang="ru-RU" dirty="0"/>
            </a:br>
            <a:endParaRPr lang="en-GB" dirty="0"/>
          </a:p>
          <a:p>
            <a:r>
              <a:rPr lang="ru-RU" dirty="0"/>
              <a:t>Предлагает широкий спектр программ обучения в течение неполного рабочего дня</a:t>
            </a:r>
            <a:endParaRPr lang="en-GB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5" name="TextBox 15"/>
          <p:cNvSpPr txBox="1"/>
          <p:nvPr/>
        </p:nvSpPr>
        <p:spPr>
          <a:xfrm>
            <a:off x="5486400" y="4940300"/>
            <a:ext cx="6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en-CA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61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89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0" y="249858"/>
            <a:ext cx="9991526" cy="27699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2800" b="1" dirty="0">
                <a:solidFill>
                  <a:srgbClr val="00ABD9"/>
                </a:solidFill>
                <a:latin typeface="Gill Sans"/>
                <a:cs typeface="Gill Sans"/>
              </a:rPr>
              <a:t>Программы</a:t>
            </a:r>
            <a:r>
              <a:rPr lang="en-GB" sz="2800" b="1" dirty="0">
                <a:solidFill>
                  <a:srgbClr val="00ABD9"/>
                </a:solidFill>
                <a:latin typeface="Gill Sans"/>
                <a:cs typeface="Gill Sans"/>
              </a:rPr>
              <a:t> (</a:t>
            </a:r>
            <a:r>
              <a:rPr lang="ru-RU" sz="2800" b="1" dirty="0">
                <a:solidFill>
                  <a:srgbClr val="00ABD9"/>
                </a:solidFill>
                <a:latin typeface="Gill Sans"/>
                <a:cs typeface="Gill Sans"/>
              </a:rPr>
              <a:t>обучения с отрывом/без отрыва от производства);</a:t>
            </a:r>
            <a:r>
              <a:rPr lang="en-GB" sz="2800" b="1" dirty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ru-RU" sz="2800" b="1" dirty="0">
                <a:solidFill>
                  <a:srgbClr val="00ABD9"/>
                </a:solidFill>
                <a:latin typeface="Gill Sans"/>
                <a:cs typeface="Gill Sans"/>
              </a:rPr>
              <a:t>участие в других предыдущих программах обучения;</a:t>
            </a:r>
            <a:r>
              <a:rPr lang="en-GB" sz="2800" b="1" dirty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ru-RU" sz="2800" b="1" dirty="0">
                <a:solidFill>
                  <a:srgbClr val="00ABD9"/>
                </a:solidFill>
                <a:latin typeface="Gill Sans"/>
                <a:cs typeface="Gill Sans"/>
              </a:rPr>
              <a:t>гендер и</a:t>
            </a:r>
            <a:r>
              <a:rPr lang="en-GB" sz="2800" b="1" dirty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ru-RU" sz="2800" b="1" dirty="0">
                <a:solidFill>
                  <a:srgbClr val="00ABD9"/>
                </a:solidFill>
                <a:latin typeface="Gill Sans"/>
                <a:cs typeface="Gill Sans"/>
              </a:rPr>
              <a:t>этническая принадлежность  </a:t>
            </a:r>
            <a:r>
              <a:rPr lang="en-GB" sz="2800" b="1" dirty="0">
                <a:solidFill>
                  <a:srgbClr val="00ABD9"/>
                </a:solidFill>
                <a:latin typeface="Gill Sans"/>
                <a:cs typeface="Gill Sans"/>
              </a:rPr>
              <a:t>(2016)</a:t>
            </a:r>
            <a:endParaRPr lang="en-GB" sz="28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08322" y="3006742"/>
            <a:ext cx="4862140" cy="29084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</a:t>
            </a: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r>
              <a:rPr lang="nl-NL" sz="1400" dirty="0">
                <a:latin typeface="Verdana" pitchFamily="34" charset="0"/>
              </a:rPr>
              <a:t/>
            </a:r>
            <a:br>
              <a:rPr lang="nl-NL" sz="1400" dirty="0">
                <a:latin typeface="Verdana" pitchFamily="34" charset="0"/>
              </a:rPr>
            </a:br>
            <a:endParaRPr lang="nl-NL" sz="1400" dirty="0">
              <a:latin typeface="Verdana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592347" y="2998015"/>
            <a:ext cx="1080120" cy="2830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Гендер</a:t>
            </a:r>
            <a:endParaRPr lang="nl-N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64653" y="2998927"/>
            <a:ext cx="2088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других предыдущих программах обучения</a:t>
            </a:r>
            <a:endParaRPr lang="nl-NL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828418" y="3003584"/>
            <a:ext cx="169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Этническая принадлежность</a:t>
            </a:r>
            <a:endParaRPr lang="nl-N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g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041" y="3976655"/>
            <a:ext cx="2757924" cy="2609907"/>
          </a:xfrm>
          <a:prstGeom prst="rect">
            <a:avLst/>
          </a:prstGeom>
        </p:spPr>
      </p:pic>
      <p:pic>
        <p:nvPicPr>
          <p:cNvPr id="14" name="img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0380" y="3974044"/>
            <a:ext cx="2662504" cy="2612518"/>
          </a:xfrm>
          <a:prstGeom prst="rect">
            <a:avLst/>
          </a:prstGeom>
        </p:spPr>
      </p:pic>
      <p:pic>
        <p:nvPicPr>
          <p:cNvPr id="15" name="img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1289" y="3968085"/>
            <a:ext cx="2676919" cy="2618477"/>
          </a:xfrm>
          <a:prstGeom prst="rect">
            <a:avLst/>
          </a:prstGeom>
        </p:spPr>
      </p:pic>
      <p:pic>
        <p:nvPicPr>
          <p:cNvPr id="16" name="img9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01743" y="3968085"/>
            <a:ext cx="2647373" cy="2618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417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8788474" cy="1234533"/>
          </a:xfrm>
        </p:spPr>
        <p:txBody>
          <a:bodyPr>
            <a:normAutofit fontScale="90000"/>
          </a:bodyPr>
          <a:lstStyle/>
          <a:p>
            <a:r>
              <a:rPr lang="ru-RU" b="1" spc="-30" noProof="1" smtClean="0">
                <a:solidFill>
                  <a:srgbClr val="00ABD9"/>
                </a:solidFill>
                <a:latin typeface="Gill Sans"/>
                <a:cs typeface="Gill Sans"/>
              </a:rPr>
              <a:t>Образовательные программы </a:t>
            </a:r>
            <a:r>
              <a:rPr lang="nl-NL" b="1" spc="-30" noProof="1" smtClean="0">
                <a:solidFill>
                  <a:srgbClr val="00ABD9"/>
                </a:solidFill>
                <a:latin typeface="Gill Sans"/>
                <a:cs typeface="Gill Sans"/>
              </a:rPr>
              <a:t>(2017) </a:t>
            </a:r>
            <a:endParaRPr lang="nl-NL" dirty="0"/>
          </a:p>
        </p:txBody>
      </p:sp>
      <p:pic>
        <p:nvPicPr>
          <p:cNvPr id="4" name="img5.pn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322" r="18489"/>
          <a:stretch/>
        </p:blipFill>
        <p:spPr>
          <a:xfrm>
            <a:off x="368300" y="2011814"/>
            <a:ext cx="8788474" cy="48627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762537" y="2266082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(2.713)</a:t>
            </a:r>
            <a:endParaRPr lang="nl-NL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78601" y="2703011"/>
            <a:ext cx="237626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80007 – A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Делопроизводство (500)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73614" y="3158227"/>
            <a:ext cx="298291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80011– A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в здравоохранении (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82651" y="2948975"/>
            <a:ext cx="236816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80008 – A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 (276)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78601" y="3441160"/>
            <a:ext cx="319203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80035 – A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Кросс-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медийная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(357)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748062" y="51199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787042" y="3750643"/>
            <a:ext cx="318359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80078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(92)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789795" y="4035920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8007</a:t>
            </a:r>
            <a:r>
              <a:rPr lang="nl-N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Техобслуживание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механика (</a:t>
            </a:r>
            <a:r>
              <a:rPr lang="nl-NL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56557" y="4241349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 (406)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89795" y="4481506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Педагог-воспитатель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(247)</a:t>
            </a:r>
            <a:endParaRPr lang="nl-N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85107" y="5804942"/>
            <a:ext cx="376315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80126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продажами и ведение</a:t>
            </a:r>
            <a:r>
              <a:rPr lang="ru-RU" sz="10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(50)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78601" y="4763534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ИТ-услугами (237)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96964" y="5059121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80090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Социально-финансовые услуги (8)</a:t>
            </a:r>
            <a:endParaRPr lang="nl-NL" sz="10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96964" y="5271353"/>
            <a:ext cx="295616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80091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Инженерное дело (203)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96964" y="5522972"/>
            <a:ext cx="375129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80121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GB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строительством (73)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96964" y="6082322"/>
            <a:ext cx="3536275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80133 – </a:t>
            </a:r>
            <a:r>
              <a:rPr lang="en-GB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логистикой (127)</a:t>
            </a:r>
            <a:endParaRPr lang="nl-NL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5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3400" y="990600"/>
            <a:ext cx="2455159" cy="29495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0"/>
              </a:lnSpc>
            </a:pPr>
            <a:r>
              <a:rPr lang="ru-RU" sz="6000" spc="-30" noProof="1">
                <a:solidFill>
                  <a:srgbClr val="00ABD9"/>
                </a:solidFill>
                <a:latin typeface="Impact" panose="020B0806030902050204" pitchFamily="34" charset="0"/>
                <a:cs typeface="Arial"/>
              </a:rPr>
              <a:t>Почему</a:t>
            </a:r>
            <a:endParaRPr lang="nl-NL" sz="6000" spc="-30" noProof="1">
              <a:solidFill>
                <a:srgbClr val="00ABD9"/>
              </a:solidFill>
              <a:latin typeface="Impact" panose="020B0806030902050204" pitchFamily="34" charset="0"/>
              <a:cs typeface="Arial"/>
            </a:endParaRPr>
          </a:p>
          <a:p>
            <a:pPr>
              <a:lnSpc>
                <a:spcPts val="11500"/>
              </a:lnSpc>
            </a:pPr>
            <a:endParaRPr lang="en-CA" sz="100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87822" y="2482106"/>
            <a:ext cx="6624736" cy="44973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nl-NL" sz="2400" dirty="0">
              <a:latin typeface="Verdana" pitchFamily="34" charset="0"/>
            </a:endParaRPr>
          </a:p>
          <a:p>
            <a:r>
              <a:rPr lang="nl-NL" dirty="0"/>
              <a:t>Низкий уровень образования работающего населения Роттердама</a:t>
            </a:r>
            <a:endParaRPr lang="it-IT" dirty="0"/>
          </a:p>
          <a:p>
            <a:r>
              <a:rPr lang="nl-NL" dirty="0"/>
              <a:t>Высокие показатели </a:t>
            </a:r>
            <a:r>
              <a:rPr lang="ru-RU" dirty="0"/>
              <a:t>отсева</a:t>
            </a:r>
            <a:r>
              <a:rPr lang="nl-NL" dirty="0"/>
              <a:t> и плохие результаты</a:t>
            </a:r>
            <a:r>
              <a:rPr lang="ru-RU" dirty="0"/>
              <a:t> успеваемости по окончании</a:t>
            </a:r>
            <a:r>
              <a:rPr lang="nl-NL" dirty="0"/>
              <a:t> шко</a:t>
            </a:r>
            <a:r>
              <a:rPr lang="ru-RU" dirty="0" err="1"/>
              <a:t>лы</a:t>
            </a:r>
            <a:endParaRPr lang="it-IT" dirty="0"/>
          </a:p>
          <a:p>
            <a:r>
              <a:rPr lang="nl-NL" dirty="0"/>
              <a:t>Образованные люд</a:t>
            </a:r>
            <a:r>
              <a:rPr lang="ru-RU" dirty="0"/>
              <a:t>и</a:t>
            </a:r>
            <a:r>
              <a:rPr lang="nl-NL" dirty="0"/>
              <a:t> покидаю</a:t>
            </a:r>
            <a:r>
              <a:rPr lang="ru-RU" dirty="0"/>
              <a:t>т</a:t>
            </a:r>
            <a:r>
              <a:rPr lang="nl-NL" dirty="0"/>
              <a:t> Роттердам</a:t>
            </a:r>
            <a:endParaRPr lang="nl-NL" sz="2400" dirty="0"/>
          </a:p>
        </p:txBody>
      </p:sp>
    </p:spTree>
    <p:extLst>
      <p:ext uri="{BB962C8B-B14F-4D97-AF65-F5344CB8AC3E}">
        <p14:creationId xmlns="" xmlns:p14="http://schemas.microsoft.com/office/powerpoint/2010/main" val="41160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35400" y="1295400"/>
            <a:ext cx="5589094" cy="13946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4000" b="1" spc="-30" dirty="0" err="1">
                <a:solidFill>
                  <a:srgbClr val="00ABD9"/>
                </a:solidFill>
                <a:latin typeface="Gill Sans"/>
                <a:ea typeface="Open Sans" panose="020B0606030504020204" pitchFamily="34" charset="0"/>
                <a:cs typeface="Gill Sans"/>
              </a:rPr>
              <a:t>Роттердамская</a:t>
            </a:r>
            <a:r>
              <a:rPr lang="ru-RU" sz="4000" b="1" spc="-30" dirty="0">
                <a:solidFill>
                  <a:srgbClr val="00ABD9"/>
                </a:solidFill>
                <a:latin typeface="Gill Sans"/>
                <a:ea typeface="Open Sans" panose="020B0606030504020204" pitchFamily="34" charset="0"/>
                <a:cs typeface="Gill Sans"/>
              </a:rPr>
              <a:t> академия</a:t>
            </a:r>
            <a:endParaRPr lang="en-CA" sz="4000" b="1" spc="-30" dirty="0">
              <a:solidFill>
                <a:srgbClr val="00ABD9"/>
              </a:solidFill>
              <a:latin typeface="Gill Sans"/>
              <a:ea typeface="Open Sans" panose="020B0606030504020204" pitchFamily="34" charset="0"/>
              <a:cs typeface="Gill Sans"/>
            </a:endParaRPr>
          </a:p>
          <a:p>
            <a:pPr>
              <a:lnSpc>
                <a:spcPts val="5400"/>
              </a:lnSpc>
            </a:pPr>
            <a:endParaRPr lang="en-CA" sz="5400" dirty="0">
              <a:solidFill>
                <a:srgbClr val="000000"/>
              </a:solidFill>
              <a:latin typeface="DIN 1451 Engschrift" panose="020B06030503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851682" y="1978050"/>
            <a:ext cx="6863358" cy="48965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nl-NL" sz="2800" dirty="0"/>
          </a:p>
          <a:p>
            <a:r>
              <a:rPr lang="nl-NL" dirty="0"/>
              <a:t>Сотрудничество между Роттердамским университетом, университетом прикладных наук и двумя учебными заведениями</a:t>
            </a:r>
            <a:r>
              <a:rPr lang="ru-RU" dirty="0"/>
              <a:t> профессиональной подготовки</a:t>
            </a:r>
            <a:r>
              <a:rPr lang="nl-NL" dirty="0"/>
              <a:t>.</a:t>
            </a:r>
            <a:endParaRPr lang="it-IT" dirty="0"/>
          </a:p>
          <a:p>
            <a:r>
              <a:rPr lang="nl-NL" dirty="0"/>
              <a:t>Начало в сентябре 2011 года</a:t>
            </a:r>
            <a:endParaRPr lang="it-IT" dirty="0"/>
          </a:p>
          <a:p>
            <a:r>
              <a:rPr lang="ru-RU" dirty="0"/>
              <a:t>Размещается о</a:t>
            </a:r>
            <a:r>
              <a:rPr lang="nl-NL" dirty="0"/>
              <a:t>тдельно от остальной части университета</a:t>
            </a:r>
            <a:endParaRPr lang="it-IT" dirty="0"/>
          </a:p>
          <a:p>
            <a:r>
              <a:rPr lang="nl-NL" dirty="0"/>
              <a:t>В настоящее время проводятся 12 программ </a:t>
            </a:r>
            <a:r>
              <a:rPr lang="ru-RU" dirty="0"/>
              <a:t>на получение диплома младшего специалиста по различным специальностям:  </a:t>
            </a:r>
            <a:r>
              <a:rPr lang="nl-NL" dirty="0"/>
              <a:t>от искусств </a:t>
            </a:r>
            <a:r>
              <a:rPr lang="ru-RU" dirty="0"/>
              <a:t>до </a:t>
            </a:r>
            <a:r>
              <a:rPr lang="nl-NL" dirty="0"/>
              <a:t>технологи</a:t>
            </a:r>
            <a:r>
              <a:rPr lang="ru-RU" dirty="0"/>
              <a:t>й</a:t>
            </a:r>
            <a:r>
              <a:rPr lang="nl-NL" dirty="0"/>
              <a:t> и здравоохранени</a:t>
            </a:r>
            <a:r>
              <a:rPr lang="ru-RU" dirty="0"/>
              <a:t>я</a:t>
            </a:r>
            <a:endParaRPr lang="it-IT" dirty="0"/>
          </a:p>
          <a:p>
            <a:r>
              <a:rPr lang="ru-RU" dirty="0"/>
              <a:t>В</a:t>
            </a:r>
            <a:r>
              <a:rPr lang="nl-NL" dirty="0"/>
              <a:t> се</a:t>
            </a:r>
            <a:r>
              <a:rPr lang="ru-RU" dirty="0" err="1"/>
              <a:t>нтябре</a:t>
            </a:r>
            <a:r>
              <a:rPr lang="ru-RU" dirty="0"/>
              <a:t> </a:t>
            </a:r>
            <a:r>
              <a:rPr lang="nl-NL" dirty="0"/>
              <a:t>2017</a:t>
            </a:r>
            <a:r>
              <a:rPr lang="ru-RU" dirty="0"/>
              <a:t> года около</a:t>
            </a:r>
            <a:r>
              <a:rPr lang="nl-NL" dirty="0"/>
              <a:t> 2700 студентов</a:t>
            </a:r>
            <a:endParaRPr lang="it-IT" dirty="0"/>
          </a:p>
          <a:p>
            <a:pPr>
              <a:lnSpc>
                <a:spcPct val="150000"/>
              </a:lnSpc>
            </a:pPr>
            <a:endParaRPr lang="nl-NL" sz="2800" dirty="0">
              <a:latin typeface="Verdana" pitchFamily="34" charset="0"/>
            </a:endParaRPr>
          </a:p>
          <a:p>
            <a:pPr>
              <a:buFontTx/>
              <a:buChar char="-"/>
            </a:pPr>
            <a:endParaRPr lang="nl-NL" sz="2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22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31838" y="537890"/>
            <a:ext cx="8136904" cy="15388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Gill Sans"/>
                <a:cs typeface="Gill Sans"/>
              </a:rPr>
              <a:t>Плавный переход и интенсивное консультирование</a:t>
            </a:r>
            <a:r>
              <a:rPr lang="nl-NL" sz="4800" b="1" dirty="0">
                <a:solidFill>
                  <a:schemeClr val="bg1"/>
                </a:solidFill>
                <a:latin typeface="Impact" panose="020B0806030902050204" pitchFamily="34" charset="0"/>
              </a:rPr>
              <a:t/>
            </a:r>
            <a:br>
              <a:rPr lang="nl-NL" sz="4800" b="1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ijdelijke aanduiding voor inhoud 5"/>
          <p:cNvSpPr txBox="1">
            <a:spLocks/>
          </p:cNvSpPr>
          <p:nvPr/>
        </p:nvSpPr>
        <p:spPr>
          <a:xfrm>
            <a:off x="731838" y="2842146"/>
            <a:ext cx="8136904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Образовательная программа и профориентация   </a:t>
            </a:r>
            <a:endParaRPr lang="nl-NL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Коучинг для наращивания компетенций</a:t>
            </a:r>
            <a:r>
              <a:rPr lang="nl-NL" sz="2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nl-NL" sz="24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Формирование атмосферы, благоприятной для обучения</a:t>
            </a:r>
            <a:r>
              <a:rPr lang="nl-NL" sz="2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Verdana" pitchFamily="34" charset="0"/>
              </a:rPr>
              <a:t>(студенты чувствуют себя как дома)</a:t>
            </a:r>
            <a:endParaRPr lang="nl-NL" sz="24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5"/>
          <p:cNvSpPr txBox="1">
            <a:spLocks/>
          </p:cNvSpPr>
          <p:nvPr/>
        </p:nvSpPr>
        <p:spPr>
          <a:xfrm>
            <a:off x="875854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Интенсивное сотрудничество с компаниями и организациями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Гибкая организация и методика обучения: модульное , смешанное и обучение на рабочем месте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Гибкое содержание программы обучения</a:t>
            </a:r>
            <a:endParaRPr lang="it-IT" dirty="0">
              <a:solidFill>
                <a:schemeClr val="bg1"/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en-US" sz="2400" dirty="0">
              <a:latin typeface="Verdana"/>
              <a:cs typeface="Verdana"/>
            </a:endParaRPr>
          </a:p>
          <a:p>
            <a:pPr>
              <a:buFont typeface="Wingdings" charset="2"/>
              <a:buChar char="§"/>
            </a:pPr>
            <a:endParaRPr lang="en-US" sz="2400" dirty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>
              <a:latin typeface="Verdana"/>
              <a:cs typeface="Verdana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dirty="0">
                <a:latin typeface="Verdana"/>
                <a:cs typeface="Verdana"/>
              </a:rPr>
              <a:t>		</a:t>
            </a:r>
            <a:endParaRPr lang="nl-NL" sz="2400" dirty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  <p:sp>
        <p:nvSpPr>
          <p:cNvPr id="3" name="Tijdelijke aanduiding voor inhoud 5"/>
          <p:cNvSpPr txBox="1">
            <a:spLocks/>
          </p:cNvSpPr>
          <p:nvPr/>
        </p:nvSpPr>
        <p:spPr>
          <a:xfrm>
            <a:off x="6132438" y="1834034"/>
            <a:ext cx="4032448" cy="4680520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0000" lnSpcReduction="20000"/>
          </a:bodyPr>
          <a:lstStyle>
            <a:defPPr>
              <a:defRPr lang="en-CA"/>
            </a:defPPr>
            <a:lvl1pPr marL="342900" indent="-342900">
              <a:lnSpc>
                <a:spcPct val="140000"/>
              </a:lnSpc>
              <a:spcBef>
                <a:spcPct val="20000"/>
              </a:spcBef>
              <a:buFont typeface="Wingdings" charset="2"/>
              <a:buChar char="§"/>
              <a:defRPr sz="2200">
                <a:latin typeface="Verdana"/>
                <a:cs typeface="Verdan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Выполнение обязательств и поддержка со стороны Исполнительного комитета</a:t>
            </a:r>
            <a:endParaRPr lang="it-IT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Сотрудничество с региональными колледжами профессионального обучения, включая на уровне Исполнительных комитетов</a:t>
            </a:r>
            <a:endParaRPr lang="it-IT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Сотрудничество с программами бакалавриата: лекторы, программы курсов и экзаменационные комиссии</a:t>
            </a:r>
            <a:endParaRPr lang="it-IT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chemeClr val="bg1"/>
                </a:solidFill>
              </a:rPr>
              <a:t>Работодатели знают, каких  выпускников готовит академия 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03846" y="321866"/>
            <a:ext cx="957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ABD9"/>
                </a:solidFill>
                <a:latin typeface="Gill Sans"/>
                <a:cs typeface="Gill Sans"/>
              </a:rPr>
              <a:t>Ключевые факторы успеха</a:t>
            </a:r>
            <a:endParaRPr lang="nl-NL" sz="40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75854" y="11139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ABD9"/>
                </a:solidFill>
              </a:rPr>
              <a:t>Общие</a:t>
            </a:r>
            <a:endParaRPr lang="nl-NL" sz="2400" b="1" dirty="0">
              <a:solidFill>
                <a:srgbClr val="00ABD9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60430" y="104194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ABD9"/>
                </a:solidFill>
              </a:rPr>
              <a:t>Особые</a:t>
            </a:r>
            <a:endParaRPr lang="nl-NL" sz="2400" b="1" dirty="0">
              <a:solidFill>
                <a:srgbClr val="00ABD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88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3806" y="681906"/>
            <a:ext cx="9649072" cy="6068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3000" b="1" dirty="0">
                <a:solidFill>
                  <a:srgbClr val="00ABD9"/>
                </a:solidFill>
                <a:latin typeface="Gill Sans"/>
                <a:cs typeface="Gill Sans"/>
              </a:rPr>
              <a:t>Основные сведения о </a:t>
            </a:r>
            <a:r>
              <a:rPr lang="ru-RU" sz="3000" b="1" dirty="0" smtClean="0">
                <a:solidFill>
                  <a:srgbClr val="00ABD9"/>
                </a:solidFill>
                <a:latin typeface="Gill Sans"/>
                <a:cs typeface="Gill Sans"/>
              </a:rPr>
              <a:t>Роттердамской</a:t>
            </a:r>
            <a:r>
              <a:rPr lang="fr-BE" sz="3000" b="1" dirty="0" smtClean="0">
                <a:solidFill>
                  <a:srgbClr val="00ABD9"/>
                </a:solidFill>
                <a:latin typeface="Gill Sans"/>
                <a:cs typeface="Gill Sans"/>
              </a:rPr>
              <a:t> </a:t>
            </a:r>
            <a:r>
              <a:rPr lang="ru-RU" sz="3000" b="1" dirty="0" smtClean="0">
                <a:solidFill>
                  <a:srgbClr val="00ABD9"/>
                </a:solidFill>
                <a:latin typeface="Gill Sans"/>
                <a:cs typeface="Gill Sans"/>
              </a:rPr>
              <a:t>академии</a:t>
            </a:r>
            <a:endParaRPr lang="en-CA" sz="3000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7" name="Tijdelijke aanduiding voor inhoud 5"/>
          <p:cNvSpPr txBox="1">
            <a:spLocks/>
          </p:cNvSpPr>
          <p:nvPr/>
        </p:nvSpPr>
        <p:spPr>
          <a:xfrm>
            <a:off x="731838" y="1690018"/>
            <a:ext cx="4032448" cy="554461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2000" dirty="0">
              <a:latin typeface="Verdana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Программы подготовки младших специалистов разрабатываются в тесном сотрудничестве со всеми заинтересованными сторонами.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Роттердамская</a:t>
            </a:r>
            <a:r>
              <a:rPr lang="ru-RU" sz="2000" dirty="0">
                <a:solidFill>
                  <a:schemeClr val="bg1"/>
                </a:solidFill>
              </a:rPr>
              <a:t> академия обслуживает уникальную группу студентов, которая в противном случае не могла бы участвовать в непрерывном образовании (новая целевая группа).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5628382" y="1690018"/>
            <a:ext cx="4176464" cy="5544616"/>
          </a:xfrm>
          <a:prstGeom prst="rect">
            <a:avLst/>
          </a:prstGeom>
          <a:solidFill>
            <a:srgbClr val="00ABD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200" dirty="0">
              <a:latin typeface="Verdana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Для других нидерландских учебных заведений </a:t>
            </a:r>
            <a:r>
              <a:rPr lang="ru-RU" sz="2000" dirty="0" err="1">
                <a:solidFill>
                  <a:schemeClr val="bg1"/>
                </a:solidFill>
              </a:rPr>
              <a:t>Роттердамская</a:t>
            </a:r>
            <a:r>
              <a:rPr lang="ru-RU" sz="2000" dirty="0">
                <a:solidFill>
                  <a:schemeClr val="bg1"/>
                </a:solidFill>
              </a:rPr>
              <a:t> академия служит примером сотрудничества со школами среднего и высшего образования 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Выпускники, имеющие степень младшего специалиста, удовлетворяют спрос на рынке труда, который является весьма ощутимым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0700" cy="7543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28182" y="1473994"/>
            <a:ext cx="4655496" cy="53668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800" b="1" dirty="0">
                <a:solidFill>
                  <a:srgbClr val="00B0F0"/>
                </a:solidFill>
                <a:latin typeface="Gill Sans"/>
                <a:ea typeface="Open Sans" panose="020B0606030504020204" pitchFamily="34" charset="0"/>
                <a:cs typeface="Gill Sans"/>
              </a:rPr>
              <a:t>Профиль студента академии</a:t>
            </a:r>
            <a:endParaRPr lang="en-CA" sz="2800" b="1" dirty="0">
              <a:solidFill>
                <a:srgbClr val="00B0F0"/>
              </a:solidFill>
              <a:latin typeface="Gill Sans"/>
              <a:ea typeface="Open Sans" panose="020B0606030504020204" pitchFamily="34" charset="0"/>
              <a:cs typeface="Gill Sans"/>
            </a:endParaRP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35400" y="5867400"/>
            <a:ext cx="65" cy="2397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8" name="Tijdelijke aanduiding voor inhoud 5"/>
          <p:cNvSpPr txBox="1">
            <a:spLocks/>
          </p:cNvSpPr>
          <p:nvPr/>
        </p:nvSpPr>
        <p:spPr>
          <a:xfrm>
            <a:off x="3756174" y="1978050"/>
            <a:ext cx="6527382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dirty="0"/>
              <a:t>Студент </a:t>
            </a:r>
            <a:r>
              <a:rPr lang="ru-RU" dirty="0"/>
              <a:t>академии</a:t>
            </a:r>
            <a:r>
              <a:rPr lang="nl-NL" sz="2400" dirty="0">
                <a:latin typeface="Verdana" pitchFamily="34" charset="0"/>
              </a:rPr>
              <a:t>:</a:t>
            </a:r>
          </a:p>
          <a:p>
            <a:r>
              <a:rPr lang="nl-NL" sz="2000" dirty="0"/>
              <a:t>Не собирался </a:t>
            </a:r>
            <a:r>
              <a:rPr lang="ru-RU" sz="2000" dirty="0"/>
              <a:t>обучаться новой специальности</a:t>
            </a:r>
            <a:r>
              <a:rPr lang="nl-NL" sz="2000" dirty="0"/>
              <a:t>, но ...</a:t>
            </a:r>
            <a:endParaRPr lang="it-IT" sz="2000" dirty="0"/>
          </a:p>
          <a:p>
            <a:r>
              <a:rPr lang="ru-RU" sz="2000" dirty="0"/>
              <a:t>Сосредоточенный</a:t>
            </a:r>
            <a:r>
              <a:rPr lang="nl-NL" sz="2000" dirty="0"/>
              <a:t>, </a:t>
            </a:r>
            <a:r>
              <a:rPr lang="ru-RU" sz="2000" dirty="0"/>
              <a:t>полный энтузиазма</a:t>
            </a:r>
            <a:r>
              <a:rPr lang="nl-NL" sz="2000" dirty="0"/>
              <a:t> и энергичный, </a:t>
            </a:r>
            <a:r>
              <a:rPr lang="ru-RU" sz="2000" dirty="0"/>
              <a:t>поскольку</a:t>
            </a:r>
            <a:r>
              <a:rPr lang="nl-NL" sz="2000" dirty="0"/>
              <a:t> через два года ....</a:t>
            </a:r>
            <a:endParaRPr lang="it-IT" sz="2000" dirty="0"/>
          </a:p>
          <a:p>
            <a:r>
              <a:rPr lang="nl-NL" sz="2000" dirty="0"/>
              <a:t>Обучающие навыки: главным образом </a:t>
            </a:r>
            <a:r>
              <a:rPr lang="ru-RU" sz="2000" dirty="0"/>
              <a:t>обучение на ПРАКТИКЕ</a:t>
            </a:r>
            <a:endParaRPr lang="it-IT" sz="2000" dirty="0"/>
          </a:p>
          <a:p>
            <a:r>
              <a:rPr lang="nl-NL" sz="2000" dirty="0"/>
              <a:t>Широкий спектр культур, </a:t>
            </a:r>
            <a:r>
              <a:rPr lang="ru-RU" sz="2000" dirty="0"/>
              <a:t>сфер</a:t>
            </a:r>
            <a:r>
              <a:rPr lang="nl-NL" sz="2000" dirty="0"/>
              <a:t> и уровней</a:t>
            </a:r>
            <a:r>
              <a:rPr lang="nl-NL" sz="2000" dirty="0">
                <a:latin typeface="Verdan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nl-NL" sz="18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5814" y="249858"/>
            <a:ext cx="5692071" cy="33855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225"/>
              </a:lnSpc>
            </a:pPr>
            <a:r>
              <a:rPr lang="ru-RU" sz="4800" b="1" spc="-30" dirty="0">
                <a:solidFill>
                  <a:srgbClr val="00ABD9"/>
                </a:solidFill>
                <a:latin typeface="Gill Sans"/>
                <a:cs typeface="Gill Sans"/>
              </a:rPr>
              <a:t>Программа обучения</a:t>
            </a:r>
            <a:endParaRPr lang="en-CA" sz="4800" b="1" spc="-30" dirty="0">
              <a:solidFill>
                <a:srgbClr val="00ABD9"/>
              </a:solidFill>
              <a:latin typeface="Gill Sans"/>
              <a:cs typeface="Gill Sans"/>
            </a:endParaRPr>
          </a:p>
          <a:p>
            <a:pPr>
              <a:lnSpc>
                <a:spcPts val="13225"/>
              </a:lnSpc>
            </a:pPr>
            <a:endParaRPr lang="en-CA" sz="11500" dirty="0">
              <a:solidFill>
                <a:srgbClr val="000000"/>
              </a:solidFill>
              <a:latin typeface="DIN 1451 Engschrift" panose="020B0603050302020204" pitchFamily="34" charset="0"/>
            </a:endParaRPr>
          </a:p>
        </p:txBody>
      </p:sp>
      <p:sp>
        <p:nvSpPr>
          <p:cNvPr id="5" name="Tijdelijke aanduiding voor inhoud 5"/>
          <p:cNvSpPr txBox="1">
            <a:spLocks/>
          </p:cNvSpPr>
          <p:nvPr/>
        </p:nvSpPr>
        <p:spPr>
          <a:xfrm>
            <a:off x="515814" y="2338090"/>
            <a:ext cx="4320480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nl-NL" dirty="0">
                <a:solidFill>
                  <a:schemeClr val="bg1"/>
                </a:solidFill>
              </a:rPr>
              <a:t>риентированная </a:t>
            </a:r>
            <a:r>
              <a:rPr lang="ru-RU" dirty="0">
                <a:solidFill>
                  <a:schemeClr val="bg1"/>
                </a:solidFill>
              </a:rPr>
              <a:t>на практическое обучение </a:t>
            </a:r>
            <a:r>
              <a:rPr lang="nl-NL" dirty="0">
                <a:solidFill>
                  <a:schemeClr val="bg1"/>
                </a:solidFill>
              </a:rPr>
              <a:t>программа с </a:t>
            </a:r>
            <a:r>
              <a:rPr lang="ru-RU" dirty="0">
                <a:solidFill>
                  <a:schemeClr val="bg1"/>
                </a:solidFill>
              </a:rPr>
              <a:t>периодами работы по проектам</a:t>
            </a:r>
            <a:br>
              <a:rPr lang="ru-RU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Обучение в малочисленных группах </a:t>
            </a:r>
            <a:r>
              <a:rPr lang="nl-NL" dirty="0">
                <a:solidFill>
                  <a:schemeClr val="bg1"/>
                </a:solidFill>
              </a:rPr>
              <a:t>и семинары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Коучинг в целях наращивания </a:t>
            </a:r>
            <a:r>
              <a:rPr lang="nl-NL" dirty="0">
                <a:solidFill>
                  <a:schemeClr val="bg1"/>
                </a:solidFill>
              </a:rPr>
              <a:t> компетенций</a:t>
            </a:r>
            <a:endParaRPr lang="it-IT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Tijdelijke aanduiding voor inhoud 5"/>
          <p:cNvSpPr txBox="1">
            <a:spLocks/>
          </p:cNvSpPr>
          <p:nvPr/>
        </p:nvSpPr>
        <p:spPr>
          <a:xfrm>
            <a:off x="5484366" y="2338090"/>
            <a:ext cx="4464496" cy="3024336"/>
          </a:xfrm>
          <a:prstGeom prst="rect">
            <a:avLst/>
          </a:prstGeom>
          <a:solidFill>
            <a:srgbClr val="00ABD9"/>
          </a:solidFill>
        </p:spPr>
        <p:txBody>
          <a:bodyPr>
            <a:normAutofit fontScale="85000" lnSpcReduction="10000"/>
          </a:bodyPr>
          <a:lstStyle>
            <a:defPPr>
              <a:defRPr lang="en-CA"/>
            </a:defPPr>
            <a:lvl1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/>
              <a:t>Возможность ознакомления с </a:t>
            </a:r>
            <a:r>
              <a:rPr lang="nl-NL" dirty="0"/>
              <a:t>актуальны</a:t>
            </a:r>
            <a:r>
              <a:rPr lang="ru-RU" dirty="0"/>
              <a:t>ми разработками</a:t>
            </a:r>
            <a:br>
              <a:rPr lang="ru-RU" dirty="0"/>
            </a:br>
            <a:endParaRPr lang="it-IT" dirty="0"/>
          </a:p>
          <a:p>
            <a:r>
              <a:rPr lang="nl-NL" dirty="0"/>
              <a:t>Лекторы </a:t>
            </a:r>
            <a:r>
              <a:rPr lang="ru-RU" dirty="0"/>
              <a:t>из сферы </a:t>
            </a:r>
            <a:r>
              <a:rPr lang="nl-NL" dirty="0"/>
              <a:t>среднего и высшего образования</a:t>
            </a:r>
            <a:r>
              <a:rPr lang="ru-RU" dirty="0"/>
              <a:t/>
            </a:r>
            <a:br>
              <a:rPr lang="ru-RU" dirty="0"/>
            </a:br>
            <a:endParaRPr lang="it-IT" dirty="0"/>
          </a:p>
          <a:p>
            <a:r>
              <a:rPr lang="ru-RU" dirty="0"/>
              <a:t>Практические занятия с привязкой к</a:t>
            </a:r>
            <a:r>
              <a:rPr lang="nl-NL" dirty="0"/>
              <a:t> компаниям или </a:t>
            </a:r>
            <a:r>
              <a:rPr lang="ru-RU" dirty="0"/>
              <a:t>организациям</a:t>
            </a:r>
            <a:r>
              <a:rPr lang="nl-NL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7827626"/>
              </p:ext>
            </p:extLst>
          </p:nvPr>
        </p:nvGraphicFramePr>
        <p:xfrm>
          <a:off x="167803" y="393874"/>
          <a:ext cx="10345093" cy="6768752"/>
        </p:xfrm>
        <a:graphic>
          <a:graphicData uri="http://schemas.openxmlformats.org/presentationml/2006/ole">
            <p:oleObj spid="_x0000_s1080" name="Werkblad" r:id="rId3" imgW="9143663" imgH="5473499" progId="Excel.Sheet.12">
              <p:embed/>
            </p:oleObj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438855" y="219222"/>
            <a:ext cx="57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ABD9"/>
                </a:solidFill>
                <a:latin typeface="Gill Sans"/>
                <a:cs typeface="Gill Sans"/>
              </a:rPr>
              <a:t>Академия и перспективы</a:t>
            </a:r>
            <a:endParaRPr lang="nl-NL" sz="3600" b="1" dirty="0">
              <a:solidFill>
                <a:srgbClr val="00ABD9"/>
              </a:solidFill>
              <a:latin typeface="Gill Sans"/>
              <a:cs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8AEF00-21A1-476D-807A-C60399249A1B}"/>
              </a:ext>
            </a:extLst>
          </p:cNvPr>
          <p:cNvSpPr txBox="1"/>
          <p:nvPr/>
        </p:nvSpPr>
        <p:spPr>
          <a:xfrm>
            <a:off x="167803" y="1690018"/>
            <a:ext cx="3660379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Среднее профессиональное образование</a:t>
            </a:r>
            <a:endParaRPr lang="it-IT" sz="1600" dirty="0">
              <a:solidFill>
                <a:schemeClr val="bg1"/>
              </a:solidFill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«Знает свое дело»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64D3A6-A767-401A-B942-7AA99C56D68F}"/>
              </a:ext>
            </a:extLst>
          </p:cNvPr>
          <p:cNvSpPr/>
          <p:nvPr/>
        </p:nvSpPr>
        <p:spPr>
          <a:xfrm>
            <a:off x="3828182" y="1270744"/>
            <a:ext cx="3188293" cy="120032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Младший специалист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«сочетает навыки мастера с производственной деятельностью и стратегией»</a:t>
            </a:r>
            <a:endParaRPr lang="en-GB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89836A6-A44F-4685-81A3-CCF2128B8ACE}"/>
              </a:ext>
            </a:extLst>
          </p:cNvPr>
          <p:cNvSpPr/>
          <p:nvPr/>
        </p:nvSpPr>
        <p:spPr>
          <a:xfrm>
            <a:off x="7016476" y="537890"/>
            <a:ext cx="3496418" cy="92333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Бакалавр -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«мастер в широком контексте»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EF6C58EC-F7DC-4D51-A329-05963EDB4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8424875"/>
              </p:ext>
            </p:extLst>
          </p:nvPr>
        </p:nvGraphicFramePr>
        <p:xfrm>
          <a:off x="167803" y="2626122"/>
          <a:ext cx="10345091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900">
                  <a:extLst>
                    <a:ext uri="{9D8B030D-6E8A-4147-A177-3AD203B41FA5}">
                      <a16:colId xmlns="" xmlns:a16="http://schemas.microsoft.com/office/drawing/2014/main" val="855675683"/>
                    </a:ext>
                  </a:extLst>
                </a:gridCol>
                <a:gridCol w="3363839">
                  <a:extLst>
                    <a:ext uri="{9D8B030D-6E8A-4147-A177-3AD203B41FA5}">
                      <a16:colId xmlns="" xmlns:a16="http://schemas.microsoft.com/office/drawing/2014/main" val="561025628"/>
                    </a:ext>
                  </a:extLst>
                </a:gridCol>
                <a:gridCol w="3444352">
                  <a:extLst>
                    <a:ext uri="{9D8B030D-6E8A-4147-A177-3AD203B41FA5}">
                      <a16:colId xmlns="" xmlns:a16="http://schemas.microsoft.com/office/drawing/2014/main" val="1963204109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Начинающий профессионал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 работу в соответствии со стандартными процедурами и методами в своей повседневной работе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 типовые задания практически независимо и сотрудничает со своей бригадой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Рассказывает о своих собственных задачах в бригаде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Сообщает о проблемах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вверенные ему решения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с наставником может сформулировать свои учебные потребности 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Начинающий профессионал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теоретические знания своей дисциплины для решения практической задачи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с наставником работает над решением сложных задач, управляет бригадой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Целенаправленно информирует о задачах бригады в свете целей организации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вопросы (требующие изучения)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Применяет решения на практике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формулирует свои учебные потребности 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Начинающий профессионал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подход к работе; умение использовать теорию для решения конкретных практических проблем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 самостоятельно работает над решением сложных задач  и взаимодействует с несколькими сторонами, которые могут  иметь разные интересы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Взаимодействует с многочисленными сторонами и понимает их различные интересы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Исследует вопрос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стратегию поиска и реализации решения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Координирует свои учебные потребности 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273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467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ent-Meeting Document" ma:contentTypeID="0x01010018C77CAB493C4CC28C851D171ACDEB5D00596B2BA2685E0A45A241E5F16505E5C500E7ACB01FCAFE3B4FAF4542484D921456" ma:contentTypeVersion="22" ma:contentTypeDescription="" ma:contentTypeScope="" ma:versionID="187c557672fdb29590166087a36acddb">
  <xsd:schema xmlns:xsd="http://www.w3.org/2001/XMLSchema" xmlns:xs="http://www.w3.org/2001/XMLSchema" xmlns:p="http://schemas.microsoft.com/office/2006/metadata/properties" xmlns:ns1="df6b2545-d15d-4d63-86ca-644416e434f8" xmlns:ns2="bc3c4bbb-6da8-4c98-8c13-a85c6b75e98e" targetNamespace="http://schemas.microsoft.com/office/2006/metadata/properties" ma:root="true" ma:fieldsID="e4c9166474693185885494972017cf77" ns1:_="" ns2:_="">
    <xsd:import namespace="df6b2545-d15d-4d63-86ca-644416e434f8"/>
    <xsd:import namespace="bc3c4bbb-6da8-4c98-8c13-a85c6b75e98e"/>
    <xsd:element name="properties">
      <xsd:complexType>
        <xsd:sequence>
          <xsd:element name="documentManagement">
            <xsd:complexType>
              <xsd:all>
                <xsd:element ref="ns1:Event_x0020_Meeting_x0020_Document_x0020_Type"/>
                <xsd:element ref="ns2:OperationsSubArea"/>
                <xsd:element ref="ns2:ReferenceYear"/>
                <xsd:element ref="ns2:Authors" minOccurs="0"/>
                <xsd:element ref="ns2:ETFLanguage" minOccurs="0"/>
                <xsd:element ref="ns2:ReferenceNumber" minOccurs="0"/>
                <xsd:element ref="ns2:Qualifications_x0020_Keywords" minOccurs="0"/>
                <xsd:element ref="ns1:Countries" minOccurs="0"/>
                <xsd:element ref="ns1:Regions" minOccurs="0"/>
                <xsd:element ref="ns2:Origin" minOccurs="0"/>
                <xsd:element ref="ns1:General_x0020_Keywords" minOccurs="0"/>
                <xsd:element ref="ns2:Status" minOccurs="0"/>
                <xsd:element ref="ns1:PA_QUAL" minOccurs="0"/>
                <xsd:element ref="ns1:_dlc_DocId" minOccurs="0"/>
                <xsd:element ref="ns1:_dlc_DocIdUrl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Event_x0020_Meeting_x0020_Document_x0020_Type" ma:index="0" ma:displayName="Event-Meeting Document Type" ma:format="Dropdown" ma:internalName="Event_x0020_Meeting_x0020_Document_x0020_Type" ma:readOnly="false">
      <xsd:simpleType>
        <xsd:restriction base="dms:Choice">
          <xsd:enumeration value="Agenda"/>
          <xsd:enumeration value="Article"/>
          <xsd:enumeration value="Background note"/>
          <xsd:enumeration value="Briefing for speakers"/>
          <xsd:enumeration value="Budget"/>
          <xsd:enumeration value="Concept note"/>
          <xsd:enumeration value="Event assessment"/>
          <xsd:enumeration value="Event profile"/>
          <xsd:enumeration value="Feedback report"/>
          <xsd:enumeration value="Final report"/>
          <xsd:enumeration value="Invitation"/>
          <xsd:enumeration value="Paper"/>
          <xsd:enumeration value="Participants List"/>
          <xsd:enumeration value="Presentation"/>
          <xsd:enumeration value="Press release"/>
          <xsd:enumeration value="Speech"/>
        </xsd:restriction>
      </xsd:simpleType>
    </xsd:element>
    <xsd:element name="Countries" ma:index="9" nillable="true" ma:displayName="Countries" ma:list="{9194351c-4b7d-432a-9a74-6cfaf37d5a5a}" ma:internalName="Countries0" ma:readOnly="false" ma:showField="Title" ma:web="df6b2545-d15d-4d63-86ca-644416e434f8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gions" ma:index="10" nillable="true" ma:displayName="Regions" ma:default="Not Applicable" ma:internalName="Region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t Applicable"/>
                    <xsd:enumeration value="Central Asia"/>
                    <xsd:enumeration value="Eastern Europe"/>
                    <xsd:enumeration value="South Eastern Europe and Turkey (SEET)"/>
                    <xsd:enumeration value="Southern and Eastern Mediterranean (SEMED)"/>
                  </xsd:restriction>
                </xsd:simpleType>
              </xsd:element>
            </xsd:sequence>
          </xsd:extension>
        </xsd:complexContent>
      </xsd:complexType>
    </xsd:element>
    <xsd:element name="General_x0020_Keywords" ma:index="12" nillable="true" ma:displayName="General Keywords" ma:hidden="true" ma:internalName="General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Governance"/>
                    <xsd:enumeration value="Human resources"/>
                    <xsd:enumeration value="IC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PA_QUAL" ma:index="20" nillable="true" ma:displayName="Project Activity" ma:list="{a03d2809-6600-4914-80c7-0b761fb3a898}" ma:internalName="PA_QUAL" ma:showField="Title" ma:web="df6b2545-d15d-4d63-86ca-644416e434f8">
      <xsd:simpleType>
        <xsd:restriction base="dms:Lookup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c4bbb-6da8-4c98-8c13-a85c6b75e98e" elementFormDefault="qualified">
    <xsd:import namespace="http://schemas.microsoft.com/office/2006/documentManagement/types"/>
    <xsd:import namespace="http://schemas.microsoft.com/office/infopath/2007/PartnerControls"/>
    <xsd:element name="OperationsSubArea" ma:index="1" ma:displayName="Operations Sub Area" ma:format="Dropdown" ma:internalName="OperationsSubArea">
      <xsd:simpleType>
        <xsd:restriction base="dms:Choice">
          <xsd:enumeration value="Support to the EU policy and external assistance"/>
          <xsd:enumeration value="Policy analysis and system wide progress monitoring"/>
          <xsd:enumeration value="VET governance"/>
          <xsd:enumeration value="Qualifications and qualification system"/>
          <xsd:enumeration value="VET provision and quality"/>
          <xsd:enumeration value="Employment, employability and mobility"/>
          <xsd:enumeration value="Entrepreneurial learning and enterprise skills"/>
          <xsd:enumeration value="Country desks"/>
          <xsd:enumeration value="GEMM"/>
          <xsd:enumeration value="Statistics"/>
          <xsd:enumeration value="Knowledge management"/>
          <xsd:enumeration value="Capacity building"/>
          <xsd:enumeration value="Expertise development"/>
          <xsd:enumeration value="Regional activities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default="2018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Authors" ma:index="5" nillable="true" ma:displayName="Authors" ma:internalName="Authors">
      <xsd:simpleType>
        <xsd:restriction base="dms:Text"/>
      </xsd:simpleType>
    </xsd:element>
    <xsd:element name="ETFLanguage" ma:index="6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  <xsd:enumeration value="Local language"/>
        </xsd:restriction>
      </xsd:simpleType>
    </xsd:element>
    <xsd:element name="ReferenceNumber" ma:index="7" nillable="true" ma:displayName="Reference Number" ma:internalName="ReferenceNumber">
      <xsd:simpleType>
        <xsd:restriction base="dms:Text"/>
      </xsd:simpleType>
    </xsd:element>
    <xsd:element name="Qualifications_x0020_Keywords" ma:index="8" nillable="true" ma:displayName="Qualifications Keywords" ma:internalName="Qualifications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sessment and certification"/>
                    <xsd:enumeration value="Bologna Process"/>
                    <xsd:enumeration value="Credit Systems"/>
                    <xsd:enumeration value="Curricula"/>
                    <xsd:enumeration value="Standards"/>
                    <xsd:enumeration value="European Qualifications Framework"/>
                    <xsd:enumeration value="Learning outcomes"/>
                    <xsd:enumeration value="Legislation"/>
                    <xsd:enumeration value="Institutional arrangements"/>
                    <xsd:enumeration value="Mobility"/>
                    <xsd:enumeration value="Qualifications frameworks"/>
                    <xsd:enumeration value="Quality assurance of qualifications"/>
                    <xsd:enumeration value="Recognition of qualifications"/>
                    <xsd:enumeration value="Sector skills councils"/>
                    <xsd:enumeration value="Validation of non-formal and informal learning"/>
                  </xsd:restriction>
                </xsd:simpleType>
              </xsd:element>
            </xsd:sequence>
          </xsd:extension>
        </xsd:complexContent>
      </xsd:complexType>
    </xsd:element>
    <xsd:element name="Origin" ma:index="11" nillable="true" ma:displayName="Origin" ma:hidden="true" ma:internalName="Origin" ma:readOnly="false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13" nillable="true" ma:displayName="Status" ma:hidden="true" ma:internalName="Status" ma:readOnly="false">
      <xsd:simpleType>
        <xsd:restriction base="dms:Choice">
          <xsd:enumeration value="Draft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bc3c4bbb-6da8-4c98-8c13-a85c6b75e98e" xsi:nil="true"/>
    <ReferenceNumber xmlns="bc3c4bbb-6da8-4c98-8c13-a85c6b75e98e" xsi:nil="true"/>
    <Countries xmlns="df6b2545-d15d-4d63-86ca-644416e434f8">
      <Value>231</Value>
    </Countries>
    <ETFLanguage xmlns="bc3c4bbb-6da8-4c98-8c13-a85c6b75e98e">Russian</ETFLanguage>
    <PA_QUAL xmlns="df6b2545-d15d-4d63-86ca-644416e434f8">88</PA_QUAL>
    <Regions xmlns="df6b2545-d15d-4d63-86ca-644416e434f8">
      <Value>Not Applicable</Value>
    </Regions>
    <Origin xmlns="bc3c4bbb-6da8-4c98-8c13-a85c6b75e98e" xsi:nil="true"/>
    <Qualifications_x0020_Keywords xmlns="bc3c4bbb-6da8-4c98-8c13-a85c6b75e98e"/>
    <Status xmlns="bc3c4bbb-6da8-4c98-8c13-a85c6b75e98e" xsi:nil="true"/>
    <ReferenceYear xmlns="bc3c4bbb-6da8-4c98-8c13-a85c6b75e98e">2018</ReferenceYear>
    <General_x0020_Keywords xmlns="df6b2545-d15d-4d63-86ca-644416e434f8"/>
    <OperationsSubArea xmlns="bc3c4bbb-6da8-4c98-8c13-a85c6b75e98e">Qualifications and qualification system</OperationsSubArea>
    <_dlc_DocId xmlns="df6b2545-d15d-4d63-86ca-644416e434f8">ETFDMS-2034704231-2049</_dlc_DocId>
    <_dlc_DocIdUrl xmlns="df6b2545-d15d-4d63-86ca-644416e434f8">
      <Url>https://sharing.etf.europa.eu/sites/dms/ops/qualf/_layouts/15/DocIdRedir.aspx?ID=ETFDMS-2034704231-2049</Url>
      <Description>ETFDMS-2034704231-2049</Description>
    </_dlc_DocIdUrl>
    <Event_x0020_Meeting_x0020_Document_x0020_Type xmlns="df6b2545-d15d-4d63-86ca-644416e434f8">Presentation</Event_x0020_Meeting_x0020_Document_x0020_Type>
  </documentManagement>
</p:properties>
</file>

<file path=customXml/itemProps1.xml><?xml version="1.0" encoding="utf-8"?>
<ds:datastoreItem xmlns:ds="http://schemas.openxmlformats.org/officeDocument/2006/customXml" ds:itemID="{F38104B7-6BFD-4DAA-9402-D30EB0CF00D9}"/>
</file>

<file path=customXml/itemProps2.xml><?xml version="1.0" encoding="utf-8"?>
<ds:datastoreItem xmlns:ds="http://schemas.openxmlformats.org/officeDocument/2006/customXml" ds:itemID="{4C3CF311-1A01-4674-A8A1-A50197F47F3F}"/>
</file>

<file path=customXml/itemProps3.xml><?xml version="1.0" encoding="utf-8"?>
<ds:datastoreItem xmlns:ds="http://schemas.openxmlformats.org/officeDocument/2006/customXml" ds:itemID="{079C2563-DAB2-4A06-B6E2-7D95700B8B34}"/>
</file>

<file path=customXml/itemProps4.xml><?xml version="1.0" encoding="utf-8"?>
<ds:datastoreItem xmlns:ds="http://schemas.openxmlformats.org/officeDocument/2006/customXml" ds:itemID="{D3993A2A-5974-4381-AB69-0B5C6AFFEC7E}"/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799</Words>
  <Application>Microsoft Office PowerPoint</Application>
  <PresentationFormat>Custom</PresentationFormat>
  <Paragraphs>187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Werkblad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Образовательные программы (2017) </vt:lpstr>
    </vt:vector>
  </TitlesOfParts>
  <Company>Investintech.com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3. Netherlands RU</dc:title>
  <dc:creator>A2E_Engine</dc:creator>
  <cp:lastModifiedBy>kochubeeva</cp:lastModifiedBy>
  <cp:revision>92</cp:revision>
  <dcterms:created xsi:type="dcterms:W3CDTF">2015-10-14T08:23:23Z</dcterms:created>
  <dcterms:modified xsi:type="dcterms:W3CDTF">2018-05-24T15:26:49Z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0x01010018C77CAB493C4CC28C851D171ACDEB5D00596B2BA2685E0A45A241E5F16505E5C500E7ACB01FCAFE3B4FAF4542484D921456</vt:lpwstr>
  </property>
  <property fmtid="{D5CDD505-2E9C-101B-9397-08002B2CF9AE}" pid="3" name="Area">
    <vt:lpwstr>Operations</vt:lpwstr>
  </property>
  <property fmtid="{D5CDD505-2E9C-101B-9397-08002B2CF9AE}" pid="4" name="_dlc_DocIdItemGuid">
    <vt:lpwstr>a0ddce86-8b7f-477b-8a49-d7dafbaa70e3</vt:lpwstr>
  </property>
  <property fmtid="{D5CDD505-2E9C-101B-9397-08002B2CF9AE}" pid="5" name="OPS Tags">
    <vt:lpwstr>;#Qualifications;#</vt:lpwstr>
  </property>
</Properties>
</file>