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82" r:id="rId6"/>
    <p:sldId id="263" r:id="rId7"/>
    <p:sldId id="268" r:id="rId8"/>
    <p:sldId id="265" r:id="rId9"/>
    <p:sldId id="273" r:id="rId10"/>
    <p:sldId id="274" r:id="rId11"/>
    <p:sldId id="275" r:id="rId12"/>
    <p:sldId id="278" r:id="rId13"/>
    <p:sldId id="277" r:id="rId14"/>
    <p:sldId id="279" r:id="rId15"/>
    <p:sldId id="284" r:id="rId16"/>
  </p:sldIdLst>
  <p:sldSz cx="10680700" cy="75565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BD9"/>
    <a:srgbClr val="D94474"/>
    <a:srgbClr val="D00144"/>
    <a:srgbClr val="9D9C9C"/>
    <a:srgbClr val="C7C6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73" d="100"/>
          <a:sy n="73" d="100"/>
        </p:scale>
        <p:origin x="-936" y="-10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5/25/2018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780330" y="249858"/>
            <a:ext cx="4476254" cy="4781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1301496">
              <a:lnSpc>
                <a:spcPts val="4000"/>
              </a:lnSpc>
            </a:pPr>
            <a:r>
              <a:rPr lang="fr-FR" sz="3200" b="1" dirty="0" smtClean="0">
                <a:solidFill>
                  <a:srgbClr val="00B0F0"/>
                </a:solidFill>
                <a:latin typeface="Gill Sans"/>
              </a:rPr>
              <a:t>Résultats</a:t>
            </a:r>
            <a:r>
              <a:rPr lang="fr-FR" smtClean="0"/>
              <a:t> </a:t>
            </a:r>
            <a:endParaRPr lang="fr-FR" sz="3200" b="1" dirty="0">
              <a:solidFill>
                <a:srgbClr val="00B0F0"/>
              </a:solidFill>
              <a:latin typeface="Gill Sans"/>
              <a:ea typeface="Open Sans" panose="020B0606030504020204" pitchFamily="34" charset="0"/>
              <a:cs typeface="Gill Sans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955267"/>
              </p:ext>
            </p:extLst>
          </p:nvPr>
        </p:nvGraphicFramePr>
        <p:xfrm>
          <a:off x="227782" y="1762026"/>
          <a:ext cx="9721078" cy="404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9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1085647070"/>
                    </a:ext>
                  </a:extLst>
                </a:gridCol>
              </a:tblGrid>
              <a:tr h="9722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2011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2012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2013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2014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2015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2016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Nouveaux</a:t>
                      </a:r>
                      <a: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  <a:latin typeface="Open Sans" panose="020B0606030504020204" pitchFamily="34" charset="0"/>
                        </a:rPr>
                        <a:t>étudiants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1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190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475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761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990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1033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1170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3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Diplômés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Diplômés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Diplômés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Diplômés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Diplômés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107 (56%)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272 (57%)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379 (50%)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 409 (41%)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21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Abandons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Abandons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Abandons</a:t>
                      </a:r>
                      <a: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Abandons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</a:rPr>
                        <a:t>Abandons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effectLst/>
                          <a:latin typeface="Open Sans" panose="020B0606030504020204" pitchFamily="34" charset="0"/>
                        </a:rPr>
                        <a:t>74 (39%)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161 (34%)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285 (38%)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339 (34%)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289 (28%)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31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Réussite maximale</a:t>
                      </a:r>
                      <a:r>
                        <a:t> </a:t>
                      </a:r>
                    </a:p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61%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Réussite maximale</a:t>
                      </a:r>
                      <a:r>
                        <a:t> </a:t>
                      </a:r>
                    </a:p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66%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Réussite maximale</a:t>
                      </a:r>
                      <a:r>
                        <a:t> </a:t>
                      </a:r>
                    </a:p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62%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Réussite maximale</a:t>
                      </a:r>
                      <a:r>
                        <a:t> </a:t>
                      </a:r>
                    </a:p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66%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Réussite maximale</a:t>
                      </a:r>
                      <a:r>
                        <a:t> </a:t>
                      </a:r>
                    </a:p>
                    <a:p>
                      <a:pPr algn="l" rtl="0" fontAlgn="ctr"/>
                      <a:r>
                        <a:rPr lang="fr-FR" sz="1600" u="none" strike="noStrike" dirty="0" smtClean="0">
                          <a:effectLst/>
                          <a:latin typeface="Open Sans" panose="020B0606030504020204" pitchFamily="34" charset="0"/>
                        </a:rPr>
                        <a:t>72%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23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57" y="50874"/>
            <a:ext cx="10680700" cy="754380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2629454"/>
              </p:ext>
            </p:extLst>
          </p:nvPr>
        </p:nvGraphicFramePr>
        <p:xfrm>
          <a:off x="515814" y="2338090"/>
          <a:ext cx="5400601" cy="2880320"/>
        </p:xfrm>
        <a:graphic>
          <a:graphicData uri="http://schemas.openxmlformats.org/drawingml/2006/table">
            <a:tbl>
              <a:tblPr/>
              <a:tblGrid>
                <a:gridCol w="1178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3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98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Étudiants</a:t>
                      </a:r>
                      <a:r>
                        <a:rPr dirty="0"/>
                        <a:t> 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 programme de licence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Diplômés</a:t>
                      </a:r>
                      <a: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2013-2014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2014-2015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2015-2016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/>
                        <a:t>         </a:t>
                      </a:r>
                      <a:r>
                        <a:rPr lang="fr-FR" dirty="0" smtClean="0"/>
                        <a:t> </a:t>
                      </a:r>
                      <a:r>
                        <a:rPr lang="fr-FR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/>
                        <a:t>          </a:t>
                      </a:r>
                      <a:r>
                        <a:rPr lang="fr-FR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15814" y="125797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spc="-30" dirty="0">
                <a:solidFill>
                  <a:srgbClr val="00ABD9"/>
                </a:solidFill>
                <a:latin typeface="Gill Sans"/>
              </a:rPr>
              <a:t>Étudiants</a:t>
            </a:r>
          </a:p>
        </p:txBody>
      </p:sp>
    </p:spTree>
    <p:extLst>
      <p:ext uri="{BB962C8B-B14F-4D97-AF65-F5344CB8AC3E}">
        <p14:creationId xmlns:p14="http://schemas.microsoft.com/office/powerpoint/2010/main" xmlns="" val="9673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3846" y="249858"/>
            <a:ext cx="9217024" cy="24314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dirty="0"/>
              <a:t/>
            </a:r>
            <a:br>
              <a:rPr dirty="0"/>
            </a:br>
            <a:r>
              <a:rPr lang="fr-FR" sz="3200" b="1" dirty="0">
                <a:solidFill>
                  <a:srgbClr val="00ABD9"/>
                </a:solidFill>
                <a:latin typeface="Gill Sans"/>
              </a:rPr>
              <a:t>Centre de développement de la force de travail</a:t>
            </a:r>
            <a:endParaRPr lang="fr-FR" sz="3600" b="1" dirty="0">
              <a:solidFill>
                <a:srgbClr val="00ABD9"/>
              </a:solidFill>
              <a:latin typeface="Gill Sans"/>
            </a:endParaRPr>
          </a:p>
          <a:p>
            <a:r>
              <a:rPr dirty="0"/>
              <a:t/>
            </a:r>
            <a:br>
              <a:rPr dirty="0"/>
            </a:br>
            <a:r>
              <a:rPr lang="fr-FR" dirty="0" smtClean="0"/>
              <a:t>« </a:t>
            </a:r>
            <a:r>
              <a:rPr lang="fr-FR" i="1" dirty="0" smtClean="0"/>
              <a:t>Au centre de développement de la force de travail de la RAC, nous améliorons, intensifions et organisons la collaboration avec la communauté professionnelle afin d’être en mesure, au terme de 2 années d’étude, de fournir au marché du travail, des diplômés polyvalents et orientés sur les résultats qui s’adaptent sans problème à la pratique professionnelle et sont pleinement opérationnels dès l’obtention de leur diplôme</a:t>
            </a:r>
            <a:r>
              <a:rPr lang="fr-FR" dirty="0" smtClean="0"/>
              <a:t> »</a:t>
            </a:r>
            <a:endParaRPr lang="fr-FR" sz="48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846" y="3922266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15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71482" y="1204219"/>
            <a:ext cx="688496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Futur du </a:t>
            </a:r>
            <a:r>
              <a:rPr lang="fr-FR" sz="2400" b="1" dirty="0" err="1" smtClean="0">
                <a:solidFill>
                  <a:srgbClr val="00B0F0"/>
                </a:solidFill>
                <a:latin typeface="Open Sans" panose="020B0606030504020204" pitchFamily="34" charset="0"/>
              </a:rPr>
              <a:t>WDC</a:t>
            </a:r>
            <a:r>
              <a:rPr lang="fr-FR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 (centre de développement de la force de travail)</a:t>
            </a:r>
          </a:p>
          <a:p>
            <a:pPr>
              <a:lnSpc>
                <a:spcPts val="1610"/>
              </a:lnSpc>
            </a:pPr>
            <a:endParaRPr lang="fr-FR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812552"/>
            <a:ext cx="4725268" cy="1973190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Développer la collaboration entre les entreprises de formation professionnelle et les universités pour l’enseignement professionnel.</a:t>
            </a:r>
            <a:endParaRPr lang="fr-FR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FFFFFF"/>
                </a:solidFill>
                <a:latin typeface="Open Sans" panose="020B0606030504020204" pitchFamily="34" charset="0"/>
              </a:rPr>
              <a:t>Faire du WDC le laboratoire de la ville pour les PME </a:t>
            </a:r>
            <a:r>
              <a:rPr lang="fr-FR" sz="1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de Rotterdam</a:t>
            </a:r>
            <a:endParaRPr lang="fr-FR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Le WDC comme promoteur du niveau </a:t>
            </a:r>
            <a:r>
              <a:rPr lang="fr-FR" sz="1400" i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Associate </a:t>
            </a:r>
            <a:r>
              <a:rPr lang="fr-FR" sz="1400" i="1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degree</a:t>
            </a:r>
            <a:r>
              <a:rPr lang="fr-FR" sz="1400" i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 </a:t>
            </a:r>
            <a:r>
              <a:rPr lang="fr-FR" sz="14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dans la communauté professionnelle</a:t>
            </a:r>
            <a:endParaRPr lang="fr-FR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000"/>
              </a:lnSpc>
            </a:pPr>
            <a:endParaRPr lang="fr-FR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86400" y="3202186"/>
            <a:ext cx="4411464" cy="2859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fr-FR" sz="2400" b="1" dirty="0" smtClean="0">
                <a:solidFill>
                  <a:srgbClr val="00B0F0"/>
                </a:solidFill>
                <a:latin typeface="Open Sans" panose="020B0606030504020204" pitchFamily="34" charset="0"/>
              </a:rPr>
              <a:t>Future de l’Académie de Rotterdam</a:t>
            </a:r>
            <a:endParaRPr lang="fr-FR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56935" y="3634234"/>
            <a:ext cx="4735943" cy="1938992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CA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École indépendante pour les programmes de niveau 5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Un exemple à suivre au plan national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 Approvisionner le marché du travail de Rotterdam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  Offrir une vaste gamme de programmes d’étude à temps partiel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TextBox 15"/>
          <p:cNvSpPr txBox="1"/>
          <p:nvPr/>
        </p:nvSpPr>
        <p:spPr>
          <a:xfrm>
            <a:off x="5486400" y="49403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8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818282"/>
            <a:ext cx="10783614" cy="13721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fr-FR" sz="3200" b="1" dirty="0" smtClean="0">
                <a:solidFill>
                  <a:srgbClr val="00ABD9"/>
                </a:solidFill>
                <a:latin typeface="Gill Sans"/>
              </a:rPr>
              <a:t>Programme (temps plein, temps partiel), éducation préalable, sexe et groupe ethnique (2016)</a:t>
            </a:r>
            <a:endParaRPr lang="fr-FR" sz="32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08322" y="3006742"/>
            <a:ext cx="4862140" cy="29084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1400" b="1" dirty="0" smtClean="0">
                <a:latin typeface="Verdana" panose="020B0604030504040204" pitchFamily="34" charset="0"/>
              </a:rPr>
              <a:t>Programme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fr-FR" sz="1400" dirty="0">
              <a:latin typeface="Verdana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92609" y="2914154"/>
            <a:ext cx="1251997" cy="4154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sz="1400" b="1" dirty="0" smtClean="0">
                <a:latin typeface="Open Sans" panose="020B0606030504020204" pitchFamily="34" charset="0"/>
              </a:rPr>
              <a:t>Sexe</a:t>
            </a:r>
            <a:endParaRPr lang="fr-F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132605" y="2998927"/>
            <a:ext cx="24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</a:rPr>
              <a:t>Éducation</a:t>
            </a:r>
            <a:r>
              <a:rPr lang="fr-FR" dirty="0" smtClean="0"/>
              <a:t> </a:t>
            </a:r>
            <a:r>
              <a:rPr lang="fr-FR" sz="1400" b="1" dirty="0" smtClean="0">
                <a:latin typeface="Verdana" panose="020B0604030504040204" pitchFamily="34" charset="0"/>
              </a:rPr>
              <a:t>préalable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652718" y="3003584"/>
            <a:ext cx="140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Open Sans" panose="020B0606030504020204" pitchFamily="34" charset="0"/>
              </a:rPr>
              <a:t>Groupe ethnique</a:t>
            </a:r>
            <a:endParaRPr lang="fr-FR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g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041" y="3475539"/>
            <a:ext cx="2757924" cy="2609907"/>
          </a:xfrm>
          <a:prstGeom prst="rect">
            <a:avLst/>
          </a:prstGeom>
        </p:spPr>
      </p:pic>
      <p:pic>
        <p:nvPicPr>
          <p:cNvPr id="14" name="img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380" y="3472928"/>
            <a:ext cx="2662504" cy="2612518"/>
          </a:xfrm>
          <a:prstGeom prst="rect">
            <a:avLst/>
          </a:prstGeom>
        </p:spPr>
      </p:pic>
      <p:pic>
        <p:nvPicPr>
          <p:cNvPr id="15" name="img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1289" y="3466969"/>
            <a:ext cx="2676919" cy="2618477"/>
          </a:xfrm>
          <a:prstGeom prst="rect">
            <a:avLst/>
          </a:prstGeom>
        </p:spPr>
      </p:pic>
      <p:pic>
        <p:nvPicPr>
          <p:cNvPr id="16" name="img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1743" y="3466969"/>
            <a:ext cx="2647373" cy="26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1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-30" noProof="1">
                <a:solidFill>
                  <a:srgbClr val="00ABD9"/>
                </a:solidFill>
                <a:latin typeface="Gill Sans"/>
              </a:rPr>
              <a:t>Programmes Ad (2017)</a:t>
            </a:r>
            <a:r>
              <a:t/>
            </a:r>
            <a:br/>
            <a:endParaRPr lang="fr-FR" dirty="0"/>
          </a:p>
        </p:txBody>
      </p:sp>
      <p:pic>
        <p:nvPicPr>
          <p:cNvPr id="22530" name="Picture 2" descr="E:\Documents and Settings\Barbara e Daniela\Documenti\TRADUZIONI\TRADUZIONI 2018\IBF\TRADOTTI\022mag18\04.consegna erica francia\slide 15 file workshop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618010"/>
            <a:ext cx="9292530" cy="5488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65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990600"/>
            <a:ext cx="1384995" cy="2960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0"/>
              </a:lnSpc>
            </a:pPr>
            <a:r>
              <a:rPr lang="fr-FR" sz="6000" spc="-30" noProof="1" smtClean="0">
                <a:solidFill>
                  <a:srgbClr val="00ABD9"/>
                </a:solidFill>
                <a:latin typeface="Impact" panose="020B0806030902050204" pitchFamily="34" charset="0"/>
              </a:rPr>
              <a:t>Pourquoi</a:t>
            </a:r>
          </a:p>
          <a:p>
            <a:pPr>
              <a:lnSpc>
                <a:spcPts val="11500"/>
              </a:lnSpc>
            </a:pPr>
            <a:endParaRPr lang="fr-FR" sz="100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87822" y="2482106"/>
            <a:ext cx="6624736" cy="44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Faible niveau d’éducation de la population active de  Rotterdam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Taux d'abandon scolaire élevé et faible taux de réussite aux examens scolaires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fr-FR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Les diplômés quittent Rotterdam</a:t>
            </a:r>
          </a:p>
          <a:p>
            <a:pPr>
              <a:buFont typeface="Arial" pitchFamily="34" charset="0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411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35400" y="1295400"/>
            <a:ext cx="6752811" cy="13267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fr-FR" sz="3900" b="1" spc="-30" dirty="0" smtClean="0">
                <a:solidFill>
                  <a:srgbClr val="00ABD9"/>
                </a:solidFill>
                <a:latin typeface="Gill Sans"/>
              </a:rPr>
              <a:t>ACADÉMIE DE ROTTERDAM</a:t>
            </a:r>
          </a:p>
          <a:p>
            <a:pPr>
              <a:lnSpc>
                <a:spcPts val="5400"/>
              </a:lnSpc>
            </a:pPr>
            <a:endParaRPr lang="fr-FR" sz="3900" dirty="0">
              <a:solidFill>
                <a:srgbClr val="000000"/>
              </a:solidFill>
              <a:latin typeface="DIN 1451 Engschrift" panose="020B06030503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851682" y="1978050"/>
            <a:ext cx="6863358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Collaboration</a:t>
            </a:r>
            <a:r>
              <a:rPr lang="fr-FR" dirty="0" smtClean="0"/>
              <a:t> </a:t>
            </a:r>
            <a:r>
              <a:rPr lang="fr-FR" sz="2000" dirty="0" smtClean="0">
                <a:latin typeface="Verdana" pitchFamily="34" charset="0"/>
              </a:rPr>
              <a:t>entre l’Université de Rotterdam, une université de sciences appliquées et deux établissements d’enseignement professionnel. 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Débuts en septembre 2011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Indépendance par rapport aux autres facultés de l’université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12 programmes d’</a:t>
            </a:r>
            <a:r>
              <a:rPr lang="fr-FR" sz="2000" i="1" dirty="0" smtClean="0">
                <a:latin typeface="Verdana" pitchFamily="34" charset="0"/>
              </a:rPr>
              <a:t>Associate </a:t>
            </a:r>
            <a:r>
              <a:rPr lang="fr-FR" sz="2000" i="1" dirty="0" err="1" smtClean="0">
                <a:latin typeface="Verdana" pitchFamily="34" charset="0"/>
              </a:rPr>
              <a:t>degree</a:t>
            </a:r>
            <a:r>
              <a:rPr lang="fr-FR" sz="2000" i="1" dirty="0" smtClean="0">
                <a:latin typeface="Verdana" pitchFamily="34" charset="0"/>
              </a:rPr>
              <a:t> (diplôme sur 2 ans) </a:t>
            </a:r>
            <a:r>
              <a:rPr lang="fr-FR" sz="2000" dirty="0" smtClean="0">
                <a:latin typeface="Verdana" pitchFamily="34" charset="0"/>
              </a:rPr>
              <a:t>allant des arts à la technologie en passant par les soins de santé 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Verdana" pitchFamily="34" charset="0"/>
              </a:rPr>
              <a:t>Près de 2700 étudiants en 2017</a:t>
            </a:r>
          </a:p>
          <a:p>
            <a:pPr>
              <a:lnSpc>
                <a:spcPct val="150000"/>
              </a:lnSpc>
            </a:pPr>
            <a:endParaRPr lang="fr-FR" sz="28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endParaRPr lang="fr-FR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838" y="537890"/>
            <a:ext cx="9073008" cy="17543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Gill Sans"/>
              </a:rPr>
              <a:t>Communication chaleureuse et </a:t>
            </a:r>
            <a:r>
              <a:rPr dirty="0"/>
              <a:t/>
            </a:r>
            <a:br>
              <a:rPr dirty="0"/>
            </a:br>
            <a:r>
              <a:rPr lang="fr-FR" sz="4800" b="1" dirty="0" smtClean="0">
                <a:solidFill>
                  <a:schemeClr val="bg1"/>
                </a:solidFill>
                <a:latin typeface="Gill Sans"/>
              </a:rPr>
              <a:t>activité de conseil intensive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 </a:t>
            </a:r>
            <a:endParaRPr lang="fr-FR" sz="48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ijdelijke aanduiding voor inhoud 5"/>
          <p:cNvSpPr txBox="1">
            <a:spLocks/>
          </p:cNvSpPr>
          <p:nvPr/>
        </p:nvSpPr>
        <p:spPr>
          <a:xfrm>
            <a:off x="731838" y="2122066"/>
            <a:ext cx="914501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Alignement minutieux sur le niveau d’entrée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Programme</a:t>
            </a:r>
            <a:r>
              <a:rPr lang="fr-FR" dirty="0" smtClean="0"/>
              <a:t> 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éducatif et orientation professionnelle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Accompagner les étudiants lors de l’acquisition des compétences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</a:rPr>
              <a:t>Faire en sorte que les étudiants se sentent chez eux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5"/>
          <p:cNvSpPr txBox="1">
            <a:spLocks/>
          </p:cNvSpPr>
          <p:nvPr/>
        </p:nvSpPr>
        <p:spPr>
          <a:xfrm>
            <a:off x="875854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Collaboration intensive</a:t>
            </a:r>
            <a:r>
              <a:rPr lang="fr-FR" dirty="0" smtClean="0"/>
              <a:t> </a:t>
            </a: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avec des</a:t>
            </a:r>
            <a:r>
              <a:rPr lang="fr-FR" dirty="0" smtClean="0"/>
              <a:t> </a:t>
            </a:r>
            <a:r>
              <a:rPr lang="fr-FR" sz="2200" dirty="0">
                <a:solidFill>
                  <a:schemeClr val="bg1"/>
                </a:solidFill>
                <a:latin typeface="Verdana"/>
              </a:rPr>
              <a:t>entreprises</a:t>
            </a:r>
            <a:r>
              <a:rPr lang="fr-FR" dirty="0" smtClean="0"/>
              <a:t> </a:t>
            </a: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et des</a:t>
            </a:r>
            <a:r>
              <a:rPr lang="fr-FR" dirty="0" smtClean="0"/>
              <a:t> </a:t>
            </a: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organisations</a:t>
            </a:r>
            <a:r>
              <a:rPr lang="fr-FR" dirty="0" smtClean="0"/>
              <a:t>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Souplesse de l’organisation</a:t>
            </a:r>
            <a:r>
              <a:rPr lang="fr-FR" dirty="0" smtClean="0"/>
              <a:t> </a:t>
            </a: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et des méthodes d’enseignement : structure modulaire, apprentissage mixte et apprentissage sur le tas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Contenus flexibles des</a:t>
            </a:r>
            <a:r>
              <a:rPr lang="fr-FR" dirty="0" smtClean="0"/>
              <a:t> </a:t>
            </a:r>
            <a:r>
              <a:rPr lang="fr-FR" sz="2200" dirty="0" smtClean="0">
                <a:solidFill>
                  <a:schemeClr val="bg1"/>
                </a:solidFill>
                <a:latin typeface="Verdana"/>
              </a:rPr>
              <a:t>programmes</a:t>
            </a:r>
          </a:p>
          <a:p>
            <a:pPr>
              <a:buFont typeface="Wingdings" charset="2"/>
              <a:buChar char="§"/>
            </a:pPr>
            <a:endParaRPr lang="fr-FR" sz="2400" dirty="0" smtClean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fr-FR" sz="2400" dirty="0" smtClean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fr-FR" sz="2400" dirty="0" smtClean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endParaRPr lang="fr-FR" sz="1200" dirty="0" smtClean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		</a:t>
            </a:r>
            <a:endParaRPr lang="fr-FR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>
              <a:latin typeface="Verdana" pitchFamily="34" charset="0"/>
            </a:endParaRPr>
          </a:p>
        </p:txBody>
      </p:sp>
      <p:sp>
        <p:nvSpPr>
          <p:cNvPr id="3" name="Tijdelijke aanduiding voor inhoud 5"/>
          <p:cNvSpPr txBox="1">
            <a:spLocks/>
          </p:cNvSpPr>
          <p:nvPr/>
        </p:nvSpPr>
        <p:spPr>
          <a:xfrm>
            <a:off x="6132438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7500" lnSpcReduction="20000"/>
          </a:bodyPr>
          <a:lstStyle>
            <a:defPPr>
              <a:defRPr lang="en-CA"/>
            </a:defPPr>
            <a:lvl1pPr marL="342900" indent="-342900">
              <a:lnSpc>
                <a:spcPct val="140000"/>
              </a:lnSpc>
              <a:spcBef>
                <a:spcPct val="20000"/>
              </a:spcBef>
              <a:buFont typeface="Wingdings" charset="2"/>
              <a:buChar char="§"/>
              <a:defRPr sz="2200"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Engagement et soutien de la direction</a:t>
            </a:r>
          </a:p>
          <a:p>
            <a:r>
              <a:rPr lang="fr-FR" dirty="0">
                <a:solidFill>
                  <a:srgbClr val="FFFFFF"/>
                </a:solidFill>
              </a:rPr>
              <a:t>Collaboration</a:t>
            </a:r>
            <a:r>
              <a:rPr lang="fr-FR" dirty="0" smtClean="0"/>
              <a:t> </a:t>
            </a:r>
            <a:r>
              <a:rPr lang="fr-FR" dirty="0">
                <a:solidFill>
                  <a:srgbClr val="FFFFFF"/>
                </a:solidFill>
              </a:rPr>
              <a:t>avec</a:t>
            </a:r>
            <a:r>
              <a:rPr lang="fr-FR" dirty="0" smtClean="0"/>
              <a:t> </a:t>
            </a:r>
            <a:r>
              <a:rPr lang="fr-FR" dirty="0">
                <a:solidFill>
                  <a:srgbClr val="FFFFFF"/>
                </a:solidFill>
              </a:rPr>
              <a:t>les universités régionales pour l’enseignement professionnel, y compris au niveau </a:t>
            </a:r>
            <a:r>
              <a:rPr lang="fr-FR" dirty="0" smtClean="0">
                <a:solidFill>
                  <a:srgbClr val="FFFFFF"/>
                </a:solidFill>
              </a:rPr>
              <a:t>directionnel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Collaboration</a:t>
            </a:r>
            <a:r>
              <a:rPr lang="fr-FR" dirty="0" smtClean="0"/>
              <a:t> </a:t>
            </a:r>
            <a:r>
              <a:rPr lang="fr-FR" dirty="0">
                <a:solidFill>
                  <a:srgbClr val="FFFFFF"/>
                </a:solidFill>
              </a:rPr>
              <a:t>avec les programmes de licence correspondants : lecteurs, programmes de cours et jurys </a:t>
            </a:r>
            <a:r>
              <a:rPr lang="fr-FR" dirty="0" smtClean="0">
                <a:solidFill>
                  <a:srgbClr val="FFFFFF"/>
                </a:solidFill>
              </a:rPr>
              <a:t>d’examens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Sensibilisation des employeurs </a:t>
            </a:r>
            <a:r>
              <a:rPr lang="fr-FR" dirty="0" smtClean="0">
                <a:solidFill>
                  <a:srgbClr val="FFFFFF"/>
                </a:solidFill>
              </a:rPr>
              <a:t>potentiels de </a:t>
            </a:r>
            <a:r>
              <a:rPr lang="fr-FR" dirty="0">
                <a:solidFill>
                  <a:srgbClr val="FFFFFF"/>
                </a:solidFill>
              </a:rPr>
              <a:t>diplômés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ekstvak 3"/>
          <p:cNvSpPr txBox="1"/>
          <p:nvPr/>
        </p:nvSpPr>
        <p:spPr>
          <a:xfrm>
            <a:off x="803846" y="32186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ABD9"/>
                </a:solidFill>
                <a:latin typeface="Gill Sans"/>
              </a:rPr>
              <a:t>Facteurs de succès</a:t>
            </a:r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ABD9"/>
                </a:solidFill>
                <a:latin typeface="Gill Sans"/>
              </a:rPr>
              <a:t>essentiels</a:t>
            </a:r>
            <a:endParaRPr lang="fr-FR" sz="40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75854" y="11139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ABD9"/>
                </a:solidFill>
              </a:rPr>
              <a:t>Généraux</a:t>
            </a:r>
            <a:endParaRPr lang="fr-FR" sz="2400" b="1" dirty="0">
              <a:solidFill>
                <a:srgbClr val="00ABD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60430" y="10419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ABD9"/>
                </a:solidFill>
              </a:rPr>
              <a:t>Spécifiques</a:t>
            </a:r>
          </a:p>
        </p:txBody>
      </p:sp>
    </p:spTree>
    <p:extLst>
      <p:ext uri="{BB962C8B-B14F-4D97-AF65-F5344CB8AC3E}">
        <p14:creationId xmlns:p14="http://schemas.microsoft.com/office/powerpoint/2010/main" xmlns="" val="19508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3806" y="393874"/>
            <a:ext cx="9649072" cy="6245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fr-FR" sz="3200" b="1" dirty="0" smtClean="0">
                <a:solidFill>
                  <a:srgbClr val="00ABD9"/>
                </a:solidFill>
                <a:latin typeface="Gill Sans"/>
              </a:rPr>
              <a:t>Principaux</a:t>
            </a: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rgbClr val="00ABD9"/>
                </a:solidFill>
                <a:latin typeface="Gill Sans"/>
              </a:rPr>
              <a:t>thèmes de l'académie de Rotterdam</a:t>
            </a:r>
            <a:endParaRPr lang="fr-FR" sz="32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731838" y="1329978"/>
            <a:ext cx="4464496" cy="590465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Les programmes d’</a:t>
            </a:r>
            <a:r>
              <a:rPr lang="fr-FR" sz="2000" i="1" dirty="0" smtClean="0">
                <a:solidFill>
                  <a:srgbClr val="FFFFFF"/>
                </a:solidFill>
                <a:latin typeface="Verdana" pitchFamily="34" charset="0"/>
              </a:rPr>
              <a:t>Associate</a:t>
            </a:r>
            <a:r>
              <a:rPr lang="fr-FR" sz="2000" i="1" dirty="0" smtClean="0"/>
              <a:t> </a:t>
            </a:r>
            <a:r>
              <a:rPr lang="fr-FR" sz="2000" i="1" dirty="0" smtClean="0">
                <a:solidFill>
                  <a:srgbClr val="FFFFFF"/>
                </a:solidFill>
                <a:latin typeface="Verdana" pitchFamily="34" charset="0"/>
              </a:rPr>
              <a:t>degree</a:t>
            </a:r>
            <a:r>
              <a:rPr lang="fr-FR" sz="2000" i="1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sont développés en étroite collaboration avec toutes les parties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prenantes.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La Rotterdam Academy s’adresse à un unique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groupe d’étudiants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qui n’ont pas la possibilité de suivre un enseignement continu (nouveau groupe cible). </a:t>
            </a: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628382" y="1329978"/>
            <a:ext cx="4464496" cy="590465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L'académie de Rotterdam est un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FFFF"/>
                </a:solidFill>
                <a:latin typeface="Verdana" pitchFamily="34" charset="0"/>
              </a:rPr>
              <a:t>exemple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pour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FFFF"/>
                </a:solidFill>
                <a:latin typeface="Verdana" pitchFamily="34" charset="0"/>
              </a:rPr>
              <a:t>le reste des Pays-Bas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pour </a:t>
            </a:r>
            <a:r>
              <a:rPr lang="fr-FR" sz="2000" dirty="0">
                <a:solidFill>
                  <a:srgbClr val="FFFFFF"/>
                </a:solidFill>
                <a:latin typeface="Verdana" pitchFamily="34" charset="0"/>
              </a:rPr>
              <a:t>sa structure collaborative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entre </a:t>
            </a:r>
            <a:r>
              <a:rPr lang="fr-FR" sz="2000" dirty="0">
                <a:solidFill>
                  <a:srgbClr val="FFFFFF"/>
                </a:solidFill>
                <a:latin typeface="Verdana" pitchFamily="34" charset="0"/>
              </a:rPr>
              <a:t>enseignement secondaire et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enseignement supérieur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FFFFFF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Les titulaires d’un </a:t>
            </a:r>
            <a:r>
              <a:rPr lang="fr-FR" sz="2000" i="1" dirty="0" smtClean="0">
                <a:solidFill>
                  <a:srgbClr val="FFFFFF"/>
                </a:solidFill>
                <a:latin typeface="Verdana" pitchFamily="34" charset="0"/>
              </a:rPr>
              <a:t>Associate</a:t>
            </a:r>
            <a:r>
              <a:rPr lang="fr-FR" sz="2000" i="1" dirty="0" smtClean="0"/>
              <a:t> </a:t>
            </a:r>
            <a:r>
              <a:rPr lang="fr-FR" sz="2000" i="1" dirty="0" smtClean="0">
                <a:solidFill>
                  <a:srgbClr val="FFFFFF"/>
                </a:solidFill>
                <a:latin typeface="Verdana" pitchFamily="34" charset="0"/>
              </a:rPr>
              <a:t>degree</a:t>
            </a:r>
            <a:r>
              <a:rPr lang="fr-FR" sz="2000" i="1" dirty="0" smtClean="0"/>
              <a:t> </a:t>
            </a:r>
            <a:r>
              <a:rPr lang="fr-FR" sz="2000" dirty="0" smtClean="0">
                <a:solidFill>
                  <a:srgbClr val="FFFFFF"/>
                </a:solidFill>
                <a:latin typeface="Verdana" pitchFamily="34" charset="0"/>
              </a:rPr>
              <a:t>répondent à des besoins évidents du marché du travail. </a:t>
            </a:r>
            <a:endParaRPr lang="fr-FR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28182" y="897930"/>
            <a:ext cx="4655496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fr-FR" sz="2800" b="1" dirty="0" smtClean="0">
                <a:solidFill>
                  <a:srgbClr val="00B0F0"/>
                </a:solidFill>
                <a:latin typeface="Gill Sans"/>
              </a:rPr>
              <a:t>Profil de l’étudiant Ad</a:t>
            </a:r>
          </a:p>
          <a:p>
            <a:pPr>
              <a:lnSpc>
                <a:spcPts val="2070"/>
              </a:lnSpc>
            </a:pPr>
            <a:endParaRPr lang="fr-FR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756174" y="1329978"/>
            <a:ext cx="652738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400" dirty="0" smtClean="0">
                <a:latin typeface="Verdana" pitchFamily="34" charset="0"/>
              </a:rPr>
              <a:t>L’étudiant Ad 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latin typeface="Verdana" pitchFamily="34" charset="0"/>
              </a:rPr>
              <a:t>N’avait pas l’intention de suivre de nouvelles études, mais...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latin typeface="Verdana" pitchFamily="34" charset="0"/>
              </a:rPr>
              <a:t>Il est décidé, enthousiaste et dynamique parce qu’en deux ans....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latin typeface="Verdana" pitchFamily="34" charset="0"/>
              </a:rPr>
              <a:t>Capacités d'apprentissage : principalement en FAISANT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 smtClean="0">
                <a:latin typeface="Verdana" pitchFamily="34" charset="0"/>
              </a:rPr>
              <a:t>Vaste panel de cultures, de régions et de niveaux. </a:t>
            </a:r>
          </a:p>
          <a:p>
            <a:pPr>
              <a:lnSpc>
                <a:spcPct val="150000"/>
              </a:lnSpc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fr-FR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5814" y="249858"/>
            <a:ext cx="5610613" cy="34042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25"/>
              </a:lnSpc>
            </a:pPr>
            <a:r>
              <a:rPr lang="fr-FR" sz="4800" b="1" spc="-30" dirty="0" smtClean="0">
                <a:solidFill>
                  <a:srgbClr val="00ABD9"/>
                </a:solidFill>
                <a:latin typeface="Gill Sans"/>
              </a:rPr>
              <a:t>Programme d’étude</a:t>
            </a:r>
          </a:p>
          <a:p>
            <a:pPr>
              <a:lnSpc>
                <a:spcPts val="13225"/>
              </a:lnSpc>
            </a:pPr>
            <a:endParaRPr lang="fr-FR" sz="115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15814" y="2338090"/>
            <a:ext cx="4320480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FFFFFF"/>
                </a:solidFill>
                <a:latin typeface="Verdana" pitchFamily="34" charset="0"/>
              </a:rPr>
              <a:t>Programme centré sur la pratique et respectant </a:t>
            </a:r>
            <a:r>
              <a:rPr lang="fr-FR" sz="1800" dirty="0">
                <a:solidFill>
                  <a:srgbClr val="FFFFFF"/>
                </a:solidFill>
                <a:latin typeface="Verdana" pitchFamily="34" charset="0"/>
              </a:rPr>
              <a:t>d</a:t>
            </a:r>
            <a:r>
              <a:rPr lang="fr-FR" sz="1800" dirty="0" smtClean="0">
                <a:solidFill>
                  <a:srgbClr val="FFFFFF"/>
                </a:solidFill>
                <a:latin typeface="Verdana" pitchFamily="34" charset="0"/>
              </a:rPr>
              <a:t>es échéances de projet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FFFFFF"/>
                </a:solidFill>
                <a:latin typeface="Verdana" pitchFamily="34" charset="0"/>
              </a:rPr>
              <a:t>Organisation et ateliers en petit nombre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dirty="0" smtClean="0">
                <a:solidFill>
                  <a:srgbClr val="FFFFFF"/>
                </a:solidFill>
                <a:latin typeface="Verdana" pitchFamily="34" charset="0"/>
              </a:rPr>
              <a:t>Accompagnement des étudiants lors de l’acquisition des compétences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ijdelijke aanduiding voor inhoud 5"/>
          <p:cNvSpPr txBox="1">
            <a:spLocks/>
          </p:cNvSpPr>
          <p:nvPr/>
        </p:nvSpPr>
        <p:spPr>
          <a:xfrm>
            <a:off x="5484366" y="2338090"/>
            <a:ext cx="4464496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92500" lnSpcReduction="20000"/>
          </a:bodyPr>
          <a:lstStyle>
            <a:defPPr>
              <a:defRPr lang="en-CA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dirty="0" smtClean="0"/>
              <a:t>Espace pour le développement continu des sujets</a:t>
            </a:r>
            <a:endParaRPr lang="fr-FR" dirty="0"/>
          </a:p>
          <a:p>
            <a:r>
              <a:rPr lang="fr-FR" dirty="0" smtClean="0"/>
              <a:t>Lecteurs issus de l’enseignement secondaire et supérieur</a:t>
            </a:r>
            <a:endParaRPr lang="fr-FR" dirty="0"/>
          </a:p>
          <a:p>
            <a:r>
              <a:rPr lang="fr-FR" dirty="0" smtClean="0"/>
              <a:t>Les contenus pratiques des programmes sont liés à des entreprises ou des secteurs professionnels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99790" y="177850"/>
            <a:ext cx="57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BD9"/>
                </a:solidFill>
                <a:latin typeface="Gill Sans"/>
              </a:rPr>
              <a:t>Ad en perspective</a:t>
            </a:r>
            <a:endParaRPr lang="fr-FR" sz="36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2797948"/>
              </p:ext>
            </p:extLst>
          </p:nvPr>
        </p:nvGraphicFramePr>
        <p:xfrm>
          <a:off x="155575" y="322263"/>
          <a:ext cx="10336213" cy="6756400"/>
        </p:xfrm>
        <a:graphic>
          <a:graphicData uri="http://schemas.openxmlformats.org/presentationml/2006/ole">
            <p:oleObj spid="_x0000_s1065" name="Feuille de calcul" r:id="rId3" imgW="9136328" imgH="54635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4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-Meeting Document" ma:contentTypeID="0x01010018C77CAB493C4CC28C851D171ACDEB5D00596B2BA2685E0A45A241E5F16505E5C500E7ACB01FCAFE3B4FAF4542484D921456" ma:contentTypeVersion="22" ma:contentTypeDescription="" ma:contentTypeScope="" ma:versionID="187c557672fdb29590166087a36acddb">
  <xsd:schema xmlns:xsd="http://www.w3.org/2001/XMLSchema" xmlns:xs="http://www.w3.org/2001/XMLSchema" xmlns:p="http://schemas.microsoft.com/office/2006/metadata/properties" xmlns:ns1="df6b2545-d15d-4d63-86ca-644416e434f8" xmlns:ns2="bc3c4bbb-6da8-4c98-8c13-a85c6b75e98e" targetNamespace="http://schemas.microsoft.com/office/2006/metadata/properties" ma:root="true" ma:fieldsID="e4c9166474693185885494972017cf77" ns1:_="" ns2:_="">
    <xsd:import namespace="df6b2545-d15d-4d63-86ca-644416e434f8"/>
    <xsd:import namespace="bc3c4bbb-6da8-4c98-8c13-a85c6b75e98e"/>
    <xsd:element name="properties">
      <xsd:complexType>
        <xsd:sequence>
          <xsd:element name="documentManagement">
            <xsd:complexType>
              <xsd:all>
                <xsd:element ref="ns1:Event_x0020_Meeting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2:Qualifications_x0020_Keywords" minOccurs="0"/>
                <xsd:element ref="ns1:Countries" minOccurs="0"/>
                <xsd:element ref="ns1:Regions" minOccurs="0"/>
                <xsd:element ref="ns2:Origin" minOccurs="0"/>
                <xsd:element ref="ns1:General_x0020_Keywords" minOccurs="0"/>
                <xsd:element ref="ns2:Status" minOccurs="0"/>
                <xsd:element ref="ns1:PA_QUAL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Event_x0020_Meeting_x0020_Document_x0020_Type" ma:index="0" ma:displayName="Event-Meeting Document Type" ma:format="Dropdown" ma:internalName="Event_x0020_Meeting_x0020_Document_x0020_Type" ma:readOnly="false">
      <xsd:simpleType>
        <xsd:restriction base="dms:Choice">
          <xsd:enumeration value="Agenda"/>
          <xsd:enumeration value="Article"/>
          <xsd:enumeration value="Background note"/>
          <xsd:enumeration value="Briefing for speakers"/>
          <xsd:enumeration value="Budget"/>
          <xsd:enumeration value="Concept note"/>
          <xsd:enumeration value="Event assessment"/>
          <xsd:enumeration value="Event profile"/>
          <xsd:enumeration value="Feedback report"/>
          <xsd:enumeration value="Final report"/>
          <xsd:enumeration value="Invitation"/>
          <xsd:enumeration value="Paper"/>
          <xsd:enumeration value="Participants List"/>
          <xsd:enumeration value="Presentation"/>
          <xsd:enumeration value="Press release"/>
          <xsd:enumeration value="Speech"/>
        </xsd:restriction>
      </xsd:simpleType>
    </xsd:element>
    <xsd:element name="Countries" ma:index="9" nillable="true" ma:displayName="Countries" ma:list="{9194351c-4b7d-432a-9a74-6cfaf37d5a5a}" ma:internalName="Countries0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0" nillable="true" ma:displayName="Regions" ma:default="Not Applicable" ma:internalName="Region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2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PA_QUAL" ma:index="20" nillable="true" ma:displayName="Project Activity" ma:list="{a03d2809-6600-4914-80c7-0b761fb3a898}" ma:internalName="PA_QUAL" ma:showField="Title" ma:web="df6b2545-d15d-4d63-86ca-644416e434f8">
      <xsd:simpleType>
        <xsd:restriction base="dms:Lookup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c4bbb-6da8-4c98-8c13-a85c6b75e98e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8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Qualifications_x0020_Keywords" ma:index="8" nillable="true" ma:displayName="Qualifications Keywords" ma:internalName="Qualifications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 and certification"/>
                    <xsd:enumeration value="Bologna Process"/>
                    <xsd:enumeration value="Credit Systems"/>
                    <xsd:enumeration value="Curricula"/>
                    <xsd:enumeration value="Standards"/>
                    <xsd:enumeration value="European Qualifications Framework"/>
                    <xsd:enumeration value="Learning outcomes"/>
                    <xsd:enumeration value="Legislation"/>
                    <xsd:enumeration value="Institutional arrangements"/>
                    <xsd:enumeration value="Mobility"/>
                    <xsd:enumeration value="Qualifications frameworks"/>
                    <xsd:enumeration value="Quality assurance of qualifications"/>
                    <xsd:enumeration value="Recognition of qualifications"/>
                    <xsd:enumeration value="Sector skills councils"/>
                    <xsd:enumeration value="Validation of non-formal and informal learning"/>
                  </xsd:restriction>
                </xsd:simpleType>
              </xsd:element>
            </xsd:sequence>
          </xsd:extension>
        </xsd:complexContent>
      </xsd:complexType>
    </xsd:element>
    <xsd:element name="Origin" ma:index="11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13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bc3c4bbb-6da8-4c98-8c13-a85c6b75e98e" xsi:nil="true"/>
    <ReferenceNumber xmlns="bc3c4bbb-6da8-4c98-8c13-a85c6b75e98e" xsi:nil="true"/>
    <Countries xmlns="df6b2545-d15d-4d63-86ca-644416e434f8">
      <Value>231</Value>
    </Countries>
    <ETFLanguage xmlns="bc3c4bbb-6da8-4c98-8c13-a85c6b75e98e">French</ETFLanguage>
    <PA_QUAL xmlns="df6b2545-d15d-4d63-86ca-644416e434f8">88</PA_QUAL>
    <Regions xmlns="df6b2545-d15d-4d63-86ca-644416e434f8">
      <Value>Not Applicable</Value>
    </Regions>
    <Origin xmlns="bc3c4bbb-6da8-4c98-8c13-a85c6b75e98e" xsi:nil="true"/>
    <Qualifications_x0020_Keywords xmlns="bc3c4bbb-6da8-4c98-8c13-a85c6b75e98e"/>
    <Status xmlns="bc3c4bbb-6da8-4c98-8c13-a85c6b75e98e" xsi:nil="true"/>
    <ReferenceYear xmlns="bc3c4bbb-6da8-4c98-8c13-a85c6b75e98e">2018</ReferenceYear>
    <General_x0020_Keywords xmlns="df6b2545-d15d-4d63-86ca-644416e434f8"/>
    <OperationsSubArea xmlns="bc3c4bbb-6da8-4c98-8c13-a85c6b75e98e">Qualifications and qualification system</OperationsSubArea>
    <_dlc_DocId xmlns="df6b2545-d15d-4d63-86ca-644416e434f8">ETFDMS-2034704231-2045</_dlc_DocId>
    <_dlc_DocIdUrl xmlns="df6b2545-d15d-4d63-86ca-644416e434f8">
      <Url>https://sharing.etf.europa.eu/sites/dms/ops/qualf/_layouts/15/DocIdRedir.aspx?ID=ETFDMS-2034704231-2045</Url>
      <Description>ETFDMS-2034704231-2045</Description>
    </_dlc_DocIdUrl>
    <Event_x0020_Meeting_x0020_Document_x0020_Type xmlns="df6b2545-d15d-4d63-86ca-644416e434f8">Presentation</Event_x0020_Meeting_x0020_Document_x0020_Type>
  </documentManagement>
</p:properties>
</file>

<file path=customXml/itemProps1.xml><?xml version="1.0" encoding="utf-8"?>
<ds:datastoreItem xmlns:ds="http://schemas.openxmlformats.org/officeDocument/2006/customXml" ds:itemID="{7EDD8BE1-DD3A-40FF-B05F-7DF824ADF2FA}"/>
</file>

<file path=customXml/itemProps2.xml><?xml version="1.0" encoding="utf-8"?>
<ds:datastoreItem xmlns:ds="http://schemas.openxmlformats.org/officeDocument/2006/customXml" ds:itemID="{ED32AC25-F5A9-4574-9CA7-C45B253C7DE8}"/>
</file>

<file path=customXml/itemProps3.xml><?xml version="1.0" encoding="utf-8"?>
<ds:datastoreItem xmlns:ds="http://schemas.openxmlformats.org/officeDocument/2006/customXml" ds:itemID="{5A65BA72-03AC-4F43-A06E-3DF5DD82D9FF}"/>
</file>

<file path=customXml/itemProps4.xml><?xml version="1.0" encoding="utf-8"?>
<ds:datastoreItem xmlns:ds="http://schemas.openxmlformats.org/officeDocument/2006/customXml" ds:itemID="{47C3E5AF-6608-4618-BAE6-24FD4558C023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615</Words>
  <Application>Microsoft Office PowerPoint</Application>
  <PresentationFormat>Custom</PresentationFormat>
  <Paragraphs>150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Feuille de calcul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Programmes Ad (2017) 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3. Netherlands FR</dc:title>
  <dc:creator>A2E_Engine</dc:creator>
  <cp:lastModifiedBy>kochubeeva</cp:lastModifiedBy>
  <cp:revision>69</cp:revision>
  <dcterms:created xsi:type="dcterms:W3CDTF">2015-10-14T08:23:23Z</dcterms:created>
  <dcterms:modified xsi:type="dcterms:W3CDTF">2018-05-25T13:13:19Z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0x01010018C77CAB493C4CC28C851D171ACDEB5D00596B2BA2685E0A45A241E5F16505E5C500E7ACB01FCAFE3B4FAF4542484D921456</vt:lpwstr>
  </property>
  <property fmtid="{D5CDD505-2E9C-101B-9397-08002B2CF9AE}" pid="3" name="Area">
    <vt:lpwstr>Operations</vt:lpwstr>
  </property>
  <property fmtid="{D5CDD505-2E9C-101B-9397-08002B2CF9AE}" pid="4" name="_dlc_DocIdItemGuid">
    <vt:lpwstr>0bb29cd3-ac70-4534-825c-7f78fd4ab460</vt:lpwstr>
  </property>
  <property fmtid="{D5CDD505-2E9C-101B-9397-08002B2CF9AE}" pid="5" name="OPS Tags">
    <vt:lpwstr>;#Qualifications;#</vt:lpwstr>
  </property>
</Properties>
</file>