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2"/>
  </p:handoutMasterIdLst>
  <p:sldIdLst>
    <p:sldId id="256" r:id="rId5"/>
    <p:sldId id="259" r:id="rId6"/>
    <p:sldId id="268" r:id="rId7"/>
    <p:sldId id="271" r:id="rId8"/>
    <p:sldId id="272" r:id="rId9"/>
    <p:sldId id="273" r:id="rId10"/>
    <p:sldId id="274" r:id="rId11"/>
    <p:sldId id="282" r:id="rId12"/>
    <p:sldId id="281" r:id="rId13"/>
    <p:sldId id="270" r:id="rId14"/>
    <p:sldId id="280" r:id="rId15"/>
    <p:sldId id="275" r:id="rId16"/>
    <p:sldId id="276" r:id="rId17"/>
    <p:sldId id="277" r:id="rId18"/>
    <p:sldId id="278" r:id="rId19"/>
    <p:sldId id="279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1DA16A"/>
    <a:srgbClr val="2F5597"/>
    <a:srgbClr val="22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Escuro 1 - Destaqu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Destaque 5/Destaqu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Estilo Médio 3 - Destaqu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5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="" xmlns:a16="http://schemas.microsoft.com/office/drawing/2014/main" id="{6168E157-7D24-4540-857A-88ABA8882D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A9DAAB25-0DBD-491C-AA27-508B35E773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59FB-EB9F-41DA-9DE4-E6C59EA81ECD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AADA4AA5-0C41-4E06-BB87-1B7CE8EA7A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9304D15E-2CEE-4724-938E-6226501829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D1FC-8A9D-4DD6-9C37-0992FCEC4B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272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C93A601-47BB-4327-AF8A-65F79D80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22784"/>
            <a:ext cx="5334000" cy="5703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7900DB2-6301-412B-BBE5-3DCE0D3EE8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0045" y="618309"/>
            <a:ext cx="3443955" cy="6858000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4E74B02-A5EE-4B31-A272-96FC1445AF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884" y="313582"/>
            <a:ext cx="953573" cy="13430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49A0180-7003-4B34-ABDC-091E0F86E37C}"/>
              </a:ext>
            </a:extLst>
          </p:cNvPr>
          <p:cNvGrpSpPr/>
          <p:nvPr userDrawn="1"/>
        </p:nvGrpSpPr>
        <p:grpSpPr>
          <a:xfrm>
            <a:off x="169624" y="6045932"/>
            <a:ext cx="1492922" cy="745637"/>
            <a:chOff x="202011" y="5849570"/>
            <a:chExt cx="1836775" cy="928202"/>
          </a:xfrm>
        </p:grpSpPr>
        <p:pic>
          <p:nvPicPr>
            <p:cNvPr id="3" name="Imagem 2">
              <a:extLst>
                <a:ext uri="{FF2B5EF4-FFF2-40B4-BE49-F238E27FC236}">
                  <a16:creationId xmlns="" xmlns:a16="http://schemas.microsoft.com/office/drawing/2014/main" id="{C4582FC0-CED4-41BC-89F7-B75D1DC64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1" b="27691"/>
            <a:stretch/>
          </p:blipFill>
          <p:spPr>
            <a:xfrm>
              <a:off x="223442" y="5849570"/>
              <a:ext cx="1815344" cy="50678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7611801-AA26-43A2-8B94-8ED2884C67DA}"/>
                </a:ext>
              </a:extLst>
            </p:cNvPr>
            <p:cNvSpPr txBox="1"/>
            <p:nvPr userDrawn="1"/>
          </p:nvSpPr>
          <p:spPr>
            <a:xfrm>
              <a:off x="202011" y="6356325"/>
              <a:ext cx="1730604" cy="42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224DA1"/>
                  </a:solidFill>
                </a:rPr>
                <a:t>www.ewf.be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15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97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82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7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74D4355-E606-4950-BD84-B2AD53C86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6143" y="1181549"/>
            <a:ext cx="2291713" cy="322783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713442C-D44F-405C-89D2-ABC2CB69E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1701" y="0"/>
            <a:ext cx="3092299" cy="43156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A340644-3C2A-449C-BAFB-B8DCA1D3FA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1607" y="4652245"/>
            <a:ext cx="4583813" cy="8564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6636B11-15C2-4EAB-9151-EC17B37BF2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191" y="6023778"/>
            <a:ext cx="1807162" cy="69769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6472713-71F7-4589-8FC5-7FACDE8F9831}"/>
              </a:ext>
            </a:extLst>
          </p:cNvPr>
          <p:cNvSpPr txBox="1"/>
          <p:nvPr userDrawn="1"/>
        </p:nvSpPr>
        <p:spPr>
          <a:xfrm>
            <a:off x="2115235" y="4757287"/>
            <a:ext cx="486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solidFill>
                  <a:schemeClr val="bg1"/>
                </a:solidFill>
              </a:rPr>
              <a:t>Thank</a:t>
            </a:r>
            <a:r>
              <a:rPr lang="pt-PT" sz="3600" b="1" dirty="0">
                <a:solidFill>
                  <a:schemeClr val="bg1"/>
                </a:solidFill>
              </a:rPr>
              <a:t> </a:t>
            </a:r>
            <a:r>
              <a:rPr lang="pt-PT" sz="3600" b="1" dirty="0" err="1">
                <a:solidFill>
                  <a:schemeClr val="bg1"/>
                </a:solidFill>
              </a:rPr>
              <a:t>You</a:t>
            </a:r>
            <a:endParaRPr lang="pt-P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3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877" y="165620"/>
            <a:ext cx="5572645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7F34308-1D68-4243-914E-EAFA4853A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628" y="299415"/>
            <a:ext cx="692505" cy="9769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80CC909-961D-43F8-A321-52C3B4137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6782" y="1248289"/>
            <a:ext cx="6047218" cy="457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93740AF-F706-404F-A1E9-5D712B3AE4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3888" y="1690689"/>
            <a:ext cx="2820112" cy="570940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F3DB1E90-972F-4777-8A24-8BCF17F57711}"/>
              </a:ext>
            </a:extLst>
          </p:cNvPr>
          <p:cNvSpPr/>
          <p:nvPr userDrawn="1"/>
        </p:nvSpPr>
        <p:spPr>
          <a:xfrm>
            <a:off x="5320945" y="1763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65000"/>
                  </a:schemeClr>
                </a:solidFill>
              </a:rPr>
              <a:t>ETF CONFERENCE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 7-8 June 2018, </a:t>
            </a:r>
            <a:r>
              <a:rPr lang="en-GB" sz="1000" dirty="0" err="1">
                <a:solidFill>
                  <a:schemeClr val="bg1">
                    <a:lumMod val="65000"/>
                  </a:schemeClr>
                </a:solidFill>
              </a:rPr>
              <a:t>Sermig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, Torino</a:t>
            </a:r>
            <a:endParaRPr lang="pt-P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3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52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414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348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8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94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73EE-B481-4FE1-9EEB-351E52115F9B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F517-F959-459C-8935-E995F161FFD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6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8.sv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7C2235D4-6D9A-4BFA-A3F7-8A4D0DD4F4F0}"/>
              </a:ext>
            </a:extLst>
          </p:cNvPr>
          <p:cNvSpPr txBox="1"/>
          <p:nvPr/>
        </p:nvSpPr>
        <p:spPr>
          <a:xfrm>
            <a:off x="406539" y="3994598"/>
            <a:ext cx="490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3: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links and employability of level 5 qualifications 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872CC9B-F5D2-4AFC-BE09-ACD3FFCBC23F}"/>
              </a:ext>
            </a:extLst>
          </p:cNvPr>
          <p:cNvSpPr txBox="1"/>
          <p:nvPr/>
        </p:nvSpPr>
        <p:spPr>
          <a:xfrm>
            <a:off x="658026" y="3238624"/>
            <a:ext cx="423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 LEVEL 5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FD6C428D-80D4-4495-8A47-A56C00789121}"/>
              </a:ext>
            </a:extLst>
          </p:cNvPr>
          <p:cNvSpPr/>
          <p:nvPr/>
        </p:nvSpPr>
        <p:spPr>
          <a:xfrm>
            <a:off x="4351906" y="188789"/>
            <a:ext cx="6143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ETF CONFERENCE</a:t>
            </a:r>
            <a:r>
              <a:rPr lang="en-GB" sz="1200" dirty="0"/>
              <a:t> 7-8 June 2018, </a:t>
            </a:r>
            <a:r>
              <a:rPr lang="en-GB" sz="1200" dirty="0" err="1"/>
              <a:t>Sermig</a:t>
            </a:r>
            <a:r>
              <a:rPr lang="en-GB" sz="1200" dirty="0"/>
              <a:t>, Torino</a:t>
            </a:r>
            <a:endParaRPr lang="pt-PT" sz="1200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D49C723-525A-430C-A4F8-8B2BB7CDF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84" y="5212613"/>
            <a:ext cx="3145622" cy="15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céu&#10;&#10;Descrição gerada com confiança alta">
            <a:extLst>
              <a:ext uri="{FF2B5EF4-FFF2-40B4-BE49-F238E27FC236}">
                <a16:creationId xmlns="" xmlns:a16="http://schemas.microsoft.com/office/drawing/2014/main" id="{E1DC11F1-1442-448D-8ABE-5EDD19538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7" y="2174256"/>
            <a:ext cx="1289471" cy="854252"/>
          </a:xfrm>
          <a:prstGeom prst="rect">
            <a:avLst/>
          </a:prstGeom>
        </p:spPr>
      </p:pic>
      <p:pic>
        <p:nvPicPr>
          <p:cNvPr id="15" name="Imagem 14" descr="Uma imagem com céu&#10;&#10;Descrição gerada com confiança alta">
            <a:extLst>
              <a:ext uri="{FF2B5EF4-FFF2-40B4-BE49-F238E27FC236}">
                <a16:creationId xmlns="" xmlns:a16="http://schemas.microsoft.com/office/drawing/2014/main" id="{157D2005-BCFD-4986-8DEB-88BBBC991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0" y="2174256"/>
            <a:ext cx="1289471" cy="85425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0526401C-4100-4CB9-8241-D1A01B000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8529" y="3742760"/>
            <a:ext cx="539220" cy="78876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="" xmlns:a16="http://schemas.microsoft.com/office/drawing/2014/main" id="{6179B39F-F548-435F-9BBC-96D6B0993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4" y="2991480"/>
            <a:ext cx="561948" cy="78876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831ED8C8-711C-4AF4-9E86-520C70118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4" y="2991480"/>
            <a:ext cx="586709" cy="788762"/>
          </a:xfrm>
          <a:prstGeom prst="rect">
            <a:avLst/>
          </a:prstGeom>
        </p:spPr>
      </p:pic>
      <p:pic>
        <p:nvPicPr>
          <p:cNvPr id="34" name="Imagem 33" descr="Uma imagem com captura de ecrã, céu&#10;&#10;Descrição gerada com confiança alta">
            <a:extLst>
              <a:ext uri="{FF2B5EF4-FFF2-40B4-BE49-F238E27FC236}">
                <a16:creationId xmlns="" xmlns:a16="http://schemas.microsoft.com/office/drawing/2014/main" id="{8B725741-BA7F-4A0F-87DA-E48D780C9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0" y="3705425"/>
            <a:ext cx="2727602" cy="845699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="" xmlns:a16="http://schemas.microsoft.com/office/drawing/2014/main" id="{6FA99ED5-68BC-484D-A9CE-2C00B67B48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90" y="2201574"/>
            <a:ext cx="1289471" cy="854252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="" xmlns:a16="http://schemas.microsoft.com/office/drawing/2014/main" id="{75AE12EC-2DAB-4D91-A8C5-BFB45E5F68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87" y="1943115"/>
            <a:ext cx="1852468" cy="122722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="" xmlns:a16="http://schemas.microsoft.com/office/drawing/2014/main" id="{82D58931-5F52-4E3D-A1A9-ADA8B2E997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98" y="2189404"/>
            <a:ext cx="1289471" cy="854252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FFA3D2B7-8F41-4237-8E67-F3D6129DB7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307" y="2240117"/>
            <a:ext cx="416527" cy="788762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="" xmlns:a16="http://schemas.microsoft.com/office/drawing/2014/main" id="{431154F8-DDFC-400A-847D-70721B8F98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6434" y="2238807"/>
            <a:ext cx="413909" cy="788762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59BBE171-2B08-4FA7-86E2-7E694E305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41" y="2987047"/>
            <a:ext cx="544787" cy="788762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="" xmlns:a16="http://schemas.microsoft.com/office/drawing/2014/main" id="{50955500-9A8C-48E6-9FB6-F712288744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87" y="3716586"/>
            <a:ext cx="1793816" cy="834538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="" xmlns:a16="http://schemas.microsoft.com/office/drawing/2014/main" id="{A3DFD786-F692-4977-AFEB-B5E283C33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4315" y="3739474"/>
            <a:ext cx="458644" cy="788762"/>
          </a:xfrm>
          <a:prstGeom prst="rect">
            <a:avLst/>
          </a:prstGeom>
        </p:spPr>
      </p:pic>
      <p:pic>
        <p:nvPicPr>
          <p:cNvPr id="48" name="Imagem 47" descr="Uma imagem com céu, garrafa&#10;&#10;Descrição gerada com confiança alta">
            <a:extLst>
              <a:ext uri="{FF2B5EF4-FFF2-40B4-BE49-F238E27FC236}">
                <a16:creationId xmlns="" xmlns:a16="http://schemas.microsoft.com/office/drawing/2014/main" id="{94E90EE0-5B2D-40F6-BAC1-7C20F2A565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98" y="3714614"/>
            <a:ext cx="1474842" cy="845055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="" xmlns:a16="http://schemas.microsoft.com/office/drawing/2014/main" id="{DA60FE66-8439-4C7A-A671-23954539C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6" y="2985564"/>
            <a:ext cx="563793" cy="788762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="" xmlns:a16="http://schemas.microsoft.com/office/drawing/2014/main" id="{1ED987EC-7E18-44D5-ACE5-E812DC0426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1306" y="2234320"/>
            <a:ext cx="416527" cy="788762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="" xmlns:a16="http://schemas.microsoft.com/office/drawing/2014/main" id="{9A329607-46F1-4DB7-A1F7-8EEC918488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2" y="4875471"/>
            <a:ext cx="3974789" cy="703041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52D8396C-B514-4DFB-A009-BD1C5F5BEB3A}"/>
              </a:ext>
            </a:extLst>
          </p:cNvPr>
          <p:cNvSpPr txBox="1"/>
          <p:nvPr/>
        </p:nvSpPr>
        <p:spPr>
          <a:xfrm>
            <a:off x="430397" y="851681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E/IWS - Progression scheme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889A6F01-C927-421C-B581-8F2DF9CBB2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E9B949B3-8DEC-49B5-8C66-D44D97216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13" y="910010"/>
            <a:ext cx="1639443" cy="39815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8491B6CF-B6D0-42A2-8656-65C104916408}"/>
              </a:ext>
            </a:extLst>
          </p:cNvPr>
          <p:cNvSpPr txBox="1"/>
          <p:nvPr/>
        </p:nvSpPr>
        <p:spPr>
          <a:xfrm>
            <a:off x="1634334" y="893843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Policy-Making Recommendations on EQF Level 5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8">
            <a:extLst>
              <a:ext uri="{FF2B5EF4-FFF2-40B4-BE49-F238E27FC236}">
                <a16:creationId xmlns="" xmlns:a16="http://schemas.microsoft.com/office/drawing/2014/main" id="{4F0CEF24-5DB1-481B-9DC9-3BDAECB3B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77644"/>
              </p:ext>
            </p:extLst>
          </p:nvPr>
        </p:nvGraphicFramePr>
        <p:xfrm>
          <a:off x="1058602" y="1677122"/>
          <a:ext cx="7409203" cy="413802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35444">
                  <a:extLst>
                    <a:ext uri="{9D8B030D-6E8A-4147-A177-3AD203B41FA5}">
                      <a16:colId xmlns="" xmlns:a16="http://schemas.microsoft.com/office/drawing/2014/main" val="149174566"/>
                    </a:ext>
                  </a:extLst>
                </a:gridCol>
                <a:gridCol w="998763">
                  <a:extLst>
                    <a:ext uri="{9D8B030D-6E8A-4147-A177-3AD203B41FA5}">
                      <a16:colId xmlns="" xmlns:a16="http://schemas.microsoft.com/office/drawing/2014/main" val="3989216230"/>
                    </a:ext>
                  </a:extLst>
                </a:gridCol>
                <a:gridCol w="2574996">
                  <a:extLst>
                    <a:ext uri="{9D8B030D-6E8A-4147-A177-3AD203B41FA5}">
                      <a16:colId xmlns="" xmlns:a16="http://schemas.microsoft.com/office/drawing/2014/main" val="219351386"/>
                    </a:ext>
                  </a:extLst>
                </a:gridCol>
              </a:tblGrid>
              <a:tr h="59619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Recommendations from TANDEM project on Qualifications EQF level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EWF Situation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How?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3335300"/>
                  </a:ext>
                </a:extLst>
              </a:tr>
              <a:tr h="81406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International jobs foreseeing similar activities in the workplace, that include international requirements, need international diplomas and certificates.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Harmonised qualifications with international recognition of diplomas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2588538"/>
                  </a:ext>
                </a:extLst>
              </a:tr>
              <a:tr h="596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Strong compliance with international quality standards (e.g. ISO)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Welding coordination job functions are referred in ISO 14731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6344894"/>
                  </a:ext>
                </a:extLst>
              </a:tr>
              <a:tr h="59619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Promotion of flexible learning pathways for adult learners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Qualifications delivered under a modular approach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897554"/>
                  </a:ext>
                </a:extLst>
              </a:tr>
              <a:tr h="9539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Devise progression routes for learners (what’s the next step?)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Training and qualification </a:t>
                      </a:r>
                      <a:r>
                        <a:rPr lang="en-GB" sz="1200" b="0" u="sng" dirty="0"/>
                        <a:t>system </a:t>
                      </a:r>
                      <a:r>
                        <a:rPr lang="en-GB" sz="1200" b="0" u="none" dirty="0"/>
                        <a:t>for lifelong learning with vertical and horizontal progression schemes)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2030478"/>
                  </a:ext>
                </a:extLst>
              </a:tr>
              <a:tr h="58147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Design recognition of prior learning schemes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Alternative route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1793706"/>
                  </a:ext>
                </a:extLst>
              </a:tr>
            </a:tbl>
          </a:graphicData>
        </a:graphic>
      </p:graphicFrame>
      <p:pic>
        <p:nvPicPr>
          <p:cNvPr id="19" name="Picture 14">
            <a:extLst>
              <a:ext uri="{FF2B5EF4-FFF2-40B4-BE49-F238E27FC236}">
                <a16:creationId xmlns="" xmlns:a16="http://schemas.microsoft.com/office/drawing/2014/main" id="{CA245BEB-9E51-4AB4-8A14-13FF99D4D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130" y="2540265"/>
            <a:ext cx="284811" cy="284811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="" xmlns:a16="http://schemas.microsoft.com/office/drawing/2014/main" id="{0FAF8F67-9B89-4D53-A54E-E793C8E8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121" y="3222856"/>
            <a:ext cx="284811" cy="284811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="" xmlns:a16="http://schemas.microsoft.com/office/drawing/2014/main" id="{55FC3712-C59A-4922-B5D9-C89EF679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132" y="4624865"/>
            <a:ext cx="284811" cy="2848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8D293B8-661D-403A-8CD5-0728B6513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="" xmlns:a16="http://schemas.microsoft.com/office/drawing/2014/main" id="{72175688-CEC5-40C1-B863-96C47D3C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131" y="3812156"/>
            <a:ext cx="284811" cy="284811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6DC2F165-A624-4147-A69E-A62776BB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133" y="5368239"/>
            <a:ext cx="284811" cy="2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8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FD8B8D1-296F-4FDE-91CE-773F00137CF0}"/>
              </a:ext>
            </a:extLst>
          </p:cNvPr>
          <p:cNvSpPr txBox="1"/>
          <p:nvPr/>
        </p:nvSpPr>
        <p:spPr>
          <a:xfrm>
            <a:off x="500710" y="788020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QUALIFICATIONS &amp; EQF &amp; NQF</a:t>
            </a:r>
          </a:p>
        </p:txBody>
      </p:sp>
      <p:pic>
        <p:nvPicPr>
          <p:cNvPr id="6" name="Imagem 3" descr="Uma imagem com ClipArt&#10;&#10;Descrição gerada com confiança muito alta">
            <a:extLst>
              <a:ext uri="{FF2B5EF4-FFF2-40B4-BE49-F238E27FC236}">
                <a16:creationId xmlns="" xmlns:a16="http://schemas.microsoft.com/office/drawing/2014/main" id="{5C4CD82B-DD40-4999-BB8B-AF5C39E30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884" y="5821219"/>
            <a:ext cx="1892229" cy="633897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85C8D6F5-D2F9-421C-8363-6AB67CCF6997}"/>
              </a:ext>
            </a:extLst>
          </p:cNvPr>
          <p:cNvSpPr/>
          <p:nvPr/>
        </p:nvSpPr>
        <p:spPr>
          <a:xfrm>
            <a:off x="1808217" y="2027988"/>
            <a:ext cx="5776957" cy="661879"/>
          </a:xfrm>
          <a:prstGeom prst="roundRect">
            <a:avLst/>
          </a:prstGeom>
          <a:solidFill>
            <a:srgbClr val="5A9651"/>
          </a:solidFill>
          <a:ln>
            <a:solidFill>
              <a:srgbClr val="5A9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u="sng" dirty="0"/>
              <a:t>EQF CAN BE APPLIED TO A WELL ESTABLISHED </a:t>
            </a:r>
          </a:p>
          <a:p>
            <a:pPr algn="ctr"/>
            <a:r>
              <a:rPr lang="pt-PT" sz="1600" b="1" u="sng" dirty="0"/>
              <a:t>INTERNATIONAL QUALIFICATION SYSTEM</a:t>
            </a:r>
          </a:p>
        </p:txBody>
      </p:sp>
      <p:grpSp>
        <p:nvGrpSpPr>
          <p:cNvPr id="8" name="Group 16">
            <a:extLst>
              <a:ext uri="{FF2B5EF4-FFF2-40B4-BE49-F238E27FC236}">
                <a16:creationId xmlns="" xmlns:a16="http://schemas.microsoft.com/office/drawing/2014/main" id="{4738FCFD-682D-4C58-9647-E231D201C1F7}"/>
              </a:ext>
            </a:extLst>
          </p:cNvPr>
          <p:cNvGrpSpPr/>
          <p:nvPr/>
        </p:nvGrpSpPr>
        <p:grpSpPr>
          <a:xfrm>
            <a:off x="634915" y="3146701"/>
            <a:ext cx="3580033" cy="1147482"/>
            <a:chOff x="4142117" y="1661361"/>
            <a:chExt cx="3241208" cy="1147482"/>
          </a:xfrm>
        </p:grpSpPr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389E30A0-6163-40FB-BA73-53D0A5EBB42D}"/>
                </a:ext>
              </a:extLst>
            </p:cNvPr>
            <p:cNvSpPr/>
            <p:nvPr/>
          </p:nvSpPr>
          <p:spPr>
            <a:xfrm>
              <a:off x="4142117" y="1661361"/>
              <a:ext cx="3241208" cy="1147482"/>
            </a:xfrm>
            <a:prstGeom prst="rect">
              <a:avLst/>
            </a:prstGeom>
            <a:solidFill>
              <a:srgbClr val="3554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3">
              <a:extLst>
                <a:ext uri="{FF2B5EF4-FFF2-40B4-BE49-F238E27FC236}">
                  <a16:creationId xmlns="" xmlns:a16="http://schemas.microsoft.com/office/drawing/2014/main" id="{77C7D728-23F9-4844-9768-3D07B6FC5A38}"/>
                </a:ext>
              </a:extLst>
            </p:cNvPr>
            <p:cNvSpPr/>
            <p:nvPr/>
          </p:nvSpPr>
          <p:spPr>
            <a:xfrm>
              <a:off x="4394196" y="1912238"/>
              <a:ext cx="22631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1"/>
                  </a:solidFill>
                </a:rPr>
                <a:t>TRIGGER TO MODERNISE THE SYSTEM  </a:t>
              </a:r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="" xmlns:a16="http://schemas.microsoft.com/office/drawing/2014/main" id="{0AC4167F-DCAF-4E4A-80E2-E5B08A4A724E}"/>
              </a:ext>
            </a:extLst>
          </p:cNvPr>
          <p:cNvGrpSpPr/>
          <p:nvPr/>
        </p:nvGrpSpPr>
        <p:grpSpPr>
          <a:xfrm>
            <a:off x="467377" y="4382097"/>
            <a:ext cx="3408747" cy="1147482"/>
            <a:chOff x="-868181" y="886657"/>
            <a:chExt cx="3408747" cy="1147482"/>
          </a:xfrm>
        </p:grpSpPr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35EF0F7E-512F-40A3-9AF4-F9CAC74C557F}"/>
                </a:ext>
              </a:extLst>
            </p:cNvPr>
            <p:cNvSpPr/>
            <p:nvPr/>
          </p:nvSpPr>
          <p:spPr>
            <a:xfrm>
              <a:off x="-700642" y="886657"/>
              <a:ext cx="3241208" cy="1147482"/>
            </a:xfrm>
            <a:prstGeom prst="rect">
              <a:avLst/>
            </a:prstGeom>
            <a:solidFill>
              <a:srgbClr val="3554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">
              <a:extLst>
                <a:ext uri="{FF2B5EF4-FFF2-40B4-BE49-F238E27FC236}">
                  <a16:creationId xmlns="" xmlns:a16="http://schemas.microsoft.com/office/drawing/2014/main" id="{D9EBA44C-DB1E-4DB0-AAD1-66AA51D09977}"/>
                </a:ext>
              </a:extLst>
            </p:cNvPr>
            <p:cNvSpPr/>
            <p:nvPr/>
          </p:nvSpPr>
          <p:spPr>
            <a:xfrm>
              <a:off x="-868181" y="1168010"/>
              <a:ext cx="30048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1"/>
                  </a:solidFill>
                </a:rPr>
                <a:t>MAP THE LEVEL OF QUALIFICATIONS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="" xmlns:a16="http://schemas.microsoft.com/office/drawing/2014/main" id="{8B1725AF-959B-4795-B071-A7F933E293B4}"/>
              </a:ext>
            </a:extLst>
          </p:cNvPr>
          <p:cNvGrpSpPr/>
          <p:nvPr/>
        </p:nvGrpSpPr>
        <p:grpSpPr>
          <a:xfrm>
            <a:off x="5575560" y="4382097"/>
            <a:ext cx="3101062" cy="1147482"/>
            <a:chOff x="794232" y="2670468"/>
            <a:chExt cx="2927773" cy="1147482"/>
          </a:xfrm>
        </p:grpSpPr>
        <p:sp>
          <p:nvSpPr>
            <p:cNvPr id="15" name="Rectangle 9">
              <a:extLst>
                <a:ext uri="{FF2B5EF4-FFF2-40B4-BE49-F238E27FC236}">
                  <a16:creationId xmlns="" xmlns:a16="http://schemas.microsoft.com/office/drawing/2014/main" id="{2DA75334-E383-4BEF-82EA-43239A5B1944}"/>
                </a:ext>
              </a:extLst>
            </p:cNvPr>
            <p:cNvSpPr/>
            <p:nvPr/>
          </p:nvSpPr>
          <p:spPr>
            <a:xfrm>
              <a:off x="794232" y="2670468"/>
              <a:ext cx="2927773" cy="1147482"/>
            </a:xfrm>
            <a:prstGeom prst="rect">
              <a:avLst/>
            </a:prstGeom>
            <a:solidFill>
              <a:srgbClr val="3554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">
              <a:extLst>
                <a:ext uri="{FF2B5EF4-FFF2-40B4-BE49-F238E27FC236}">
                  <a16:creationId xmlns="" xmlns:a16="http://schemas.microsoft.com/office/drawing/2014/main" id="{3916F5F9-25B2-41F8-B01C-A34E744BB29D}"/>
                </a:ext>
              </a:extLst>
            </p:cNvPr>
            <p:cNvSpPr/>
            <p:nvPr/>
          </p:nvSpPr>
          <p:spPr>
            <a:xfrm>
              <a:off x="1373115" y="2812037"/>
              <a:ext cx="20510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1"/>
                  </a:solidFill>
                </a:rPr>
                <a:t>COMPARABILITY AND TRANSFER AT NATIONAL LEVEL</a:t>
              </a:r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20F53EEF-0AA2-4FA2-8BBF-2B26B3E2F1D6}"/>
              </a:ext>
            </a:extLst>
          </p:cNvPr>
          <p:cNvSpPr/>
          <p:nvPr/>
        </p:nvSpPr>
        <p:spPr>
          <a:xfrm>
            <a:off x="5096589" y="3146700"/>
            <a:ext cx="3580033" cy="1147482"/>
          </a:xfrm>
          <a:prstGeom prst="rect">
            <a:avLst/>
          </a:prstGeom>
          <a:solidFill>
            <a:srgbClr val="3554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BB6FC636-9F19-41F8-80C3-C2CFE5778B32}"/>
              </a:ext>
            </a:extLst>
          </p:cNvPr>
          <p:cNvSpPr/>
          <p:nvPr/>
        </p:nvSpPr>
        <p:spPr>
          <a:xfrm>
            <a:off x="5368771" y="3403807"/>
            <a:ext cx="3307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chemeClr val="bg1"/>
                </a:solidFill>
              </a:rPr>
              <a:t>TRANSPARENT PROGRESSION WITHIN THE SYSTEM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02AFE60-A090-4C5F-B18D-6404474B0F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35650" y="2711974"/>
            <a:ext cx="3472695" cy="323674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1127465D-B4FA-47B5-B506-475544DF0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91EA951-5AA4-4F19-9EA9-F45C7A6CB1D1}"/>
              </a:ext>
            </a:extLst>
          </p:cNvPr>
          <p:cNvSpPr txBox="1"/>
          <p:nvPr/>
        </p:nvSpPr>
        <p:spPr>
          <a:xfrm>
            <a:off x="1866020" y="772063"/>
            <a:ext cx="704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OF INTERNATIONAL QUALIFICATIONS AND NQF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1935C61B-1D37-4EF6-8BE4-927780DDA349}"/>
              </a:ext>
            </a:extLst>
          </p:cNvPr>
          <p:cNvSpPr/>
          <p:nvPr/>
        </p:nvSpPr>
        <p:spPr>
          <a:xfrm>
            <a:off x="324984" y="1600402"/>
            <a:ext cx="97336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What are challenges?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Understand the added-value of EQF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Communication across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Need for compliance with different procedures in each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Consistency (of procedures) across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Different level of maturity of VET systems and NQF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Adoption of EQF level in voluntary 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Strategic approach for EWF Qualifications, having the same EQF level for technical contents in each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Quite complicated bureaucratic and time consuming process</a:t>
            </a:r>
          </a:p>
          <a:p>
            <a:endParaRPr lang="en-GB" sz="1400" dirty="0"/>
          </a:p>
          <a:p>
            <a:r>
              <a:rPr lang="en-GB" sz="1400" b="1" dirty="0"/>
              <a:t>What are opportunities?</a:t>
            </a:r>
          </a:p>
          <a:p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Enhanced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More costumer/industry /market orientation</a:t>
            </a:r>
          </a:p>
        </p:txBody>
      </p:sp>
      <p:pic>
        <p:nvPicPr>
          <p:cNvPr id="30" name="Imagem 29" descr="Uma imagem com objeto&#10;&#10;Descrição gerada com confiança muito alta">
            <a:extLst>
              <a:ext uri="{FF2B5EF4-FFF2-40B4-BE49-F238E27FC236}">
                <a16:creationId xmlns="" xmlns:a16="http://schemas.microsoft.com/office/drawing/2014/main" id="{66374753-3E15-445A-985B-F14FCDA72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07" y="1978342"/>
            <a:ext cx="20193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6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7CF8CA3-7793-49EF-87AC-B8B965DDF739}"/>
              </a:ext>
            </a:extLst>
          </p:cNvPr>
          <p:cNvSpPr txBox="1"/>
          <p:nvPr/>
        </p:nvSpPr>
        <p:spPr>
          <a:xfrm>
            <a:off x="786157" y="833023"/>
            <a:ext cx="704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 – PORTUGUESE CASE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9C02A29-BE34-44ED-8201-D6159058AE98}"/>
              </a:ext>
            </a:extLst>
          </p:cNvPr>
          <p:cNvSpPr txBox="1"/>
          <p:nvPr/>
        </p:nvSpPr>
        <p:spPr>
          <a:xfrm>
            <a:off x="641496" y="19420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What lessons can be learnt from countries that have already aligned welding qualifications to their NQF</a:t>
            </a:r>
            <a:endParaRPr lang="pt-PT" i="1" dirty="0"/>
          </a:p>
          <a:p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B6EBCCE7-21C2-40E8-9F55-9571DD5AF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70" y="1758462"/>
            <a:ext cx="1042852" cy="104285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9220AD8F-BA57-493F-A2B1-C1DA1FA7DA22}"/>
              </a:ext>
            </a:extLst>
          </p:cNvPr>
          <p:cNvSpPr/>
          <p:nvPr/>
        </p:nvSpPr>
        <p:spPr>
          <a:xfrm>
            <a:off x="870857" y="3672117"/>
            <a:ext cx="2525486" cy="252548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6358B4D7-B3A3-425C-8F30-2384CAC078B7}"/>
              </a:ext>
            </a:extLst>
          </p:cNvPr>
          <p:cNvSpPr/>
          <p:nvPr/>
        </p:nvSpPr>
        <p:spPr>
          <a:xfrm>
            <a:off x="1127760" y="3925539"/>
            <a:ext cx="2011680" cy="21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Growing ALLIANCE between STAKEHOLDERS and GOVERNMENT lead to creation of more and better JOBS:</a:t>
            </a:r>
            <a:endParaRPr lang="pt-PT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27" descr="Arrow: Slight curve">
            <a:extLst>
              <a:ext uri="{FF2B5EF4-FFF2-40B4-BE49-F238E27FC236}">
                <a16:creationId xmlns="" xmlns:a16="http://schemas.microsoft.com/office/drawing/2014/main" id="{6F98507A-A829-4F6D-B88A-2F0011AD5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17911">
            <a:off x="2425283" y="5038454"/>
            <a:ext cx="1917988" cy="135325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0F25804A-8539-46E8-B694-2F1331FD3D00}"/>
              </a:ext>
            </a:extLst>
          </p:cNvPr>
          <p:cNvSpPr/>
          <p:nvPr/>
        </p:nvSpPr>
        <p:spPr>
          <a:xfrm>
            <a:off x="4748557" y="3047566"/>
            <a:ext cx="4572000" cy="33391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>
              <a:lnSpc>
                <a:spcPct val="107000"/>
              </a:lnSpc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1200 Diplomas</a:t>
            </a:r>
          </a:p>
          <a:p>
            <a:pPr marL="457200" indent="-228600">
              <a:lnSpc>
                <a:spcPct val="107000"/>
              </a:lnSpc>
            </a:pPr>
            <a:endParaRPr lang="pt-PT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14 Public training centres are EWF ATBs</a:t>
            </a:r>
          </a:p>
          <a:p>
            <a:pPr marL="457200" indent="-228600">
              <a:lnSpc>
                <a:spcPct val="107000"/>
              </a:lnSpc>
            </a:pPr>
            <a:endParaRPr lang="pt-PT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82 Qualified Trainers</a:t>
            </a:r>
          </a:p>
          <a:p>
            <a:pPr marL="457200" indent="-228600">
              <a:lnSpc>
                <a:spcPct val="107000"/>
              </a:lnSpc>
            </a:pPr>
            <a:endParaRPr lang="pt-PT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700 Qualified Welders  (E/IW)</a:t>
            </a:r>
          </a:p>
          <a:p>
            <a:pPr marL="457200" indent="-228600">
              <a:lnSpc>
                <a:spcPct val="107000"/>
              </a:lnSpc>
            </a:pPr>
            <a:endParaRPr lang="en-GB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228600">
              <a:lnSpc>
                <a:spcPct val="107000"/>
              </a:lnSpc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200 Qualified Practitioners (E/IWP)</a:t>
            </a:r>
          </a:p>
          <a:p>
            <a:pPr marL="457200" indent="-228600">
              <a:lnSpc>
                <a:spcPct val="107000"/>
              </a:lnSpc>
            </a:pPr>
            <a:endParaRPr lang="pt-PT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Employment rate 94 %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0778D58B-F55D-4B69-9D88-11E3016A5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582">
            <a:off x="4660605" y="3048840"/>
            <a:ext cx="360446" cy="3604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4B3A334F-7925-4932-A978-2AF9DE8692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70" y="4274301"/>
            <a:ext cx="270397" cy="27809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30E5C032-53B6-415B-95FF-6CEAB41ACE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6" y="4774185"/>
            <a:ext cx="351087" cy="37285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611BB07A-E275-48EF-8D00-89896A2B67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84" y="5341643"/>
            <a:ext cx="440350" cy="44035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E8FFA0EA-F27A-4C4B-9FDF-B5DA455003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90" y="6024977"/>
            <a:ext cx="299077" cy="29907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1B62C148-F503-4730-8759-9D5FF38056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01" y="3669330"/>
            <a:ext cx="277366" cy="27736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C2D2FFE2-974C-43CD-98AE-602290B92E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6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aptura de ecrã&#10;&#10;Descrição gerada com confiança muito alta">
            <a:extLst>
              <a:ext uri="{FF2B5EF4-FFF2-40B4-BE49-F238E27FC236}">
                <a16:creationId xmlns="" xmlns:a16="http://schemas.microsoft.com/office/drawing/2014/main" id="{07AA07B4-C4C2-42E2-9E16-4A78972E8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5" y="2352944"/>
            <a:ext cx="3228682" cy="32853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36DF87C-EF79-440D-B0AB-A6CC5F4CE051}"/>
              </a:ext>
            </a:extLst>
          </p:cNvPr>
          <p:cNvSpPr txBox="1"/>
          <p:nvPr/>
        </p:nvSpPr>
        <p:spPr>
          <a:xfrm>
            <a:off x="1655673" y="828401"/>
            <a:ext cx="704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FACTORS OF SUCCESSFUL REFERENCING TO NQF </a:t>
            </a:r>
          </a:p>
        </p:txBody>
      </p:sp>
      <p:pic>
        <p:nvPicPr>
          <p:cNvPr id="7" name="Gráfico 9" descr="Marcador">
            <a:extLst>
              <a:ext uri="{FF2B5EF4-FFF2-40B4-BE49-F238E27FC236}">
                <a16:creationId xmlns="" xmlns:a16="http://schemas.microsoft.com/office/drawing/2014/main" id="{615E8B45-8DA2-460A-B6B3-DF0DB053D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5271" y="2366044"/>
            <a:ext cx="577480" cy="484812"/>
          </a:xfrm>
          <a:prstGeom prst="rect">
            <a:avLst/>
          </a:prstGeom>
        </p:spPr>
      </p:pic>
      <p:pic>
        <p:nvPicPr>
          <p:cNvPr id="8" name="Gráfico 9" descr="Marcador">
            <a:extLst>
              <a:ext uri="{FF2B5EF4-FFF2-40B4-BE49-F238E27FC236}">
                <a16:creationId xmlns="" xmlns:a16="http://schemas.microsoft.com/office/drawing/2014/main" id="{62B15D26-BAE1-4C26-917D-407173160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0882" y="3042678"/>
            <a:ext cx="577480" cy="484812"/>
          </a:xfrm>
          <a:prstGeom prst="rect">
            <a:avLst/>
          </a:prstGeom>
        </p:spPr>
      </p:pic>
      <p:pic>
        <p:nvPicPr>
          <p:cNvPr id="9" name="Gráfico 9" descr="Marcador">
            <a:extLst>
              <a:ext uri="{FF2B5EF4-FFF2-40B4-BE49-F238E27FC236}">
                <a16:creationId xmlns="" xmlns:a16="http://schemas.microsoft.com/office/drawing/2014/main" id="{DD95E33F-F807-4E4A-AFDB-E2D83D401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0882" y="3724918"/>
            <a:ext cx="577480" cy="484812"/>
          </a:xfrm>
          <a:prstGeom prst="rect">
            <a:avLst/>
          </a:prstGeom>
        </p:spPr>
      </p:pic>
      <p:pic>
        <p:nvPicPr>
          <p:cNvPr id="10" name="Gráfico 9" descr="Marcador">
            <a:extLst>
              <a:ext uri="{FF2B5EF4-FFF2-40B4-BE49-F238E27FC236}">
                <a16:creationId xmlns="" xmlns:a16="http://schemas.microsoft.com/office/drawing/2014/main" id="{566D2B5F-3819-4C15-B0AE-BF0362A28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0882" y="4407158"/>
            <a:ext cx="577480" cy="484812"/>
          </a:xfrm>
          <a:prstGeom prst="rect">
            <a:avLst/>
          </a:prstGeom>
        </p:spPr>
      </p:pic>
      <p:pic>
        <p:nvPicPr>
          <p:cNvPr id="11" name="Gráfico 9" descr="Marcador">
            <a:extLst>
              <a:ext uri="{FF2B5EF4-FFF2-40B4-BE49-F238E27FC236}">
                <a16:creationId xmlns="" xmlns:a16="http://schemas.microsoft.com/office/drawing/2014/main" id="{44E6950B-6F94-4DDC-90BF-5EDC88CEF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5271" y="5089398"/>
            <a:ext cx="577480" cy="48481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8EC6D7E4-9B6B-4782-A2E9-72FBDCD14664}"/>
              </a:ext>
            </a:extLst>
          </p:cNvPr>
          <p:cNvSpPr txBox="1"/>
          <p:nvPr/>
        </p:nvSpPr>
        <p:spPr>
          <a:xfrm>
            <a:off x="3757473" y="2438892"/>
            <a:ext cx="450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Mutual trust </a:t>
            </a:r>
            <a:r>
              <a:rPr lang="pt-PT" sz="1400" dirty="0" err="1"/>
              <a:t>between</a:t>
            </a:r>
            <a:r>
              <a:rPr lang="pt-PT" sz="1400" dirty="0"/>
              <a:t> </a:t>
            </a:r>
            <a:r>
              <a:rPr lang="pt-PT" sz="1400" dirty="0" err="1"/>
              <a:t>involved</a:t>
            </a:r>
            <a:r>
              <a:rPr lang="pt-PT" sz="1400" dirty="0"/>
              <a:t> </a:t>
            </a:r>
            <a:r>
              <a:rPr lang="pt-PT" sz="1400" dirty="0" err="1"/>
              <a:t>stakeholders</a:t>
            </a:r>
            <a:endParaRPr lang="pt-PT" sz="1400" dirty="0"/>
          </a:p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9B9D74B-EFC4-4D34-8462-03BE52946300}"/>
              </a:ext>
            </a:extLst>
          </p:cNvPr>
          <p:cNvSpPr txBox="1"/>
          <p:nvPr/>
        </p:nvSpPr>
        <p:spPr>
          <a:xfrm>
            <a:off x="3757473" y="3136087"/>
            <a:ext cx="450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/>
              <a:t>Compliance</a:t>
            </a:r>
            <a:r>
              <a:rPr lang="pt-PT" sz="1400" dirty="0"/>
              <a:t> </a:t>
            </a:r>
            <a:r>
              <a:rPr lang="pt-PT" sz="1400" dirty="0" err="1"/>
              <a:t>with</a:t>
            </a:r>
            <a:r>
              <a:rPr lang="pt-PT" sz="1400" dirty="0"/>
              <a:t> </a:t>
            </a:r>
            <a:r>
              <a:rPr lang="pt-PT" sz="1400" b="1" i="1" dirty="0"/>
              <a:t>EWF </a:t>
            </a:r>
            <a:r>
              <a:rPr lang="pt-PT" sz="1400" b="1" i="1" dirty="0" err="1"/>
              <a:t>Quality</a:t>
            </a:r>
            <a:r>
              <a:rPr lang="pt-PT" sz="1400" b="1" i="1" dirty="0"/>
              <a:t> </a:t>
            </a:r>
            <a:r>
              <a:rPr lang="pt-PT" sz="1400" b="1" i="1" dirty="0" err="1"/>
              <a:t>Assurance</a:t>
            </a:r>
            <a:r>
              <a:rPr lang="pt-PT" sz="1400" b="1" i="1" dirty="0"/>
              <a:t> </a:t>
            </a:r>
            <a:r>
              <a:rPr lang="pt-PT" sz="1400" b="1" i="1" dirty="0" err="1"/>
              <a:t>Procedures</a:t>
            </a:r>
            <a:endParaRPr lang="pt-PT" sz="1400" b="1" i="1" dirty="0"/>
          </a:p>
          <a:p>
            <a:endParaRPr lang="pt-PT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E6C3B2DA-79F8-4BB9-96AE-F885CA12EEBA}"/>
              </a:ext>
            </a:extLst>
          </p:cNvPr>
          <p:cNvSpPr txBox="1"/>
          <p:nvPr/>
        </p:nvSpPr>
        <p:spPr>
          <a:xfrm>
            <a:off x="3757472" y="3799580"/>
            <a:ext cx="558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/>
              <a:t>Transforming</a:t>
            </a:r>
            <a:r>
              <a:rPr lang="pt-PT" sz="1400" dirty="0"/>
              <a:t> </a:t>
            </a:r>
            <a:r>
              <a:rPr lang="pt-PT" sz="1400" dirty="0" err="1"/>
              <a:t>public</a:t>
            </a:r>
            <a:r>
              <a:rPr lang="pt-PT" sz="1400" dirty="0"/>
              <a:t> training </a:t>
            </a:r>
            <a:r>
              <a:rPr lang="pt-PT" sz="1400" dirty="0" err="1"/>
              <a:t>center</a:t>
            </a:r>
            <a:r>
              <a:rPr lang="pt-PT" sz="1400" dirty="0"/>
              <a:t> </a:t>
            </a:r>
            <a:r>
              <a:rPr lang="pt-PT" sz="1400" dirty="0" err="1"/>
              <a:t>into</a:t>
            </a:r>
            <a:r>
              <a:rPr lang="pt-PT" sz="1400" dirty="0"/>
              <a:t> </a:t>
            </a:r>
            <a:r>
              <a:rPr lang="pt-PT" sz="1400" dirty="0" err="1"/>
              <a:t>authorised</a:t>
            </a:r>
            <a:r>
              <a:rPr lang="pt-PT" sz="1400" dirty="0"/>
              <a:t> training </a:t>
            </a:r>
            <a:r>
              <a:rPr lang="pt-PT" sz="1400" dirty="0" err="1"/>
              <a:t>providers</a:t>
            </a:r>
            <a:r>
              <a:rPr lang="pt-PT" sz="1400" dirty="0"/>
              <a:t> </a:t>
            </a:r>
          </a:p>
          <a:p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8BA7ADAB-9145-4874-B593-D9DC318A579A}"/>
              </a:ext>
            </a:extLst>
          </p:cNvPr>
          <p:cNvSpPr txBox="1"/>
          <p:nvPr/>
        </p:nvSpPr>
        <p:spPr>
          <a:xfrm>
            <a:off x="3757472" y="4463073"/>
            <a:ext cx="450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/>
              <a:t>Integration</a:t>
            </a:r>
            <a:r>
              <a:rPr lang="pt-PT" sz="1400" dirty="0"/>
              <a:t> </a:t>
            </a:r>
            <a:r>
              <a:rPr lang="pt-PT" sz="1400" dirty="0" err="1"/>
              <a:t>of</a:t>
            </a:r>
            <a:r>
              <a:rPr lang="pt-PT" sz="1400" dirty="0"/>
              <a:t>  EWF </a:t>
            </a:r>
            <a:r>
              <a:rPr lang="pt-PT" sz="1400" dirty="0" err="1"/>
              <a:t>qualifications</a:t>
            </a:r>
            <a:r>
              <a:rPr lang="pt-PT" sz="1400" dirty="0"/>
              <a:t> in </a:t>
            </a:r>
            <a:r>
              <a:rPr lang="pt-PT" sz="1400" dirty="0" err="1"/>
              <a:t>the</a:t>
            </a:r>
            <a:r>
              <a:rPr lang="pt-PT" sz="1400" dirty="0"/>
              <a:t> NQF</a:t>
            </a:r>
            <a:endParaRPr lang="en-GB" sz="1400" dirty="0"/>
          </a:p>
          <a:p>
            <a:endParaRPr lang="pt-PT" dirty="0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2F4DC22F-0A7C-4EE9-A7F1-BF3B06F26567}"/>
              </a:ext>
            </a:extLst>
          </p:cNvPr>
          <p:cNvSpPr txBox="1"/>
          <p:nvPr/>
        </p:nvSpPr>
        <p:spPr>
          <a:xfrm>
            <a:off x="3757472" y="5164148"/>
            <a:ext cx="450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err="1"/>
              <a:t>Trainee’s</a:t>
            </a:r>
            <a:r>
              <a:rPr lang="pt-PT" sz="1400" dirty="0"/>
              <a:t> </a:t>
            </a:r>
            <a:r>
              <a:rPr lang="pt-PT" sz="1400" b="1" dirty="0" err="1"/>
              <a:t>qualification</a:t>
            </a:r>
            <a:r>
              <a:rPr lang="pt-PT" sz="1400" b="1" dirty="0"/>
              <a:t> </a:t>
            </a:r>
            <a:r>
              <a:rPr lang="pt-PT" sz="1400" b="1" dirty="0" err="1"/>
              <a:t>and</a:t>
            </a:r>
            <a:r>
              <a:rPr lang="pt-PT" sz="1400" b="1" dirty="0"/>
              <a:t> </a:t>
            </a:r>
            <a:r>
              <a:rPr lang="pt-PT" sz="1400" b="1" dirty="0" err="1"/>
              <a:t>certification</a:t>
            </a:r>
            <a:r>
              <a:rPr lang="pt-PT" sz="1400" b="1" dirty="0"/>
              <a:t> </a:t>
            </a:r>
          </a:p>
          <a:p>
            <a:endParaRPr lang="pt-PT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70643ECD-B7D6-44D7-96CB-2BD4FF734D9C}"/>
              </a:ext>
            </a:extLst>
          </p:cNvPr>
          <p:cNvSpPr txBox="1"/>
          <p:nvPr/>
        </p:nvSpPr>
        <p:spPr>
          <a:xfrm>
            <a:off x="3470407" y="2376445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4B3B6F75-5F7D-4268-8568-1A2401B14F0B}"/>
              </a:ext>
            </a:extLst>
          </p:cNvPr>
          <p:cNvSpPr txBox="1"/>
          <p:nvPr/>
        </p:nvSpPr>
        <p:spPr>
          <a:xfrm>
            <a:off x="3480943" y="3048284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2CFC8B4-03C1-4B84-958E-63358A11ED17}"/>
              </a:ext>
            </a:extLst>
          </p:cNvPr>
          <p:cNvSpPr txBox="1"/>
          <p:nvPr/>
        </p:nvSpPr>
        <p:spPr>
          <a:xfrm>
            <a:off x="3480943" y="3722724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3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8FF72172-840B-4699-AAFD-DE0DA0D3E37F}"/>
              </a:ext>
            </a:extLst>
          </p:cNvPr>
          <p:cNvSpPr txBox="1"/>
          <p:nvPr/>
        </p:nvSpPr>
        <p:spPr>
          <a:xfrm>
            <a:off x="3478137" y="4404964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8823EC70-EB79-4A23-A3CC-77F73CB7101C}"/>
              </a:ext>
            </a:extLst>
          </p:cNvPr>
          <p:cNvSpPr txBox="1"/>
          <p:nvPr/>
        </p:nvSpPr>
        <p:spPr>
          <a:xfrm>
            <a:off x="3478137" y="5087204"/>
            <a:ext cx="2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5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C3D54DE9-0A87-43F3-BD24-738E1D89E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0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="" xmlns:a16="http://schemas.microsoft.com/office/drawing/2014/main" id="{2319C3C2-4F86-4E0D-A21A-5247A181C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1" y="2362233"/>
            <a:ext cx="4077160" cy="2783324"/>
          </a:xfr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F61D081-9043-4605-8829-69149A3BA92A}"/>
              </a:ext>
            </a:extLst>
          </p:cNvPr>
          <p:cNvSpPr txBox="1"/>
          <p:nvPr/>
        </p:nvSpPr>
        <p:spPr>
          <a:xfrm>
            <a:off x="1996775" y="759844"/>
            <a:ext cx="704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CONCLUSION - ALIGNMENT OF IQ TO NQF AND EQF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4263177-1F6B-4D61-AEFC-749F30E1EE56}"/>
              </a:ext>
            </a:extLst>
          </p:cNvPr>
          <p:cNvSpPr txBox="1"/>
          <p:nvPr/>
        </p:nvSpPr>
        <p:spPr>
          <a:xfrm>
            <a:off x="4383991" y="2314183"/>
            <a:ext cx="4580546" cy="43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EWF system is a technical / sectorial qualification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completed and renewed for the EWF Qualifications /Guidelines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pt-PT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EWF members in close contact with NQAs in their own countries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pt-PT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NQAs agreeing in the same integration procedures / to define procedures and get agreement about EWF Qualifications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pt-PT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commitment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EWF </a:t>
            </a: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Qualifications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t-PT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B0796-527C-4A75-A2B5-ACE737AAAD39}"/>
              </a:ext>
            </a:extLst>
          </p:cNvPr>
          <p:cNvSpPr/>
          <p:nvPr/>
        </p:nvSpPr>
        <p:spPr>
          <a:xfrm>
            <a:off x="498130" y="1944851"/>
            <a:ext cx="449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STRATEGIC APPROACH FOR THE EWF SYSTEM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569BABB-6C1E-4377-A465-A0BC1E139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8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DA87A07-0BE3-492C-9EE3-BE6827D84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6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1D47A56-85FA-416D-90D1-93EBD1587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7" y="1297227"/>
            <a:ext cx="7708307" cy="54494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8D20198-396A-4933-AB72-772E27A68F1B}"/>
              </a:ext>
            </a:extLst>
          </p:cNvPr>
          <p:cNvSpPr txBox="1"/>
          <p:nvPr/>
        </p:nvSpPr>
        <p:spPr>
          <a:xfrm>
            <a:off x="1700615" y="781587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EWF’s Education, Training and Certification System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9B04603-C082-4836-AD02-9691A65F0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3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C7CFE5D-6061-4C95-8C30-080DCF099EEA}"/>
              </a:ext>
            </a:extLst>
          </p:cNvPr>
          <p:cNvSpPr txBox="1"/>
          <p:nvPr/>
        </p:nvSpPr>
        <p:spPr>
          <a:xfrm>
            <a:off x="1709486" y="798515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EWF’s Education, Training and Certification System</a:t>
            </a:r>
          </a:p>
        </p:txBody>
      </p:sp>
      <p:pic>
        <p:nvPicPr>
          <p:cNvPr id="22" name="Imagem 21" descr="Uma imagem com exterior&#10;&#10;Descrição gerada com confiança muito alta">
            <a:extLst>
              <a:ext uri="{FF2B5EF4-FFF2-40B4-BE49-F238E27FC236}">
                <a16:creationId xmlns="" xmlns:a16="http://schemas.microsoft.com/office/drawing/2014/main" id="{CAF31423-F8CF-4278-BA8D-7AD4ED74A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8" y="1524070"/>
            <a:ext cx="5193471" cy="50006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D8F506C-70D0-414B-9C1C-02F25A690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6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F76EEDC-00B1-4D71-A212-739CB144BD26}"/>
              </a:ext>
            </a:extLst>
          </p:cNvPr>
          <p:cNvSpPr txBox="1"/>
          <p:nvPr/>
        </p:nvSpPr>
        <p:spPr>
          <a:xfrm>
            <a:off x="376015" y="798515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 SYSTEM</a:t>
            </a:r>
          </a:p>
        </p:txBody>
      </p:sp>
      <p:sp>
        <p:nvSpPr>
          <p:cNvPr id="6" name="Arrow: Right 12">
            <a:extLst>
              <a:ext uri="{FF2B5EF4-FFF2-40B4-BE49-F238E27FC236}">
                <a16:creationId xmlns="" xmlns:a16="http://schemas.microsoft.com/office/drawing/2014/main" id="{80ABC6D2-A9E5-4ADB-8929-9C261DCADD05}"/>
              </a:ext>
            </a:extLst>
          </p:cNvPr>
          <p:cNvSpPr/>
          <p:nvPr/>
        </p:nvSpPr>
        <p:spPr>
          <a:xfrm>
            <a:off x="391368" y="3274621"/>
            <a:ext cx="8679869" cy="164538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14">
            <a:extLst>
              <a:ext uri="{FF2B5EF4-FFF2-40B4-BE49-F238E27FC236}">
                <a16:creationId xmlns="" xmlns:a16="http://schemas.microsoft.com/office/drawing/2014/main" id="{5734C7DA-FE97-4D25-AA4F-339E2096061A}"/>
              </a:ext>
            </a:extLst>
          </p:cNvPr>
          <p:cNvSpPr/>
          <p:nvPr/>
        </p:nvSpPr>
        <p:spPr>
          <a:xfrm>
            <a:off x="107242" y="3610031"/>
            <a:ext cx="1741284" cy="942665"/>
          </a:xfrm>
          <a:custGeom>
            <a:avLst/>
            <a:gdLst>
              <a:gd name="connsiteX0" fmla="*/ 0 w 2260320"/>
              <a:gd name="connsiteY0" fmla="*/ 240140 h 1440812"/>
              <a:gd name="connsiteX1" fmla="*/ 240140 w 2260320"/>
              <a:gd name="connsiteY1" fmla="*/ 0 h 1440812"/>
              <a:gd name="connsiteX2" fmla="*/ 2020180 w 2260320"/>
              <a:gd name="connsiteY2" fmla="*/ 0 h 1440812"/>
              <a:gd name="connsiteX3" fmla="*/ 2260320 w 2260320"/>
              <a:gd name="connsiteY3" fmla="*/ 240140 h 1440812"/>
              <a:gd name="connsiteX4" fmla="*/ 2260320 w 2260320"/>
              <a:gd name="connsiteY4" fmla="*/ 1200672 h 1440812"/>
              <a:gd name="connsiteX5" fmla="*/ 2020180 w 2260320"/>
              <a:gd name="connsiteY5" fmla="*/ 1440812 h 1440812"/>
              <a:gd name="connsiteX6" fmla="*/ 240140 w 2260320"/>
              <a:gd name="connsiteY6" fmla="*/ 1440812 h 1440812"/>
              <a:gd name="connsiteX7" fmla="*/ 0 w 2260320"/>
              <a:gd name="connsiteY7" fmla="*/ 1200672 h 1440812"/>
              <a:gd name="connsiteX8" fmla="*/ 0 w 2260320"/>
              <a:gd name="connsiteY8" fmla="*/ 240140 h 14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320" h="1440812">
                <a:moveTo>
                  <a:pt x="0" y="240140"/>
                </a:moveTo>
                <a:cubicBezTo>
                  <a:pt x="0" y="107514"/>
                  <a:pt x="107514" y="0"/>
                  <a:pt x="240140" y="0"/>
                </a:cubicBezTo>
                <a:lnTo>
                  <a:pt x="2020180" y="0"/>
                </a:lnTo>
                <a:cubicBezTo>
                  <a:pt x="2152806" y="0"/>
                  <a:pt x="2260320" y="107514"/>
                  <a:pt x="2260320" y="240140"/>
                </a:cubicBezTo>
                <a:lnTo>
                  <a:pt x="2260320" y="1200672"/>
                </a:lnTo>
                <a:cubicBezTo>
                  <a:pt x="2260320" y="1333298"/>
                  <a:pt x="2152806" y="1440812"/>
                  <a:pt x="2020180" y="1440812"/>
                </a:cubicBezTo>
                <a:lnTo>
                  <a:pt x="240140" y="1440812"/>
                </a:lnTo>
                <a:cubicBezTo>
                  <a:pt x="107514" y="1440812"/>
                  <a:pt x="0" y="1333298"/>
                  <a:pt x="0" y="1200672"/>
                </a:cubicBezTo>
                <a:lnTo>
                  <a:pt x="0" y="240140"/>
                </a:lnTo>
                <a:close/>
              </a:path>
            </a:pathLst>
          </a:custGeom>
          <a:solidFill>
            <a:srgbClr val="1DA1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901" tIns="109901" rIns="109901" bIns="109901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dirty="0"/>
              <a:t>Access </a:t>
            </a:r>
            <a:r>
              <a:rPr lang="pt-PT" sz="1200" b="1" dirty="0" err="1"/>
              <a:t>Conditions</a:t>
            </a:r>
            <a:r>
              <a:rPr lang="pt-PT" sz="1200" b="1" dirty="0"/>
              <a:t> </a:t>
            </a:r>
            <a:r>
              <a:rPr lang="pt-PT" sz="1200" dirty="0" err="1"/>
              <a:t>Includes</a:t>
            </a:r>
            <a:r>
              <a:rPr lang="pt-PT" sz="1200" dirty="0"/>
              <a:t>: </a:t>
            </a:r>
            <a:r>
              <a:rPr lang="pt-PT" sz="1200" dirty="0" err="1"/>
              <a:t>School</a:t>
            </a:r>
            <a:r>
              <a:rPr lang="pt-PT" sz="1200" dirty="0"/>
              <a:t> diploma Informal </a:t>
            </a:r>
            <a:r>
              <a:rPr lang="pt-PT" sz="1200" dirty="0" err="1"/>
              <a:t>and</a:t>
            </a:r>
            <a:r>
              <a:rPr lang="pt-PT" sz="1200" dirty="0"/>
              <a:t> Non-formal </a:t>
            </a:r>
            <a:r>
              <a:rPr lang="pt-PT" sz="1200" dirty="0" err="1"/>
              <a:t>competences</a:t>
            </a:r>
            <a:endParaRPr lang="en-US" sz="1200" dirty="0"/>
          </a:p>
        </p:txBody>
      </p:sp>
      <p:sp>
        <p:nvSpPr>
          <p:cNvPr id="8" name="Freeform: Shape 17">
            <a:extLst>
              <a:ext uri="{FF2B5EF4-FFF2-40B4-BE49-F238E27FC236}">
                <a16:creationId xmlns="" xmlns:a16="http://schemas.microsoft.com/office/drawing/2014/main" id="{66093DAC-B064-4FFB-9C5F-B8659E921024}"/>
              </a:ext>
            </a:extLst>
          </p:cNvPr>
          <p:cNvSpPr/>
          <p:nvPr/>
        </p:nvSpPr>
        <p:spPr>
          <a:xfrm>
            <a:off x="2013588" y="3613347"/>
            <a:ext cx="1267836" cy="950298"/>
          </a:xfrm>
          <a:custGeom>
            <a:avLst/>
            <a:gdLst>
              <a:gd name="connsiteX0" fmla="*/ 0 w 1680686"/>
              <a:gd name="connsiteY0" fmla="*/ 238730 h 1432353"/>
              <a:gd name="connsiteX1" fmla="*/ 238730 w 1680686"/>
              <a:gd name="connsiteY1" fmla="*/ 0 h 1432353"/>
              <a:gd name="connsiteX2" fmla="*/ 1441956 w 1680686"/>
              <a:gd name="connsiteY2" fmla="*/ 0 h 1432353"/>
              <a:gd name="connsiteX3" fmla="*/ 1680686 w 1680686"/>
              <a:gd name="connsiteY3" fmla="*/ 238730 h 1432353"/>
              <a:gd name="connsiteX4" fmla="*/ 1680686 w 1680686"/>
              <a:gd name="connsiteY4" fmla="*/ 1193623 h 1432353"/>
              <a:gd name="connsiteX5" fmla="*/ 1441956 w 1680686"/>
              <a:gd name="connsiteY5" fmla="*/ 1432353 h 1432353"/>
              <a:gd name="connsiteX6" fmla="*/ 238730 w 1680686"/>
              <a:gd name="connsiteY6" fmla="*/ 1432353 h 1432353"/>
              <a:gd name="connsiteX7" fmla="*/ 0 w 1680686"/>
              <a:gd name="connsiteY7" fmla="*/ 1193623 h 1432353"/>
              <a:gd name="connsiteX8" fmla="*/ 0 w 1680686"/>
              <a:gd name="connsiteY8" fmla="*/ 238730 h 143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686" h="1432353">
                <a:moveTo>
                  <a:pt x="0" y="238730"/>
                </a:moveTo>
                <a:cubicBezTo>
                  <a:pt x="0" y="106883"/>
                  <a:pt x="106883" y="0"/>
                  <a:pt x="238730" y="0"/>
                </a:cubicBezTo>
                <a:lnTo>
                  <a:pt x="1441956" y="0"/>
                </a:lnTo>
                <a:cubicBezTo>
                  <a:pt x="1573803" y="0"/>
                  <a:pt x="1680686" y="106883"/>
                  <a:pt x="1680686" y="238730"/>
                </a:cubicBezTo>
                <a:lnTo>
                  <a:pt x="1680686" y="1193623"/>
                </a:lnTo>
                <a:cubicBezTo>
                  <a:pt x="1680686" y="1325470"/>
                  <a:pt x="1573803" y="1432353"/>
                  <a:pt x="1441956" y="1432353"/>
                </a:cubicBezTo>
                <a:lnTo>
                  <a:pt x="238730" y="1432353"/>
                </a:lnTo>
                <a:cubicBezTo>
                  <a:pt x="106883" y="1432353"/>
                  <a:pt x="0" y="1325470"/>
                  <a:pt x="0" y="1193623"/>
                </a:cubicBezTo>
                <a:lnTo>
                  <a:pt x="0" y="238730"/>
                </a:lnTo>
                <a:close/>
              </a:path>
            </a:pathLst>
          </a:custGeom>
          <a:solidFill>
            <a:srgbClr val="3557A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592" tIns="109592" rIns="109592" bIns="10959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dirty="0"/>
              <a:t>Training </a:t>
            </a:r>
            <a:r>
              <a:rPr lang="pt-PT" sz="1200" b="1" dirty="0" err="1"/>
              <a:t>Course</a:t>
            </a:r>
            <a:r>
              <a:rPr lang="pt-PT" sz="1200" b="1" dirty="0"/>
              <a:t> </a:t>
            </a:r>
            <a:r>
              <a:rPr lang="pt-PT" sz="1200" dirty="0" err="1"/>
              <a:t>Theoretical</a:t>
            </a:r>
            <a:r>
              <a:rPr lang="pt-PT" sz="1200" dirty="0"/>
              <a:t> / </a:t>
            </a:r>
            <a:r>
              <a:rPr lang="pt-PT" sz="1200" dirty="0" err="1"/>
              <a:t>Pratical</a:t>
            </a:r>
            <a:endParaRPr lang="en-US" sz="1200" dirty="0"/>
          </a:p>
        </p:txBody>
      </p:sp>
      <p:sp>
        <p:nvSpPr>
          <p:cNvPr id="9" name="Freeform: Shape 18">
            <a:extLst>
              <a:ext uri="{FF2B5EF4-FFF2-40B4-BE49-F238E27FC236}">
                <a16:creationId xmlns="" xmlns:a16="http://schemas.microsoft.com/office/drawing/2014/main" id="{62E37E63-F8FF-4E63-B20D-360DD0427490}"/>
              </a:ext>
            </a:extLst>
          </p:cNvPr>
          <p:cNvSpPr/>
          <p:nvPr/>
        </p:nvSpPr>
        <p:spPr>
          <a:xfrm>
            <a:off x="3518113" y="3636596"/>
            <a:ext cx="1444737" cy="932818"/>
          </a:xfrm>
          <a:custGeom>
            <a:avLst/>
            <a:gdLst>
              <a:gd name="connsiteX0" fmla="*/ 0 w 2003559"/>
              <a:gd name="connsiteY0" fmla="*/ 229283 h 1375673"/>
              <a:gd name="connsiteX1" fmla="*/ 229283 w 2003559"/>
              <a:gd name="connsiteY1" fmla="*/ 0 h 1375673"/>
              <a:gd name="connsiteX2" fmla="*/ 1774276 w 2003559"/>
              <a:gd name="connsiteY2" fmla="*/ 0 h 1375673"/>
              <a:gd name="connsiteX3" fmla="*/ 2003559 w 2003559"/>
              <a:gd name="connsiteY3" fmla="*/ 229283 h 1375673"/>
              <a:gd name="connsiteX4" fmla="*/ 2003559 w 2003559"/>
              <a:gd name="connsiteY4" fmla="*/ 1146390 h 1375673"/>
              <a:gd name="connsiteX5" fmla="*/ 1774276 w 2003559"/>
              <a:gd name="connsiteY5" fmla="*/ 1375673 h 1375673"/>
              <a:gd name="connsiteX6" fmla="*/ 229283 w 2003559"/>
              <a:gd name="connsiteY6" fmla="*/ 1375673 h 1375673"/>
              <a:gd name="connsiteX7" fmla="*/ 0 w 2003559"/>
              <a:gd name="connsiteY7" fmla="*/ 1146390 h 1375673"/>
              <a:gd name="connsiteX8" fmla="*/ 0 w 2003559"/>
              <a:gd name="connsiteY8" fmla="*/ 229283 h 13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59" h="1375673">
                <a:moveTo>
                  <a:pt x="0" y="229283"/>
                </a:moveTo>
                <a:cubicBezTo>
                  <a:pt x="0" y="102653"/>
                  <a:pt x="102653" y="0"/>
                  <a:pt x="229283" y="0"/>
                </a:cubicBezTo>
                <a:lnTo>
                  <a:pt x="1774276" y="0"/>
                </a:lnTo>
                <a:cubicBezTo>
                  <a:pt x="1900906" y="0"/>
                  <a:pt x="2003559" y="102653"/>
                  <a:pt x="2003559" y="229283"/>
                </a:cubicBezTo>
                <a:lnTo>
                  <a:pt x="2003559" y="1146390"/>
                </a:lnTo>
                <a:cubicBezTo>
                  <a:pt x="2003559" y="1273020"/>
                  <a:pt x="1900906" y="1375673"/>
                  <a:pt x="1774276" y="1375673"/>
                </a:cubicBezTo>
                <a:lnTo>
                  <a:pt x="229283" y="1375673"/>
                </a:lnTo>
                <a:cubicBezTo>
                  <a:pt x="102653" y="1375673"/>
                  <a:pt x="0" y="1273020"/>
                  <a:pt x="0" y="1146390"/>
                </a:cubicBezTo>
                <a:lnTo>
                  <a:pt x="0" y="229283"/>
                </a:lnTo>
                <a:close/>
              </a:path>
            </a:pathLst>
          </a:custGeom>
          <a:solidFill>
            <a:srgbClr val="1DA1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516" tIns="107516" rIns="107516" bIns="107516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dirty="0" err="1"/>
              <a:t>Examination</a:t>
            </a:r>
            <a:r>
              <a:rPr lang="pt-PT" sz="1200" dirty="0"/>
              <a:t>: </a:t>
            </a:r>
            <a:r>
              <a:rPr lang="pt-PT" sz="1200" dirty="0" err="1"/>
              <a:t>Theoretical</a:t>
            </a:r>
            <a:r>
              <a:rPr lang="pt-PT" sz="1200" dirty="0"/>
              <a:t> / </a:t>
            </a:r>
            <a:r>
              <a:rPr lang="pt-PT" sz="1200" dirty="0" err="1"/>
              <a:t>Pratical</a:t>
            </a:r>
            <a:endParaRPr lang="en-US" sz="1200" dirty="0"/>
          </a:p>
        </p:txBody>
      </p:sp>
      <p:sp>
        <p:nvSpPr>
          <p:cNvPr id="10" name="Freeform: Shape 19">
            <a:extLst>
              <a:ext uri="{FF2B5EF4-FFF2-40B4-BE49-F238E27FC236}">
                <a16:creationId xmlns="" xmlns:a16="http://schemas.microsoft.com/office/drawing/2014/main" id="{9E5AF44D-E5F5-421F-B806-24E25A377DE9}"/>
              </a:ext>
            </a:extLst>
          </p:cNvPr>
          <p:cNvSpPr/>
          <p:nvPr/>
        </p:nvSpPr>
        <p:spPr>
          <a:xfrm>
            <a:off x="5173110" y="3613347"/>
            <a:ext cx="1083775" cy="974226"/>
          </a:xfrm>
          <a:custGeom>
            <a:avLst/>
            <a:gdLst>
              <a:gd name="connsiteX0" fmla="*/ 0 w 1374765"/>
              <a:gd name="connsiteY0" fmla="*/ 229132 h 1375673"/>
              <a:gd name="connsiteX1" fmla="*/ 229132 w 1374765"/>
              <a:gd name="connsiteY1" fmla="*/ 0 h 1375673"/>
              <a:gd name="connsiteX2" fmla="*/ 1145633 w 1374765"/>
              <a:gd name="connsiteY2" fmla="*/ 0 h 1375673"/>
              <a:gd name="connsiteX3" fmla="*/ 1374765 w 1374765"/>
              <a:gd name="connsiteY3" fmla="*/ 229132 h 1375673"/>
              <a:gd name="connsiteX4" fmla="*/ 1374765 w 1374765"/>
              <a:gd name="connsiteY4" fmla="*/ 1146541 h 1375673"/>
              <a:gd name="connsiteX5" fmla="*/ 1145633 w 1374765"/>
              <a:gd name="connsiteY5" fmla="*/ 1375673 h 1375673"/>
              <a:gd name="connsiteX6" fmla="*/ 229132 w 1374765"/>
              <a:gd name="connsiteY6" fmla="*/ 1375673 h 1375673"/>
              <a:gd name="connsiteX7" fmla="*/ 0 w 1374765"/>
              <a:gd name="connsiteY7" fmla="*/ 1146541 h 1375673"/>
              <a:gd name="connsiteX8" fmla="*/ 0 w 1374765"/>
              <a:gd name="connsiteY8" fmla="*/ 229132 h 13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65" h="1375673">
                <a:moveTo>
                  <a:pt x="0" y="229132"/>
                </a:moveTo>
                <a:cubicBezTo>
                  <a:pt x="0" y="102586"/>
                  <a:pt x="102586" y="0"/>
                  <a:pt x="229132" y="0"/>
                </a:cubicBezTo>
                <a:lnTo>
                  <a:pt x="1145633" y="0"/>
                </a:lnTo>
                <a:cubicBezTo>
                  <a:pt x="1272179" y="0"/>
                  <a:pt x="1374765" y="102586"/>
                  <a:pt x="1374765" y="229132"/>
                </a:cubicBezTo>
                <a:lnTo>
                  <a:pt x="1374765" y="1146541"/>
                </a:lnTo>
                <a:cubicBezTo>
                  <a:pt x="1374765" y="1273087"/>
                  <a:pt x="1272179" y="1375673"/>
                  <a:pt x="1145633" y="1375673"/>
                </a:cubicBezTo>
                <a:lnTo>
                  <a:pt x="229132" y="1375673"/>
                </a:lnTo>
                <a:cubicBezTo>
                  <a:pt x="102586" y="1375673"/>
                  <a:pt x="0" y="1273087"/>
                  <a:pt x="0" y="1146541"/>
                </a:cubicBezTo>
                <a:lnTo>
                  <a:pt x="0" y="229132"/>
                </a:lnTo>
                <a:close/>
              </a:path>
            </a:pathLst>
          </a:custGeom>
          <a:solidFill>
            <a:srgbClr val="3557A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483" tIns="107483" rIns="107483" bIns="10748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dirty="0"/>
              <a:t>Diploma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(Qualification System)</a:t>
            </a:r>
          </a:p>
        </p:txBody>
      </p:sp>
      <p:sp>
        <p:nvSpPr>
          <p:cNvPr id="11" name="Freeform: Shape 20">
            <a:extLst>
              <a:ext uri="{FF2B5EF4-FFF2-40B4-BE49-F238E27FC236}">
                <a16:creationId xmlns="" xmlns:a16="http://schemas.microsoft.com/office/drawing/2014/main" id="{410D094E-C736-415F-98EC-178254E8079B}"/>
              </a:ext>
            </a:extLst>
          </p:cNvPr>
          <p:cNvSpPr/>
          <p:nvPr/>
        </p:nvSpPr>
        <p:spPr>
          <a:xfrm>
            <a:off x="6473177" y="3613219"/>
            <a:ext cx="1095934" cy="974225"/>
          </a:xfrm>
          <a:custGeom>
            <a:avLst/>
            <a:gdLst>
              <a:gd name="connsiteX0" fmla="*/ 0 w 1475717"/>
              <a:gd name="connsiteY0" fmla="*/ 229283 h 1375673"/>
              <a:gd name="connsiteX1" fmla="*/ 229283 w 1475717"/>
              <a:gd name="connsiteY1" fmla="*/ 0 h 1375673"/>
              <a:gd name="connsiteX2" fmla="*/ 1246434 w 1475717"/>
              <a:gd name="connsiteY2" fmla="*/ 0 h 1375673"/>
              <a:gd name="connsiteX3" fmla="*/ 1475717 w 1475717"/>
              <a:gd name="connsiteY3" fmla="*/ 229283 h 1375673"/>
              <a:gd name="connsiteX4" fmla="*/ 1475717 w 1475717"/>
              <a:gd name="connsiteY4" fmla="*/ 1146390 h 1375673"/>
              <a:gd name="connsiteX5" fmla="*/ 1246434 w 1475717"/>
              <a:gd name="connsiteY5" fmla="*/ 1375673 h 1375673"/>
              <a:gd name="connsiteX6" fmla="*/ 229283 w 1475717"/>
              <a:gd name="connsiteY6" fmla="*/ 1375673 h 1375673"/>
              <a:gd name="connsiteX7" fmla="*/ 0 w 1475717"/>
              <a:gd name="connsiteY7" fmla="*/ 1146390 h 1375673"/>
              <a:gd name="connsiteX8" fmla="*/ 0 w 1475717"/>
              <a:gd name="connsiteY8" fmla="*/ 229283 h 13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717" h="1375673">
                <a:moveTo>
                  <a:pt x="0" y="229283"/>
                </a:moveTo>
                <a:cubicBezTo>
                  <a:pt x="0" y="102653"/>
                  <a:pt x="102653" y="0"/>
                  <a:pt x="229283" y="0"/>
                </a:cubicBezTo>
                <a:lnTo>
                  <a:pt x="1246434" y="0"/>
                </a:lnTo>
                <a:cubicBezTo>
                  <a:pt x="1373064" y="0"/>
                  <a:pt x="1475717" y="102653"/>
                  <a:pt x="1475717" y="229283"/>
                </a:cubicBezTo>
                <a:lnTo>
                  <a:pt x="1475717" y="1146390"/>
                </a:lnTo>
                <a:cubicBezTo>
                  <a:pt x="1475717" y="1273020"/>
                  <a:pt x="1373064" y="1375673"/>
                  <a:pt x="1246434" y="1375673"/>
                </a:cubicBezTo>
                <a:lnTo>
                  <a:pt x="229283" y="1375673"/>
                </a:lnTo>
                <a:cubicBezTo>
                  <a:pt x="102653" y="1375673"/>
                  <a:pt x="0" y="1273020"/>
                  <a:pt x="0" y="1146390"/>
                </a:cubicBezTo>
                <a:lnTo>
                  <a:pt x="0" y="229283"/>
                </a:lnTo>
                <a:close/>
              </a:path>
            </a:pathLst>
          </a:custGeom>
          <a:solidFill>
            <a:srgbClr val="1DA16A"/>
          </a:solidFill>
          <a:ln>
            <a:solidFill>
              <a:srgbClr val="1DA1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516" tIns="107516" rIns="107516" bIns="107516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dirty="0" err="1"/>
              <a:t>Certificate</a:t>
            </a:r>
            <a:endParaRPr lang="pt-PT" sz="1200" b="1" dirty="0"/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(Certification System)</a:t>
            </a:r>
          </a:p>
        </p:txBody>
      </p:sp>
      <p:sp>
        <p:nvSpPr>
          <p:cNvPr id="12" name="Freeform: Shape 21">
            <a:extLst>
              <a:ext uri="{FF2B5EF4-FFF2-40B4-BE49-F238E27FC236}">
                <a16:creationId xmlns="" xmlns:a16="http://schemas.microsoft.com/office/drawing/2014/main" id="{B7C54695-B762-4A88-A680-1F1DC2018686}"/>
              </a:ext>
            </a:extLst>
          </p:cNvPr>
          <p:cNvSpPr/>
          <p:nvPr/>
        </p:nvSpPr>
        <p:spPr>
          <a:xfrm>
            <a:off x="7781734" y="3639232"/>
            <a:ext cx="1032378" cy="913463"/>
          </a:xfrm>
          <a:custGeom>
            <a:avLst/>
            <a:gdLst>
              <a:gd name="connsiteX0" fmla="*/ 0 w 1428981"/>
              <a:gd name="connsiteY0" fmla="*/ 206356 h 1238110"/>
              <a:gd name="connsiteX1" fmla="*/ 206356 w 1428981"/>
              <a:gd name="connsiteY1" fmla="*/ 0 h 1238110"/>
              <a:gd name="connsiteX2" fmla="*/ 1222625 w 1428981"/>
              <a:gd name="connsiteY2" fmla="*/ 0 h 1238110"/>
              <a:gd name="connsiteX3" fmla="*/ 1428981 w 1428981"/>
              <a:gd name="connsiteY3" fmla="*/ 206356 h 1238110"/>
              <a:gd name="connsiteX4" fmla="*/ 1428981 w 1428981"/>
              <a:gd name="connsiteY4" fmla="*/ 1031754 h 1238110"/>
              <a:gd name="connsiteX5" fmla="*/ 1222625 w 1428981"/>
              <a:gd name="connsiteY5" fmla="*/ 1238110 h 1238110"/>
              <a:gd name="connsiteX6" fmla="*/ 206356 w 1428981"/>
              <a:gd name="connsiteY6" fmla="*/ 1238110 h 1238110"/>
              <a:gd name="connsiteX7" fmla="*/ 0 w 1428981"/>
              <a:gd name="connsiteY7" fmla="*/ 1031754 h 1238110"/>
              <a:gd name="connsiteX8" fmla="*/ 0 w 1428981"/>
              <a:gd name="connsiteY8" fmla="*/ 206356 h 12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981" h="1238110">
                <a:moveTo>
                  <a:pt x="0" y="206356"/>
                </a:moveTo>
                <a:cubicBezTo>
                  <a:pt x="0" y="92389"/>
                  <a:pt x="92389" y="0"/>
                  <a:pt x="206356" y="0"/>
                </a:cubicBezTo>
                <a:lnTo>
                  <a:pt x="1222625" y="0"/>
                </a:lnTo>
                <a:cubicBezTo>
                  <a:pt x="1336592" y="0"/>
                  <a:pt x="1428981" y="92389"/>
                  <a:pt x="1428981" y="206356"/>
                </a:cubicBezTo>
                <a:lnTo>
                  <a:pt x="1428981" y="1031754"/>
                </a:lnTo>
                <a:cubicBezTo>
                  <a:pt x="1428981" y="1145721"/>
                  <a:pt x="1336592" y="1238110"/>
                  <a:pt x="1222625" y="1238110"/>
                </a:cubicBezTo>
                <a:lnTo>
                  <a:pt x="206356" y="1238110"/>
                </a:lnTo>
                <a:cubicBezTo>
                  <a:pt x="92389" y="1238110"/>
                  <a:pt x="0" y="1145721"/>
                  <a:pt x="0" y="1031754"/>
                </a:cubicBezTo>
                <a:lnTo>
                  <a:pt x="0" y="206356"/>
                </a:lnTo>
                <a:close/>
              </a:path>
            </a:pathLst>
          </a:custGeom>
          <a:solidFill>
            <a:srgbClr val="3557A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480" tIns="102480" rIns="102480" bIns="1024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/>
              <a:t>EN ISO 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/>
              <a:t>Standards</a:t>
            </a:r>
            <a:endParaRPr lang="en-US" sz="1200" dirty="0"/>
          </a:p>
        </p:txBody>
      </p:sp>
      <p:sp>
        <p:nvSpPr>
          <p:cNvPr id="13" name="Arrow: Right 4">
            <a:extLst>
              <a:ext uri="{FF2B5EF4-FFF2-40B4-BE49-F238E27FC236}">
                <a16:creationId xmlns="" xmlns:a16="http://schemas.microsoft.com/office/drawing/2014/main" id="{51FEFFEB-02B5-4F75-AC51-110D043C0A48}"/>
              </a:ext>
            </a:extLst>
          </p:cNvPr>
          <p:cNvSpPr/>
          <p:nvPr/>
        </p:nvSpPr>
        <p:spPr>
          <a:xfrm>
            <a:off x="1763396" y="4033387"/>
            <a:ext cx="259385" cy="122941"/>
          </a:xfrm>
          <a:prstGeom prst="rightArrow">
            <a:avLst/>
          </a:prstGeom>
          <a:solidFill>
            <a:srgbClr val="1DA16A"/>
          </a:solidFill>
          <a:ln>
            <a:solidFill>
              <a:srgbClr val="1DA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4" name="Arrow: Right 5">
            <a:extLst>
              <a:ext uri="{FF2B5EF4-FFF2-40B4-BE49-F238E27FC236}">
                <a16:creationId xmlns="" xmlns:a16="http://schemas.microsoft.com/office/drawing/2014/main" id="{57D786B1-0E7D-4F57-849A-97EF594D923D}"/>
              </a:ext>
            </a:extLst>
          </p:cNvPr>
          <p:cNvSpPr/>
          <p:nvPr/>
        </p:nvSpPr>
        <p:spPr>
          <a:xfrm>
            <a:off x="3272374" y="4032215"/>
            <a:ext cx="276959" cy="131042"/>
          </a:xfrm>
          <a:prstGeom prst="rightArrow">
            <a:avLst/>
          </a:prstGeom>
          <a:solidFill>
            <a:srgbClr val="3557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" name="Arrow: Right 6">
            <a:extLst>
              <a:ext uri="{FF2B5EF4-FFF2-40B4-BE49-F238E27FC236}">
                <a16:creationId xmlns="" xmlns:a16="http://schemas.microsoft.com/office/drawing/2014/main" id="{BEED6725-C73A-48D3-9EC9-326A73B9A0DF}"/>
              </a:ext>
            </a:extLst>
          </p:cNvPr>
          <p:cNvSpPr/>
          <p:nvPr/>
        </p:nvSpPr>
        <p:spPr>
          <a:xfrm>
            <a:off x="4962848" y="4041321"/>
            <a:ext cx="276959" cy="131042"/>
          </a:xfrm>
          <a:prstGeom prst="rightArrow">
            <a:avLst/>
          </a:prstGeom>
          <a:solidFill>
            <a:srgbClr val="1DA16A"/>
          </a:solidFill>
          <a:ln>
            <a:solidFill>
              <a:srgbClr val="1DA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6" name="Arrow: Right 7">
            <a:extLst>
              <a:ext uri="{FF2B5EF4-FFF2-40B4-BE49-F238E27FC236}">
                <a16:creationId xmlns="" xmlns:a16="http://schemas.microsoft.com/office/drawing/2014/main" id="{6A5029B6-648F-4663-8100-81C59716EAEE}"/>
              </a:ext>
            </a:extLst>
          </p:cNvPr>
          <p:cNvSpPr/>
          <p:nvPr/>
        </p:nvSpPr>
        <p:spPr>
          <a:xfrm>
            <a:off x="6212989" y="4070471"/>
            <a:ext cx="276959" cy="131042"/>
          </a:xfrm>
          <a:prstGeom prst="rightArrow">
            <a:avLst/>
          </a:prstGeom>
          <a:solidFill>
            <a:srgbClr val="3557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7" name="Arrow: Right 8">
            <a:extLst>
              <a:ext uri="{FF2B5EF4-FFF2-40B4-BE49-F238E27FC236}">
                <a16:creationId xmlns="" xmlns:a16="http://schemas.microsoft.com/office/drawing/2014/main" id="{746810A1-701A-411D-85E1-530F0EA78CA2}"/>
              </a:ext>
            </a:extLst>
          </p:cNvPr>
          <p:cNvSpPr/>
          <p:nvPr/>
        </p:nvSpPr>
        <p:spPr>
          <a:xfrm>
            <a:off x="7525002" y="4070471"/>
            <a:ext cx="276959" cy="131042"/>
          </a:xfrm>
          <a:prstGeom prst="rightArrow">
            <a:avLst/>
          </a:prstGeom>
          <a:solidFill>
            <a:srgbClr val="1DA16A"/>
          </a:solidFill>
          <a:ln>
            <a:solidFill>
              <a:srgbClr val="1DA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DCDADC52-FA84-40A9-99B0-EFF825680B2F}"/>
              </a:ext>
            </a:extLst>
          </p:cNvPr>
          <p:cNvSpPr/>
          <p:nvPr/>
        </p:nvSpPr>
        <p:spPr>
          <a:xfrm>
            <a:off x="1595285" y="2867427"/>
            <a:ext cx="9884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350" b="1" dirty="0" err="1"/>
              <a:t>Theoretical</a:t>
            </a:r>
            <a:endParaRPr lang="en-US" sz="1200" dirty="0"/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9BC66A68-6BE5-455A-ADB3-57F83DC42316}"/>
              </a:ext>
            </a:extLst>
          </p:cNvPr>
          <p:cNvSpPr/>
          <p:nvPr/>
        </p:nvSpPr>
        <p:spPr>
          <a:xfrm>
            <a:off x="3514497" y="2888164"/>
            <a:ext cx="7922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350" b="1" dirty="0" err="1"/>
              <a:t>Practical</a:t>
            </a:r>
            <a:endParaRPr lang="en-US" sz="1350" dirty="0"/>
          </a:p>
        </p:txBody>
      </p:sp>
      <p:cxnSp>
        <p:nvCxnSpPr>
          <p:cNvPr id="20" name="Connector: Elbow 15">
            <a:extLst>
              <a:ext uri="{FF2B5EF4-FFF2-40B4-BE49-F238E27FC236}">
                <a16:creationId xmlns="" xmlns:a16="http://schemas.microsoft.com/office/drawing/2014/main" id="{FAA67C06-28BB-4842-8899-9E1F97FD5B0B}"/>
              </a:ext>
            </a:extLst>
          </p:cNvPr>
          <p:cNvCxnSpPr>
            <a:cxnSpLocks/>
          </p:cNvCxnSpPr>
          <p:nvPr/>
        </p:nvCxnSpPr>
        <p:spPr>
          <a:xfrm>
            <a:off x="2604158" y="2984351"/>
            <a:ext cx="571203" cy="655667"/>
          </a:xfrm>
          <a:prstGeom prst="bentConnector2">
            <a:avLst/>
          </a:prstGeom>
          <a:ln w="38100">
            <a:solidFill>
              <a:srgbClr val="3557A6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or: Elbow 16">
            <a:extLst>
              <a:ext uri="{FF2B5EF4-FFF2-40B4-BE49-F238E27FC236}">
                <a16:creationId xmlns="" xmlns:a16="http://schemas.microsoft.com/office/drawing/2014/main" id="{0054865F-5011-48A4-B8A7-EE964A0F42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75361" y="3011699"/>
            <a:ext cx="322355" cy="633179"/>
          </a:xfrm>
          <a:prstGeom prst="bentConnector2">
            <a:avLst/>
          </a:prstGeom>
          <a:ln w="38100">
            <a:solidFill>
              <a:srgbClr val="3557A6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2">
            <a:extLst>
              <a:ext uri="{FF2B5EF4-FFF2-40B4-BE49-F238E27FC236}">
                <a16:creationId xmlns="" xmlns:a16="http://schemas.microsoft.com/office/drawing/2014/main" id="{973B765E-D23E-48C3-9310-B63BEFB27D1C}"/>
              </a:ext>
            </a:extLst>
          </p:cNvPr>
          <p:cNvSpPr/>
          <p:nvPr/>
        </p:nvSpPr>
        <p:spPr>
          <a:xfrm>
            <a:off x="1667201" y="4832460"/>
            <a:ext cx="9884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350" b="1" dirty="0" err="1"/>
              <a:t>Theoretical</a:t>
            </a:r>
            <a:endParaRPr lang="en-US" sz="1200" dirty="0"/>
          </a:p>
        </p:txBody>
      </p:sp>
      <p:sp>
        <p:nvSpPr>
          <p:cNvPr id="23" name="Rectangle 23">
            <a:extLst>
              <a:ext uri="{FF2B5EF4-FFF2-40B4-BE49-F238E27FC236}">
                <a16:creationId xmlns="" xmlns:a16="http://schemas.microsoft.com/office/drawing/2014/main" id="{CC5767B6-4DF8-4F3D-8902-E625BAA819EC}"/>
              </a:ext>
            </a:extLst>
          </p:cNvPr>
          <p:cNvSpPr/>
          <p:nvPr/>
        </p:nvSpPr>
        <p:spPr>
          <a:xfrm>
            <a:off x="4777007" y="4843704"/>
            <a:ext cx="7922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350" b="1" dirty="0" err="1"/>
              <a:t>Practical</a:t>
            </a:r>
            <a:endParaRPr lang="en-US" sz="1200" dirty="0"/>
          </a:p>
        </p:txBody>
      </p:sp>
      <p:cxnSp>
        <p:nvCxnSpPr>
          <p:cNvPr id="24" name="Connector: Elbow 24">
            <a:extLst>
              <a:ext uri="{FF2B5EF4-FFF2-40B4-BE49-F238E27FC236}">
                <a16:creationId xmlns="" xmlns:a16="http://schemas.microsoft.com/office/drawing/2014/main" id="{B3FBEA9F-0286-4E4D-B853-4530651118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72452" y="4582029"/>
            <a:ext cx="436250" cy="399482"/>
          </a:xfrm>
          <a:prstGeom prst="bentConnector2">
            <a:avLst/>
          </a:prstGeom>
          <a:ln w="38100">
            <a:solidFill>
              <a:srgbClr val="1DA16A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nector: Elbow 25">
            <a:extLst>
              <a:ext uri="{FF2B5EF4-FFF2-40B4-BE49-F238E27FC236}">
                <a16:creationId xmlns="" xmlns:a16="http://schemas.microsoft.com/office/drawing/2014/main" id="{616B0835-7485-4E24-B525-9FFF82BB3A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995" y="4554958"/>
            <a:ext cx="1765841" cy="412091"/>
          </a:xfrm>
          <a:prstGeom prst="bentConnector3">
            <a:avLst>
              <a:gd name="adj1" fmla="val -275"/>
            </a:avLst>
          </a:prstGeom>
          <a:ln w="38100">
            <a:solidFill>
              <a:srgbClr val="1DA16A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27">
            <a:extLst>
              <a:ext uri="{FF2B5EF4-FFF2-40B4-BE49-F238E27FC236}">
                <a16:creationId xmlns="" xmlns:a16="http://schemas.microsoft.com/office/drawing/2014/main" id="{84049101-6217-48E4-A18A-EBBCDF944987}"/>
              </a:ext>
            </a:extLst>
          </p:cNvPr>
          <p:cNvGrpSpPr/>
          <p:nvPr/>
        </p:nvGrpSpPr>
        <p:grpSpPr>
          <a:xfrm>
            <a:off x="466531" y="2087627"/>
            <a:ext cx="2158463" cy="736066"/>
            <a:chOff x="752787" y="1024134"/>
            <a:chExt cx="2877950" cy="981422"/>
          </a:xfrm>
        </p:grpSpPr>
        <p:sp>
          <p:nvSpPr>
            <p:cNvPr id="27" name="TextBox 9">
              <a:extLst>
                <a:ext uri="{FF2B5EF4-FFF2-40B4-BE49-F238E27FC236}">
                  <a16:creationId xmlns="" xmlns:a16="http://schemas.microsoft.com/office/drawing/2014/main" id="{6E5C1856-5A14-4C22-A3CE-AE0C59B3BC7E}"/>
                </a:ext>
              </a:extLst>
            </p:cNvPr>
            <p:cNvSpPr txBox="1"/>
            <p:nvPr/>
          </p:nvSpPr>
          <p:spPr>
            <a:xfrm>
              <a:off x="856884" y="1123445"/>
              <a:ext cx="260570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en-US" sz="1200" dirty="0"/>
                <a:t>School Class Learning</a:t>
              </a:r>
            </a:p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en-US" sz="1200" dirty="0"/>
                <a:t>Distance Learning </a:t>
              </a:r>
            </a:p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en-US" sz="1200" dirty="0"/>
                <a:t>Minimum hours</a:t>
              </a:r>
            </a:p>
          </p:txBody>
        </p:sp>
        <p:sp>
          <p:nvSpPr>
            <p:cNvPr id="28" name="Rectangle: Rounded Corners 26">
              <a:extLst>
                <a:ext uri="{FF2B5EF4-FFF2-40B4-BE49-F238E27FC236}">
                  <a16:creationId xmlns="" xmlns:a16="http://schemas.microsoft.com/office/drawing/2014/main" id="{0B897077-5F59-47C7-8B10-7DE2E8767DED}"/>
                </a:ext>
              </a:extLst>
            </p:cNvPr>
            <p:cNvSpPr/>
            <p:nvPr/>
          </p:nvSpPr>
          <p:spPr>
            <a:xfrm>
              <a:off x="752787" y="1024134"/>
              <a:ext cx="2877950" cy="981422"/>
            </a:xfrm>
            <a:prstGeom prst="roundRect">
              <a:avLst/>
            </a:prstGeom>
            <a:noFill/>
            <a:ln w="25400">
              <a:solidFill>
                <a:srgbClr val="3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0F23FFF-1BC2-42E4-8E35-8E8272BC20E4}"/>
              </a:ext>
            </a:extLst>
          </p:cNvPr>
          <p:cNvGrpSpPr/>
          <p:nvPr/>
        </p:nvGrpSpPr>
        <p:grpSpPr>
          <a:xfrm>
            <a:off x="3549333" y="2089235"/>
            <a:ext cx="2247129" cy="722447"/>
            <a:chOff x="4984941" y="1104255"/>
            <a:chExt cx="2996172" cy="963262"/>
          </a:xfrm>
        </p:grpSpPr>
        <p:sp>
          <p:nvSpPr>
            <p:cNvPr id="30" name="Rectangle 11">
              <a:extLst>
                <a:ext uri="{FF2B5EF4-FFF2-40B4-BE49-F238E27FC236}">
                  <a16:creationId xmlns="" xmlns:a16="http://schemas.microsoft.com/office/drawing/2014/main" id="{D0187650-2B80-4B51-8A17-E275780A88A1}"/>
                </a:ext>
              </a:extLst>
            </p:cNvPr>
            <p:cNvSpPr/>
            <p:nvPr/>
          </p:nvSpPr>
          <p:spPr>
            <a:xfrm>
              <a:off x="5061039" y="1153560"/>
              <a:ext cx="292007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en-US" sz="1200" dirty="0"/>
                <a:t>On job Learning</a:t>
              </a:r>
            </a:p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en-US" sz="1200" dirty="0"/>
                <a:t>Hands on learning</a:t>
              </a:r>
            </a:p>
            <a:p>
              <a:pPr marL="160735" indent="-160735">
                <a:buFont typeface="Wingdings" panose="05000000000000000000" pitchFamily="2" charset="2"/>
                <a:buChar char="Ø"/>
              </a:pPr>
              <a:r>
                <a:rPr lang="en-US" sz="1200" dirty="0"/>
                <a:t>Minimum hours</a:t>
              </a:r>
            </a:p>
          </p:txBody>
        </p:sp>
        <p:sp>
          <p:nvSpPr>
            <p:cNvPr id="31" name="Rectangle: Rounded Corners 29">
              <a:extLst>
                <a:ext uri="{FF2B5EF4-FFF2-40B4-BE49-F238E27FC236}">
                  <a16:creationId xmlns="" xmlns:a16="http://schemas.microsoft.com/office/drawing/2014/main" id="{EF2AB558-5F24-4D47-AFBF-33555ED3356A}"/>
                </a:ext>
              </a:extLst>
            </p:cNvPr>
            <p:cNvSpPr/>
            <p:nvPr/>
          </p:nvSpPr>
          <p:spPr>
            <a:xfrm>
              <a:off x="4984941" y="1104255"/>
              <a:ext cx="2202580" cy="963262"/>
            </a:xfrm>
            <a:prstGeom prst="roundRect">
              <a:avLst/>
            </a:prstGeom>
            <a:noFill/>
            <a:ln w="25400">
              <a:solidFill>
                <a:srgbClr val="3557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="" xmlns:a16="http://schemas.microsoft.com/office/drawing/2014/main" id="{1CE06143-C70D-40AB-A513-0EC706C39674}"/>
              </a:ext>
            </a:extLst>
          </p:cNvPr>
          <p:cNvGrpSpPr/>
          <p:nvPr/>
        </p:nvGrpSpPr>
        <p:grpSpPr>
          <a:xfrm>
            <a:off x="391367" y="5226627"/>
            <a:ext cx="3748294" cy="763975"/>
            <a:chOff x="829581" y="5119818"/>
            <a:chExt cx="4737502" cy="889616"/>
          </a:xfrm>
        </p:grpSpPr>
        <p:sp>
          <p:nvSpPr>
            <p:cNvPr id="33" name="Rectangle 37">
              <a:extLst>
                <a:ext uri="{FF2B5EF4-FFF2-40B4-BE49-F238E27FC236}">
                  <a16:creationId xmlns="" xmlns:a16="http://schemas.microsoft.com/office/drawing/2014/main" id="{91249F5B-BF98-4FFF-9431-341543FD2C2A}"/>
                </a:ext>
              </a:extLst>
            </p:cNvPr>
            <p:cNvSpPr/>
            <p:nvPr/>
          </p:nvSpPr>
          <p:spPr>
            <a:xfrm>
              <a:off x="829581" y="5135348"/>
              <a:ext cx="4468560" cy="874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731" indent="-160731" defTabSz="3000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pt-PT" sz="1200" dirty="0" err="1"/>
                <a:t>Harmonised</a:t>
              </a:r>
              <a:r>
                <a:rPr lang="pt-PT" sz="1200" dirty="0"/>
                <a:t>, </a:t>
              </a:r>
              <a:r>
                <a:rPr lang="pt-PT" sz="1200" dirty="0" err="1"/>
                <a:t>based</a:t>
              </a:r>
              <a:r>
                <a:rPr lang="pt-PT" sz="1200" dirty="0"/>
                <a:t> </a:t>
              </a:r>
              <a:r>
                <a:rPr lang="pt-PT" sz="1200" dirty="0" err="1"/>
                <a:t>on</a:t>
              </a:r>
              <a:r>
                <a:rPr lang="pt-PT" sz="1200" dirty="0"/>
                <a:t> </a:t>
              </a:r>
              <a:r>
                <a:rPr lang="pt-PT" sz="1200" dirty="0" err="1"/>
                <a:t>multiple</a:t>
              </a:r>
              <a:r>
                <a:rPr lang="pt-PT" sz="1200" dirty="0"/>
                <a:t> </a:t>
              </a:r>
              <a:r>
                <a:rPr lang="pt-PT" sz="1200" dirty="0" err="1"/>
                <a:t>choice</a:t>
              </a:r>
              <a:r>
                <a:rPr lang="pt-PT" sz="1200" dirty="0"/>
                <a:t> </a:t>
              </a:r>
              <a:r>
                <a:rPr lang="pt-PT" sz="1200" dirty="0" err="1"/>
                <a:t>questions</a:t>
              </a:r>
              <a:endParaRPr lang="pt-PT" sz="1200" dirty="0"/>
            </a:p>
            <a:p>
              <a:pPr marL="160731" indent="-160731" defTabSz="3000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pt-PT" sz="1200" dirty="0"/>
                <a:t>Open: </a:t>
              </a:r>
              <a:r>
                <a:rPr lang="pt-PT" sz="1200" dirty="0" err="1"/>
                <a:t>essay</a:t>
              </a:r>
              <a:r>
                <a:rPr lang="pt-PT" sz="1200" dirty="0"/>
                <a:t> </a:t>
              </a:r>
              <a:r>
                <a:rPr lang="pt-PT" sz="1200" dirty="0" err="1"/>
                <a:t>questions</a:t>
              </a:r>
              <a:endParaRPr lang="pt-PT" sz="1200" dirty="0"/>
            </a:p>
          </p:txBody>
        </p:sp>
        <p:sp>
          <p:nvSpPr>
            <p:cNvPr id="34" name="Rectangle: Rounded Corners 30">
              <a:extLst>
                <a:ext uri="{FF2B5EF4-FFF2-40B4-BE49-F238E27FC236}">
                  <a16:creationId xmlns="" xmlns:a16="http://schemas.microsoft.com/office/drawing/2014/main" id="{96B7B5AF-2F89-4258-8395-429F7E9921C0}"/>
                </a:ext>
              </a:extLst>
            </p:cNvPr>
            <p:cNvSpPr/>
            <p:nvPr/>
          </p:nvSpPr>
          <p:spPr>
            <a:xfrm>
              <a:off x="829581" y="5119818"/>
              <a:ext cx="4737502" cy="671900"/>
            </a:xfrm>
            <a:prstGeom prst="roundRect">
              <a:avLst/>
            </a:prstGeom>
            <a:noFill/>
            <a:ln w="25400">
              <a:solidFill>
                <a:srgbClr val="1DA1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 dirty="0"/>
            </a:p>
          </p:txBody>
        </p:sp>
      </p:grpSp>
      <p:grpSp>
        <p:nvGrpSpPr>
          <p:cNvPr id="35" name="Group 31">
            <a:extLst>
              <a:ext uri="{FF2B5EF4-FFF2-40B4-BE49-F238E27FC236}">
                <a16:creationId xmlns="" xmlns:a16="http://schemas.microsoft.com/office/drawing/2014/main" id="{2F5FD861-EBCB-4D13-86C1-87EAC5FCAA6F}"/>
              </a:ext>
            </a:extLst>
          </p:cNvPr>
          <p:cNvGrpSpPr/>
          <p:nvPr/>
        </p:nvGrpSpPr>
        <p:grpSpPr>
          <a:xfrm>
            <a:off x="4832666" y="5223540"/>
            <a:ext cx="3514787" cy="560790"/>
            <a:chOff x="6539953" y="5110856"/>
            <a:chExt cx="4686383" cy="747720"/>
          </a:xfrm>
        </p:grpSpPr>
        <p:sp>
          <p:nvSpPr>
            <p:cNvPr id="36" name="Rectangle 38">
              <a:extLst>
                <a:ext uri="{FF2B5EF4-FFF2-40B4-BE49-F238E27FC236}">
                  <a16:creationId xmlns="" xmlns:a16="http://schemas.microsoft.com/office/drawing/2014/main" id="{D90059FA-84B7-4487-B7CB-DFEE877D7590}"/>
                </a:ext>
              </a:extLst>
            </p:cNvPr>
            <p:cNvSpPr/>
            <p:nvPr/>
          </p:nvSpPr>
          <p:spPr>
            <a:xfrm>
              <a:off x="6654336" y="5119819"/>
              <a:ext cx="4572000" cy="6524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60735" indent="-160735" defTabSz="3000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pt-PT" sz="1200" dirty="0" err="1"/>
                <a:t>Harmonised</a:t>
              </a:r>
              <a:r>
                <a:rPr lang="pt-PT" sz="1200" dirty="0"/>
                <a:t>, </a:t>
              </a:r>
              <a:r>
                <a:rPr lang="pt-PT" sz="1200" dirty="0" err="1"/>
                <a:t>based</a:t>
              </a:r>
              <a:r>
                <a:rPr lang="pt-PT" sz="1200" dirty="0"/>
                <a:t> </a:t>
              </a:r>
              <a:r>
                <a:rPr lang="pt-PT" sz="1200" dirty="0" err="1"/>
                <a:t>on</a:t>
              </a:r>
              <a:r>
                <a:rPr lang="pt-PT" sz="1200" dirty="0"/>
                <a:t> </a:t>
              </a:r>
              <a:r>
                <a:rPr lang="pt-PT" sz="1200" dirty="0" err="1"/>
                <a:t>preset</a:t>
              </a:r>
              <a:r>
                <a:rPr lang="pt-PT" sz="1200" dirty="0"/>
                <a:t> </a:t>
              </a:r>
              <a:r>
                <a:rPr lang="pt-PT" sz="1200" dirty="0" err="1"/>
                <a:t>exercises</a:t>
              </a:r>
              <a:endParaRPr lang="pt-PT" sz="1200" dirty="0"/>
            </a:p>
            <a:p>
              <a:pPr marL="160735" indent="-160735" defTabSz="3000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pt-PT" sz="1200" dirty="0"/>
                <a:t>Open: </a:t>
              </a:r>
              <a:r>
                <a:rPr lang="pt-PT" sz="1200" dirty="0" err="1"/>
                <a:t>add-ups</a:t>
              </a:r>
              <a:r>
                <a:rPr lang="pt-PT" sz="1200" dirty="0"/>
                <a:t> </a:t>
              </a:r>
              <a:r>
                <a:rPr lang="pt-PT" sz="1200" dirty="0" err="1"/>
                <a:t>defined</a:t>
              </a:r>
              <a:r>
                <a:rPr lang="pt-PT" sz="1200" dirty="0"/>
                <a:t> </a:t>
              </a:r>
              <a:r>
                <a:rPr lang="pt-PT" sz="1200" dirty="0" err="1"/>
                <a:t>by</a:t>
              </a:r>
              <a:r>
                <a:rPr lang="pt-PT" sz="1200" dirty="0"/>
                <a:t> </a:t>
              </a:r>
              <a:r>
                <a:rPr lang="pt-PT" sz="1200" dirty="0" err="1"/>
                <a:t>ATBs</a:t>
              </a:r>
              <a:endParaRPr lang="pt-PT" sz="1200" dirty="0"/>
            </a:p>
          </p:txBody>
        </p:sp>
        <p:sp>
          <p:nvSpPr>
            <p:cNvPr id="37" name="Rectangle: Rounded Corners 33">
              <a:extLst>
                <a:ext uri="{FF2B5EF4-FFF2-40B4-BE49-F238E27FC236}">
                  <a16:creationId xmlns="" xmlns:a16="http://schemas.microsoft.com/office/drawing/2014/main" id="{C2A8B7F3-2293-4091-AE42-718480B1D68B}"/>
                </a:ext>
              </a:extLst>
            </p:cNvPr>
            <p:cNvSpPr/>
            <p:nvPr/>
          </p:nvSpPr>
          <p:spPr>
            <a:xfrm>
              <a:off x="6539953" y="5110856"/>
              <a:ext cx="4365612" cy="747720"/>
            </a:xfrm>
            <a:prstGeom prst="roundRect">
              <a:avLst/>
            </a:prstGeom>
            <a:noFill/>
            <a:ln w="25400">
              <a:solidFill>
                <a:srgbClr val="1DA1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8" name="Imagem 37">
            <a:extLst>
              <a:ext uri="{FF2B5EF4-FFF2-40B4-BE49-F238E27FC236}">
                <a16:creationId xmlns="" xmlns:a16="http://schemas.microsoft.com/office/drawing/2014/main" id="{D1246699-E7D9-435B-B1F2-B61266C31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0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3C3CD9A-4629-4E9B-81BD-D610BC9BE846}"/>
              </a:ext>
            </a:extLst>
          </p:cNvPr>
          <p:cNvSpPr txBox="1"/>
          <p:nvPr/>
        </p:nvSpPr>
        <p:spPr>
          <a:xfrm>
            <a:off x="1657884" y="798515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 ASSURANCE – SYSTEM PILLARS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2CDBE1C-07B2-4718-88E3-03D7914BA308}"/>
              </a:ext>
            </a:extLst>
          </p:cNvPr>
          <p:cNvSpPr/>
          <p:nvPr/>
        </p:nvSpPr>
        <p:spPr>
          <a:xfrm>
            <a:off x="4450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pt-PT" dirty="0"/>
              <a:t> </a:t>
            </a:r>
          </a:p>
        </p:txBody>
      </p:sp>
      <p:pic>
        <p:nvPicPr>
          <p:cNvPr id="8" name="Imagem 7" descr="Uma imagem com texto&#10;&#10;Descrição gerada com confiança alta">
            <a:extLst>
              <a:ext uri="{FF2B5EF4-FFF2-40B4-BE49-F238E27FC236}">
                <a16:creationId xmlns="" xmlns:a16="http://schemas.microsoft.com/office/drawing/2014/main" id="{AF9117E8-501F-48BE-B1E8-FCB43D8B2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5" y="2144994"/>
            <a:ext cx="8399599" cy="33893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71E3242-3C47-4F47-8EE3-E3BBEBD17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6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499D20-29FC-4CDE-868B-98D9E0CF0809}"/>
              </a:ext>
            </a:extLst>
          </p:cNvPr>
          <p:cNvSpPr txBox="1"/>
          <p:nvPr/>
        </p:nvSpPr>
        <p:spPr>
          <a:xfrm>
            <a:off x="1042587" y="798515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 ASSURANCE SYSTEM</a:t>
            </a:r>
          </a:p>
        </p:txBody>
      </p:sp>
      <p:sp>
        <p:nvSpPr>
          <p:cNvPr id="6" name="Freeform 17">
            <a:extLst>
              <a:ext uri="{FF2B5EF4-FFF2-40B4-BE49-F238E27FC236}">
                <a16:creationId xmlns="" xmlns:a16="http://schemas.microsoft.com/office/drawing/2014/main" id="{DB11B882-ED5F-4A1F-B39C-C05EB375E00A}"/>
              </a:ext>
            </a:extLst>
          </p:cNvPr>
          <p:cNvSpPr/>
          <p:nvPr/>
        </p:nvSpPr>
        <p:spPr>
          <a:xfrm>
            <a:off x="5796788" y="3634392"/>
            <a:ext cx="3034175" cy="1619842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dirty="0"/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350" b="1" dirty="0" err="1"/>
              <a:t>ATBs</a:t>
            </a:r>
            <a:r>
              <a:rPr lang="pt-PT" sz="1350" b="1" dirty="0"/>
              <a:t> </a:t>
            </a:r>
            <a:r>
              <a:rPr lang="pt-PT" sz="1350" dirty="0"/>
              <a:t>(</a:t>
            </a:r>
            <a:r>
              <a:rPr lang="pt-PT" sz="1350" dirty="0" err="1"/>
              <a:t>Authorised</a:t>
            </a:r>
            <a:r>
              <a:rPr lang="pt-PT" sz="1350" dirty="0"/>
              <a:t> Training Body) </a:t>
            </a:r>
          </a:p>
          <a:p>
            <a:pPr algn="ctr" defTabSz="400050">
              <a:spcBef>
                <a:spcPct val="0"/>
              </a:spcBef>
            </a:pPr>
            <a:r>
              <a:rPr lang="de-DE" sz="1200" dirty="0"/>
              <a:t> In Germany: </a:t>
            </a:r>
            <a:r>
              <a:rPr lang="pt-PT" sz="1200" b="1" dirty="0"/>
              <a:t>GSI-SLV - </a:t>
            </a:r>
            <a:r>
              <a:rPr lang="de-DE" sz="1200" dirty="0"/>
              <a:t>GESELLSCHAFT FÜR SCHWEISSTECHNIK        INTERNATIONAL MB</a:t>
            </a:r>
            <a:endParaRPr lang="pt-PT" sz="1200" dirty="0"/>
          </a:p>
          <a:p>
            <a:pPr algn="ctr" defTabSz="400050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 In Czech Rep.: </a:t>
            </a:r>
            <a:r>
              <a:rPr lang="en-US" sz="1200" b="1" dirty="0" err="1">
                <a:solidFill>
                  <a:schemeClr val="bg1"/>
                </a:solidFill>
              </a:rPr>
              <a:t>Skola</a:t>
            </a:r>
            <a:r>
              <a:rPr lang="en-US" sz="1200" b="1" dirty="0">
                <a:solidFill>
                  <a:schemeClr val="bg1"/>
                </a:solidFill>
              </a:rPr>
              <a:t> Welding</a:t>
            </a:r>
            <a:endParaRPr lang="de-DE" sz="1200" b="1" dirty="0"/>
          </a:p>
          <a:p>
            <a:pPr algn="ctr" defTabSz="400050">
              <a:spcBef>
                <a:spcPct val="0"/>
              </a:spcBef>
            </a:pPr>
            <a:r>
              <a:rPr lang="de-DE" sz="1200" dirty="0"/>
              <a:t>In Portugal: </a:t>
            </a:r>
            <a:r>
              <a:rPr lang="de-DE" sz="1200" b="1" dirty="0"/>
              <a:t>IEFP – </a:t>
            </a:r>
            <a:r>
              <a:rPr lang="de-DE" sz="1200" dirty="0"/>
              <a:t>Instituto do Emprego e Formação Profissional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</a:pPr>
            <a:r>
              <a:rPr lang="pt-PT" sz="1200" b="1" dirty="0"/>
              <a:t> </a:t>
            </a:r>
            <a:endParaRPr lang="pt-PT" sz="900" b="1" dirty="0"/>
          </a:p>
        </p:txBody>
      </p:sp>
      <p:sp>
        <p:nvSpPr>
          <p:cNvPr id="7" name="Freeform 18">
            <a:extLst>
              <a:ext uri="{FF2B5EF4-FFF2-40B4-BE49-F238E27FC236}">
                <a16:creationId xmlns="" xmlns:a16="http://schemas.microsoft.com/office/drawing/2014/main" id="{F90F31BF-EB72-4838-B53C-BDA88FC27BCC}"/>
              </a:ext>
            </a:extLst>
          </p:cNvPr>
          <p:cNvSpPr/>
          <p:nvPr/>
        </p:nvSpPr>
        <p:spPr>
          <a:xfrm>
            <a:off x="5851779" y="1663258"/>
            <a:ext cx="1258296" cy="1299710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rgbClr val="24A06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350" b="1" dirty="0" err="1"/>
              <a:t>Audited</a:t>
            </a:r>
            <a:r>
              <a:rPr lang="pt-PT" sz="1350" b="1" dirty="0"/>
              <a:t> </a:t>
            </a:r>
            <a:r>
              <a:rPr lang="pt-PT" sz="1350" b="1" dirty="0" err="1"/>
              <a:t>by</a:t>
            </a:r>
            <a:r>
              <a:rPr lang="pt-PT" sz="1350" b="1" dirty="0"/>
              <a:t> </a:t>
            </a:r>
            <a:r>
              <a:rPr lang="pt-PT" sz="1350" b="1" dirty="0" err="1"/>
              <a:t>the</a:t>
            </a:r>
            <a:r>
              <a:rPr lang="pt-PT" sz="1350" b="1" dirty="0"/>
              <a:t> </a:t>
            </a:r>
            <a:r>
              <a:rPr lang="pt-PT" sz="1350" b="1" dirty="0" err="1"/>
              <a:t>ANBs</a:t>
            </a:r>
            <a:r>
              <a:rPr lang="pt-PT" sz="1350" b="1" dirty="0"/>
              <a:t>.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/>
              <a:t>Need</a:t>
            </a:r>
            <a:r>
              <a:rPr lang="pt-PT" sz="1200" dirty="0"/>
              <a:t> to </a:t>
            </a:r>
            <a:r>
              <a:rPr lang="pt-PT" sz="1200" dirty="0" err="1"/>
              <a:t>comply</a:t>
            </a:r>
            <a:r>
              <a:rPr lang="pt-PT" sz="1200" dirty="0"/>
              <a:t> </a:t>
            </a:r>
            <a:r>
              <a:rPr lang="pt-PT" sz="1200" dirty="0" err="1"/>
              <a:t>with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EWF </a:t>
            </a:r>
            <a:r>
              <a:rPr lang="pt-PT" sz="1200" dirty="0" err="1"/>
              <a:t>system</a:t>
            </a:r>
            <a:r>
              <a:rPr lang="pt-PT" sz="1200" dirty="0"/>
              <a:t> rules.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="" xmlns:a16="http://schemas.microsoft.com/office/drawing/2014/main" id="{FDF5059C-3AD6-4371-B01F-AD6A1E85EBDF}"/>
              </a:ext>
            </a:extLst>
          </p:cNvPr>
          <p:cNvSpPr/>
          <p:nvPr/>
        </p:nvSpPr>
        <p:spPr>
          <a:xfrm>
            <a:off x="7313876" y="1663258"/>
            <a:ext cx="1258991" cy="1305183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/>
              <a:t>National</a:t>
            </a:r>
            <a:r>
              <a:rPr lang="pt-PT" sz="1200" dirty="0"/>
              <a:t> </a:t>
            </a:r>
            <a:r>
              <a:rPr lang="pt-PT" sz="1200" dirty="0" err="1"/>
              <a:t>vocational</a:t>
            </a:r>
            <a:r>
              <a:rPr lang="pt-PT" sz="1200" dirty="0"/>
              <a:t> training </a:t>
            </a:r>
            <a:r>
              <a:rPr lang="pt-PT" sz="1200" dirty="0" err="1"/>
              <a:t>schools</a:t>
            </a:r>
            <a:endParaRPr lang="pt-PT" sz="1200" dirty="0"/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/>
              <a:t>Private</a:t>
            </a:r>
            <a:r>
              <a:rPr lang="pt-PT" sz="1200" dirty="0"/>
              <a:t> </a:t>
            </a:r>
            <a:r>
              <a:rPr lang="pt-PT" sz="1200" dirty="0" err="1"/>
              <a:t>vocational</a:t>
            </a:r>
            <a:r>
              <a:rPr lang="pt-PT" sz="1200" dirty="0"/>
              <a:t> training </a:t>
            </a:r>
            <a:r>
              <a:rPr lang="pt-PT" sz="1200" dirty="0" err="1"/>
              <a:t>schools</a:t>
            </a:r>
            <a:endParaRPr lang="pt-PT" sz="1200" dirty="0"/>
          </a:p>
        </p:txBody>
      </p:sp>
      <p:sp>
        <p:nvSpPr>
          <p:cNvPr id="9" name="Freeform 20">
            <a:extLst>
              <a:ext uri="{FF2B5EF4-FFF2-40B4-BE49-F238E27FC236}">
                <a16:creationId xmlns="" xmlns:a16="http://schemas.microsoft.com/office/drawing/2014/main" id="{F0105D41-2397-4090-A8A9-30CA5E9EFC13}"/>
              </a:ext>
            </a:extLst>
          </p:cNvPr>
          <p:cNvSpPr/>
          <p:nvPr/>
        </p:nvSpPr>
        <p:spPr>
          <a:xfrm>
            <a:off x="2387130" y="2356180"/>
            <a:ext cx="1334630" cy="1290058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350" b="1" dirty="0" err="1"/>
              <a:t>Audited</a:t>
            </a:r>
            <a:r>
              <a:rPr lang="pt-PT" sz="1350" b="1" dirty="0"/>
              <a:t> </a:t>
            </a:r>
            <a:r>
              <a:rPr lang="pt-PT" sz="1350" b="1" dirty="0" err="1"/>
              <a:t>by</a:t>
            </a:r>
            <a:r>
              <a:rPr lang="pt-PT" sz="1350" b="1" dirty="0"/>
              <a:t> EWF </a:t>
            </a:r>
            <a:r>
              <a:rPr lang="pt-PT" sz="1350" b="1" dirty="0" err="1"/>
              <a:t>Assessors</a:t>
            </a:r>
            <a:r>
              <a:rPr lang="pt-PT" sz="1350" dirty="0"/>
              <a:t>. 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err="1"/>
              <a:t>Needs</a:t>
            </a:r>
            <a:r>
              <a:rPr lang="pt-PT" sz="1200" dirty="0"/>
              <a:t> to </a:t>
            </a:r>
            <a:r>
              <a:rPr lang="pt-PT" sz="1200" dirty="0" err="1"/>
              <a:t>comply</a:t>
            </a:r>
            <a:r>
              <a:rPr lang="pt-PT" sz="1200" dirty="0"/>
              <a:t> </a:t>
            </a:r>
            <a:r>
              <a:rPr lang="pt-PT" sz="1200" dirty="0" err="1"/>
              <a:t>with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EWF </a:t>
            </a:r>
            <a:r>
              <a:rPr lang="pt-PT" sz="1200" dirty="0" err="1"/>
              <a:t>quality</a:t>
            </a:r>
            <a:r>
              <a:rPr lang="pt-PT" sz="1200" dirty="0"/>
              <a:t> </a:t>
            </a:r>
            <a:r>
              <a:rPr lang="pt-PT" sz="1200" dirty="0" err="1"/>
              <a:t>system</a:t>
            </a:r>
            <a:r>
              <a:rPr lang="pt-PT" sz="1200" dirty="0"/>
              <a:t> rules.</a:t>
            </a:r>
          </a:p>
        </p:txBody>
      </p:sp>
      <p:sp>
        <p:nvSpPr>
          <p:cNvPr id="10" name="Freeform 21">
            <a:extLst>
              <a:ext uri="{FF2B5EF4-FFF2-40B4-BE49-F238E27FC236}">
                <a16:creationId xmlns="" xmlns:a16="http://schemas.microsoft.com/office/drawing/2014/main" id="{CA545322-949C-4E41-BA38-8CC62E76421A}"/>
              </a:ext>
            </a:extLst>
          </p:cNvPr>
          <p:cNvSpPr/>
          <p:nvPr/>
        </p:nvSpPr>
        <p:spPr>
          <a:xfrm>
            <a:off x="3843346" y="2356180"/>
            <a:ext cx="1197281" cy="1271622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350" b="1" dirty="0" err="1"/>
              <a:t>Accredited</a:t>
            </a:r>
            <a:r>
              <a:rPr lang="pt-PT" sz="1350" b="1" dirty="0"/>
              <a:t> </a:t>
            </a:r>
            <a:r>
              <a:rPr lang="pt-PT" sz="1350" b="1" dirty="0" err="1"/>
              <a:t>by</a:t>
            </a:r>
            <a:r>
              <a:rPr lang="pt-PT" sz="1350" b="1" dirty="0"/>
              <a:t> </a:t>
            </a:r>
            <a:r>
              <a:rPr lang="pt-PT" sz="1350" b="1" dirty="0" err="1"/>
              <a:t>National</a:t>
            </a:r>
            <a:r>
              <a:rPr lang="pt-PT" sz="1350" b="1" dirty="0"/>
              <a:t> </a:t>
            </a:r>
            <a:r>
              <a:rPr lang="pt-PT" sz="1350" b="1" dirty="0" err="1"/>
              <a:t>Autorities</a:t>
            </a:r>
            <a:endParaRPr lang="pt-PT" sz="1350" b="1" dirty="0"/>
          </a:p>
        </p:txBody>
      </p:sp>
      <p:grpSp>
        <p:nvGrpSpPr>
          <p:cNvPr id="11" name="Group 3">
            <a:extLst>
              <a:ext uri="{FF2B5EF4-FFF2-40B4-BE49-F238E27FC236}">
                <a16:creationId xmlns="" xmlns:a16="http://schemas.microsoft.com/office/drawing/2014/main" id="{8D12D870-2DBB-4E08-AEEB-21143F2D5BC8}"/>
              </a:ext>
            </a:extLst>
          </p:cNvPr>
          <p:cNvGrpSpPr/>
          <p:nvPr/>
        </p:nvGrpSpPr>
        <p:grpSpPr>
          <a:xfrm>
            <a:off x="2473083" y="4330904"/>
            <a:ext cx="3030687" cy="2135759"/>
            <a:chOff x="4172420" y="2888083"/>
            <a:chExt cx="3474785" cy="1820683"/>
          </a:xfrm>
        </p:grpSpPr>
        <p:sp>
          <p:nvSpPr>
            <p:cNvPr id="12" name="Freeform 16">
              <a:extLst>
                <a:ext uri="{FF2B5EF4-FFF2-40B4-BE49-F238E27FC236}">
                  <a16:creationId xmlns="" xmlns:a16="http://schemas.microsoft.com/office/drawing/2014/main" id="{41FBC01D-E62F-416A-8512-4DBEECB42A48}"/>
                </a:ext>
              </a:extLst>
            </p:cNvPr>
            <p:cNvSpPr/>
            <p:nvPr/>
          </p:nvSpPr>
          <p:spPr>
            <a:xfrm>
              <a:off x="4208128" y="2893783"/>
              <a:ext cx="3439077" cy="1679530"/>
            </a:xfrm>
            <a:custGeom>
              <a:avLst/>
              <a:gdLst>
                <a:gd name="connsiteX0" fmla="*/ 0 w 1517534"/>
                <a:gd name="connsiteY0" fmla="*/ 0 h 758767"/>
                <a:gd name="connsiteX1" fmla="*/ 1517534 w 1517534"/>
                <a:gd name="connsiteY1" fmla="*/ 0 h 758767"/>
                <a:gd name="connsiteX2" fmla="*/ 1517534 w 1517534"/>
                <a:gd name="connsiteY2" fmla="*/ 758767 h 758767"/>
                <a:gd name="connsiteX3" fmla="*/ 0 w 1517534"/>
                <a:gd name="connsiteY3" fmla="*/ 758767 h 758767"/>
                <a:gd name="connsiteX4" fmla="*/ 0 w 1517534"/>
                <a:gd name="connsiteY4" fmla="*/ 0 h 7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7534" h="758767">
                  <a:moveTo>
                    <a:pt x="0" y="0"/>
                  </a:moveTo>
                  <a:lnTo>
                    <a:pt x="1517534" y="0"/>
                  </a:lnTo>
                  <a:lnTo>
                    <a:pt x="1517534" y="758767"/>
                  </a:lnTo>
                  <a:lnTo>
                    <a:pt x="0" y="758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0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algn="ctr" defTabSz="400050">
                <a:spcBef>
                  <a:spcPct val="0"/>
                </a:spcBef>
                <a:spcAft>
                  <a:spcPct val="35000"/>
                </a:spcAft>
              </a:pPr>
              <a:endParaRPr lang="pt-PT" sz="825" dirty="0"/>
            </a:p>
          </p:txBody>
        </p:sp>
        <p:sp>
          <p:nvSpPr>
            <p:cNvPr id="13" name="Rectangle 26">
              <a:extLst>
                <a:ext uri="{FF2B5EF4-FFF2-40B4-BE49-F238E27FC236}">
                  <a16:creationId xmlns="" xmlns:a16="http://schemas.microsoft.com/office/drawing/2014/main" id="{B7CDE378-2729-4B8E-AC95-29B44649FCE1}"/>
                </a:ext>
              </a:extLst>
            </p:cNvPr>
            <p:cNvSpPr/>
            <p:nvPr/>
          </p:nvSpPr>
          <p:spPr>
            <a:xfrm>
              <a:off x="4330619" y="3895840"/>
              <a:ext cx="3271874" cy="812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 Germany: </a:t>
              </a:r>
              <a:r>
                <a:rPr lang="en-US" sz="1200" b="1" dirty="0">
                  <a:solidFill>
                    <a:schemeClr val="bg1"/>
                  </a:solidFill>
                </a:rPr>
                <a:t>DVS-</a:t>
              </a:r>
              <a:r>
                <a:rPr lang="en-US" sz="1200" b="1" dirty="0" err="1">
                  <a:solidFill>
                    <a:schemeClr val="bg1"/>
                  </a:solidFill>
                </a:rPr>
                <a:t>PersZert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r>
                <a:rPr lang="en-US" sz="1200" dirty="0">
                  <a:solidFill>
                    <a:schemeClr val="bg1"/>
                  </a:solidFill>
                </a:rPr>
                <a:t>In Czech Rep.: </a:t>
              </a:r>
              <a:r>
                <a:rPr lang="en-US" sz="1200" b="1" dirty="0">
                  <a:solidFill>
                    <a:schemeClr val="bg1"/>
                  </a:solidFill>
                </a:rPr>
                <a:t>CZECH WELDING SOCIETY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In Portugal: </a:t>
              </a:r>
              <a:r>
                <a:rPr lang="en-US" sz="1200" b="1" dirty="0">
                  <a:solidFill>
                    <a:schemeClr val="bg1"/>
                  </a:solidFill>
                </a:rPr>
                <a:t>ISQ </a:t>
              </a:r>
              <a:r>
                <a:rPr lang="en-US" sz="1200" b="1" dirty="0" err="1">
                  <a:solidFill>
                    <a:schemeClr val="bg1"/>
                  </a:solidFill>
                </a:rPr>
                <a:t>Formação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="" xmlns:a16="http://schemas.microsoft.com/office/drawing/2014/main" id="{D5D23FA9-F02D-4FE2-BC72-52606BFACAB2}"/>
                </a:ext>
              </a:extLst>
            </p:cNvPr>
            <p:cNvSpPr/>
            <p:nvPr/>
          </p:nvSpPr>
          <p:spPr>
            <a:xfrm>
              <a:off x="4172420" y="2888083"/>
              <a:ext cx="3430072" cy="964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35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ANB</a:t>
              </a:r>
              <a:r>
                <a:rPr lang="en-US" sz="135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(Authorised Nominated Body) 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Manages the EWF System in the Country</a:t>
              </a:r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9802E69C-03C4-4771-BF69-E310FDC0F717}"/>
              </a:ext>
            </a:extLst>
          </p:cNvPr>
          <p:cNvSpPr/>
          <p:nvPr/>
        </p:nvSpPr>
        <p:spPr>
          <a:xfrm>
            <a:off x="295219" y="2594599"/>
            <a:ext cx="1842347" cy="2659635"/>
          </a:xfrm>
          <a:custGeom>
            <a:avLst/>
            <a:gdLst>
              <a:gd name="connsiteX0" fmla="*/ 0 w 1517534"/>
              <a:gd name="connsiteY0" fmla="*/ 0 h 758767"/>
              <a:gd name="connsiteX1" fmla="*/ 1517534 w 1517534"/>
              <a:gd name="connsiteY1" fmla="*/ 0 h 758767"/>
              <a:gd name="connsiteX2" fmla="*/ 1517534 w 1517534"/>
              <a:gd name="connsiteY2" fmla="*/ 758767 h 758767"/>
              <a:gd name="connsiteX3" fmla="*/ 0 w 1517534"/>
              <a:gd name="connsiteY3" fmla="*/ 758767 h 758767"/>
              <a:gd name="connsiteX4" fmla="*/ 0 w 1517534"/>
              <a:gd name="connsiteY4" fmla="*/ 0 h 7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34" h="758767">
                <a:moveTo>
                  <a:pt x="0" y="0"/>
                </a:moveTo>
                <a:lnTo>
                  <a:pt x="1517534" y="0"/>
                </a:lnTo>
                <a:lnTo>
                  <a:pt x="1517534" y="758767"/>
                </a:lnTo>
                <a:lnTo>
                  <a:pt x="0" y="7587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b="1" dirty="0">
              <a:solidFill>
                <a:schemeClr val="bg1"/>
              </a:solidFill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="" xmlns:a16="http://schemas.microsoft.com/office/drawing/2014/main" id="{92D54FDE-9B3D-4361-A1DA-58A1BECD0936}"/>
              </a:ext>
            </a:extLst>
          </p:cNvPr>
          <p:cNvGrpSpPr/>
          <p:nvPr/>
        </p:nvGrpSpPr>
        <p:grpSpPr>
          <a:xfrm>
            <a:off x="325449" y="2713901"/>
            <a:ext cx="1819288" cy="2419202"/>
            <a:chOff x="375800" y="2942450"/>
            <a:chExt cx="2338156" cy="2892262"/>
          </a:xfrm>
        </p:grpSpPr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29F8A1CF-D0B0-450B-B83F-96585CD45A7B}"/>
                </a:ext>
              </a:extLst>
            </p:cNvPr>
            <p:cNvSpPr/>
            <p:nvPr/>
          </p:nvSpPr>
          <p:spPr>
            <a:xfrm>
              <a:off x="375800" y="3538639"/>
              <a:ext cx="2143270" cy="2296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pt-PT" sz="1200" dirty="0" err="1">
                  <a:solidFill>
                    <a:schemeClr val="bg1"/>
                  </a:solidFill>
                </a:rPr>
                <a:t>Example</a:t>
              </a:r>
              <a:r>
                <a:rPr lang="pt-PT" sz="1200" dirty="0">
                  <a:solidFill>
                    <a:schemeClr val="bg1"/>
                  </a:solidFill>
                </a:rPr>
                <a:t>: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In Germany: </a:t>
              </a:r>
              <a:r>
                <a:rPr lang="en-US" sz="1200" b="1" dirty="0">
                  <a:solidFill>
                    <a:schemeClr val="bg1"/>
                  </a:solidFill>
                </a:rPr>
                <a:t>DVS</a:t>
              </a:r>
              <a:r>
                <a:rPr lang="en-US" sz="1200" dirty="0">
                  <a:solidFill>
                    <a:schemeClr val="bg1"/>
                  </a:solidFill>
                </a:rPr>
                <a:t> - </a:t>
              </a:r>
              <a:r>
                <a:rPr lang="en-US" sz="1200" dirty="0" err="1">
                  <a:solidFill>
                    <a:schemeClr val="bg1"/>
                  </a:solidFill>
                </a:rPr>
                <a:t>Deutscher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Verband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für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Schweißen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endParaRPr lang="en-US" sz="1200" dirty="0">
                <a:solidFill>
                  <a:schemeClr val="bg1"/>
                </a:solidFill>
              </a:endParaRP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In Czech Rep.: </a:t>
              </a:r>
              <a:r>
                <a:rPr lang="en-US" sz="1200" b="1" dirty="0">
                  <a:solidFill>
                    <a:schemeClr val="bg1"/>
                  </a:solidFill>
                </a:rPr>
                <a:t>ANB - </a:t>
              </a:r>
              <a:r>
                <a:rPr lang="en-US" sz="1200" dirty="0">
                  <a:solidFill>
                    <a:schemeClr val="bg1"/>
                  </a:solidFill>
                </a:rPr>
                <a:t>Czech Welding Society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In Portugal: </a:t>
              </a:r>
              <a:r>
                <a:rPr lang="en-US" sz="1200" b="1" dirty="0">
                  <a:solidFill>
                    <a:schemeClr val="bg1"/>
                  </a:solidFill>
                </a:rPr>
                <a:t>ISQ</a:t>
              </a:r>
              <a:r>
                <a:rPr lang="en-US" sz="1200" dirty="0">
                  <a:solidFill>
                    <a:schemeClr val="bg1"/>
                  </a:solidFill>
                </a:rPr>
                <a:t> – </a:t>
              </a:r>
              <a:r>
                <a:rPr lang="en-US" sz="1200" dirty="0" err="1">
                  <a:solidFill>
                    <a:schemeClr val="bg1"/>
                  </a:solidFill>
                </a:rPr>
                <a:t>Instituto</a:t>
              </a:r>
              <a:r>
                <a:rPr lang="en-US" sz="1200" dirty="0">
                  <a:solidFill>
                    <a:schemeClr val="bg1"/>
                  </a:solidFill>
                </a:rPr>
                <a:t> de </a:t>
              </a:r>
              <a:r>
                <a:rPr lang="en-US" sz="1200" dirty="0" err="1">
                  <a:solidFill>
                    <a:schemeClr val="bg1"/>
                  </a:solidFill>
                </a:rPr>
                <a:t>Soldadura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Qualidade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="" xmlns:a16="http://schemas.microsoft.com/office/drawing/2014/main" id="{0DFCCD92-458D-4BD3-8EE1-7A10B716215E}"/>
                </a:ext>
              </a:extLst>
            </p:cNvPr>
            <p:cNvSpPr/>
            <p:nvPr/>
          </p:nvSpPr>
          <p:spPr>
            <a:xfrm>
              <a:off x="482899" y="2942450"/>
              <a:ext cx="2231057" cy="458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b="1" dirty="0">
                  <a:solidFill>
                    <a:schemeClr val="bg1"/>
                  </a:solidFill>
                </a:rPr>
                <a:t>EWF </a:t>
              </a:r>
              <a:r>
                <a:rPr lang="pt-PT" sz="2100" b="1" dirty="0" err="1">
                  <a:solidFill>
                    <a:schemeClr val="bg1"/>
                  </a:solidFill>
                </a:rPr>
                <a:t>Member</a:t>
              </a:r>
              <a:endParaRPr lang="pt-PT" sz="2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Arrow: Right 5">
            <a:extLst>
              <a:ext uri="{FF2B5EF4-FFF2-40B4-BE49-F238E27FC236}">
                <a16:creationId xmlns="" xmlns:a16="http://schemas.microsoft.com/office/drawing/2014/main" id="{C4D96B1A-03C5-478D-9450-0FE02BAC640A}"/>
              </a:ext>
            </a:extLst>
          </p:cNvPr>
          <p:cNvSpPr/>
          <p:nvPr/>
        </p:nvSpPr>
        <p:spPr>
          <a:xfrm rot="1636223">
            <a:off x="2021683" y="4372106"/>
            <a:ext cx="643225" cy="365750"/>
          </a:xfrm>
          <a:prstGeom prst="rightArrow">
            <a:avLst>
              <a:gd name="adj1" fmla="val 50000"/>
              <a:gd name="adj2" fmla="val 5457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Arrow: Right 31">
            <a:extLst>
              <a:ext uri="{FF2B5EF4-FFF2-40B4-BE49-F238E27FC236}">
                <a16:creationId xmlns="" xmlns:a16="http://schemas.microsoft.com/office/drawing/2014/main" id="{02BDEDF3-EB34-404D-88DD-FB7DACE04D05}"/>
              </a:ext>
            </a:extLst>
          </p:cNvPr>
          <p:cNvSpPr/>
          <p:nvPr/>
        </p:nvSpPr>
        <p:spPr>
          <a:xfrm rot="19946746">
            <a:off x="5430147" y="5067320"/>
            <a:ext cx="733283" cy="365750"/>
          </a:xfrm>
          <a:prstGeom prst="rightArrow">
            <a:avLst/>
          </a:prstGeom>
          <a:solidFill>
            <a:srgbClr val="24A069"/>
          </a:solidFill>
          <a:ln>
            <a:solidFill>
              <a:srgbClr val="24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rrow: Right 32">
            <a:extLst>
              <a:ext uri="{FF2B5EF4-FFF2-40B4-BE49-F238E27FC236}">
                <a16:creationId xmlns="" xmlns:a16="http://schemas.microsoft.com/office/drawing/2014/main" id="{77972A7E-BB03-4EA5-BF65-D2CEFE53216F}"/>
              </a:ext>
            </a:extLst>
          </p:cNvPr>
          <p:cNvSpPr/>
          <p:nvPr/>
        </p:nvSpPr>
        <p:spPr>
          <a:xfrm rot="16200000">
            <a:off x="2827638" y="3839539"/>
            <a:ext cx="661889" cy="348286"/>
          </a:xfrm>
          <a:prstGeom prst="rightArrow">
            <a:avLst>
              <a:gd name="adj1" fmla="val 50000"/>
              <a:gd name="adj2" fmla="val 47714"/>
            </a:avLst>
          </a:prstGeom>
          <a:solidFill>
            <a:srgbClr val="24A069"/>
          </a:solidFill>
          <a:ln>
            <a:solidFill>
              <a:srgbClr val="24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Arrow: Right 33">
            <a:extLst>
              <a:ext uri="{FF2B5EF4-FFF2-40B4-BE49-F238E27FC236}">
                <a16:creationId xmlns="" xmlns:a16="http://schemas.microsoft.com/office/drawing/2014/main" id="{F3C1EC5E-650E-41FC-8CE5-DD6B63110CA0}"/>
              </a:ext>
            </a:extLst>
          </p:cNvPr>
          <p:cNvSpPr/>
          <p:nvPr/>
        </p:nvSpPr>
        <p:spPr>
          <a:xfrm rot="16200000">
            <a:off x="4156823" y="3833483"/>
            <a:ext cx="667241" cy="365750"/>
          </a:xfrm>
          <a:prstGeom prst="rightArrow">
            <a:avLst>
              <a:gd name="adj1" fmla="val 50000"/>
              <a:gd name="adj2" fmla="val 47714"/>
            </a:avLst>
          </a:prstGeom>
          <a:solidFill>
            <a:srgbClr val="24A069"/>
          </a:solidFill>
          <a:ln>
            <a:solidFill>
              <a:srgbClr val="24A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row: Right 34">
            <a:extLst>
              <a:ext uri="{FF2B5EF4-FFF2-40B4-BE49-F238E27FC236}">
                <a16:creationId xmlns="" xmlns:a16="http://schemas.microsoft.com/office/drawing/2014/main" id="{0FA7F11E-504A-49A4-B8B4-E835A7EA9A2F}"/>
              </a:ext>
            </a:extLst>
          </p:cNvPr>
          <p:cNvSpPr/>
          <p:nvPr/>
        </p:nvSpPr>
        <p:spPr>
          <a:xfrm rot="16200000">
            <a:off x="6162037" y="3135268"/>
            <a:ext cx="665951" cy="365750"/>
          </a:xfrm>
          <a:prstGeom prst="rightArrow">
            <a:avLst>
              <a:gd name="adj1" fmla="val 50000"/>
              <a:gd name="adj2" fmla="val 477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Arrow: Right 35">
            <a:extLst>
              <a:ext uri="{FF2B5EF4-FFF2-40B4-BE49-F238E27FC236}">
                <a16:creationId xmlns="" xmlns:a16="http://schemas.microsoft.com/office/drawing/2014/main" id="{C6C052CB-2312-46A8-B045-9D13974E6441}"/>
              </a:ext>
            </a:extLst>
          </p:cNvPr>
          <p:cNvSpPr/>
          <p:nvPr/>
        </p:nvSpPr>
        <p:spPr>
          <a:xfrm rot="16200000">
            <a:off x="7604796" y="3132300"/>
            <a:ext cx="677151" cy="365750"/>
          </a:xfrm>
          <a:prstGeom prst="rightArrow">
            <a:avLst>
              <a:gd name="adj1" fmla="val 50000"/>
              <a:gd name="adj2" fmla="val 477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2AAAE458-5055-4E2D-BB44-B9DAE52AA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3345E242-D6D3-456F-8846-6A026D529308}"/>
              </a:ext>
            </a:extLst>
          </p:cNvPr>
          <p:cNvSpPr/>
          <p:nvPr/>
        </p:nvSpPr>
        <p:spPr>
          <a:xfrm>
            <a:off x="2367184" y="3221764"/>
            <a:ext cx="6645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Rules for the implementation of EWF Guidelines for the education, examination and qualification of welding personnel 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(based in EN ISO 17024, in future to be in line with EN ISO/CD 21001)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="" xmlns:a16="http://schemas.microsoft.com/office/drawing/2014/main" id="{B99D7706-CD27-46B4-A674-36B056A78400}"/>
              </a:ext>
            </a:extLst>
          </p:cNvPr>
          <p:cNvSpPr/>
          <p:nvPr/>
        </p:nvSpPr>
        <p:spPr>
          <a:xfrm>
            <a:off x="5768691" y="4110778"/>
            <a:ext cx="2670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53" lvl="1"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7">
            <a:extLst>
              <a:ext uri="{FF2B5EF4-FFF2-40B4-BE49-F238E27FC236}">
                <a16:creationId xmlns="" xmlns:a16="http://schemas.microsoft.com/office/drawing/2014/main" id="{654F58D7-34D0-4150-B644-2B7EA0A159CF}"/>
              </a:ext>
            </a:extLst>
          </p:cNvPr>
          <p:cNvSpPr/>
          <p:nvPr/>
        </p:nvSpPr>
        <p:spPr>
          <a:xfrm>
            <a:off x="1464404" y="2546425"/>
            <a:ext cx="4970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Rules doc. EWF-416 </a:t>
            </a:r>
            <a:endParaRPr lang="en-US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8C6CF415-8E8B-47D3-B318-5D39BA6C3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8" y="2206646"/>
            <a:ext cx="2444708" cy="24447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EBB1D08-9E03-4810-90EE-43C844C94EF5}"/>
              </a:ext>
            </a:extLst>
          </p:cNvPr>
          <p:cNvSpPr txBox="1"/>
          <p:nvPr/>
        </p:nvSpPr>
        <p:spPr>
          <a:xfrm>
            <a:off x="620883" y="815606"/>
            <a:ext cx="83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IMPLEMENTATION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F2B1FA-FBA4-4817-AFF4-8C740DAEA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E6361F6-2BAF-42F1-A1AB-A2A6ED2BD1C4}"/>
              </a:ext>
            </a:extLst>
          </p:cNvPr>
          <p:cNvSpPr txBox="1"/>
          <p:nvPr/>
        </p:nvSpPr>
        <p:spPr>
          <a:xfrm>
            <a:off x="-435508" y="858336"/>
            <a:ext cx="838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5 - TRAINING AND QUALIFICATIONS</a:t>
            </a:r>
          </a:p>
          <a:p>
            <a:pPr algn="r"/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780051F1-9F58-47B5-AED6-717FA34C5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49439"/>
              </p:ext>
            </p:extLst>
          </p:nvPr>
        </p:nvGraphicFramePr>
        <p:xfrm>
          <a:off x="821597" y="1681961"/>
          <a:ext cx="7500805" cy="424500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37054">
                  <a:extLst>
                    <a:ext uri="{9D8B030D-6E8A-4147-A177-3AD203B41FA5}">
                      <a16:colId xmlns="" xmlns:a16="http://schemas.microsoft.com/office/drawing/2014/main" val="3457329172"/>
                    </a:ext>
                  </a:extLst>
                </a:gridCol>
                <a:gridCol w="5363751">
                  <a:extLst>
                    <a:ext uri="{9D8B030D-6E8A-4147-A177-3AD203B41FA5}">
                      <a16:colId xmlns="" xmlns:a16="http://schemas.microsoft.com/office/drawing/2014/main" val="3952913899"/>
                    </a:ext>
                  </a:extLst>
                </a:gridCol>
              </a:tblGrid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QUALIFICATION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DESIGNATION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1222821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E/IWS</a:t>
                      </a: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European Welding  Specialist</a:t>
                      </a: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7055276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EWI-S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EUROPEAN  Welding Inspector Level STANDARD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2192911"/>
                  </a:ext>
                </a:extLst>
              </a:tr>
              <a:tr h="66766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EWCP-1090-2-S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European Welding Coordination Personnel for EN 1090-2 LEVEL STANDARD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702504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EWS-RW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European Welding Specialist for Resistance Welding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7297643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EAS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err="1">
                          <a:effectLst/>
                        </a:rPr>
                        <a:t>European</a:t>
                      </a:r>
                      <a:r>
                        <a:rPr lang="pt-PT" sz="1200" u="none" strike="noStrike" dirty="0">
                          <a:effectLst/>
                        </a:rPr>
                        <a:t> </a:t>
                      </a:r>
                      <a:r>
                        <a:rPr lang="pt-PT" sz="1200" u="none" strike="noStrike" dirty="0" err="1">
                          <a:effectLst/>
                        </a:rPr>
                        <a:t>Adhesive</a:t>
                      </a:r>
                      <a:r>
                        <a:rPr lang="pt-PT" sz="1200" u="none" strike="noStrike" dirty="0">
                          <a:effectLst/>
                        </a:rPr>
                        <a:t> </a:t>
                      </a:r>
                      <a:r>
                        <a:rPr lang="pt-PT" sz="1200" u="none" strike="noStrike" dirty="0" err="1">
                          <a:effectLst/>
                        </a:rPr>
                        <a:t>Specialist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7049341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ETSS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err="1">
                          <a:effectLst/>
                        </a:rPr>
                        <a:t>European</a:t>
                      </a:r>
                      <a:r>
                        <a:rPr lang="pt-PT" sz="1200" u="none" strike="noStrike" dirty="0">
                          <a:effectLst/>
                        </a:rPr>
                        <a:t> </a:t>
                      </a:r>
                      <a:r>
                        <a:rPr lang="pt-PT" sz="1200" u="none" strike="noStrike" dirty="0" err="1">
                          <a:effectLst/>
                        </a:rPr>
                        <a:t>Thermal</a:t>
                      </a:r>
                      <a:r>
                        <a:rPr lang="pt-PT" sz="1200" u="none" strike="noStrike" dirty="0">
                          <a:effectLst/>
                        </a:rPr>
                        <a:t> </a:t>
                      </a:r>
                      <a:r>
                        <a:rPr lang="pt-PT" sz="1200" u="none" strike="noStrike" dirty="0" err="1">
                          <a:effectLst/>
                        </a:rPr>
                        <a:t>Spraying</a:t>
                      </a:r>
                      <a:r>
                        <a:rPr lang="pt-PT" sz="1200" u="none" strike="noStrike" dirty="0">
                          <a:effectLst/>
                        </a:rPr>
                        <a:t> </a:t>
                      </a:r>
                      <a:r>
                        <a:rPr lang="pt-PT" sz="1200" u="none" strike="noStrike" dirty="0" err="1">
                          <a:effectLst/>
                        </a:rPr>
                        <a:t>Specialist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7728964"/>
                  </a:ext>
                </a:extLst>
              </a:tr>
              <a:tr h="44777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 err="1">
                          <a:effectLst/>
                        </a:rPr>
                        <a:t>Sc</a:t>
                      </a:r>
                      <a:r>
                        <a:rPr lang="pt-PT" sz="1200" b="1" u="none" strike="noStrike" dirty="0">
                          <a:effectLst/>
                        </a:rPr>
                        <a:t>-PHT-S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 </a:t>
                      </a:r>
                      <a:r>
                        <a:rPr lang="pt-PT" sz="1200" u="none" strike="noStrike" dirty="0" err="1">
                          <a:effectLst/>
                        </a:rPr>
                        <a:t>Heat</a:t>
                      </a:r>
                      <a:r>
                        <a:rPr lang="pt-PT" sz="1200" u="none" strike="noStrike" dirty="0">
                          <a:effectLst/>
                        </a:rPr>
                        <a:t> </a:t>
                      </a:r>
                      <a:r>
                        <a:rPr lang="pt-PT" sz="1200" u="none" strike="noStrike" dirty="0" err="1">
                          <a:effectLst/>
                        </a:rPr>
                        <a:t>Treatment</a:t>
                      </a:r>
                      <a:r>
                        <a:rPr lang="pt-PT" sz="1200" u="none" strike="noStrike" dirty="0">
                          <a:effectLst/>
                        </a:rPr>
                        <a:t> - Standard</a:t>
                      </a:r>
                      <a:br>
                        <a:rPr lang="pt-PT" sz="1200" u="none" strike="noStrike" dirty="0">
                          <a:effectLst/>
                        </a:rPr>
                      </a:b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4724240"/>
                  </a:ext>
                </a:extLst>
              </a:tr>
              <a:tr h="44777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 err="1">
                          <a:effectLst/>
                        </a:rPr>
                        <a:t>Sc-PNNEx</a:t>
                      </a:r>
                      <a:r>
                        <a:rPr lang="pt-PT" sz="1200" b="1" u="none" strike="noStrike" dirty="0">
                          <a:effectLst/>
                        </a:rPr>
                        <a:t> - 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Macroscopic and microscopic </a:t>
                      </a:r>
                      <a:r>
                        <a:rPr lang="en-US" sz="1200" u="none" strike="noStrike" dirty="0" err="1">
                          <a:effectLst/>
                        </a:rPr>
                        <a:t>metalographical</a:t>
                      </a:r>
                      <a:r>
                        <a:rPr lang="en-US" sz="1200" u="none" strike="noStrike" dirty="0">
                          <a:effectLst/>
                        </a:rPr>
                        <a:t> examination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7172160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 err="1">
                          <a:effectLst/>
                        </a:rPr>
                        <a:t>Sc</a:t>
                      </a:r>
                      <a:r>
                        <a:rPr lang="pt-PT" sz="1200" b="1" u="none" strike="noStrike" dirty="0">
                          <a:effectLst/>
                        </a:rPr>
                        <a:t>-WINDTP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err="1">
                          <a:effectLst/>
                        </a:rPr>
                        <a:t>Weld</a:t>
                      </a:r>
                      <a:r>
                        <a:rPr lang="pt-PT" sz="1200" u="none" strike="noStrike" dirty="0">
                          <a:effectLst/>
                        </a:rPr>
                        <a:t> </a:t>
                      </a:r>
                      <a:r>
                        <a:rPr lang="pt-PT" sz="1200" u="none" strike="noStrike" dirty="0" err="1">
                          <a:effectLst/>
                        </a:rPr>
                        <a:t>Imperfections</a:t>
                      </a:r>
                      <a:r>
                        <a:rPr lang="pt-PT" sz="1200" u="none" strike="noStrike" dirty="0">
                          <a:effectLst/>
                        </a:rPr>
                        <a:t> for NDT </a:t>
                      </a:r>
                      <a:r>
                        <a:rPr lang="pt-PT" sz="1200" u="none" strike="noStrike" dirty="0" err="1">
                          <a:effectLst/>
                        </a:rPr>
                        <a:t>Personel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350246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D9BA33-2DD0-4C50-8094-C33705798D79}"/>
              </a:ext>
            </a:extLst>
          </p:cNvPr>
          <p:cNvSpPr txBox="1"/>
          <p:nvPr/>
        </p:nvSpPr>
        <p:spPr>
          <a:xfrm>
            <a:off x="282125" y="6104257"/>
            <a:ext cx="8391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E/IWS - SECOND QUALIFICATION WITH MORE DIPLOMAS ISSUED</a:t>
            </a:r>
          </a:p>
        </p:txBody>
      </p:sp>
    </p:spTree>
    <p:extLst>
      <p:ext uri="{BB962C8B-B14F-4D97-AF65-F5344CB8AC3E}">
        <p14:creationId xmlns:p14="http://schemas.microsoft.com/office/powerpoint/2010/main" val="92889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D224069-E38D-49D3-A414-0930B9DBF9A0}"/>
              </a:ext>
            </a:extLst>
          </p:cNvPr>
          <p:cNvSpPr txBox="1"/>
          <p:nvPr/>
        </p:nvSpPr>
        <p:spPr>
          <a:xfrm>
            <a:off x="683991" y="798515"/>
            <a:ext cx="838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EUROPEAN / INTERNATIONAL WELDING SPECIALIST</a:t>
            </a:r>
          </a:p>
          <a:p>
            <a:pPr algn="r"/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Profile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9B815B2-EA94-41A0-92C8-BF6646090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4" y="5986062"/>
            <a:ext cx="1572476" cy="75843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C0E486D-4685-47FC-AD6E-1146E1473412}"/>
              </a:ext>
            </a:extLst>
          </p:cNvPr>
          <p:cNvSpPr/>
          <p:nvPr/>
        </p:nvSpPr>
        <p:spPr>
          <a:xfrm>
            <a:off x="529837" y="2098590"/>
            <a:ext cx="54009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E/IWS – Knowledge, Competence and Management </a:t>
            </a:r>
          </a:p>
          <a:p>
            <a:endParaRPr lang="en-US" sz="1200" dirty="0"/>
          </a:p>
          <a:p>
            <a:pPr algn="just"/>
            <a:r>
              <a:rPr lang="en-US" sz="1200" dirty="0"/>
              <a:t>A candidate completing the E/IWS training under this program is expected to acquire a specialized and factual knowledge in the field of welding technology.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He/she shall have competence and skills at a level that is required in the field of welding technology which demonstrate: </a:t>
            </a: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/>
              <a:t>Being able to develop solutions on common/regular problems;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/>
              <a:t>Being able to manage and supervise common or standard welding applications and related professional activities;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/>
              <a:t>Taking responsibility for decision making in common or standard work;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/>
              <a:t>Taking responsibility to supervise the tasks of welding and related personnel.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803F663-058D-48A1-9D0A-C06665A48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10" y="2203302"/>
            <a:ext cx="1181100" cy="11811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E6914CB-D994-4583-A122-442F1E615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10" y="4756981"/>
            <a:ext cx="1162050" cy="11811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01E69071-7894-417C-9FEA-5A69DB04C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93" y="3527901"/>
            <a:ext cx="1181100" cy="11811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E877D2A-DE7D-4886-B330-C4B4E5BB2A51}"/>
              </a:ext>
            </a:extLst>
          </p:cNvPr>
          <p:cNvSpPr txBox="1"/>
          <p:nvPr/>
        </p:nvSpPr>
        <p:spPr>
          <a:xfrm>
            <a:off x="401652" y="5986062"/>
            <a:ext cx="611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i="1" dirty="0" err="1"/>
              <a:t>Tasks</a:t>
            </a:r>
            <a:r>
              <a:rPr lang="pt-PT" sz="1200" b="1" i="1" dirty="0"/>
              <a:t> </a:t>
            </a:r>
            <a:r>
              <a:rPr lang="pt-PT" sz="1200" b="1" i="1" dirty="0" err="1"/>
              <a:t>and</a:t>
            </a:r>
            <a:r>
              <a:rPr lang="pt-PT" sz="1200" b="1" i="1" dirty="0"/>
              <a:t> </a:t>
            </a:r>
            <a:r>
              <a:rPr lang="pt-PT" sz="1200" b="1" i="1" dirty="0" err="1"/>
              <a:t>responsabilities</a:t>
            </a:r>
            <a:r>
              <a:rPr lang="pt-PT" sz="1200" b="1" i="1" dirty="0"/>
              <a:t> </a:t>
            </a:r>
            <a:r>
              <a:rPr lang="pt-PT" sz="1200" b="1" i="1" dirty="0" err="1"/>
              <a:t>defined</a:t>
            </a:r>
            <a:r>
              <a:rPr lang="pt-PT" sz="1200" b="1" i="1" dirty="0"/>
              <a:t> </a:t>
            </a:r>
            <a:r>
              <a:rPr lang="pt-PT" sz="1200" b="1" i="1" dirty="0" err="1"/>
              <a:t>according</a:t>
            </a:r>
            <a:r>
              <a:rPr lang="pt-PT" sz="1200" b="1" i="1" dirty="0"/>
              <a:t> to ISO 14731:2016 (</a:t>
            </a:r>
            <a:r>
              <a:rPr lang="pt-PT" sz="1200" b="1" i="1" dirty="0" err="1"/>
              <a:t>Welding</a:t>
            </a:r>
            <a:r>
              <a:rPr lang="pt-PT" sz="1200" b="1" i="1" dirty="0"/>
              <a:t> </a:t>
            </a:r>
            <a:r>
              <a:rPr lang="pt-PT" sz="1200" b="1" i="1" dirty="0" err="1"/>
              <a:t>Coordination</a:t>
            </a:r>
            <a:r>
              <a:rPr lang="pt-PT" sz="12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83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09B4F1390B843A9AECA624B31278C" ma:contentTypeVersion="8" ma:contentTypeDescription="Create a new document." ma:contentTypeScope="" ma:versionID="ce77a8fccd4400b6d3d362dbe7015b0e">
  <xsd:schema xmlns:xsd="http://www.w3.org/2001/XMLSchema" xmlns:xs="http://www.w3.org/2001/XMLSchema" xmlns:p="http://schemas.microsoft.com/office/2006/metadata/properties" xmlns:ns2="4297a464-7377-4256-aea8-b905938f914c" xmlns:ns3="18e24af3-302c-4ef3-9271-110d5a94d239" targetNamespace="http://schemas.microsoft.com/office/2006/metadata/properties" ma:root="true" ma:fieldsID="621f89cd445bf11c1e3f80218304d609" ns2:_="" ns3:_="">
    <xsd:import namespace="4297a464-7377-4256-aea8-b905938f914c"/>
    <xsd:import namespace="18e24af3-302c-4ef3-9271-110d5a94d2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a464-7377-4256-aea8-b905938f91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24af3-302c-4ef3-9271-110d5a94d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8AF46B-F618-4F9A-B21B-8EBDC96AF9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BBB7D9-137A-4D92-B215-456E1D0DD519}">
  <ds:schemaRefs>
    <ds:schemaRef ds:uri="4297a464-7377-4256-aea8-b905938f914c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e24af3-302c-4ef3-9271-110d5a94d23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09405D-E071-4CC6-AF02-0CCD5BC6B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a464-7377-4256-aea8-b905938f914c"/>
    <ds:schemaRef ds:uri="18e24af3-302c-4ef3-9271-110d5a94d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</TotalTime>
  <Words>912</Words>
  <Application>Microsoft Office PowerPoint</Application>
  <PresentationFormat>On-screen Show (4:3)</PresentationFormat>
  <Paragraphs>190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S. Almeida</dc:creator>
  <cp:lastModifiedBy>Maria Lvova</cp:lastModifiedBy>
  <cp:revision>80</cp:revision>
  <dcterms:created xsi:type="dcterms:W3CDTF">2018-01-09T08:50:04Z</dcterms:created>
  <dcterms:modified xsi:type="dcterms:W3CDTF">2018-06-05T10:07:30Z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0x0101007BF09B4F1390B843A9AECA624B31278C</vt:lpwstr>
  </property>
</Properties>
</file>