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518" r:id="rId2"/>
    <p:sldId id="501" r:id="rId3"/>
    <p:sldId id="529" r:id="rId4"/>
    <p:sldId id="513" r:id="rId5"/>
    <p:sldId id="516" r:id="rId6"/>
    <p:sldId id="528" r:id="rId7"/>
    <p:sldId id="505" r:id="rId8"/>
    <p:sldId id="514" r:id="rId9"/>
    <p:sldId id="520" r:id="rId10"/>
    <p:sldId id="525" r:id="rId11"/>
    <p:sldId id="522" r:id="rId12"/>
  </p:sldIdLst>
  <p:sldSz cx="9144000" cy="6858000" type="screen4x3"/>
  <p:notesSz cx="6888163" cy="10020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CC"/>
    <a:srgbClr val="008000"/>
    <a:srgbClr val="CC0000"/>
    <a:srgbClr val="FFFFCC"/>
    <a:srgbClr val="FF6600"/>
    <a:srgbClr val="66FFFF"/>
    <a:srgbClr val="E6F9FE"/>
    <a:srgbClr val="45556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8" autoAdjust="0"/>
    <p:restoredTop sz="91209" autoAdjust="0"/>
  </p:normalViewPr>
  <p:slideViewPr>
    <p:cSldViewPr>
      <p:cViewPr varScale="1">
        <p:scale>
          <a:sx n="78" d="100"/>
          <a:sy n="78" d="100"/>
        </p:scale>
        <p:origin x="-11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customXml" Target="../customXml/item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94" tIns="48297" rIns="96594" bIns="48297" numCol="1" anchor="t" anchorCtr="0" compatLnSpc="1">
            <a:prstTxWarp prst="textNoShape">
              <a:avLst/>
            </a:prstTxWarp>
          </a:bodyPr>
          <a:lstStyle>
            <a:lvl1pPr defTabSz="966936" eaLnBrk="1" hangingPunct="1">
              <a:defRPr sz="1300"/>
            </a:lvl1pPr>
          </a:lstStyle>
          <a:p>
            <a:pPr>
              <a:defRPr/>
            </a:pPr>
            <a:endParaRPr lang="it-IT" altLang="sr-Latn-R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94" tIns="48297" rIns="96594" bIns="48297" numCol="1" anchor="t" anchorCtr="0" compatLnSpc="1">
            <a:prstTxWarp prst="textNoShape">
              <a:avLst/>
            </a:prstTxWarp>
          </a:bodyPr>
          <a:lstStyle>
            <a:lvl1pPr algn="r" defTabSz="966936" eaLnBrk="1" hangingPunct="1">
              <a:defRPr sz="1300"/>
            </a:lvl1pPr>
          </a:lstStyle>
          <a:p>
            <a:pPr>
              <a:defRPr/>
            </a:pPr>
            <a:fld id="{0DE3E8C3-C84D-418E-9C8F-B3BF6A0BCA2F}" type="datetimeFigureOut">
              <a:rPr lang="it-IT" altLang="sr-Latn-RS"/>
              <a:pPr>
                <a:defRPr/>
              </a:pPr>
              <a:t>24/05/2018</a:t>
            </a:fld>
            <a:endParaRPr lang="it-IT" altLang="sr-Latn-RS" dirty="0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94" tIns="48297" rIns="96594" bIns="48297" numCol="1" anchor="b" anchorCtr="0" compatLnSpc="1">
            <a:prstTxWarp prst="textNoShape">
              <a:avLst/>
            </a:prstTxWarp>
          </a:bodyPr>
          <a:lstStyle>
            <a:lvl1pPr defTabSz="966936" eaLnBrk="1" hangingPunct="1">
              <a:defRPr sz="1300"/>
            </a:lvl1pPr>
          </a:lstStyle>
          <a:p>
            <a:pPr>
              <a:defRPr/>
            </a:pPr>
            <a:endParaRPr lang="it-IT" altLang="sr-Latn-R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94" tIns="48297" rIns="96594" bIns="48297" numCol="1" anchor="b" anchorCtr="0" compatLnSpc="1">
            <a:prstTxWarp prst="textNoShape">
              <a:avLst/>
            </a:prstTxWarp>
          </a:bodyPr>
          <a:lstStyle>
            <a:lvl1pPr algn="r" defTabSz="965200" eaLnBrk="1" hangingPunct="1">
              <a:defRPr sz="1300"/>
            </a:lvl1pPr>
          </a:lstStyle>
          <a:p>
            <a:pPr>
              <a:defRPr/>
            </a:pPr>
            <a:fld id="{A82CCF4D-5BA7-42AD-907A-8B00E146642E}" type="slidenum">
              <a:rPr lang="it-IT" altLang="sr-Latn-RS"/>
              <a:pPr>
                <a:defRPr/>
              </a:pPr>
              <a:t>‹#›</a:t>
            </a:fld>
            <a:endParaRPr lang="it-IT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94" tIns="48297" rIns="96594" bIns="48297" numCol="1" anchor="t" anchorCtr="0" compatLnSpc="1">
            <a:prstTxWarp prst="textNoShape">
              <a:avLst/>
            </a:prstTxWarp>
          </a:bodyPr>
          <a:lstStyle>
            <a:lvl1pPr defTabSz="966936" eaLnBrk="1" hangingPunct="1">
              <a:defRPr sz="1300"/>
            </a:lvl1pPr>
          </a:lstStyle>
          <a:p>
            <a:pPr>
              <a:defRPr/>
            </a:pPr>
            <a:endParaRPr lang="en-GB" altLang="sr-Latn-R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94" tIns="48297" rIns="96594" bIns="48297" numCol="1" anchor="t" anchorCtr="0" compatLnSpc="1">
            <a:prstTxWarp prst="textNoShape">
              <a:avLst/>
            </a:prstTxWarp>
          </a:bodyPr>
          <a:lstStyle>
            <a:lvl1pPr algn="r" defTabSz="966936" eaLnBrk="1" hangingPunct="1">
              <a:defRPr sz="1300"/>
            </a:lvl1pPr>
          </a:lstStyle>
          <a:p>
            <a:pPr>
              <a:defRPr/>
            </a:pPr>
            <a:fld id="{8A013BD8-D808-4DDF-BA12-AB0D50786AFA}" type="datetimeFigureOut">
              <a:rPr lang="en-GB" altLang="sr-Latn-RS"/>
              <a:pPr>
                <a:defRPr/>
              </a:pPr>
              <a:t>24/05/2018</a:t>
            </a:fld>
            <a:endParaRPr lang="en-GB" altLang="sr-Latn-R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8213" y="750888"/>
            <a:ext cx="5013325" cy="3759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60913"/>
            <a:ext cx="5510213" cy="450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94" tIns="48297" rIns="96594" bIns="482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94" tIns="48297" rIns="96594" bIns="48297" numCol="1" anchor="b" anchorCtr="0" compatLnSpc="1">
            <a:prstTxWarp prst="textNoShape">
              <a:avLst/>
            </a:prstTxWarp>
          </a:bodyPr>
          <a:lstStyle>
            <a:lvl1pPr defTabSz="966936" eaLnBrk="1" hangingPunct="1">
              <a:defRPr sz="1300"/>
            </a:lvl1pPr>
          </a:lstStyle>
          <a:p>
            <a:pPr>
              <a:defRPr/>
            </a:pPr>
            <a:endParaRPr lang="en-GB" altLang="sr-Latn-R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94" tIns="48297" rIns="96594" bIns="48297" numCol="1" anchor="b" anchorCtr="0" compatLnSpc="1">
            <a:prstTxWarp prst="textNoShape">
              <a:avLst/>
            </a:prstTxWarp>
          </a:bodyPr>
          <a:lstStyle>
            <a:lvl1pPr algn="r" defTabSz="965200" eaLnBrk="1" hangingPunct="1">
              <a:defRPr sz="1300"/>
            </a:lvl1pPr>
          </a:lstStyle>
          <a:p>
            <a:pPr>
              <a:defRPr/>
            </a:pPr>
            <a:fld id="{08CA269D-5230-4DA8-9328-7E0FB3BD5956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31B5001-1378-417E-A00B-08C4A91BF122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8ADA137-CEB6-426F-B00B-88C52471CBA3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C9EEA94-C32B-4DB7-9F7E-913B89D728FF}" type="slidenum">
              <a:rPr lang="en-GB" smtClean="0">
                <a:solidFill>
                  <a:srgbClr val="000000"/>
                </a:solidFill>
              </a:rPr>
              <a:pPr/>
              <a:t>4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1E8A88F-CBB7-41E7-A4F8-14CED02D51C5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7A35E-2175-447D-B91F-B82710D14FE9}" type="datetimeFigureOut">
              <a:rPr lang="en-US" altLang="sr-Latn-RS"/>
              <a:pPr>
                <a:defRPr/>
              </a:pPr>
              <a:t>5/24/2018</a:t>
            </a:fld>
            <a:endParaRPr lang="en-GB" alt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82324-AE50-44CF-8796-0269ADBAE9B6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940AB-F1D5-496A-862C-323E0DF8E77A}" type="datetimeFigureOut">
              <a:rPr lang="en-US" altLang="sr-Latn-RS"/>
              <a:pPr>
                <a:defRPr/>
              </a:pPr>
              <a:t>5/24/2018</a:t>
            </a:fld>
            <a:endParaRPr lang="en-GB" alt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D5172-CCD7-4DE4-8F1A-B6E20019B830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FB9A3-C86B-45E4-8C66-F020A8DDA090}" type="datetimeFigureOut">
              <a:rPr lang="en-US" altLang="sr-Latn-RS"/>
              <a:pPr>
                <a:defRPr/>
              </a:pPr>
              <a:t>5/24/2018</a:t>
            </a:fld>
            <a:endParaRPr lang="en-GB" alt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83A50-AEF8-4FD5-9C30-7A47347F0B0B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84562-98C1-471D-AD4A-9EB88A268725}" type="datetimeFigureOut">
              <a:rPr lang="en-US" altLang="sr-Latn-RS"/>
              <a:pPr>
                <a:defRPr/>
              </a:pPr>
              <a:t>5/24/2018</a:t>
            </a:fld>
            <a:endParaRPr lang="en-GB" altLang="sr-Latn-R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r-Latn-R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D2D1C-58ED-4C71-8F7E-070DFA700789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88AD6-C4BE-486C-BD54-1A7541456222}" type="datetimeFigureOut">
              <a:rPr lang="en-US" altLang="sr-Latn-RS"/>
              <a:pPr>
                <a:defRPr/>
              </a:pPr>
              <a:t>5/24/2018</a:t>
            </a:fld>
            <a:endParaRPr lang="en-GB" alt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C400B-3CAC-4AF1-BC45-CCC047A2F49F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302CF-79A6-4954-B4DB-9EE77681EB60}" type="datetimeFigureOut">
              <a:rPr lang="en-US" altLang="sr-Latn-RS"/>
              <a:pPr>
                <a:defRPr/>
              </a:pPr>
              <a:t>5/24/2018</a:t>
            </a:fld>
            <a:endParaRPr lang="en-GB" alt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D7A28-4868-40B7-8D46-5D72E9981BBD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478F5-0330-4032-B436-EAFC4A1479FA}" type="datetimeFigureOut">
              <a:rPr lang="en-US" altLang="sr-Latn-RS"/>
              <a:pPr>
                <a:defRPr/>
              </a:pPr>
              <a:t>5/24/2018</a:t>
            </a:fld>
            <a:endParaRPr lang="en-GB" altLang="sr-Latn-R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F4DA3-E996-4015-B802-BBB06F6C7EA0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915F8-5CD6-40E9-B5FD-E7689CF9621C}" type="datetimeFigureOut">
              <a:rPr lang="en-US" altLang="sr-Latn-RS"/>
              <a:pPr>
                <a:defRPr/>
              </a:pPr>
              <a:t>5/24/2018</a:t>
            </a:fld>
            <a:endParaRPr lang="en-GB" altLang="sr-Latn-R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r-Latn-R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FC9DE-AF3D-48BF-82B8-88D19A8EE461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5AD94-612B-48E1-BD6C-F426B77CC023}" type="datetimeFigureOut">
              <a:rPr lang="en-US" altLang="sr-Latn-RS"/>
              <a:pPr>
                <a:defRPr/>
              </a:pPr>
              <a:t>5/24/2018</a:t>
            </a:fld>
            <a:endParaRPr lang="en-GB" altLang="sr-Latn-R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r-Latn-R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54682-C676-46F4-819F-626685F85157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8D1FA-B31C-4673-BA59-3A4F55E492DC}" type="datetimeFigureOut">
              <a:rPr lang="en-US" altLang="sr-Latn-RS"/>
              <a:pPr>
                <a:defRPr/>
              </a:pPr>
              <a:t>5/24/2018</a:t>
            </a:fld>
            <a:endParaRPr lang="en-GB" altLang="sr-Latn-R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r-Latn-R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7E6D0-45B1-4500-A7F8-F240D904B9E5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2BD5D-DA23-46E5-9B74-1319A71AED0D}" type="datetimeFigureOut">
              <a:rPr lang="en-US" altLang="sr-Latn-RS"/>
              <a:pPr>
                <a:defRPr/>
              </a:pPr>
              <a:t>5/24/2018</a:t>
            </a:fld>
            <a:endParaRPr lang="en-GB" altLang="sr-Latn-R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07C64-8A76-4CF5-AF53-9EF0AFB65C7C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71789-C3D2-4676-8116-828E8DE4FF19}" type="datetimeFigureOut">
              <a:rPr lang="en-US" altLang="sr-Latn-RS"/>
              <a:pPr>
                <a:defRPr/>
              </a:pPr>
              <a:t>5/24/2018</a:t>
            </a:fld>
            <a:endParaRPr lang="en-GB" altLang="sr-Latn-R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284F1-57CD-4879-8948-D78C245E963E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9537024-4B4E-4412-9544-C2D7E57EBBEB}" type="datetimeFigureOut">
              <a:rPr lang="en-US" altLang="sr-Latn-RS"/>
              <a:pPr>
                <a:defRPr/>
              </a:pPr>
              <a:t>5/24/2018</a:t>
            </a:fld>
            <a:endParaRPr lang="en-GB" alt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GB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EE18AD2-1BA4-47FA-9BE6-7C5896D52DB4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838" y="212725"/>
            <a:ext cx="2328862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4479925" y="2967038"/>
            <a:ext cx="18415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endParaRPr 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79925" y="2967038"/>
            <a:ext cx="18415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endParaRPr lang="en-US" sz="5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79925" y="2967038"/>
            <a:ext cx="184150" cy="92392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>
              <a:defRPr/>
            </a:pPr>
            <a:endParaRPr lang="en-US" sz="5400" b="1" dirty="0">
              <a:ln/>
              <a:solidFill>
                <a:schemeClr val="accent5">
                  <a:tint val="50000"/>
                  <a:satMod val="180000"/>
                </a:schemeClr>
              </a:solidFill>
            </a:endParaRPr>
          </a:p>
        </p:txBody>
      </p:sp>
      <p:sp>
        <p:nvSpPr>
          <p:cNvPr id="2054" name="TextBox 13"/>
          <p:cNvSpPr txBox="1">
            <a:spLocks noChangeArrowheads="1"/>
          </p:cNvSpPr>
          <p:nvPr/>
        </p:nvSpPr>
        <p:spPr bwMode="auto">
          <a:xfrm>
            <a:off x="1455738" y="1700213"/>
            <a:ext cx="68611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en-US" sz="3200" dirty="0"/>
              <a:t>Национальная квалификационная рамка Грузии  </a:t>
            </a:r>
            <a:endParaRPr lang="en-GB" altLang="en-US" sz="3200" dirty="0"/>
          </a:p>
          <a:p>
            <a:pPr algn="ctr"/>
            <a:r>
              <a:rPr lang="en-GB" altLang="en-US" sz="3200" dirty="0"/>
              <a:t> </a:t>
            </a:r>
            <a:r>
              <a:rPr lang="ru-RU" altLang="en-US" sz="3200" dirty="0"/>
              <a:t>Уровень</a:t>
            </a:r>
            <a:r>
              <a:rPr lang="en-GB" altLang="en-US" sz="3200" dirty="0"/>
              <a:t> 5 </a:t>
            </a:r>
            <a:endParaRPr lang="en-US" altLang="en-US" sz="3200" b="1" dirty="0"/>
          </a:p>
        </p:txBody>
      </p:sp>
      <p:pic>
        <p:nvPicPr>
          <p:cNvPr id="2055" name="Picture 6" descr="http://eqe.ge/themes/images/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39025" y="434975"/>
            <a:ext cx="942975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897313" y="866775"/>
            <a:ext cx="3538537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a-GE" sz="1000" cap="all" dirty="0">
                <a:solidFill>
                  <a:schemeClr val="tx2"/>
                </a:solidFill>
              </a:rPr>
              <a:t>განათლების ხარისხის განვითარების ეროვნული ცენტრი </a:t>
            </a:r>
            <a:r>
              <a:rPr lang="ru-RU" sz="1000" cap="all" dirty="0">
                <a:solidFill>
                  <a:schemeClr val="tx2"/>
                </a:solidFill>
              </a:rPr>
              <a:t>Национальный центр повышения качества образования </a:t>
            </a:r>
            <a:endParaRPr lang="en-US" sz="1000" cap="all" dirty="0">
              <a:solidFill>
                <a:schemeClr val="tx2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22313" y="4221163"/>
            <a:ext cx="7772400" cy="1439862"/>
          </a:xfrm>
        </p:spPr>
        <p:txBody>
          <a:bodyPr/>
          <a:lstStyle/>
          <a:p>
            <a:pPr algn="r">
              <a:defRPr/>
            </a:pPr>
            <a:r>
              <a:rPr lang="ru-RU" b="1" i="1" dirty="0" err="1"/>
              <a:t>Кетеван</a:t>
            </a:r>
            <a:r>
              <a:rPr lang="en-US" b="1" i="1" dirty="0"/>
              <a:t> </a:t>
            </a:r>
            <a:r>
              <a:rPr lang="ru-RU" b="1" i="1" dirty="0" err="1"/>
              <a:t>Панчулидзе</a:t>
            </a:r>
            <a:endParaRPr lang="en-US" b="1" i="1" dirty="0"/>
          </a:p>
          <a:p>
            <a:pPr algn="r">
              <a:defRPr/>
            </a:pPr>
            <a:r>
              <a:rPr lang="ru-RU" sz="1600" b="1" i="1" dirty="0"/>
              <a:t>Национальный центр повышения качества образования</a:t>
            </a:r>
            <a:endParaRPr lang="en-US" sz="1600" b="1" i="1" dirty="0"/>
          </a:p>
          <a:p>
            <a:pPr algn="r">
              <a:defRPr/>
            </a:pPr>
            <a:r>
              <a:rPr lang="ru-RU" sz="1600" b="1" i="1" dirty="0"/>
              <a:t>Департамент разработки квалификаций</a:t>
            </a:r>
            <a:r>
              <a:rPr lang="en-US" sz="1600" b="1" i="1" dirty="0"/>
              <a:t> </a:t>
            </a:r>
            <a:r>
              <a:rPr lang="ru-RU" sz="1600" b="1" i="1" dirty="0"/>
              <a:t> </a:t>
            </a:r>
            <a:endParaRPr lang="en-US" sz="1600" b="1" i="1" dirty="0"/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107950" y="1412776"/>
            <a:ext cx="8856663" cy="5040312"/>
          </a:xfrm>
        </p:spPr>
        <p:txBody>
          <a:bodyPr/>
          <a:lstStyle/>
          <a:p>
            <a:pPr marL="0" indent="0" eaLnBrk="1" hangingPunct="1">
              <a:buFont typeface="Arial" pitchFamily="34" charset="0"/>
              <a:buNone/>
              <a:defRPr/>
            </a:pPr>
            <a:r>
              <a:rPr lang="ru-RU" altLang="en-US" sz="1400" b="1" dirty="0"/>
              <a:t>Сотрудничество с </a:t>
            </a:r>
            <a:r>
              <a:rPr lang="ru-RU" altLang="en-US" sz="1400" b="1" dirty="0" err="1"/>
              <a:t>ЕФО</a:t>
            </a:r>
            <a:r>
              <a:rPr lang="ru-RU" altLang="en-US" sz="1400" b="1" dirty="0"/>
              <a:t> в сфере высшего образования и квалификаций Уровня 5 </a:t>
            </a:r>
            <a:r>
              <a:rPr lang="en-GB" altLang="en-US" sz="1400" b="1" dirty="0"/>
              <a:t> </a:t>
            </a:r>
            <a:r>
              <a:rPr lang="ru-RU" altLang="en-US" sz="1400" b="1" dirty="0"/>
              <a:t> </a:t>
            </a:r>
            <a:endParaRPr lang="en-GB" altLang="en-US" sz="1400" b="1" dirty="0"/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Утверждено 20 стандартов профессионального образования для Уровня 5 (2017 год)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обучения могут быть признаны на первом уровне высшего образования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Сотрудничество Национального центра повышения качества образования с </a:t>
            </a:r>
            <a:r>
              <a:rPr lang="it-IT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Бюро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международному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техническому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сотрудничеству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it-IT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Германии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GIZ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 области разработки стандарта профессионального образования Уровня 5 по направлению «Виноградарство 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винодел» (2016 год)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зачислением в следующие вузы: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it-IT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елавский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it-IT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it-IT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it-IT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коба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it-IT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огебашвили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Грузинский технический университет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Грузинский аграрный университет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Arial" pitchFamily="34" charset="0"/>
              <a:buNone/>
              <a:defRPr/>
            </a:pPr>
            <a:endParaRPr lang="en-US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2017 году подготовлены проекты стандартов профессионального образования (короткий цикл – степень младшего специалиста) для утверждения в следующих регулируемых профессиях 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57188" indent="0" eaLnBrk="1" hangingPunct="1">
              <a:buNone/>
              <a:defRPr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Медсестринское дело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180 </a:t>
            </a:r>
            <a:r>
              <a:rPr lang="ru-RU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ЕСЗЕ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57188" indent="0" eaLnBrk="1" hangingPunct="1">
              <a:buNone/>
              <a:defRPr/>
            </a:pPr>
            <a:r>
              <a:rPr lang="ru-RU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Фармация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120  </a:t>
            </a:r>
            <a:r>
              <a:rPr lang="ru-RU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ЕСЗЕ</a:t>
            </a:r>
            <a:endParaRPr lang="en-US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indent="0" eaLnBrk="1" hangingPunct="1">
              <a:buFont typeface="Arial" pitchFamily="34" charset="0"/>
              <a:buNone/>
              <a:defRPr/>
            </a:pPr>
            <a:r>
              <a:rPr lang="ru-RU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Ветеринария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120 </a:t>
            </a:r>
            <a:r>
              <a:rPr lang="ru-RU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ЕСЗЕ</a:t>
            </a:r>
            <a:endParaRPr lang="en-US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indent="0" eaLnBrk="1" hangingPunct="1">
              <a:buFont typeface="Arial" pitchFamily="34" charset="0"/>
              <a:buNone/>
              <a:defRPr/>
            </a:pPr>
            <a:r>
              <a:rPr lang="ru-RU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подготовлен на основе следующих документов: 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were prepared based on the following documents:</a:t>
            </a:r>
          </a:p>
          <a:p>
            <a:pPr marL="357188" indent="0" eaLnBrk="1" hangingPunct="1">
              <a:buNone/>
              <a:defRPr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Директива Европейского парламента и Совета Европейского Союза 2005/36/ЕС от 7 сентября 2005 года "о признании профессиональных квалификаций" </a:t>
            </a:r>
          </a:p>
          <a:p>
            <a:pPr marL="357188" indent="0" eaLnBrk="1" hangingPunct="1">
              <a:buNone/>
              <a:defRPr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Директива Европейского парламента и Совета Европейского Союза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2013/55/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ЕС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ru-RU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ноября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2013 </a:t>
            </a:r>
            <a:r>
              <a:rPr lang="ru-RU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года, вносящая изменения в Директиву 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2005/36/EC</a:t>
            </a:r>
          </a:p>
          <a:p>
            <a:pPr marL="0" indent="0">
              <a:buNone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Проекты совместно обсуждались отраслевыми Советами по профессиональному образованию и обучению и по высшему образованию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Arial" pitchFamily="34" charset="0"/>
              <a:buNone/>
              <a:defRPr/>
            </a:pPr>
            <a:endParaRPr lang="en-GB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Arial" pitchFamily="34" charset="0"/>
              <a:buNone/>
              <a:defRPr/>
            </a:pPr>
            <a:endParaRPr lang="en-GB" alt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Arial" pitchFamily="34" charset="0"/>
              <a:buNone/>
              <a:defRPr/>
            </a:pPr>
            <a:endParaRPr lang="en-GB" alt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Arial" pitchFamily="34" charset="0"/>
              <a:buNone/>
              <a:defRPr/>
            </a:pPr>
            <a:endParaRPr lang="en-US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Arial" pitchFamily="34" charset="0"/>
              <a:buNone/>
              <a:defRPr/>
            </a:pPr>
            <a:endParaRPr lang="en-US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Arial" pitchFamily="34" charset="0"/>
              <a:buNone/>
              <a:defRPr/>
            </a:pPr>
            <a:endParaRPr lang="en-GB" altLang="en-US" sz="1200" dirty="0"/>
          </a:p>
        </p:txBody>
      </p:sp>
      <p:pic>
        <p:nvPicPr>
          <p:cNvPr id="1126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838" y="212725"/>
            <a:ext cx="2328862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8" name="Picture 6" descr="http://eqe.ge/themes/images/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39025" y="434975"/>
            <a:ext cx="942975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897313" y="866775"/>
            <a:ext cx="3538537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a-GE" sz="1000" cap="all" dirty="0">
                <a:solidFill>
                  <a:schemeClr val="tx2"/>
                </a:solidFill>
              </a:rPr>
              <a:t>განათლების ხარისხის განვითარების ეროვნული ცენტრი </a:t>
            </a:r>
            <a:r>
              <a:rPr lang="ru-RU" sz="1000" cap="all" dirty="0">
                <a:solidFill>
                  <a:schemeClr val="tx2"/>
                </a:solidFill>
              </a:rPr>
              <a:t>Национальный центр повышения качества образования </a:t>
            </a:r>
            <a:endParaRPr lang="en-US" sz="1000" cap="all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187"/>
          </a:xfrm>
        </p:spPr>
        <p:txBody>
          <a:bodyPr/>
          <a:lstStyle/>
          <a:p>
            <a:r>
              <a:rPr lang="ru-RU" altLang="en-US" dirty="0"/>
              <a:t>Благодарю! </a:t>
            </a:r>
            <a:endParaRPr lang="en-US" altLang="en-US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</p:spPr>
        <p:txBody>
          <a:bodyPr/>
          <a:lstStyle/>
          <a:p>
            <a:pPr marL="0" indent="0">
              <a:buFont typeface="Arial" pitchFamily="34" charset="0"/>
              <a:buNone/>
            </a:pPr>
            <a:endParaRPr lang="ka-GE" altLang="en-US" dirty="0"/>
          </a:p>
          <a:p>
            <a:pPr marL="0" indent="0">
              <a:buFont typeface="Arial" pitchFamily="34" charset="0"/>
              <a:buNone/>
            </a:pPr>
            <a:endParaRPr lang="ka-GE" altLang="en-US" dirty="0"/>
          </a:p>
          <a:p>
            <a:pPr marL="0" indent="0" algn="r">
              <a:buFont typeface="Arial" pitchFamily="34" charset="0"/>
              <a:buNone/>
            </a:pPr>
            <a:endParaRPr lang="ka-GE" altLang="en-US" dirty="0"/>
          </a:p>
          <a:p>
            <a:pPr marL="0" indent="0">
              <a:buFont typeface="Arial" pitchFamily="34" charset="0"/>
              <a:buNone/>
            </a:pPr>
            <a:endParaRPr lang="en-US" altLang="en-US" dirty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649592B-31A5-4E8B-ABE7-8DC907D9719E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Content Placeholder 3"/>
          <p:cNvSpPr>
            <a:spLocks noGrp="1"/>
          </p:cNvSpPr>
          <p:nvPr>
            <p:ph idx="1"/>
          </p:nvPr>
        </p:nvSpPr>
        <p:spPr>
          <a:xfrm>
            <a:off x="323850" y="1484313"/>
            <a:ext cx="8229600" cy="4392612"/>
          </a:xfrm>
        </p:spPr>
        <p:txBody>
          <a:bodyPr/>
          <a:lstStyle/>
          <a:p>
            <a:pPr marL="0" indent="0">
              <a:buFont typeface="Arial" pitchFamily="34" charset="0"/>
              <a:buNone/>
              <a:defRPr/>
            </a:pPr>
            <a:endParaRPr lang="en-US" altLang="en-US" sz="1800" b="1" dirty="0">
              <a:cs typeface="Arial" panose="020B060402020202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ru-RU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Действующая Национальная Рамка квалификаций </a:t>
            </a:r>
            <a:endParaRPr lang="en-US" alt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ru-RU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Национальная рамка квалификаций 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alt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НРК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утверждена постановлением министерства образовании и науки Грузии 10 декабря 2010 года 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(120n)</a:t>
            </a:r>
          </a:p>
          <a:p>
            <a:pPr marL="0" indent="0">
              <a:buFont typeface="Arial" charset="0"/>
              <a:buNone/>
              <a:defRPr/>
            </a:pPr>
            <a:endParaRPr lang="en-US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ru-RU" alt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НРК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– действующий документ и состоит из пяти документов</a:t>
            </a:r>
            <a:r>
              <a:rPr lang="en-GB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>
              <a:buFont typeface="Arial" charset="0"/>
              <a:buNone/>
              <a:defRPr/>
            </a:pPr>
            <a:endParaRPr lang="en-GB" altLang="en-US" sz="1200" dirty="0"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Рамка квалификаций общего образования – документ, который систематизирует квалификации базового общего и полного общего образования.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Рамка квалификаций  профессионального образования – документ, который систематизирует квалификации, существующие в системе профессионального образования в Грузии.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Рамка квалификаций высшего образования – документ, который систематизирует квалификации, существующие в системе высшего (академического) образования в Грузии.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 Четвертое приложение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НРК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содержит перечень направлений, областей/специальностей, подобластей/специальностей и профессиональных специализаций.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Пятое приложение – Принципы формирования квалификации – документ, который определяет, как добавлять новые квалификации в перечень квалификаций.</a:t>
            </a:r>
          </a:p>
          <a:p>
            <a:endParaRPr lang="en-US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alt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GB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GB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GB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GB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GB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Arial" pitchFamily="34" charset="0"/>
              <a:buNone/>
              <a:defRPr/>
            </a:pPr>
            <a:endParaRPr lang="en-GB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en-GB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en-GB" altLang="en-US" sz="2400" dirty="0"/>
          </a:p>
        </p:txBody>
      </p:sp>
      <p:pic>
        <p:nvPicPr>
          <p:cNvPr id="307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838" y="212725"/>
            <a:ext cx="2328862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6" descr="http://eqe.ge/themes/images/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39025" y="434975"/>
            <a:ext cx="942975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3897313" y="866775"/>
            <a:ext cx="3538537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a-GE" sz="1000" cap="all" dirty="0">
                <a:solidFill>
                  <a:schemeClr val="tx2"/>
                </a:solidFill>
              </a:rPr>
              <a:t>განათლების ხარისხის განვითარების ეროვნული ცენტრი </a:t>
            </a:r>
            <a:r>
              <a:rPr lang="ru-RU" sz="1000" cap="all" dirty="0">
                <a:solidFill>
                  <a:schemeClr val="tx2"/>
                </a:solidFill>
              </a:rPr>
              <a:t>Национальный центр повышения качества образования </a:t>
            </a:r>
            <a:endParaRPr lang="en-US" sz="1000" cap="all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Content Placeholder 3"/>
          <p:cNvSpPr>
            <a:spLocks noGrp="1"/>
          </p:cNvSpPr>
          <p:nvPr>
            <p:ph idx="1"/>
          </p:nvPr>
        </p:nvSpPr>
        <p:spPr>
          <a:xfrm>
            <a:off x="323850" y="1484313"/>
            <a:ext cx="8229600" cy="4537075"/>
          </a:xfrm>
        </p:spPr>
        <p:txBody>
          <a:bodyPr/>
          <a:lstStyle/>
          <a:p>
            <a:pPr marL="0" indent="0" algn="just">
              <a:buFont typeface="Arial" pitchFamily="34" charset="0"/>
              <a:buNone/>
              <a:defRPr/>
            </a:pPr>
            <a:r>
              <a:rPr lang="ru-RU" altLang="en-US" sz="1400" b="1" dirty="0">
                <a:cs typeface="Arial" panose="020B0604020202020204" pitchFamily="34" charset="0"/>
              </a:rPr>
              <a:t>Пересмотр </a:t>
            </a:r>
            <a:r>
              <a:rPr lang="ru-RU" altLang="en-US" sz="1400" b="1" dirty="0" err="1">
                <a:cs typeface="Arial" panose="020B0604020202020204" pitchFamily="34" charset="0"/>
              </a:rPr>
              <a:t>РК</a:t>
            </a:r>
            <a:r>
              <a:rPr lang="ru-RU" altLang="en-US" sz="1400" b="1" dirty="0">
                <a:cs typeface="Arial" panose="020B0604020202020204" pitchFamily="34" charset="0"/>
              </a:rPr>
              <a:t> Грузии</a:t>
            </a:r>
            <a:r>
              <a:rPr lang="en-US" altLang="en-US" sz="1400" b="1" dirty="0">
                <a:cs typeface="Arial" panose="020B0604020202020204" pitchFamily="34" charset="0"/>
              </a:rPr>
              <a:t> </a:t>
            </a:r>
            <a:r>
              <a:rPr lang="ru-RU" altLang="en-US" sz="1400" b="1" dirty="0">
                <a:cs typeface="Arial" panose="020B0604020202020204" pitchFamily="34" charset="0"/>
              </a:rPr>
              <a:t> </a:t>
            </a:r>
            <a:endParaRPr lang="en-US" altLang="en-US" sz="1400" b="1" dirty="0">
              <a:cs typeface="Arial" panose="020B0604020202020204" pitchFamily="34" charset="0"/>
            </a:endParaRPr>
          </a:p>
          <a:p>
            <a:pPr marL="0" indent="0" algn="just">
              <a:buFont typeface="Arial" pitchFamily="34" charset="0"/>
              <a:buNone/>
              <a:defRPr/>
            </a:pPr>
            <a:endParaRPr lang="en-US" altLang="en-US" sz="1400" b="1" dirty="0"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1400" dirty="0"/>
              <a:t>Соглашение об ассоциации ЕС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400" dirty="0"/>
              <a:t>Грузия от 17 июня 2014 года (статья 359)</a:t>
            </a:r>
            <a:endParaRPr lang="en-GB" sz="1400" dirty="0"/>
          </a:p>
          <a:p>
            <a:pPr>
              <a:buFont typeface="Wingdings" panose="05000000000000000000" pitchFamily="2" charset="2"/>
              <a:buChar char="ü"/>
            </a:pPr>
            <a:r>
              <a:rPr lang="ru-RU" sz="1400" dirty="0"/>
              <a:t>Рекомендация Совета от 22 мая 2017 года о Европейской рамке квалификаций для обучения на протяжении всей жизни и отмена рекомендации Европейского парламента и Совета от 23 апреля 2008 года о принятии Европейской рамки квалификаций для непрерывного образования</a:t>
            </a:r>
            <a:endParaRPr lang="en-GB" sz="1400" dirty="0"/>
          </a:p>
          <a:p>
            <a:pPr marL="0" indent="0" algn="just">
              <a:buFont typeface="Arial" pitchFamily="34" charset="0"/>
              <a:buNone/>
              <a:defRPr/>
            </a:pPr>
            <a:endParaRPr lang="en-US" altLang="en-US" sz="1400" dirty="0">
              <a:solidFill>
                <a:prstClr val="black"/>
              </a:solidFill>
            </a:endParaRPr>
          </a:p>
          <a:p>
            <a:pPr marL="0" indent="0" algn="just">
              <a:buNone/>
              <a:defRPr/>
            </a:pPr>
            <a:r>
              <a:rPr lang="ru-RU" sz="1400" dirty="0"/>
              <a:t>Процесс пересмотра Квалификационной рамки Грузии на национальном уровне начался в 2014 году под руководством Национального центра повышения качества образования (</a:t>
            </a:r>
            <a:r>
              <a:rPr lang="ru-RU" sz="1400" dirty="0" err="1"/>
              <a:t>NCEQE</a:t>
            </a:r>
            <a:r>
              <a:rPr lang="ru-RU" sz="1400" dirty="0"/>
              <a:t>) и основывался на деятельности специальной рабочей группы в составе заинтересованных сторон и экспертов</a:t>
            </a:r>
            <a:r>
              <a:rPr lang="en-US" altLang="en-US" sz="1400" dirty="0">
                <a:solidFill>
                  <a:prstClr val="black"/>
                </a:solidFill>
              </a:rPr>
              <a:t>.</a:t>
            </a:r>
          </a:p>
          <a:p>
            <a:pPr marL="0" indent="0" eaLnBrk="1" hangingPunct="1">
              <a:buFont typeface="Arial" pitchFamily="34" charset="0"/>
              <a:buNone/>
              <a:defRPr/>
            </a:pPr>
            <a:endParaRPr lang="en-US" altLang="en-US" sz="1400" b="1" dirty="0">
              <a:solidFill>
                <a:prstClr val="black"/>
              </a:solidFill>
            </a:endParaRPr>
          </a:p>
          <a:p>
            <a:pPr marL="0" indent="0" eaLnBrk="1" hangingPunct="1">
              <a:buNone/>
              <a:defRPr/>
            </a:pPr>
            <a:r>
              <a:rPr lang="ru-RU" sz="1400" b="1" dirty="0"/>
              <a:t>Результаты пересмотра</a:t>
            </a:r>
            <a:r>
              <a:rPr lang="en-US" altLang="en-US" sz="1400" b="1" dirty="0">
                <a:solidFill>
                  <a:prstClr val="black"/>
                </a:solidFill>
              </a:rPr>
              <a:t>:</a:t>
            </a:r>
          </a:p>
          <a:p>
            <a:r>
              <a:rPr lang="ru-RU" sz="1400" dirty="0"/>
              <a:t>Проект пересмотренной </a:t>
            </a:r>
            <a:r>
              <a:rPr lang="ru-RU" sz="1400" dirty="0" err="1"/>
              <a:t>РК</a:t>
            </a:r>
            <a:r>
              <a:rPr lang="ru-RU" sz="1400" dirty="0"/>
              <a:t>;</a:t>
            </a:r>
            <a:endParaRPr lang="en-GB" sz="1400" dirty="0"/>
          </a:p>
          <a:p>
            <a:r>
              <a:rPr lang="ru-RU" sz="1400" dirty="0"/>
              <a:t>Необходимые законодательные поправки для утверждения новой </a:t>
            </a:r>
            <a:r>
              <a:rPr lang="ru-RU" sz="1400" dirty="0" err="1"/>
              <a:t>РК</a:t>
            </a:r>
            <a:r>
              <a:rPr lang="ru-RU" sz="1400" dirty="0"/>
              <a:t> Грузии</a:t>
            </a:r>
            <a:endParaRPr lang="en-GB" sz="1400" dirty="0"/>
          </a:p>
          <a:p>
            <a:r>
              <a:rPr lang="ru-RU" sz="1400" dirty="0"/>
              <a:t>План действий по внедрению новой </a:t>
            </a:r>
            <a:r>
              <a:rPr lang="ru-RU" sz="1400" dirty="0" err="1"/>
              <a:t>РК</a:t>
            </a:r>
            <a:r>
              <a:rPr lang="ru-RU" sz="1400" dirty="0"/>
              <a:t> Грузии</a:t>
            </a:r>
            <a:r>
              <a:rPr lang="en-GB" altLang="en-US" sz="1400" dirty="0">
                <a:solidFill>
                  <a:prstClr val="black"/>
                </a:solidFill>
              </a:rPr>
              <a:t>.</a:t>
            </a:r>
          </a:p>
          <a:p>
            <a:pPr marL="171450" indent="-171450" eaLnBrk="1" hangingPunct="1">
              <a:defRPr/>
            </a:pPr>
            <a:endParaRPr lang="en-GB" altLang="en-US" sz="1200" i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71450" indent="-171450" eaLnBrk="1" hangingPunct="1">
              <a:defRPr/>
            </a:pPr>
            <a:endParaRPr lang="en-US" altLang="en-US" sz="1200" i="1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pPr marL="0" indent="0" algn="just">
              <a:buFont typeface="Arial" pitchFamily="34" charset="0"/>
              <a:buNone/>
              <a:defRPr/>
            </a:pPr>
            <a:endParaRPr lang="en-US" altLang="en-US" sz="1200" i="1" dirty="0">
              <a:solidFill>
                <a:schemeClr val="accent1"/>
              </a:solidFill>
              <a:cs typeface="Arial" panose="020B0604020202020204" pitchFamily="34" charset="0"/>
            </a:endParaRPr>
          </a:p>
        </p:txBody>
      </p:sp>
      <p:pic>
        <p:nvPicPr>
          <p:cNvPr id="409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838" y="212725"/>
            <a:ext cx="2328862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6" descr="http://eqe.ge/themes/images/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39025" y="434975"/>
            <a:ext cx="942975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3897313" y="866775"/>
            <a:ext cx="3538537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a-GE" sz="1000" cap="all" dirty="0">
                <a:solidFill>
                  <a:schemeClr val="tx2"/>
                </a:solidFill>
              </a:rPr>
              <a:t>განათლების ხარისხის განვითარების ეროვნული ცენტრი </a:t>
            </a:r>
            <a:r>
              <a:rPr lang="ru-RU" sz="1000" cap="all" dirty="0">
                <a:solidFill>
                  <a:schemeClr val="tx2"/>
                </a:solidFill>
              </a:rPr>
              <a:t>Национальный центр повышения качества образования </a:t>
            </a:r>
            <a:endParaRPr lang="en-US" sz="1000" cap="all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838" y="212725"/>
            <a:ext cx="2328862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6" descr="http://eqe.ge/themes/images/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39025" y="434975"/>
            <a:ext cx="942975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3897313" y="866775"/>
            <a:ext cx="3538537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a-GE" sz="1000" cap="all" dirty="0">
                <a:solidFill>
                  <a:schemeClr val="tx2"/>
                </a:solidFill>
              </a:rPr>
              <a:t>განათლების ხარისხის განვითარების ეროვნული ცენტრი </a:t>
            </a:r>
            <a:r>
              <a:rPr lang="ru-RU" sz="1000" cap="all" dirty="0">
                <a:solidFill>
                  <a:schemeClr val="tx2"/>
                </a:solidFill>
              </a:rPr>
              <a:t>Национальный центр повышения качества образования </a:t>
            </a:r>
            <a:endParaRPr lang="en-US" sz="1000" cap="all" dirty="0">
              <a:solidFill>
                <a:schemeClr val="tx2"/>
              </a:solidFill>
            </a:endParaRPr>
          </a:p>
        </p:txBody>
      </p:sp>
      <p:sp>
        <p:nvSpPr>
          <p:cNvPr id="4101" name="Content Placeholder 1"/>
          <p:cNvSpPr>
            <a:spLocks noGrp="1"/>
          </p:cNvSpPr>
          <p:nvPr>
            <p:ph idx="1"/>
          </p:nvPr>
        </p:nvSpPr>
        <p:spPr>
          <a:xfrm>
            <a:off x="250824" y="1628775"/>
            <a:ext cx="8569647" cy="4829175"/>
          </a:xfrm>
        </p:spPr>
        <p:txBody>
          <a:bodyPr/>
          <a:lstStyle/>
          <a:p>
            <a:pPr marL="0" indent="0" algn="just" eaLnBrk="1" hangingPunct="1">
              <a:buFont typeface="Arial" pitchFamily="34" charset="0"/>
              <a:buNone/>
              <a:defRPr/>
            </a:pPr>
            <a:endParaRPr lang="ka-GE" altLang="en-US" sz="1200" dirty="0">
              <a:solidFill>
                <a:prstClr val="black"/>
              </a:solidFill>
            </a:endParaRPr>
          </a:p>
          <a:p>
            <a:pPr marL="0" indent="0" eaLnBrk="1" hangingPunct="1">
              <a:buNone/>
              <a:defRPr/>
            </a:pP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Основные проблемы</a:t>
            </a:r>
            <a:r>
              <a:rPr lang="en-US" altLang="en-US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eaLnBrk="1" hangingPunct="1">
              <a:buFont typeface="Arial" pitchFamily="34" charset="0"/>
              <a:buNone/>
              <a:defRPr/>
            </a:pPr>
            <a:endParaRPr lang="en-US" altLang="en-US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Интеграция рамок общего, профессионального и высшего образования в одну структуру;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Сравнительный анализ уровневых дескрипторов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РК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Грузии и Европейской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РК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Ликвидация существующего разрыва между профессиональным образованием и обучением и высшим образованием;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Принятие терминологии и определений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ЕРК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Arial" pitchFamily="34" charset="0"/>
              <a:buNone/>
              <a:defRPr/>
            </a:pPr>
            <a:endParaRPr lang="en-US" altLang="en-US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  <a:defRPr/>
            </a:pP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Стратегические документы, содержащие предлагаемые решения</a:t>
            </a:r>
            <a:r>
              <a:rPr lang="en-US" altLang="en-US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buFont typeface="Arial" pitchFamily="34" charset="0"/>
              <a:buNone/>
              <a:defRPr/>
            </a:pPr>
            <a:r>
              <a:rPr lang="en-US" altLang="en-US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Стратегия в сфере образования и науки на 2017-2021 годы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Стратегия развития профессионального образования и подготовки кадров на 2013-2020 годы</a:t>
            </a:r>
            <a:b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Планы действий по реализации стратегии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Arial" pitchFamily="34" charset="0"/>
              <a:buNone/>
              <a:defRPr/>
            </a:pPr>
            <a:endParaRPr lang="en-GB" altLang="en-US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Текущие приоритеты</a:t>
            </a:r>
            <a:r>
              <a:rPr lang="en-GB" altLang="en-US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 eaLnBrk="1" hangingPunct="1"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Утверждение и внедрение пересмотренной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КР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Грузии</a:t>
            </a:r>
            <a:r>
              <a:rPr lang="en-GB" alt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eaLnBrk="1" hangingPunct="1">
              <a:defRPr/>
            </a:pPr>
            <a:r>
              <a:rPr lang="ru-RU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Подготовка к процессу сопоставления </a:t>
            </a:r>
            <a:r>
              <a:rPr lang="ru-RU" alt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РКГ</a:t>
            </a:r>
            <a:r>
              <a:rPr lang="en-GB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5"/>
          <p:cNvSpPr txBox="1">
            <a:spLocks noChangeArrowheads="1"/>
          </p:cNvSpPr>
          <p:nvPr/>
        </p:nvSpPr>
        <p:spPr bwMode="auto">
          <a:xfrm>
            <a:off x="684213" y="1557338"/>
            <a:ext cx="77755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altLang="en-US" sz="2000" b="1"/>
          </a:p>
          <a:p>
            <a:endParaRPr lang="en-US" altLang="en-US" sz="1600"/>
          </a:p>
          <a:p>
            <a:endParaRPr lang="en-US" altLang="en-US" sz="2400"/>
          </a:p>
        </p:txBody>
      </p:sp>
      <p:pic>
        <p:nvPicPr>
          <p:cNvPr id="614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838" y="212725"/>
            <a:ext cx="2328862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6" descr="http://eqe.ge/themes/images/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39025" y="434975"/>
            <a:ext cx="942975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897313" y="866775"/>
            <a:ext cx="3538537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a-GE" sz="1000" cap="all" dirty="0">
                <a:solidFill>
                  <a:schemeClr val="tx2"/>
                </a:solidFill>
              </a:rPr>
              <a:t>განათლების ხარისხის განვითარების ეროვნული ცენტრი </a:t>
            </a:r>
            <a:r>
              <a:rPr lang="ru-RU" sz="1000" cap="all" dirty="0">
                <a:solidFill>
                  <a:schemeClr val="tx2"/>
                </a:solidFill>
              </a:rPr>
              <a:t>Национальный центр повышения качества образования </a:t>
            </a:r>
            <a:endParaRPr lang="en-US" sz="1000" cap="all" dirty="0">
              <a:solidFill>
                <a:schemeClr val="tx2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54004530"/>
              </p:ext>
            </p:extLst>
          </p:nvPr>
        </p:nvGraphicFramePr>
        <p:xfrm>
          <a:off x="250825" y="1412875"/>
          <a:ext cx="8713788" cy="5031510"/>
        </p:xfrm>
        <a:graphic>
          <a:graphicData uri="http://schemas.openxmlformats.org/drawingml/2006/table">
            <a:tbl>
              <a:tblPr/>
              <a:tblGrid>
                <a:gridCol w="15128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9091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00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55654">
                <a:tc>
                  <a:txBody>
                    <a:bodyPr/>
                    <a:lstStyle/>
                    <a:p>
                      <a:pPr marL="635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Уровень квалификации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Наименование квалификации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Минимальная длительность обучения для получения квалификации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635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Докторская степень, диплом  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180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зачетных единиц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7828">
                <a:tc rowSpan="6">
                  <a:txBody>
                    <a:bodyPr/>
                    <a:lstStyle/>
                    <a:p>
                      <a:pPr marL="635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Диплом магистра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90/120 </a:t>
                      </a:r>
                      <a:r>
                        <a:rPr kumimoji="0" lang="ru-RU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ЕСЗЕ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51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Степень магистра медицинских наук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(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интегрированная магистерская программа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360 </a:t>
                      </a:r>
                      <a:r>
                        <a:rPr kumimoji="0" lang="ru-RU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ЕСЗЕ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78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Степень магистра по направлению «Стоматология»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интегрированная магистерская программа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300 </a:t>
                      </a:r>
                      <a:r>
                        <a:rPr kumimoji="0" lang="ru-RU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ЕСЗЕ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451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Степень магистра по направлению «Образование»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бакалавр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-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магистр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300 </a:t>
                      </a:r>
                      <a:r>
                        <a:rPr kumimoji="0" lang="ru-RU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ЕСЗЕ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778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556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Степень магистра по направлению «Ветеринария»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интегрированная магистерская программа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300 </a:t>
                      </a:r>
                      <a:r>
                        <a:rPr kumimoji="0" lang="ru-RU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ЕСЗЕ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83163">
                <a:tc rowSpan="3">
                  <a:txBody>
                    <a:bodyPr/>
                    <a:lstStyle/>
                    <a:p>
                      <a:pPr marL="635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Диплом бакалавра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240 </a:t>
                      </a:r>
                      <a:r>
                        <a:rPr kumimoji="0" lang="ru-RU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ЕСЗЕ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778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Диплом подготовки по направлению «Педагогика»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60 </a:t>
                      </a:r>
                      <a:r>
                        <a:rPr kumimoji="0" lang="ru-RU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ЕСЗЕ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8221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Диплом подготовки по направлению «Ветеринария»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60 </a:t>
                      </a:r>
                      <a:r>
                        <a:rPr kumimoji="0" lang="ru-RU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ЕСЗЕ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8771">
                <a:tc>
                  <a:txBody>
                    <a:bodyPr/>
                    <a:lstStyle/>
                    <a:p>
                      <a:pPr marL="635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Диплом высшего профессионального образования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/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Диплом младшего специалиста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120/180 </a:t>
                      </a:r>
                      <a:r>
                        <a:rPr kumimoji="0" lang="ru-RU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ЕСЗЕ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77512">
                <a:tc rowSpan="2">
                  <a:txBody>
                    <a:bodyPr/>
                    <a:lstStyle/>
                    <a:p>
                      <a:pPr marL="635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Документ, подтверждающий завершение полного общего образования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/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Аттестат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12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лет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682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Диплом среднего профессионального образования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ECVET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устанавливается стандартами профессионального образования 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68594">
                <a:tc>
                  <a:txBody>
                    <a:bodyPr/>
                    <a:lstStyle/>
                    <a:p>
                      <a:pPr marL="635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Диплом начального профессионального образования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ECVET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устанавливается стандартами профессионального образования  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635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Свидетельство о завершении базового образования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Cambria" pitchFamily="18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лет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345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Свидетельство о приобретении базовых навыков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Устанавливается соответствующей образовательной программой 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355654">
                <a:tc>
                  <a:txBody>
                    <a:bodyPr/>
                    <a:lstStyle/>
                    <a:p>
                      <a:pPr marL="635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Свидетельство об усвоении ключевых навыков  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Устанавливается соответствующей образовательной программой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49180" marR="491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107950" y="1557338"/>
            <a:ext cx="8856663" cy="4822825"/>
          </a:xfrm>
        </p:spPr>
        <p:txBody>
          <a:bodyPr/>
          <a:lstStyle/>
          <a:p>
            <a:pPr marL="0" indent="0" algn="ctr" eaLnBrk="1" hangingPunct="1">
              <a:buFont typeface="Arial" pitchFamily="34" charset="0"/>
              <a:buNone/>
            </a:pPr>
            <a:r>
              <a:rPr lang="ru-RU" altLang="en-US" sz="1200" b="1" dirty="0"/>
              <a:t>На схеме представлены принципиальные элементы обучения в течение всей жизни. В схеме отсутствуют тупиковые траектории. Каждый уровень образования позволяет осуществить доступ к следующему более высокому уровню.   </a:t>
            </a:r>
            <a:endParaRPr lang="en-GB" altLang="en-US" sz="1200" b="1" dirty="0"/>
          </a:p>
          <a:p>
            <a:pPr marL="0" indent="0" eaLnBrk="1" hangingPunct="1">
              <a:buFont typeface="Arial" pitchFamily="34" charset="0"/>
              <a:buNone/>
            </a:pPr>
            <a:endParaRPr lang="en-GB" altLang="en-US" sz="1200" dirty="0"/>
          </a:p>
        </p:txBody>
      </p:sp>
      <p:pic>
        <p:nvPicPr>
          <p:cNvPr id="717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838" y="212725"/>
            <a:ext cx="2328862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6" descr="http://eqe.ge/themes/images/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39025" y="434975"/>
            <a:ext cx="942975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897313" y="866775"/>
            <a:ext cx="3538537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a-GE" sz="1000" cap="all" dirty="0">
                <a:solidFill>
                  <a:srgbClr val="1F497D"/>
                </a:solidFill>
              </a:rPr>
              <a:t>განათლების ხარისხის განვითარების ეროვნული ცენტრი </a:t>
            </a:r>
            <a:r>
              <a:rPr lang="ru-RU" sz="1000" cap="all" dirty="0">
                <a:solidFill>
                  <a:srgbClr val="1F497D"/>
                </a:solidFill>
              </a:rPr>
              <a:t>Национальный центр повышения качества образования </a:t>
            </a:r>
            <a:endParaRPr lang="en-US" sz="1000" cap="all" dirty="0">
              <a:solidFill>
                <a:srgbClr val="1F497D"/>
              </a:solidFill>
            </a:endParaRPr>
          </a:p>
        </p:txBody>
      </p:sp>
      <p:pic>
        <p:nvPicPr>
          <p:cNvPr id="71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2095535"/>
            <a:ext cx="7344048" cy="457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0A2459E-50D7-42C7-9034-C732DC6AA36F}"/>
              </a:ext>
            </a:extLst>
          </p:cNvPr>
          <p:cNvSpPr txBox="1"/>
          <p:nvPr/>
        </p:nvSpPr>
        <p:spPr>
          <a:xfrm>
            <a:off x="6142856" y="2686668"/>
            <a:ext cx="15748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/>
              <a:t>Степень доктора</a:t>
            </a:r>
            <a:endParaRPr lang="en-GB" sz="11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B8EDBF1-4DD2-48BA-9B3D-3B937C7813CF}"/>
              </a:ext>
            </a:extLst>
          </p:cNvPr>
          <p:cNvSpPr txBox="1"/>
          <p:nvPr/>
        </p:nvSpPr>
        <p:spPr>
          <a:xfrm>
            <a:off x="6142856" y="3115307"/>
            <a:ext cx="15748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/>
              <a:t>Магистр</a:t>
            </a:r>
            <a:endParaRPr lang="en-GB" sz="11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7E5E1989-CA7C-40F5-B226-7F69F2CECB3D}"/>
              </a:ext>
            </a:extLst>
          </p:cNvPr>
          <p:cNvSpPr txBox="1"/>
          <p:nvPr/>
        </p:nvSpPr>
        <p:spPr>
          <a:xfrm>
            <a:off x="581458" y="6299099"/>
            <a:ext cx="242600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/>
              <a:t>Начальное образование</a:t>
            </a:r>
            <a:endParaRPr lang="en-GB" sz="105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4363E8E-2088-43B0-9AD4-8AE922B62C18}"/>
              </a:ext>
            </a:extLst>
          </p:cNvPr>
          <p:cNvSpPr txBox="1"/>
          <p:nvPr/>
        </p:nvSpPr>
        <p:spPr>
          <a:xfrm>
            <a:off x="1835696" y="3053553"/>
            <a:ext cx="507831" cy="181560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ru-RU" sz="1050" dirty="0"/>
              <a:t>Интегрированная </a:t>
            </a:r>
          </a:p>
          <a:p>
            <a:pPr algn="ctr"/>
            <a:r>
              <a:rPr lang="ru-RU" sz="1050" dirty="0"/>
              <a:t>программа</a:t>
            </a:r>
            <a:endParaRPr lang="en-GB" sz="105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3443E4E0-84CD-4B11-9789-1DBDA11760C8}"/>
              </a:ext>
            </a:extLst>
          </p:cNvPr>
          <p:cNvSpPr txBox="1"/>
          <p:nvPr/>
        </p:nvSpPr>
        <p:spPr>
          <a:xfrm>
            <a:off x="6125112" y="4268433"/>
            <a:ext cx="29636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Степень младшего специалиста высшее профессиональное образование</a:t>
            </a:r>
            <a:endParaRPr lang="en-GB" sz="1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D5FBFD01-8F3E-4B96-9D3C-A8EC4A98CD4D}"/>
              </a:ext>
            </a:extLst>
          </p:cNvPr>
          <p:cNvSpPr txBox="1"/>
          <p:nvPr/>
        </p:nvSpPr>
        <p:spPr>
          <a:xfrm>
            <a:off x="4491482" y="5039598"/>
            <a:ext cx="29143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/>
              <a:t>Среднее </a:t>
            </a:r>
            <a:r>
              <a:rPr lang="ru-RU" sz="1050" dirty="0" err="1"/>
              <a:t>ПОО</a:t>
            </a:r>
            <a:r>
              <a:rPr lang="ru-RU" sz="1050" dirty="0"/>
              <a:t>/программа</a:t>
            </a:r>
            <a:endParaRPr lang="en-GB" sz="105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AFE18E09-948F-40E4-B7C5-570D3AB6E855}"/>
              </a:ext>
            </a:extLst>
          </p:cNvPr>
          <p:cNvSpPr txBox="1"/>
          <p:nvPr/>
        </p:nvSpPr>
        <p:spPr>
          <a:xfrm>
            <a:off x="7158001" y="6091113"/>
            <a:ext cx="20060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Образовательная программа для лиц, не получивших 9-классное (базовое) образование</a:t>
            </a:r>
            <a:endParaRPr lang="en-GB" sz="1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7FE7D356-F857-4ACD-B433-1D413216E177}"/>
              </a:ext>
            </a:extLst>
          </p:cNvPr>
          <p:cNvSpPr txBox="1"/>
          <p:nvPr/>
        </p:nvSpPr>
        <p:spPr>
          <a:xfrm>
            <a:off x="6131964" y="3779054"/>
            <a:ext cx="15748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/>
              <a:t>Бакалавр</a:t>
            </a:r>
            <a:endParaRPr lang="en-GB" sz="11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BE24E7CC-75CC-46D8-9DAB-9A2F60238DA1}"/>
              </a:ext>
            </a:extLst>
          </p:cNvPr>
          <p:cNvSpPr txBox="1"/>
          <p:nvPr/>
        </p:nvSpPr>
        <p:spPr>
          <a:xfrm>
            <a:off x="4499992" y="5787385"/>
            <a:ext cx="29143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/>
              <a:t>Начальное </a:t>
            </a:r>
            <a:r>
              <a:rPr lang="ru-RU" sz="1050" dirty="0" err="1"/>
              <a:t>ПОО</a:t>
            </a:r>
            <a:r>
              <a:rPr lang="ru-RU" sz="1050" dirty="0"/>
              <a:t>/программа</a:t>
            </a:r>
            <a:endParaRPr lang="en-GB" sz="105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3F857046-3F96-4813-9C0D-6E8D96779429}"/>
              </a:ext>
            </a:extLst>
          </p:cNvPr>
          <p:cNvSpPr txBox="1"/>
          <p:nvPr/>
        </p:nvSpPr>
        <p:spPr>
          <a:xfrm>
            <a:off x="731838" y="5780543"/>
            <a:ext cx="242600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/>
              <a:t>Базовое образование</a:t>
            </a:r>
            <a:endParaRPr lang="en-GB" sz="105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F3B57C81-5161-4775-A2F9-7D322042BDDF}"/>
              </a:ext>
            </a:extLst>
          </p:cNvPr>
          <p:cNvSpPr txBox="1"/>
          <p:nvPr/>
        </p:nvSpPr>
        <p:spPr>
          <a:xfrm>
            <a:off x="827584" y="5238131"/>
            <a:ext cx="242600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/>
              <a:t>Общее образование</a:t>
            </a:r>
            <a:endParaRPr lang="en-GB" sz="105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1737C219-95C4-4C96-9BC8-5944985D59B5}"/>
              </a:ext>
            </a:extLst>
          </p:cNvPr>
          <p:cNvSpPr txBox="1"/>
          <p:nvPr/>
        </p:nvSpPr>
        <p:spPr>
          <a:xfrm>
            <a:off x="6785084" y="4498892"/>
            <a:ext cx="523220" cy="181560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ru-RU" sz="1100" dirty="0"/>
              <a:t>Обучение – </a:t>
            </a:r>
          </a:p>
          <a:p>
            <a:pPr algn="ctr"/>
            <a:r>
              <a:rPr lang="ru-RU" sz="1100" dirty="0"/>
              <a:t>переобучение</a:t>
            </a:r>
            <a:endParaRPr lang="en-GB" sz="1100" dirty="0"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-20638" y="336550"/>
            <a:ext cx="8229601" cy="1143000"/>
          </a:xfrm>
        </p:spPr>
        <p:txBody>
          <a:bodyPr/>
          <a:lstStyle/>
          <a:p>
            <a:pPr algn="r" eaLnBrk="1" hangingPunct="1"/>
            <a:r>
              <a:rPr lang="en-GB" altLang="en-US" sz="2400" b="1" i="1">
                <a:cs typeface="Arial" pitchFamily="34" charset="0"/>
              </a:rPr>
              <a:t/>
            </a:r>
            <a:br>
              <a:rPr lang="en-GB" altLang="en-US" sz="2400" b="1" i="1">
                <a:cs typeface="Arial" pitchFamily="34" charset="0"/>
              </a:rPr>
            </a:br>
            <a:r>
              <a:rPr lang="en-GB" altLang="en-US" sz="2400"/>
              <a:t> 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504031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endParaRPr lang="en-GB" altLang="en-US" sz="1400" b="1" dirty="0">
              <a:latin typeface="+mj-lt"/>
              <a:cs typeface="Arial" panose="020B0604020202020204" pitchFamily="34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ru-RU" altLang="en-US" sz="1400" b="1" dirty="0">
                <a:latin typeface="+mj-lt"/>
                <a:cs typeface="Arial" panose="020B0604020202020204" pitchFamily="34" charset="0"/>
              </a:rPr>
              <a:t>Ведущие учреждения</a:t>
            </a:r>
            <a:r>
              <a:rPr lang="en-GB" altLang="en-US" sz="1400" b="1" dirty="0">
                <a:latin typeface="+mj-lt"/>
                <a:cs typeface="Arial" panose="020B0604020202020204" pitchFamily="34" charset="0"/>
              </a:rPr>
              <a:t>: </a:t>
            </a:r>
          </a:p>
          <a:p>
            <a:pPr marL="625475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5475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Юридическое лицо публичного права  - Национальный центр повышения качества образования 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Главные действующие лица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5475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Отраслевые советы (11) по вопросам профессионального образования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отраслевых Советов: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5475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соответствия профессионального образования и рынка труда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Функции: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5475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Готовит рекомендации для Центра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NCEQE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5475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относительно определения профессиональных квалификаций;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5475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относительно потребностях в разработке профессиональных и образовательных стандартов;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5475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относительно утверждения профессиональных и образовательных стандартов.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Отраслевые советы по высшему образованию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Функции: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5475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контрольных показателей по дисциплинам;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5475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рекомендаций для директора Центра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NCEQE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относительно новой квалификации;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5475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поощрение разработки программ высшего образования на основе международного опыта;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5475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поощрение исследовательских проектов по программам подготовки кандидатов наук;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5475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 развитию механизмов обеспечения качества, ориентированных на студентов по программам высшего образования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en-GB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Arial" pitchFamily="34" charset="0"/>
              <a:buNone/>
              <a:defRPr/>
            </a:pPr>
            <a:r>
              <a:rPr lang="ru-RU" altLang="en-US" sz="1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Центра </a:t>
            </a:r>
            <a:r>
              <a:rPr lang="en-GB" altLang="en-US" sz="1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NCEQE</a:t>
            </a:r>
            <a:r>
              <a:rPr lang="en-GB" altLang="en-US" sz="1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1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правила учреждения и деятельности отраслевых советов </a:t>
            </a:r>
            <a:r>
              <a:rPr lang="en-GB" altLang="en-US" sz="1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1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1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en-GB" altLang="en-US" sz="1200" dirty="0">
              <a:cs typeface="Arial" panose="020B0604020202020204" pitchFamily="34" charset="0"/>
            </a:endParaRP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838" y="212725"/>
            <a:ext cx="2328862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7" name="Picture 6" descr="http://eqe.ge/themes/images/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39025" y="434975"/>
            <a:ext cx="942975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897313" y="866775"/>
            <a:ext cx="3538537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a-GE" sz="1000" cap="all" dirty="0">
                <a:solidFill>
                  <a:schemeClr val="tx2"/>
                </a:solidFill>
              </a:rPr>
              <a:t>განათლების ხარისხის განვითარების ეროვნული ცენტრი </a:t>
            </a:r>
            <a:r>
              <a:rPr lang="ru-RU" sz="1000" cap="all" dirty="0">
                <a:solidFill>
                  <a:schemeClr val="tx2"/>
                </a:solidFill>
              </a:rPr>
              <a:t>Национальный центр повышения качества образования </a:t>
            </a:r>
            <a:endParaRPr lang="en-US" sz="1000" cap="all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5"/>
          <p:cNvSpPr txBox="1">
            <a:spLocks noChangeArrowheads="1"/>
          </p:cNvSpPr>
          <p:nvPr/>
        </p:nvSpPr>
        <p:spPr bwMode="auto">
          <a:xfrm>
            <a:off x="611188" y="1412875"/>
            <a:ext cx="8353425" cy="409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altLang="en-US" sz="2000" dirty="0">
              <a:cs typeface="Arial" pitchFamily="34" charset="0"/>
            </a:endParaRPr>
          </a:p>
          <a:p>
            <a:r>
              <a:rPr lang="ru-RU" altLang="en-US" sz="2000" dirty="0">
                <a:cs typeface="Arial" pitchFamily="34" charset="0"/>
              </a:rPr>
              <a:t>Дескрипторы Уровня 5</a:t>
            </a:r>
            <a:endParaRPr lang="en-US" altLang="en-US" sz="2000" dirty="0">
              <a:cs typeface="Arial" pitchFamily="34" charset="0"/>
            </a:endParaRPr>
          </a:p>
          <a:p>
            <a:endParaRPr lang="en-US" altLang="en-US" sz="2000" dirty="0">
              <a:cs typeface="Arial" pitchFamily="34" charset="0"/>
            </a:endParaRPr>
          </a:p>
          <a:p>
            <a:endParaRPr lang="en-US" altLang="en-US" sz="2000" dirty="0">
              <a:cs typeface="Arial" pitchFamily="34" charset="0"/>
            </a:endParaRPr>
          </a:p>
          <a:p>
            <a:endParaRPr lang="en-US" altLang="en-US" sz="2000" b="1" dirty="0">
              <a:cs typeface="Arial" pitchFamily="34" charset="0"/>
            </a:endParaRPr>
          </a:p>
          <a:p>
            <a:endParaRPr lang="en-US" altLang="en-US" sz="2000" b="1" dirty="0">
              <a:cs typeface="Arial" pitchFamily="34" charset="0"/>
            </a:endParaRPr>
          </a:p>
          <a:p>
            <a:endParaRPr lang="en-US" altLang="en-US" sz="2000" b="1" dirty="0">
              <a:cs typeface="Arial" pitchFamily="34" charset="0"/>
            </a:endParaRPr>
          </a:p>
          <a:p>
            <a:endParaRPr lang="en-US" altLang="en-US" sz="2000" b="1" dirty="0">
              <a:cs typeface="Arial" pitchFamily="34" charset="0"/>
            </a:endParaRPr>
          </a:p>
          <a:p>
            <a:endParaRPr lang="en-US" altLang="en-US" sz="2000" b="1" dirty="0">
              <a:cs typeface="Arial" pitchFamily="34" charset="0"/>
            </a:endParaRPr>
          </a:p>
          <a:p>
            <a:endParaRPr lang="en-US" altLang="en-US" sz="2000" b="1" dirty="0">
              <a:cs typeface="Arial" pitchFamily="34" charset="0"/>
            </a:endParaRPr>
          </a:p>
          <a:p>
            <a:endParaRPr lang="en-US" altLang="en-US" sz="2000" b="1" dirty="0">
              <a:cs typeface="Arial" pitchFamily="34" charset="0"/>
            </a:endParaRPr>
          </a:p>
          <a:p>
            <a:endParaRPr lang="en-US" altLang="en-US" sz="2000" b="1" dirty="0">
              <a:cs typeface="Arial" pitchFamily="34" charset="0"/>
            </a:endParaRPr>
          </a:p>
          <a:p>
            <a:endParaRPr lang="en-US" altLang="en-US" sz="2000" b="1" dirty="0">
              <a:cs typeface="Arial" pitchFamily="34" charset="0"/>
            </a:endParaRPr>
          </a:p>
        </p:txBody>
      </p:sp>
      <p:pic>
        <p:nvPicPr>
          <p:cNvPr id="921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838" y="212725"/>
            <a:ext cx="2328862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0" name="Picture 6" descr="http://eqe.ge/themes/images/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39025" y="434975"/>
            <a:ext cx="942975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897313" y="866775"/>
            <a:ext cx="3538537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a-GE" sz="1000" cap="all" dirty="0">
                <a:solidFill>
                  <a:schemeClr val="tx2"/>
                </a:solidFill>
              </a:rPr>
              <a:t>განათლების ხარისხის განვითარების ეროვნული ცენტრი </a:t>
            </a:r>
            <a:r>
              <a:rPr lang="ru-RU" sz="1000" cap="all" dirty="0">
                <a:solidFill>
                  <a:schemeClr val="tx2"/>
                </a:solidFill>
              </a:rPr>
              <a:t>Национальный центр повышения качества образования </a:t>
            </a:r>
            <a:endParaRPr lang="en-US" sz="1000" cap="all" dirty="0">
              <a:solidFill>
                <a:schemeClr val="tx2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27707631"/>
              </p:ext>
            </p:extLst>
          </p:nvPr>
        </p:nvGraphicFramePr>
        <p:xfrm>
          <a:off x="611188" y="2205038"/>
          <a:ext cx="8064500" cy="2809314"/>
        </p:xfrm>
        <a:graphic>
          <a:graphicData uri="http://schemas.openxmlformats.org/drawingml/2006/table">
            <a:tbl>
              <a:tblPr/>
              <a:tblGrid>
                <a:gridCol w="17732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861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051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1874">
                <a:tc>
                  <a:txBody>
                    <a:bodyPr/>
                    <a:lstStyle/>
                    <a:p>
                      <a:pPr marL="635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enlo Bold" charset="0"/>
                          <a:cs typeface="Menlo Bold" charset="0"/>
                        </a:rPr>
                        <a:t>Знания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enlo Bold" charset="0"/>
                          <a:cs typeface="Menlo Bold" charset="0"/>
                        </a:rPr>
                        <a:t>Компетенции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enlo Bold" charset="0"/>
                          <a:cs typeface="Menlo Bold" charset="0"/>
                        </a:rPr>
                        <a:t>Ответственность и самостоятельность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38546"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Всесторонние, с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пециализированные и теоретические знания в сфере изучаемого предмета </a:t>
                      </a: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 / или видов деятельности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и понимание ограниченности этих знаний.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mbria" pitchFamily="18" charset="0"/>
                        <a:cs typeface="Arial" panose="020B0604020202020204" pitchFamily="34" charset="0"/>
                      </a:endParaRPr>
                    </a:p>
                  </a:txBody>
                  <a:tcPr marL="68345" marR="6834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itchFamily="18" charset="0"/>
                          <a:cs typeface="Arial" panose="020B0604020202020204" pitchFamily="34" charset="0"/>
                        </a:rPr>
                        <a:t>Отличные когнитивные и практические навыки для творческого решения отдельных задач.</a:t>
                      </a:r>
                    </a:p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itchFamily="18" charset="0"/>
                          <a:cs typeface="Arial" panose="020B0604020202020204" pitchFamily="34" charset="0"/>
                        </a:rPr>
                        <a:t>Идентификация, анализ и оценка данных в рамках четко определенных абстрактных и конкретных задач. Структурированная и последовательная передача идей и информации с использованием качественных и количественных данных, предназначенных для специалистов и неспециалистов. Использование современных информационно-коммуникационных технологий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mbria" pitchFamily="18" charset="0"/>
                        <a:cs typeface="Arial" panose="020B0604020202020204" pitchFamily="34" charset="0"/>
                      </a:endParaRPr>
                    </a:p>
                  </a:txBody>
                  <a:tcPr marL="68345" marR="6834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itchFamily="18" charset="0"/>
                          <a:cs typeface="Arial" panose="020B0604020202020204" pitchFamily="34" charset="0"/>
                        </a:rPr>
                        <a:t>Контролировать и управлять процессом обучения или деятельностью в быстро меняющейся среде. Анализировать и совершенствовать свою и чужую деятельность. Выполнение определенных функций в трудовой или / и учебной среде, где возможны непредсказуемые изменения; определение своей траектории обучения.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mbria" pitchFamily="18" charset="0"/>
                        <a:cs typeface="Arial" panose="020B0604020202020204" pitchFamily="34" charset="0"/>
                      </a:endParaRPr>
                    </a:p>
                  </a:txBody>
                  <a:tcPr marL="68345" marR="6834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80820138"/>
              </p:ext>
            </p:extLst>
          </p:nvPr>
        </p:nvGraphicFramePr>
        <p:xfrm>
          <a:off x="611188" y="5287728"/>
          <a:ext cx="8064500" cy="613542"/>
        </p:xfrm>
        <a:graphic>
          <a:graphicData uri="http://schemas.openxmlformats.org/drawingml/2006/table">
            <a:tbl>
              <a:tblPr/>
              <a:tblGrid>
                <a:gridCol w="49403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635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Наименование квалификации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635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68422" marR="684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Минимальная длительность обучения для получения квалификации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68422" marR="684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7782">
                <a:tc>
                  <a:txBody>
                    <a:bodyPr/>
                    <a:lstStyle/>
                    <a:p>
                      <a:pPr marL="635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Диплом высшего образования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/ 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Диплома младшего специалиста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68422" marR="684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120/180 </a:t>
                      </a:r>
                      <a:r>
                        <a:rPr kumimoji="0" lang="ru-RU" sz="1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ЕСЗЕ</a:t>
                      </a: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Cambria" pitchFamily="18" charset="0"/>
                      </a:endParaRPr>
                    </a:p>
                  </a:txBody>
                  <a:tcPr marL="68422" marR="684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107950" y="1557338"/>
            <a:ext cx="8856663" cy="4822825"/>
          </a:xfrm>
        </p:spPr>
        <p:txBody>
          <a:bodyPr/>
          <a:lstStyle/>
          <a:p>
            <a:pPr marL="0" indent="0" eaLnBrk="1" hangingPunct="1">
              <a:buFont typeface="Arial" pitchFamily="34" charset="0"/>
              <a:buNone/>
              <a:defRPr/>
            </a:pPr>
            <a:endParaRPr lang="en-US" altLang="en-US" sz="1400" b="1" dirty="0"/>
          </a:p>
          <a:p>
            <a:r>
              <a:rPr lang="ru-RU" sz="1600" b="1" dirty="0"/>
              <a:t>Важные вопросы для рассмотрения  </a:t>
            </a:r>
            <a:endParaRPr lang="en-GB" sz="1600" dirty="0"/>
          </a:p>
          <a:p>
            <a:endParaRPr lang="en-GB" sz="1400" dirty="0"/>
          </a:p>
          <a:p>
            <a:r>
              <a:rPr lang="ru-RU" sz="1400" b="1" dirty="0"/>
              <a:t>Утверждение изменений, внесенных в следующие законы:</a:t>
            </a:r>
            <a:endParaRPr lang="en-GB" sz="1400" dirty="0"/>
          </a:p>
          <a:p>
            <a:endParaRPr lang="en-GB" sz="1400" dirty="0"/>
          </a:p>
          <a:p>
            <a:pPr marL="715963"/>
            <a:r>
              <a:rPr lang="ru-RU" sz="1400" dirty="0"/>
              <a:t>Закон Грузии «О высшем образовании»;</a:t>
            </a:r>
            <a:endParaRPr lang="en-GB" sz="1400" dirty="0"/>
          </a:p>
          <a:p>
            <a:pPr marL="715963"/>
            <a:r>
              <a:rPr lang="ru-RU" sz="1400" dirty="0"/>
              <a:t>Закон Грузии «О профессиональном образовании»</a:t>
            </a:r>
            <a:endParaRPr lang="en-GB" sz="1400" dirty="0"/>
          </a:p>
          <a:p>
            <a:pPr marL="715963"/>
            <a:r>
              <a:rPr lang="ru-RU" sz="1400" dirty="0"/>
              <a:t>Закон Грузии «Об общем образовании»;</a:t>
            </a:r>
            <a:endParaRPr lang="en-GB" sz="1400" dirty="0"/>
          </a:p>
          <a:p>
            <a:pPr marL="715963"/>
            <a:r>
              <a:rPr lang="ru-RU" sz="1400" dirty="0"/>
              <a:t>Закон Грузии «Об улучшении качества образования».</a:t>
            </a:r>
            <a:endParaRPr lang="en-GB" sz="1400" dirty="0"/>
          </a:p>
          <a:p>
            <a:pPr marL="0" indent="0">
              <a:buNone/>
            </a:pPr>
            <a:r>
              <a:rPr lang="ru-RU" sz="1400" dirty="0"/>
              <a:t> </a:t>
            </a:r>
            <a:endParaRPr lang="en-GB" sz="1400" dirty="0"/>
          </a:p>
          <a:p>
            <a:r>
              <a:rPr lang="ru-RU" sz="1400" b="1" dirty="0"/>
              <a:t>Внесение изменений в законы:</a:t>
            </a:r>
            <a:endParaRPr lang="en-GB" sz="1400" dirty="0"/>
          </a:p>
          <a:p>
            <a:pPr marL="0" indent="0">
              <a:buNone/>
            </a:pPr>
            <a:r>
              <a:rPr lang="ru-RU" sz="1400" b="1" dirty="0"/>
              <a:t>   </a:t>
            </a:r>
            <a:endParaRPr lang="en-GB" sz="1400" dirty="0"/>
          </a:p>
          <a:p>
            <a:pPr marL="715963"/>
            <a:r>
              <a:rPr lang="ru-RU" sz="1400" dirty="0"/>
              <a:t>Обеспечивает связь между </a:t>
            </a:r>
            <a:r>
              <a:rPr lang="ru-RU" sz="1400" dirty="0" err="1"/>
              <a:t>ПОО</a:t>
            </a:r>
            <a:r>
              <a:rPr lang="ru-RU" sz="1400" dirty="0"/>
              <a:t> и ВО.</a:t>
            </a:r>
            <a:endParaRPr lang="en-GB" sz="1400" dirty="0"/>
          </a:p>
          <a:p>
            <a:pPr marL="715963"/>
            <a:r>
              <a:rPr lang="ru-RU" sz="1400" dirty="0"/>
              <a:t>Формирование квалификаций Уровня 5 </a:t>
            </a:r>
            <a:r>
              <a:rPr lang="en-US" sz="1400" dirty="0"/>
              <a:t>– </a:t>
            </a:r>
            <a:r>
              <a:rPr lang="ru-RU" sz="1400" dirty="0"/>
              <a:t>программы короткого цикла (степень младшего специалиста) и программы высшего профессионального образования (диплом о высшем профессиональном образовании)</a:t>
            </a:r>
            <a:endParaRPr lang="en-GB" sz="1400" dirty="0"/>
          </a:p>
          <a:p>
            <a:pPr marL="715963"/>
            <a:r>
              <a:rPr lang="ru-RU" sz="1400" dirty="0"/>
              <a:t>Обеспечивает признание результатов профессионального подготовки, полученных в первом цикле высшего образования</a:t>
            </a:r>
            <a:endParaRPr lang="en-GB" sz="1400" dirty="0"/>
          </a:p>
          <a:p>
            <a:pPr marL="715963"/>
            <a:r>
              <a:rPr lang="ru-RU" sz="1400" dirty="0"/>
              <a:t>Различные возможности для внедрения квалификаций Уровня 5</a:t>
            </a:r>
            <a:endParaRPr lang="en-GB" sz="1400" dirty="0"/>
          </a:p>
          <a:p>
            <a:pPr marL="0" indent="0" eaLnBrk="1" hangingPunct="1">
              <a:buFont typeface="Arial" pitchFamily="34" charset="0"/>
              <a:buNone/>
              <a:defRPr/>
            </a:pPr>
            <a:endParaRPr lang="en-GB" altLang="en-US" sz="1200" dirty="0"/>
          </a:p>
          <a:p>
            <a:pPr marL="0" indent="0" algn="ctr" eaLnBrk="1" hangingPunct="1">
              <a:buFont typeface="Arial" pitchFamily="34" charset="0"/>
              <a:buNone/>
              <a:defRPr/>
            </a:pPr>
            <a:endParaRPr lang="en-GB" altLang="en-US" sz="1200" dirty="0"/>
          </a:p>
          <a:p>
            <a:pPr marL="0" indent="0" eaLnBrk="1" hangingPunct="1">
              <a:buFont typeface="Arial" pitchFamily="34" charset="0"/>
              <a:buNone/>
              <a:defRPr/>
            </a:pPr>
            <a:endParaRPr lang="en-GB" altLang="en-US" sz="1200" dirty="0"/>
          </a:p>
        </p:txBody>
      </p:sp>
      <p:pic>
        <p:nvPicPr>
          <p:cNvPr id="1024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838" y="212725"/>
            <a:ext cx="2328862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4" name="Picture 6" descr="http://eqe.ge/themes/images/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39025" y="434975"/>
            <a:ext cx="942975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897313" y="866775"/>
            <a:ext cx="3538537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a-GE" sz="1000" cap="all" dirty="0">
                <a:solidFill>
                  <a:schemeClr val="tx2"/>
                </a:solidFill>
              </a:rPr>
              <a:t>განათლების ხარისხის განვითარების ეროვნული ცენტრი </a:t>
            </a:r>
            <a:r>
              <a:rPr lang="ru-RU" sz="1000" cap="all" dirty="0">
                <a:solidFill>
                  <a:schemeClr val="tx2"/>
                </a:solidFill>
              </a:rPr>
              <a:t>Национальный центр повышения качества образования </a:t>
            </a:r>
            <a:endParaRPr lang="en-US" sz="1000" cap="all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Event-Meeting Document" ma:contentTypeID="0x01010018C77CAB493C4CC28C851D171ACDEB5D00596B2BA2685E0A45A241E5F16505E5C500E7ACB01FCAFE3B4FAF4542484D921456" ma:contentTypeVersion="22" ma:contentTypeDescription="" ma:contentTypeScope="" ma:versionID="187c557672fdb29590166087a36acddb">
  <xsd:schema xmlns:xsd="http://www.w3.org/2001/XMLSchema" xmlns:xs="http://www.w3.org/2001/XMLSchema" xmlns:p="http://schemas.microsoft.com/office/2006/metadata/properties" xmlns:ns1="df6b2545-d15d-4d63-86ca-644416e434f8" xmlns:ns2="bc3c4bbb-6da8-4c98-8c13-a85c6b75e98e" targetNamespace="http://schemas.microsoft.com/office/2006/metadata/properties" ma:root="true" ma:fieldsID="e4c9166474693185885494972017cf77" ns1:_="" ns2:_="">
    <xsd:import namespace="df6b2545-d15d-4d63-86ca-644416e434f8"/>
    <xsd:import namespace="bc3c4bbb-6da8-4c98-8c13-a85c6b75e98e"/>
    <xsd:element name="properties">
      <xsd:complexType>
        <xsd:sequence>
          <xsd:element name="documentManagement">
            <xsd:complexType>
              <xsd:all>
                <xsd:element ref="ns1:Event_x0020_Meeting_x0020_Document_x0020_Type"/>
                <xsd:element ref="ns2:OperationsSubArea"/>
                <xsd:element ref="ns2:ReferenceYear"/>
                <xsd:element ref="ns2:Authors" minOccurs="0"/>
                <xsd:element ref="ns2:ETFLanguage" minOccurs="0"/>
                <xsd:element ref="ns2:ReferenceNumber" minOccurs="0"/>
                <xsd:element ref="ns2:Qualifications_x0020_Keywords" minOccurs="0"/>
                <xsd:element ref="ns1:Countries" minOccurs="0"/>
                <xsd:element ref="ns1:Regions" minOccurs="0"/>
                <xsd:element ref="ns2:Origin" minOccurs="0"/>
                <xsd:element ref="ns1:General_x0020_Keywords" minOccurs="0"/>
                <xsd:element ref="ns2:Status" minOccurs="0"/>
                <xsd:element ref="ns1:PA_QUAL" minOccurs="0"/>
                <xsd:element ref="ns1:_dlc_DocId" minOccurs="0"/>
                <xsd:element ref="ns1:_dlc_DocIdUrl" minOccurs="0"/>
                <xsd:element ref="ns1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6b2545-d15d-4d63-86ca-644416e434f8" elementFormDefault="qualified">
    <xsd:import namespace="http://schemas.microsoft.com/office/2006/documentManagement/types"/>
    <xsd:import namespace="http://schemas.microsoft.com/office/infopath/2007/PartnerControls"/>
    <xsd:element name="Event_x0020_Meeting_x0020_Document_x0020_Type" ma:index="0" ma:displayName="Event-Meeting Document Type" ma:format="Dropdown" ma:internalName="Event_x0020_Meeting_x0020_Document_x0020_Type" ma:readOnly="false">
      <xsd:simpleType>
        <xsd:restriction base="dms:Choice">
          <xsd:enumeration value="Agenda"/>
          <xsd:enumeration value="Article"/>
          <xsd:enumeration value="Background note"/>
          <xsd:enumeration value="Briefing for speakers"/>
          <xsd:enumeration value="Budget"/>
          <xsd:enumeration value="Concept note"/>
          <xsd:enumeration value="Event assessment"/>
          <xsd:enumeration value="Event profile"/>
          <xsd:enumeration value="Feedback report"/>
          <xsd:enumeration value="Final report"/>
          <xsd:enumeration value="Invitation"/>
          <xsd:enumeration value="Paper"/>
          <xsd:enumeration value="Participants List"/>
          <xsd:enumeration value="Presentation"/>
          <xsd:enumeration value="Press release"/>
          <xsd:enumeration value="Speech"/>
        </xsd:restriction>
      </xsd:simpleType>
    </xsd:element>
    <xsd:element name="Countries" ma:index="9" nillable="true" ma:displayName="Countries" ma:list="{9194351c-4b7d-432a-9a74-6cfaf37d5a5a}" ma:internalName="Countries0" ma:readOnly="false" ma:showField="Title" ma:web="df6b2545-d15d-4d63-86ca-644416e434f8" ma:requiredMultiChoice="tru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Regions" ma:index="10" nillable="true" ma:displayName="Regions" ma:default="Not Applicable" ma:internalName="Regions" ma:readOnly="false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Not Applicable"/>
                    <xsd:enumeration value="Central Asia"/>
                    <xsd:enumeration value="Eastern Europe"/>
                    <xsd:enumeration value="South Eastern Europe and Turkey (SEET)"/>
                    <xsd:enumeration value="Southern and Eastern Mediterranean (SEMED)"/>
                  </xsd:restriction>
                </xsd:simpleType>
              </xsd:element>
            </xsd:sequence>
          </xsd:extension>
        </xsd:complexContent>
      </xsd:complexType>
    </xsd:element>
    <xsd:element name="General_x0020_Keywords" ma:index="12" nillable="true" ma:displayName="General Keywords" ma:hidden="true" ma:internalName="General_x0020_Keywords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dministration"/>
                    <xsd:enumeration value="Audit"/>
                    <xsd:enumeration value="Budget"/>
                    <xsd:enumeration value="Communication"/>
                    <xsd:enumeration value="Corporate"/>
                    <xsd:enumeration value="Correspondence"/>
                    <xsd:enumeration value="Evaluation"/>
                    <xsd:enumeration value="Facilities"/>
                    <xsd:enumeration value="Finance"/>
                    <xsd:enumeration value="Governance"/>
                    <xsd:enumeration value="Human resources"/>
                    <xsd:enumeration value="ICT"/>
                    <xsd:enumeration value="Management"/>
                    <xsd:enumeration value="Monitoring"/>
                    <xsd:enumeration value="Operations"/>
                    <xsd:enumeration value="Organisational development"/>
                    <xsd:enumeration value="Planning"/>
                    <xsd:enumeration value="Procurement"/>
                    <xsd:enumeration value="Reporting"/>
                    <xsd:enumeration value="Staff committee"/>
                    <xsd:enumeration value="Strategy"/>
                  </xsd:restriction>
                </xsd:simpleType>
              </xsd:element>
            </xsd:sequence>
          </xsd:extension>
        </xsd:complexContent>
      </xsd:complexType>
    </xsd:element>
    <xsd:element name="PA_QUAL" ma:index="20" nillable="true" ma:displayName="Project Activity" ma:list="{a03d2809-6600-4914-80c7-0b761fb3a898}" ma:internalName="PA_QUAL" ma:showField="Title" ma:web="df6b2545-d15d-4d63-86ca-644416e434f8">
      <xsd:simpleType>
        <xsd:restriction base="dms:Lookup"/>
      </xsd:simpleType>
    </xsd:element>
    <xsd:element name="_dlc_DocId" ma:index="2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3c4bbb-6da8-4c98-8c13-a85c6b75e98e" elementFormDefault="qualified">
    <xsd:import namespace="http://schemas.microsoft.com/office/2006/documentManagement/types"/>
    <xsd:import namespace="http://schemas.microsoft.com/office/infopath/2007/PartnerControls"/>
    <xsd:element name="OperationsSubArea" ma:index="1" ma:displayName="Operations Sub Area" ma:format="Dropdown" ma:internalName="OperationsSubArea">
      <xsd:simpleType>
        <xsd:restriction base="dms:Choice">
          <xsd:enumeration value="Support to the EU policy and external assistance"/>
          <xsd:enumeration value="Policy analysis and system wide progress monitoring"/>
          <xsd:enumeration value="VET governance"/>
          <xsd:enumeration value="Qualifications and qualification system"/>
          <xsd:enumeration value="VET provision and quality"/>
          <xsd:enumeration value="Employment, employability and mobility"/>
          <xsd:enumeration value="Entrepreneurial learning and enterprise skills"/>
          <xsd:enumeration value="Country desks"/>
          <xsd:enumeration value="GEMM"/>
          <xsd:enumeration value="Statistics"/>
          <xsd:enumeration value="Knowledge management"/>
          <xsd:enumeration value="Capacity building"/>
          <xsd:enumeration value="Expertise development"/>
          <xsd:enumeration value="Regional activities"/>
          <xsd:enumeration value="Management and coordination"/>
          <xsd:enumeration value="Planning monitoring and reporting"/>
          <xsd:enumeration value="Finance and procurement"/>
        </xsd:restriction>
      </xsd:simpleType>
    </xsd:element>
    <xsd:element name="ReferenceYear" ma:index="4" ma:displayName="Reference Year" ma:default="2018" ma:format="Dropdown" ma:internalName="ReferenceYear">
      <xsd:simpleType>
        <xsd:restriction base="dms:Choice">
          <xsd:enumeration value="2030"/>
          <xsd:enumeration value="2029"/>
          <xsd:enumeration value="2028"/>
          <xsd:enumeration value="2027"/>
          <xsd:enumeration value="2026"/>
          <xsd:enumeration value="2025"/>
          <xsd:enumeration value="2024"/>
          <xsd:enumeration value="2023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  <xsd:enumeration value="1994"/>
          <xsd:enumeration value="1993"/>
          <xsd:enumeration value="1992"/>
          <xsd:enumeration value="1991"/>
          <xsd:enumeration value="1990"/>
          <xsd:enumeration value="1989"/>
          <xsd:enumeration value="1988"/>
          <xsd:enumeration value="1987"/>
          <xsd:enumeration value="1986"/>
          <xsd:enumeration value="1985"/>
          <xsd:enumeration value="0000"/>
        </xsd:restriction>
      </xsd:simpleType>
    </xsd:element>
    <xsd:element name="Authors" ma:index="5" nillable="true" ma:displayName="Authors" ma:internalName="Authors">
      <xsd:simpleType>
        <xsd:restriction base="dms:Text"/>
      </xsd:simpleType>
    </xsd:element>
    <xsd:element name="ETFLanguage" ma:index="6" nillable="true" ma:displayName="Language" ma:default="English" ma:format="Dropdown" ma:internalName="ETFLanguage">
      <xsd:simpleType>
        <xsd:restriction base="dms:Choice">
          <xsd:enumeration value="English"/>
          <xsd:enumeration value="Italian"/>
          <xsd:enumeration value="French"/>
          <xsd:enumeration value="German"/>
          <xsd:enumeration value="Spanish"/>
          <xsd:enumeration value="Arabic"/>
          <xsd:enumeration value="Russian"/>
          <xsd:enumeration value="Local language"/>
        </xsd:restriction>
      </xsd:simpleType>
    </xsd:element>
    <xsd:element name="ReferenceNumber" ma:index="7" nillable="true" ma:displayName="Reference Number" ma:internalName="ReferenceNumber">
      <xsd:simpleType>
        <xsd:restriction base="dms:Text"/>
      </xsd:simpleType>
    </xsd:element>
    <xsd:element name="Qualifications_x0020_Keywords" ma:index="8" nillable="true" ma:displayName="Qualifications Keywords" ma:internalName="Qualifications_x0020_Keywords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ssessment and certification"/>
                    <xsd:enumeration value="Bologna Process"/>
                    <xsd:enumeration value="Credit Systems"/>
                    <xsd:enumeration value="Curricula"/>
                    <xsd:enumeration value="Standards"/>
                    <xsd:enumeration value="European Qualifications Framework"/>
                    <xsd:enumeration value="Learning outcomes"/>
                    <xsd:enumeration value="Legislation"/>
                    <xsd:enumeration value="Institutional arrangements"/>
                    <xsd:enumeration value="Mobility"/>
                    <xsd:enumeration value="Qualifications frameworks"/>
                    <xsd:enumeration value="Quality assurance of qualifications"/>
                    <xsd:enumeration value="Recognition of qualifications"/>
                    <xsd:enumeration value="Sector skills councils"/>
                    <xsd:enumeration value="Validation of non-formal and informal learning"/>
                  </xsd:restriction>
                </xsd:simpleType>
              </xsd:element>
            </xsd:sequence>
          </xsd:extension>
        </xsd:complexContent>
      </xsd:complexType>
    </xsd:element>
    <xsd:element name="Origin" ma:index="11" nillable="true" ma:displayName="Origin" ma:hidden="true" ma:internalName="Origin" ma:readOnly="false">
      <xsd:simpleType>
        <xsd:restriction base="dms:Choice">
          <xsd:enumeration value="ETF"/>
          <xsd:enumeration value="External"/>
          <xsd:enumeration value="Commission"/>
        </xsd:restriction>
      </xsd:simpleType>
    </xsd:element>
    <xsd:element name="Status" ma:index="13" nillable="true" ma:displayName="Status" ma:hidden="true" ma:internalName="Status" ma:readOnly="false">
      <xsd:simpleType>
        <xsd:restriction base="dms:Choice">
          <xsd:enumeration value="Draft"/>
          <xsd:enumeration value="Final"/>
          <xsd:enumeration value="Expir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thors xmlns="bc3c4bbb-6da8-4c98-8c13-a85c6b75e98e" xsi:nil="true"/>
    <ReferenceNumber xmlns="bc3c4bbb-6da8-4c98-8c13-a85c6b75e98e" xsi:nil="true"/>
    <Countries xmlns="df6b2545-d15d-4d63-86ca-644416e434f8">
      <Value>231</Value>
    </Countries>
    <ETFLanguage xmlns="bc3c4bbb-6da8-4c98-8c13-a85c6b75e98e">Russian</ETFLanguage>
    <PA_QUAL xmlns="df6b2545-d15d-4d63-86ca-644416e434f8">88</PA_QUAL>
    <Regions xmlns="df6b2545-d15d-4d63-86ca-644416e434f8">
      <Value>Not Applicable</Value>
    </Regions>
    <Origin xmlns="bc3c4bbb-6da8-4c98-8c13-a85c6b75e98e" xsi:nil="true"/>
    <Qualifications_x0020_Keywords xmlns="bc3c4bbb-6da8-4c98-8c13-a85c6b75e98e"/>
    <Status xmlns="bc3c4bbb-6da8-4c98-8c13-a85c6b75e98e" xsi:nil="true"/>
    <ReferenceYear xmlns="bc3c4bbb-6da8-4c98-8c13-a85c6b75e98e">2018</ReferenceYear>
    <General_x0020_Keywords xmlns="df6b2545-d15d-4d63-86ca-644416e434f8"/>
    <OperationsSubArea xmlns="bc3c4bbb-6da8-4c98-8c13-a85c6b75e98e">Qualifications and qualification system</OperationsSubArea>
    <_dlc_DocId xmlns="df6b2545-d15d-4d63-86ca-644416e434f8">ETFDMS-2034704231-2048</_dlc_DocId>
    <_dlc_DocIdUrl xmlns="df6b2545-d15d-4d63-86ca-644416e434f8">
      <Url>https://sharing.etf.europa.eu/sites/dms/ops/qualf/_layouts/15/DocIdRedir.aspx?ID=ETFDMS-2034704231-2048</Url>
      <Description>ETFDMS-2034704231-2048</Description>
    </_dlc_DocIdUrl>
    <Event_x0020_Meeting_x0020_Document_x0020_Type xmlns="df6b2545-d15d-4d63-86ca-644416e434f8">Presentation</Event_x0020_Meeting_x0020_Document_x0020_Type>
  </documentManagement>
</p:properties>
</file>

<file path=customXml/itemProps1.xml><?xml version="1.0" encoding="utf-8"?>
<ds:datastoreItem xmlns:ds="http://schemas.openxmlformats.org/officeDocument/2006/customXml" ds:itemID="{3632A66E-D68D-4494-97FB-5528C94D8F78}"/>
</file>

<file path=customXml/itemProps2.xml><?xml version="1.0" encoding="utf-8"?>
<ds:datastoreItem xmlns:ds="http://schemas.openxmlformats.org/officeDocument/2006/customXml" ds:itemID="{25DEE236-AA5B-4C7D-B021-C586993FDB65}"/>
</file>

<file path=customXml/itemProps3.xml><?xml version="1.0" encoding="utf-8"?>
<ds:datastoreItem xmlns:ds="http://schemas.openxmlformats.org/officeDocument/2006/customXml" ds:itemID="{0171FF24-34C8-439F-A0F9-F03BBDAEAA94}"/>
</file>

<file path=customXml/itemProps4.xml><?xml version="1.0" encoding="utf-8"?>
<ds:datastoreItem xmlns:ds="http://schemas.openxmlformats.org/officeDocument/2006/customXml" ds:itemID="{B143D7ED-55FF-496A-B011-0122423078D4}"/>
</file>

<file path=docProps/app.xml><?xml version="1.0" encoding="utf-8"?>
<Properties xmlns="http://schemas.openxmlformats.org/officeDocument/2006/extended-properties" xmlns:vt="http://schemas.openxmlformats.org/officeDocument/2006/docPropsVTypes">
  <TotalTime>12929</TotalTime>
  <Words>886</Words>
  <Application>Microsoft Office PowerPoint</Application>
  <PresentationFormat>On-screen Show (4:3)</PresentationFormat>
  <Paragraphs>219</Paragraphs>
  <Slides>11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  </vt:lpstr>
      <vt:lpstr>Slide 8</vt:lpstr>
      <vt:lpstr>Slide 9</vt:lpstr>
      <vt:lpstr>Slide 10</vt:lpstr>
      <vt:lpstr>Благодарю! </vt:lpstr>
    </vt:vector>
  </TitlesOfParts>
  <Company>European Training Foundation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 2. Georgia RU</dc:title>
  <dc:creator>Joanna Anstey</dc:creator>
  <cp:lastModifiedBy>kochubeeva</cp:lastModifiedBy>
  <cp:revision>607</cp:revision>
  <cp:lastPrinted>2018-05-16T12:26:05Z</cp:lastPrinted>
  <dcterms:created xsi:type="dcterms:W3CDTF">2010-02-12T10:48:46Z</dcterms:created>
  <dcterms:modified xsi:type="dcterms:W3CDTF">2018-05-24T15:29:41Z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0x01010018C77CAB493C4CC28C851D171ACDEB5D00596B2BA2685E0A45A241E5F16505E5C500E7ACB01FCAFE3B4FAF4542484D921456</vt:lpwstr>
  </property>
  <property fmtid="{D5CDD505-2E9C-101B-9397-08002B2CF9AE}" pid="3" name="Area">
    <vt:lpwstr>Operations</vt:lpwstr>
  </property>
  <property fmtid="{D5CDD505-2E9C-101B-9397-08002B2CF9AE}" pid="4" name="_dlc_DocIdItemGuid">
    <vt:lpwstr>970c59c1-faf6-4b75-a8f8-ef08c43dfe4c</vt:lpwstr>
  </property>
  <property fmtid="{D5CDD505-2E9C-101B-9397-08002B2CF9AE}" pid="5" name="OPS Tags">
    <vt:lpwstr>;#Qualifications;#</vt:lpwstr>
  </property>
</Properties>
</file>