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518" r:id="rId2"/>
    <p:sldId id="501" r:id="rId3"/>
    <p:sldId id="529" r:id="rId4"/>
    <p:sldId id="513" r:id="rId5"/>
    <p:sldId id="516" r:id="rId6"/>
    <p:sldId id="528" r:id="rId7"/>
    <p:sldId id="505" r:id="rId8"/>
    <p:sldId id="514" r:id="rId9"/>
    <p:sldId id="520" r:id="rId10"/>
    <p:sldId id="525" r:id="rId11"/>
    <p:sldId id="522" r:id="rId12"/>
  </p:sldIdLst>
  <p:sldSz cx="9144000" cy="6858000" type="screen4x3"/>
  <p:notesSz cx="6888163" cy="10020300"/>
  <p:defaultTextStyle>
    <a:defPPr>
      <a:defRPr lang="en-US"/>
    </a:defPPr>
    <a:lvl1pPr algn="l" rtl="0" eaLnBrk="0" fontAlgn="base" hangingPunct="0">
      <a:spcBef>
        <a:spcPct val="0"/>
      </a:spcBef>
      <a:spcAft>
        <a:spcPct val="0"/>
      </a:spcAft>
      <a:defRPr sz="4000"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sz="4000"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sz="4000"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sz="4000"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sz="4000" kern="1200">
        <a:solidFill>
          <a:schemeClr val="tx1"/>
        </a:solidFill>
        <a:latin typeface="Calibri" pitchFamily="34" charset="0"/>
        <a:ea typeface="+mn-ea"/>
        <a:cs typeface="+mn-cs"/>
      </a:defRPr>
    </a:lvl5pPr>
    <a:lvl6pPr marL="2286000" algn="l" defTabSz="914400" rtl="0" eaLnBrk="1" latinLnBrk="0" hangingPunct="1">
      <a:defRPr sz="4000" kern="1200">
        <a:solidFill>
          <a:schemeClr val="tx1"/>
        </a:solidFill>
        <a:latin typeface="Calibri" pitchFamily="34" charset="0"/>
        <a:ea typeface="+mn-ea"/>
        <a:cs typeface="+mn-cs"/>
      </a:defRPr>
    </a:lvl6pPr>
    <a:lvl7pPr marL="2743200" algn="l" defTabSz="914400" rtl="0" eaLnBrk="1" latinLnBrk="0" hangingPunct="1">
      <a:defRPr sz="4000" kern="1200">
        <a:solidFill>
          <a:schemeClr val="tx1"/>
        </a:solidFill>
        <a:latin typeface="Calibri" pitchFamily="34" charset="0"/>
        <a:ea typeface="+mn-ea"/>
        <a:cs typeface="+mn-cs"/>
      </a:defRPr>
    </a:lvl7pPr>
    <a:lvl8pPr marL="3200400" algn="l" defTabSz="914400" rtl="0" eaLnBrk="1" latinLnBrk="0" hangingPunct="1">
      <a:defRPr sz="4000" kern="1200">
        <a:solidFill>
          <a:schemeClr val="tx1"/>
        </a:solidFill>
        <a:latin typeface="Calibri" pitchFamily="34" charset="0"/>
        <a:ea typeface="+mn-ea"/>
        <a:cs typeface="+mn-cs"/>
      </a:defRPr>
    </a:lvl8pPr>
    <a:lvl9pPr marL="3657600" algn="l" defTabSz="914400" rtl="0" eaLnBrk="1" latinLnBrk="0" hangingPunct="1">
      <a:defRPr sz="4000"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CCC"/>
    <a:srgbClr val="008000"/>
    <a:srgbClr val="CC0000"/>
    <a:srgbClr val="FFFFCC"/>
    <a:srgbClr val="FF6600"/>
    <a:srgbClr val="66FFFF"/>
    <a:srgbClr val="E6F9FE"/>
    <a:srgbClr val="45556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8" autoAdjust="0"/>
    <p:restoredTop sz="94660"/>
  </p:normalViewPr>
  <p:slideViewPr>
    <p:cSldViewPr>
      <p:cViewPr>
        <p:scale>
          <a:sx n="100" d="100"/>
          <a:sy n="100" d="100"/>
        </p:scale>
        <p:origin x="-522" y="7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t" anchorCtr="0" compatLnSpc="1">
            <a:prstTxWarp prst="textNoShape">
              <a:avLst/>
            </a:prstTxWarp>
          </a:bodyPr>
          <a:lstStyle>
            <a:lvl1pPr defTabSz="966936" eaLnBrk="1" hangingPunct="1">
              <a:defRPr sz="1300"/>
            </a:lvl1pPr>
          </a:lstStyle>
          <a:p>
            <a:pPr>
              <a:defRPr/>
            </a:pPr>
            <a:endParaRPr lang="it-IT" altLang="sr-Latn-RS"/>
          </a:p>
        </p:txBody>
      </p:sp>
      <p:sp>
        <p:nvSpPr>
          <p:cNvPr id="77827" name="Rectangle 3"/>
          <p:cNvSpPr>
            <a:spLocks noGrp="1" noChangeArrowheads="1"/>
          </p:cNvSpPr>
          <p:nvPr>
            <p:ph type="dt" sz="quarter" idx="1"/>
          </p:nvPr>
        </p:nvSpPr>
        <p:spPr bwMode="auto">
          <a:xfrm>
            <a:off x="3902075"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t" anchorCtr="0" compatLnSpc="1">
            <a:prstTxWarp prst="textNoShape">
              <a:avLst/>
            </a:prstTxWarp>
          </a:bodyPr>
          <a:lstStyle>
            <a:lvl1pPr algn="r" defTabSz="966936" eaLnBrk="1" hangingPunct="1">
              <a:defRPr sz="1300"/>
            </a:lvl1pPr>
          </a:lstStyle>
          <a:p>
            <a:pPr>
              <a:defRPr/>
            </a:pPr>
            <a:fld id="{0DE3E8C3-C84D-418E-9C8F-B3BF6A0BCA2F}" type="datetimeFigureOut">
              <a:rPr lang="it-IT" altLang="sr-Latn-RS"/>
              <a:pPr>
                <a:defRPr/>
              </a:pPr>
              <a:t>25/05/2018</a:t>
            </a:fld>
            <a:endParaRPr lang="fr-FR" altLang="sr-Latn-RS" dirty="0"/>
          </a:p>
        </p:txBody>
      </p:sp>
      <p:sp>
        <p:nvSpPr>
          <p:cNvPr id="77828" name="Rectangle 4"/>
          <p:cNvSpPr>
            <a:spLocks noGrp="1" noChangeArrowheads="1"/>
          </p:cNvSpPr>
          <p:nvPr>
            <p:ph type="ftr" sz="quarter" idx="2"/>
          </p:nvPr>
        </p:nvSpPr>
        <p:spPr bwMode="auto">
          <a:xfrm>
            <a:off x="0"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b" anchorCtr="0" compatLnSpc="1">
            <a:prstTxWarp prst="textNoShape">
              <a:avLst/>
            </a:prstTxWarp>
          </a:bodyPr>
          <a:lstStyle>
            <a:lvl1pPr defTabSz="966936" eaLnBrk="1" hangingPunct="1">
              <a:defRPr sz="1300"/>
            </a:lvl1pPr>
          </a:lstStyle>
          <a:p>
            <a:pPr>
              <a:defRPr/>
            </a:pPr>
            <a:endParaRPr lang="it-IT" altLang="sr-Latn-RS"/>
          </a:p>
        </p:txBody>
      </p:sp>
      <p:sp>
        <p:nvSpPr>
          <p:cNvPr id="77829" name="Rectangle 5"/>
          <p:cNvSpPr>
            <a:spLocks noGrp="1" noChangeArrowheads="1"/>
          </p:cNvSpPr>
          <p:nvPr>
            <p:ph type="sldNum" sz="quarter" idx="3"/>
          </p:nvPr>
        </p:nvSpPr>
        <p:spPr bwMode="auto">
          <a:xfrm>
            <a:off x="3902075"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b" anchorCtr="0" compatLnSpc="1">
            <a:prstTxWarp prst="textNoShape">
              <a:avLst/>
            </a:prstTxWarp>
          </a:bodyPr>
          <a:lstStyle>
            <a:lvl1pPr algn="r" defTabSz="965200" eaLnBrk="1" hangingPunct="1">
              <a:defRPr sz="1300"/>
            </a:lvl1pPr>
          </a:lstStyle>
          <a:p>
            <a:pPr>
              <a:defRPr/>
            </a:pPr>
            <a:fld id="{A82CCF4D-5BA7-42AD-907A-8B00E146642E}" type="slidenum">
              <a:rPr lang="it-IT" altLang="sr-Latn-RS"/>
              <a:pPr>
                <a:defRPr/>
              </a:pPr>
              <a:t>‹#›</a:t>
            </a:fld>
            <a:endParaRPr lang="fr-FR" altLang="sr-Latn-R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t" anchorCtr="0" compatLnSpc="1">
            <a:prstTxWarp prst="textNoShape">
              <a:avLst/>
            </a:prstTxWarp>
          </a:bodyPr>
          <a:lstStyle>
            <a:lvl1pPr defTabSz="966936" eaLnBrk="1" hangingPunct="1">
              <a:defRPr sz="1300"/>
            </a:lvl1pPr>
          </a:lstStyle>
          <a:p>
            <a:pPr>
              <a:defRPr/>
            </a:pPr>
            <a:endParaRPr lang="en-GB" altLang="sr-Latn-RS"/>
          </a:p>
        </p:txBody>
      </p:sp>
      <p:sp>
        <p:nvSpPr>
          <p:cNvPr id="39939" name="Rectangle 3"/>
          <p:cNvSpPr>
            <a:spLocks noGrp="1" noChangeArrowheads="1"/>
          </p:cNvSpPr>
          <p:nvPr>
            <p:ph type="dt" idx="1"/>
          </p:nvPr>
        </p:nvSpPr>
        <p:spPr bwMode="auto">
          <a:xfrm>
            <a:off x="3902075"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t" anchorCtr="0" compatLnSpc="1">
            <a:prstTxWarp prst="textNoShape">
              <a:avLst/>
            </a:prstTxWarp>
          </a:bodyPr>
          <a:lstStyle>
            <a:lvl1pPr algn="r" defTabSz="966936" eaLnBrk="1" hangingPunct="1">
              <a:defRPr sz="1300"/>
            </a:lvl1pPr>
          </a:lstStyle>
          <a:p>
            <a:pPr>
              <a:defRPr/>
            </a:pPr>
            <a:fld id="{8A013BD8-D808-4DDF-BA12-AB0D50786AFA}" type="datetimeFigureOut">
              <a:rPr lang="en-GB" altLang="sr-Latn-RS"/>
              <a:pPr>
                <a:defRPr/>
              </a:pPr>
              <a:t>25/05/2018</a:t>
            </a:fld>
            <a:endParaRPr lang="fr-FR" altLang="sr-Latn-RS" dirty="0"/>
          </a:p>
        </p:txBody>
      </p:sp>
      <p:sp>
        <p:nvSpPr>
          <p:cNvPr id="13316" name="Rectangle 4"/>
          <p:cNvSpPr>
            <a:spLocks noGrp="1" noRot="1" noChangeAspect="1" noChangeArrowheads="1" noTextEdit="1"/>
          </p:cNvSpPr>
          <p:nvPr>
            <p:ph type="sldImg" idx="2"/>
          </p:nvPr>
        </p:nvSpPr>
        <p:spPr bwMode="auto">
          <a:xfrm>
            <a:off x="938213" y="750888"/>
            <a:ext cx="5013325" cy="3759200"/>
          </a:xfrm>
          <a:prstGeom prst="rect">
            <a:avLst/>
          </a:prstGeom>
          <a:noFill/>
          <a:ln w="9525">
            <a:solidFill>
              <a:srgbClr val="000000"/>
            </a:solidFill>
            <a:miter lim="800000"/>
            <a:headEnd/>
            <a:tailEnd/>
          </a:ln>
          <a:effectLst/>
        </p:spPr>
      </p:sp>
      <p:sp>
        <p:nvSpPr>
          <p:cNvPr id="39941" name="Rectangle 5"/>
          <p:cNvSpPr>
            <a:spLocks noGrp="1" noChangeArrowheads="1"/>
          </p:cNvSpPr>
          <p:nvPr>
            <p:ph type="body" sz="quarter" idx="3"/>
          </p:nvPr>
        </p:nvSpPr>
        <p:spPr bwMode="auto">
          <a:xfrm>
            <a:off x="688975" y="4760913"/>
            <a:ext cx="5510213" cy="4508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9942" name="Rectangle 6"/>
          <p:cNvSpPr>
            <a:spLocks noGrp="1" noChangeArrowheads="1"/>
          </p:cNvSpPr>
          <p:nvPr>
            <p:ph type="ftr" sz="quarter" idx="4"/>
          </p:nvPr>
        </p:nvSpPr>
        <p:spPr bwMode="auto">
          <a:xfrm>
            <a:off x="0"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b" anchorCtr="0" compatLnSpc="1">
            <a:prstTxWarp prst="textNoShape">
              <a:avLst/>
            </a:prstTxWarp>
          </a:bodyPr>
          <a:lstStyle>
            <a:lvl1pPr defTabSz="966936" eaLnBrk="1" hangingPunct="1">
              <a:defRPr sz="1300"/>
            </a:lvl1pPr>
          </a:lstStyle>
          <a:p>
            <a:pPr>
              <a:defRPr/>
            </a:pPr>
            <a:endParaRPr lang="en-GB" altLang="sr-Latn-RS"/>
          </a:p>
        </p:txBody>
      </p:sp>
      <p:sp>
        <p:nvSpPr>
          <p:cNvPr id="39943" name="Rectangle 7"/>
          <p:cNvSpPr>
            <a:spLocks noGrp="1" noChangeArrowheads="1"/>
          </p:cNvSpPr>
          <p:nvPr>
            <p:ph type="sldNum" sz="quarter" idx="5"/>
          </p:nvPr>
        </p:nvSpPr>
        <p:spPr bwMode="auto">
          <a:xfrm>
            <a:off x="3902075"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594" tIns="48297" rIns="96594" bIns="48297" numCol="1" anchor="b" anchorCtr="0" compatLnSpc="1">
            <a:prstTxWarp prst="textNoShape">
              <a:avLst/>
            </a:prstTxWarp>
          </a:bodyPr>
          <a:lstStyle>
            <a:lvl1pPr algn="r" defTabSz="965200" eaLnBrk="1" hangingPunct="1">
              <a:defRPr sz="1300"/>
            </a:lvl1pPr>
          </a:lstStyle>
          <a:p>
            <a:pPr>
              <a:defRPr/>
            </a:pPr>
            <a:fld id="{08CA269D-5230-4DA8-9328-7E0FB3BD5956}" type="slidenum">
              <a:rPr lang="en-GB" altLang="sr-Latn-RS"/>
              <a:pPr>
                <a:defRPr/>
              </a:pPr>
              <a:t>‹#›</a:t>
            </a:fld>
            <a:endParaRPr lang="fr-FR" altLang="sr-Latn-R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endParaRPr lang="en-US" altLang="en-US" smtClean="0"/>
          </a:p>
        </p:txBody>
      </p:sp>
      <p:sp>
        <p:nvSpPr>
          <p:cNvPr id="14340" name="Slide Number Placeholder 3"/>
          <p:cNvSpPr>
            <a:spLocks noGrp="1"/>
          </p:cNvSpPr>
          <p:nvPr>
            <p:ph type="sldNum" sz="quarter" idx="5"/>
          </p:nvPr>
        </p:nvSpPr>
        <p:spPr>
          <a:noFill/>
          <a:ln>
            <a:miter lim="800000"/>
            <a:headEnd/>
            <a:tailEnd/>
          </a:ln>
        </p:spPr>
        <p:txBody>
          <a:bodyPr/>
          <a:lstStyle/>
          <a:p>
            <a:fld id="{931B5001-1378-417E-A00B-08C4A91BF122}" type="slidenum">
              <a:rPr lang="en-GB" smtClean="0"/>
              <a:pPr/>
              <a:t>2</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endParaRPr lang="en-US" altLang="en-US" smtClean="0"/>
          </a:p>
        </p:txBody>
      </p:sp>
      <p:sp>
        <p:nvSpPr>
          <p:cNvPr id="15364" name="Slide Number Placeholder 3"/>
          <p:cNvSpPr>
            <a:spLocks noGrp="1"/>
          </p:cNvSpPr>
          <p:nvPr>
            <p:ph type="sldNum" sz="quarter" idx="5"/>
          </p:nvPr>
        </p:nvSpPr>
        <p:spPr>
          <a:noFill/>
          <a:ln>
            <a:miter lim="800000"/>
            <a:headEnd/>
            <a:tailEnd/>
          </a:ln>
        </p:spPr>
        <p:txBody>
          <a:bodyPr/>
          <a:lstStyle/>
          <a:p>
            <a:fld id="{A8ADA137-CEB6-426F-B00B-88C52471CBA3}" type="slidenum">
              <a:rPr lang="en-GB" smtClean="0"/>
              <a:pPr/>
              <a:t>3</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p:spPr>
        <p:txBody>
          <a:bodyPr/>
          <a:lstStyle/>
          <a:p>
            <a:endParaRPr lang="en-US" altLang="en-US" smtClean="0"/>
          </a:p>
        </p:txBody>
      </p:sp>
      <p:sp>
        <p:nvSpPr>
          <p:cNvPr id="16388" name="Slide Number Placeholder 3"/>
          <p:cNvSpPr>
            <a:spLocks noGrp="1"/>
          </p:cNvSpPr>
          <p:nvPr>
            <p:ph type="sldNum" sz="quarter" idx="5"/>
          </p:nvPr>
        </p:nvSpPr>
        <p:spPr>
          <a:noFill/>
          <a:ln>
            <a:miter lim="800000"/>
            <a:headEnd/>
            <a:tailEnd/>
          </a:ln>
        </p:spPr>
        <p:txBody>
          <a:bodyPr/>
          <a:lstStyle/>
          <a:p>
            <a:fld id="{8C9EEA94-C32B-4DB7-9F7E-913B89D728FF}" type="slidenum">
              <a:rPr lang="en-GB" smtClean="0">
                <a:solidFill>
                  <a:srgbClr val="000000"/>
                </a:solidFill>
              </a:rPr>
              <a:pPr/>
              <a:t>4</a:t>
            </a:fld>
            <a:endParaRPr lang="fr-FR"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endParaRPr lang="en-US" altLang="en-US" smtClean="0"/>
          </a:p>
        </p:txBody>
      </p:sp>
      <p:sp>
        <p:nvSpPr>
          <p:cNvPr id="17412" name="Slide Number Placeholder 3"/>
          <p:cNvSpPr>
            <a:spLocks noGrp="1"/>
          </p:cNvSpPr>
          <p:nvPr>
            <p:ph type="sldNum" sz="quarter" idx="5"/>
          </p:nvPr>
        </p:nvSpPr>
        <p:spPr>
          <a:noFill/>
          <a:ln>
            <a:miter lim="800000"/>
            <a:headEnd/>
            <a:tailEnd/>
          </a:ln>
        </p:spPr>
        <p:txBody>
          <a:bodyPr/>
          <a:lstStyle/>
          <a:p>
            <a:fld id="{61E8A88F-CBB7-41E7-A4F8-14CED02D51C5}" type="slidenum">
              <a:rPr lang="en-GB" smtClean="0"/>
              <a:pPr/>
              <a:t>7</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E2D7A35E-2175-447D-B91F-B82710D14FE9}" type="datetimeFigureOut">
              <a:rPr lang="en-US" altLang="sr-Latn-RS"/>
              <a:pPr>
                <a:defRPr/>
              </a:pPr>
              <a:t>5/25/2018</a:t>
            </a:fld>
            <a:endParaRPr lang="en-GB" altLang="sr-Latn-RS" dirty="0"/>
          </a:p>
        </p:txBody>
      </p:sp>
      <p:sp>
        <p:nvSpPr>
          <p:cNvPr id="5" name="Footer Placeholder 4"/>
          <p:cNvSpPr>
            <a:spLocks noGrp="1"/>
          </p:cNvSpPr>
          <p:nvPr>
            <p:ph type="ftr" sz="quarter" idx="11"/>
          </p:nvPr>
        </p:nvSpPr>
        <p:spPr/>
        <p:txBody>
          <a:bodyPr/>
          <a:lstStyle>
            <a:lvl1pPr>
              <a:defRPr/>
            </a:lvl1pPr>
          </a:lstStyle>
          <a:p>
            <a:pPr>
              <a:defRPr/>
            </a:pPr>
            <a:endParaRPr lang="en-GB" altLang="sr-Latn-RS"/>
          </a:p>
        </p:txBody>
      </p:sp>
      <p:sp>
        <p:nvSpPr>
          <p:cNvPr id="6" name="Slide Number Placeholder 5"/>
          <p:cNvSpPr>
            <a:spLocks noGrp="1"/>
          </p:cNvSpPr>
          <p:nvPr>
            <p:ph type="sldNum" sz="quarter" idx="12"/>
          </p:nvPr>
        </p:nvSpPr>
        <p:spPr/>
        <p:txBody>
          <a:bodyPr/>
          <a:lstStyle>
            <a:lvl1pPr>
              <a:defRPr/>
            </a:lvl1pPr>
          </a:lstStyle>
          <a:p>
            <a:pPr>
              <a:defRPr/>
            </a:pPr>
            <a:fld id="{47482324-AE50-44CF-8796-0269ADBAE9B6}" type="slidenum">
              <a:rPr lang="en-GB" altLang="sr-Latn-RS"/>
              <a:pPr>
                <a:defRPr/>
              </a:pPr>
              <a:t>‹#›</a:t>
            </a:fld>
            <a:endParaRPr lang="en-GB" altLang="sr-Latn-R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70940AB-F1D5-496A-862C-323E0DF8E77A}" type="datetimeFigureOut">
              <a:rPr lang="en-US" altLang="sr-Latn-RS"/>
              <a:pPr>
                <a:defRPr/>
              </a:pPr>
              <a:t>5/25/2018</a:t>
            </a:fld>
            <a:endParaRPr lang="en-GB" altLang="sr-Latn-RS" dirty="0"/>
          </a:p>
        </p:txBody>
      </p:sp>
      <p:sp>
        <p:nvSpPr>
          <p:cNvPr id="5" name="Footer Placeholder 4"/>
          <p:cNvSpPr>
            <a:spLocks noGrp="1"/>
          </p:cNvSpPr>
          <p:nvPr>
            <p:ph type="ftr" sz="quarter" idx="11"/>
          </p:nvPr>
        </p:nvSpPr>
        <p:spPr/>
        <p:txBody>
          <a:bodyPr/>
          <a:lstStyle>
            <a:lvl1pPr>
              <a:defRPr/>
            </a:lvl1pPr>
          </a:lstStyle>
          <a:p>
            <a:pPr>
              <a:defRPr/>
            </a:pPr>
            <a:endParaRPr lang="en-GB" altLang="sr-Latn-RS"/>
          </a:p>
        </p:txBody>
      </p:sp>
      <p:sp>
        <p:nvSpPr>
          <p:cNvPr id="6" name="Slide Number Placeholder 5"/>
          <p:cNvSpPr>
            <a:spLocks noGrp="1"/>
          </p:cNvSpPr>
          <p:nvPr>
            <p:ph type="sldNum" sz="quarter" idx="12"/>
          </p:nvPr>
        </p:nvSpPr>
        <p:spPr/>
        <p:txBody>
          <a:bodyPr/>
          <a:lstStyle>
            <a:lvl1pPr>
              <a:defRPr/>
            </a:lvl1pPr>
          </a:lstStyle>
          <a:p>
            <a:pPr>
              <a:defRPr/>
            </a:pPr>
            <a:fld id="{ADDD5172-CCD7-4DE4-8F1A-B6E20019B830}" type="slidenum">
              <a:rPr lang="en-GB" altLang="sr-Latn-RS"/>
              <a:pPr>
                <a:defRPr/>
              </a:pPr>
              <a:t>‹#›</a:t>
            </a:fld>
            <a:endParaRPr lang="en-GB" altLang="sr-Latn-R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5DFB9A3-C86B-45E4-8C66-F020A8DDA090}" type="datetimeFigureOut">
              <a:rPr lang="en-US" altLang="sr-Latn-RS"/>
              <a:pPr>
                <a:defRPr/>
              </a:pPr>
              <a:t>5/25/2018</a:t>
            </a:fld>
            <a:endParaRPr lang="en-GB" altLang="sr-Latn-RS" dirty="0"/>
          </a:p>
        </p:txBody>
      </p:sp>
      <p:sp>
        <p:nvSpPr>
          <p:cNvPr id="5" name="Footer Placeholder 4"/>
          <p:cNvSpPr>
            <a:spLocks noGrp="1"/>
          </p:cNvSpPr>
          <p:nvPr>
            <p:ph type="ftr" sz="quarter" idx="11"/>
          </p:nvPr>
        </p:nvSpPr>
        <p:spPr/>
        <p:txBody>
          <a:bodyPr/>
          <a:lstStyle>
            <a:lvl1pPr>
              <a:defRPr/>
            </a:lvl1pPr>
          </a:lstStyle>
          <a:p>
            <a:pPr>
              <a:defRPr/>
            </a:pPr>
            <a:endParaRPr lang="en-GB" altLang="sr-Latn-RS"/>
          </a:p>
        </p:txBody>
      </p:sp>
      <p:sp>
        <p:nvSpPr>
          <p:cNvPr id="6" name="Slide Number Placeholder 5"/>
          <p:cNvSpPr>
            <a:spLocks noGrp="1"/>
          </p:cNvSpPr>
          <p:nvPr>
            <p:ph type="sldNum" sz="quarter" idx="12"/>
          </p:nvPr>
        </p:nvSpPr>
        <p:spPr/>
        <p:txBody>
          <a:bodyPr/>
          <a:lstStyle>
            <a:lvl1pPr>
              <a:defRPr/>
            </a:lvl1pPr>
          </a:lstStyle>
          <a:p>
            <a:pPr>
              <a:defRPr/>
            </a:pPr>
            <a:fld id="{46983A50-AEF8-4FD5-9C30-7A47347F0B0B}" type="slidenum">
              <a:rPr lang="en-GB" altLang="sr-Latn-RS"/>
              <a:pPr>
                <a:defRPr/>
              </a:pPr>
              <a:t>‹#›</a:t>
            </a:fld>
            <a:endParaRPr lang="en-GB" altLang="sr-Latn-R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fld id="{CDF84562-98C1-471D-AD4A-9EB88A268725}" type="datetimeFigureOut">
              <a:rPr lang="en-US" altLang="sr-Latn-RS"/>
              <a:pPr>
                <a:defRPr/>
              </a:pPr>
              <a:t>5/25/2018</a:t>
            </a:fld>
            <a:endParaRPr lang="en-GB" altLang="sr-Latn-RS" dirty="0"/>
          </a:p>
        </p:txBody>
      </p:sp>
      <p:sp>
        <p:nvSpPr>
          <p:cNvPr id="4" name="Footer Placeholder 4"/>
          <p:cNvSpPr>
            <a:spLocks noGrp="1"/>
          </p:cNvSpPr>
          <p:nvPr>
            <p:ph type="ftr" sz="quarter" idx="11"/>
          </p:nvPr>
        </p:nvSpPr>
        <p:spPr/>
        <p:txBody>
          <a:bodyPr/>
          <a:lstStyle>
            <a:lvl1pPr>
              <a:defRPr/>
            </a:lvl1pPr>
          </a:lstStyle>
          <a:p>
            <a:pPr>
              <a:defRPr/>
            </a:pPr>
            <a:endParaRPr lang="en-GB" altLang="sr-Latn-RS"/>
          </a:p>
        </p:txBody>
      </p:sp>
      <p:sp>
        <p:nvSpPr>
          <p:cNvPr id="5" name="Slide Number Placeholder 5"/>
          <p:cNvSpPr>
            <a:spLocks noGrp="1"/>
          </p:cNvSpPr>
          <p:nvPr>
            <p:ph type="sldNum" sz="quarter" idx="12"/>
          </p:nvPr>
        </p:nvSpPr>
        <p:spPr/>
        <p:txBody>
          <a:bodyPr/>
          <a:lstStyle>
            <a:lvl1pPr>
              <a:defRPr/>
            </a:lvl1pPr>
          </a:lstStyle>
          <a:p>
            <a:pPr>
              <a:defRPr/>
            </a:pPr>
            <a:fld id="{CADD2D1C-58ED-4C71-8F7E-070DFA700789}" type="slidenum">
              <a:rPr lang="en-GB" altLang="sr-Latn-RS"/>
              <a:pPr>
                <a:defRPr/>
              </a:pPr>
              <a:t>‹#›</a:t>
            </a:fld>
            <a:endParaRPr lang="en-GB" altLang="sr-Latn-R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4288AD6-C4BE-486C-BD54-1A7541456222}" type="datetimeFigureOut">
              <a:rPr lang="en-US" altLang="sr-Latn-RS"/>
              <a:pPr>
                <a:defRPr/>
              </a:pPr>
              <a:t>5/25/2018</a:t>
            </a:fld>
            <a:endParaRPr lang="en-GB" altLang="sr-Latn-RS" dirty="0"/>
          </a:p>
        </p:txBody>
      </p:sp>
      <p:sp>
        <p:nvSpPr>
          <p:cNvPr id="5" name="Footer Placeholder 4"/>
          <p:cNvSpPr>
            <a:spLocks noGrp="1"/>
          </p:cNvSpPr>
          <p:nvPr>
            <p:ph type="ftr" sz="quarter" idx="11"/>
          </p:nvPr>
        </p:nvSpPr>
        <p:spPr/>
        <p:txBody>
          <a:bodyPr/>
          <a:lstStyle>
            <a:lvl1pPr>
              <a:defRPr/>
            </a:lvl1pPr>
          </a:lstStyle>
          <a:p>
            <a:pPr>
              <a:defRPr/>
            </a:pPr>
            <a:endParaRPr lang="en-GB" altLang="sr-Latn-RS"/>
          </a:p>
        </p:txBody>
      </p:sp>
      <p:sp>
        <p:nvSpPr>
          <p:cNvPr id="6" name="Slide Number Placeholder 5"/>
          <p:cNvSpPr>
            <a:spLocks noGrp="1"/>
          </p:cNvSpPr>
          <p:nvPr>
            <p:ph type="sldNum" sz="quarter" idx="12"/>
          </p:nvPr>
        </p:nvSpPr>
        <p:spPr/>
        <p:txBody>
          <a:bodyPr/>
          <a:lstStyle>
            <a:lvl1pPr>
              <a:defRPr/>
            </a:lvl1pPr>
          </a:lstStyle>
          <a:p>
            <a:pPr>
              <a:defRPr/>
            </a:pPr>
            <a:fld id="{6E2C400B-3CAC-4AF1-BC45-CCC047A2F49F}" type="slidenum">
              <a:rPr lang="en-GB" altLang="sr-Latn-RS"/>
              <a:pPr>
                <a:defRPr/>
              </a:pPr>
              <a:t>‹#›</a:t>
            </a:fld>
            <a:endParaRPr lang="en-GB" altLang="sr-Latn-R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50302CF-79A6-4954-B4DB-9EE77681EB60}" type="datetimeFigureOut">
              <a:rPr lang="en-US" altLang="sr-Latn-RS"/>
              <a:pPr>
                <a:defRPr/>
              </a:pPr>
              <a:t>5/25/2018</a:t>
            </a:fld>
            <a:endParaRPr lang="en-GB" altLang="sr-Latn-RS" dirty="0"/>
          </a:p>
        </p:txBody>
      </p:sp>
      <p:sp>
        <p:nvSpPr>
          <p:cNvPr id="5" name="Footer Placeholder 4"/>
          <p:cNvSpPr>
            <a:spLocks noGrp="1"/>
          </p:cNvSpPr>
          <p:nvPr>
            <p:ph type="ftr" sz="quarter" idx="11"/>
          </p:nvPr>
        </p:nvSpPr>
        <p:spPr/>
        <p:txBody>
          <a:bodyPr/>
          <a:lstStyle>
            <a:lvl1pPr>
              <a:defRPr/>
            </a:lvl1pPr>
          </a:lstStyle>
          <a:p>
            <a:pPr>
              <a:defRPr/>
            </a:pPr>
            <a:endParaRPr lang="en-GB" altLang="sr-Latn-RS"/>
          </a:p>
        </p:txBody>
      </p:sp>
      <p:sp>
        <p:nvSpPr>
          <p:cNvPr id="6" name="Slide Number Placeholder 5"/>
          <p:cNvSpPr>
            <a:spLocks noGrp="1"/>
          </p:cNvSpPr>
          <p:nvPr>
            <p:ph type="sldNum" sz="quarter" idx="12"/>
          </p:nvPr>
        </p:nvSpPr>
        <p:spPr/>
        <p:txBody>
          <a:bodyPr/>
          <a:lstStyle>
            <a:lvl1pPr>
              <a:defRPr/>
            </a:lvl1pPr>
          </a:lstStyle>
          <a:p>
            <a:pPr>
              <a:defRPr/>
            </a:pPr>
            <a:fld id="{AC8D7A28-4868-40B7-8D46-5D72E9981BBD}" type="slidenum">
              <a:rPr lang="en-GB" altLang="sr-Latn-RS"/>
              <a:pPr>
                <a:defRPr/>
              </a:pPr>
              <a:t>‹#›</a:t>
            </a:fld>
            <a:endParaRPr lang="en-GB" altLang="sr-Latn-R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261478F5-0330-4032-B436-EAFC4A1479FA}" type="datetimeFigureOut">
              <a:rPr lang="en-US" altLang="sr-Latn-RS"/>
              <a:pPr>
                <a:defRPr/>
              </a:pPr>
              <a:t>5/25/2018</a:t>
            </a:fld>
            <a:endParaRPr lang="en-GB" altLang="sr-Latn-RS" dirty="0"/>
          </a:p>
        </p:txBody>
      </p:sp>
      <p:sp>
        <p:nvSpPr>
          <p:cNvPr id="6" name="Footer Placeholder 4"/>
          <p:cNvSpPr>
            <a:spLocks noGrp="1"/>
          </p:cNvSpPr>
          <p:nvPr>
            <p:ph type="ftr" sz="quarter" idx="11"/>
          </p:nvPr>
        </p:nvSpPr>
        <p:spPr/>
        <p:txBody>
          <a:bodyPr/>
          <a:lstStyle>
            <a:lvl1pPr>
              <a:defRPr/>
            </a:lvl1pPr>
          </a:lstStyle>
          <a:p>
            <a:pPr>
              <a:defRPr/>
            </a:pPr>
            <a:endParaRPr lang="en-GB" altLang="sr-Latn-RS"/>
          </a:p>
        </p:txBody>
      </p:sp>
      <p:sp>
        <p:nvSpPr>
          <p:cNvPr id="7" name="Slide Number Placeholder 5"/>
          <p:cNvSpPr>
            <a:spLocks noGrp="1"/>
          </p:cNvSpPr>
          <p:nvPr>
            <p:ph type="sldNum" sz="quarter" idx="12"/>
          </p:nvPr>
        </p:nvSpPr>
        <p:spPr/>
        <p:txBody>
          <a:bodyPr/>
          <a:lstStyle>
            <a:lvl1pPr>
              <a:defRPr/>
            </a:lvl1pPr>
          </a:lstStyle>
          <a:p>
            <a:pPr>
              <a:defRPr/>
            </a:pPr>
            <a:fld id="{9D6F4DA3-E996-4015-B802-BBB06F6C7EA0}" type="slidenum">
              <a:rPr lang="en-GB" altLang="sr-Latn-RS"/>
              <a:pPr>
                <a:defRPr/>
              </a:pPr>
              <a:t>‹#›</a:t>
            </a:fld>
            <a:endParaRPr lang="en-GB" altLang="sr-Latn-R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8BF915F8-5CD6-40E9-B5FD-E7689CF9621C}" type="datetimeFigureOut">
              <a:rPr lang="en-US" altLang="sr-Latn-RS"/>
              <a:pPr>
                <a:defRPr/>
              </a:pPr>
              <a:t>5/25/2018</a:t>
            </a:fld>
            <a:endParaRPr lang="en-GB" altLang="sr-Latn-RS" dirty="0"/>
          </a:p>
        </p:txBody>
      </p:sp>
      <p:sp>
        <p:nvSpPr>
          <p:cNvPr id="8" name="Footer Placeholder 4"/>
          <p:cNvSpPr>
            <a:spLocks noGrp="1"/>
          </p:cNvSpPr>
          <p:nvPr>
            <p:ph type="ftr" sz="quarter" idx="11"/>
          </p:nvPr>
        </p:nvSpPr>
        <p:spPr/>
        <p:txBody>
          <a:bodyPr/>
          <a:lstStyle>
            <a:lvl1pPr>
              <a:defRPr/>
            </a:lvl1pPr>
          </a:lstStyle>
          <a:p>
            <a:pPr>
              <a:defRPr/>
            </a:pPr>
            <a:endParaRPr lang="en-GB" altLang="sr-Latn-RS"/>
          </a:p>
        </p:txBody>
      </p:sp>
      <p:sp>
        <p:nvSpPr>
          <p:cNvPr id="9" name="Slide Number Placeholder 5"/>
          <p:cNvSpPr>
            <a:spLocks noGrp="1"/>
          </p:cNvSpPr>
          <p:nvPr>
            <p:ph type="sldNum" sz="quarter" idx="12"/>
          </p:nvPr>
        </p:nvSpPr>
        <p:spPr/>
        <p:txBody>
          <a:bodyPr/>
          <a:lstStyle>
            <a:lvl1pPr>
              <a:defRPr/>
            </a:lvl1pPr>
          </a:lstStyle>
          <a:p>
            <a:pPr>
              <a:defRPr/>
            </a:pPr>
            <a:fld id="{28EFC9DE-AF3D-48BF-82B8-88D19A8EE461}" type="slidenum">
              <a:rPr lang="en-GB" altLang="sr-Latn-RS"/>
              <a:pPr>
                <a:defRPr/>
              </a:pPr>
              <a:t>‹#›</a:t>
            </a:fld>
            <a:endParaRPr lang="en-GB" altLang="sr-Latn-R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655AD94-612B-48E1-BD6C-F426B77CC023}" type="datetimeFigureOut">
              <a:rPr lang="en-US" altLang="sr-Latn-RS"/>
              <a:pPr>
                <a:defRPr/>
              </a:pPr>
              <a:t>5/25/2018</a:t>
            </a:fld>
            <a:endParaRPr lang="en-GB" altLang="sr-Latn-RS" dirty="0"/>
          </a:p>
        </p:txBody>
      </p:sp>
      <p:sp>
        <p:nvSpPr>
          <p:cNvPr id="4" name="Footer Placeholder 4"/>
          <p:cNvSpPr>
            <a:spLocks noGrp="1"/>
          </p:cNvSpPr>
          <p:nvPr>
            <p:ph type="ftr" sz="quarter" idx="11"/>
          </p:nvPr>
        </p:nvSpPr>
        <p:spPr/>
        <p:txBody>
          <a:bodyPr/>
          <a:lstStyle>
            <a:lvl1pPr>
              <a:defRPr/>
            </a:lvl1pPr>
          </a:lstStyle>
          <a:p>
            <a:pPr>
              <a:defRPr/>
            </a:pPr>
            <a:endParaRPr lang="en-GB" altLang="sr-Latn-RS"/>
          </a:p>
        </p:txBody>
      </p:sp>
      <p:sp>
        <p:nvSpPr>
          <p:cNvPr id="5" name="Slide Number Placeholder 5"/>
          <p:cNvSpPr>
            <a:spLocks noGrp="1"/>
          </p:cNvSpPr>
          <p:nvPr>
            <p:ph type="sldNum" sz="quarter" idx="12"/>
          </p:nvPr>
        </p:nvSpPr>
        <p:spPr/>
        <p:txBody>
          <a:bodyPr/>
          <a:lstStyle>
            <a:lvl1pPr>
              <a:defRPr/>
            </a:lvl1pPr>
          </a:lstStyle>
          <a:p>
            <a:pPr>
              <a:defRPr/>
            </a:pPr>
            <a:fld id="{9B154682-C676-46F4-819F-626685F85157}" type="slidenum">
              <a:rPr lang="en-GB" altLang="sr-Latn-RS"/>
              <a:pPr>
                <a:defRPr/>
              </a:pPr>
              <a:t>‹#›</a:t>
            </a:fld>
            <a:endParaRPr lang="en-GB" altLang="sr-Latn-R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CC8D1FA-B31C-4673-BA59-3A4F55E492DC}" type="datetimeFigureOut">
              <a:rPr lang="en-US" altLang="sr-Latn-RS"/>
              <a:pPr>
                <a:defRPr/>
              </a:pPr>
              <a:t>5/25/2018</a:t>
            </a:fld>
            <a:endParaRPr lang="en-GB" altLang="sr-Latn-RS" dirty="0"/>
          </a:p>
        </p:txBody>
      </p:sp>
      <p:sp>
        <p:nvSpPr>
          <p:cNvPr id="3" name="Footer Placeholder 4"/>
          <p:cNvSpPr>
            <a:spLocks noGrp="1"/>
          </p:cNvSpPr>
          <p:nvPr>
            <p:ph type="ftr" sz="quarter" idx="11"/>
          </p:nvPr>
        </p:nvSpPr>
        <p:spPr/>
        <p:txBody>
          <a:bodyPr/>
          <a:lstStyle>
            <a:lvl1pPr>
              <a:defRPr/>
            </a:lvl1pPr>
          </a:lstStyle>
          <a:p>
            <a:pPr>
              <a:defRPr/>
            </a:pPr>
            <a:endParaRPr lang="en-GB" altLang="sr-Latn-RS"/>
          </a:p>
        </p:txBody>
      </p:sp>
      <p:sp>
        <p:nvSpPr>
          <p:cNvPr id="4" name="Slide Number Placeholder 5"/>
          <p:cNvSpPr>
            <a:spLocks noGrp="1"/>
          </p:cNvSpPr>
          <p:nvPr>
            <p:ph type="sldNum" sz="quarter" idx="12"/>
          </p:nvPr>
        </p:nvSpPr>
        <p:spPr/>
        <p:txBody>
          <a:bodyPr/>
          <a:lstStyle>
            <a:lvl1pPr>
              <a:defRPr/>
            </a:lvl1pPr>
          </a:lstStyle>
          <a:p>
            <a:pPr>
              <a:defRPr/>
            </a:pPr>
            <a:fld id="{4087E6D0-45B1-4500-A7F8-F240D904B9E5}" type="slidenum">
              <a:rPr lang="en-GB" altLang="sr-Latn-RS"/>
              <a:pPr>
                <a:defRPr/>
              </a:pPr>
              <a:t>‹#›</a:t>
            </a:fld>
            <a:endParaRPr lang="en-GB" altLang="sr-Latn-R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672BD5D-DA23-46E5-9B74-1319A71AED0D}" type="datetimeFigureOut">
              <a:rPr lang="en-US" altLang="sr-Latn-RS"/>
              <a:pPr>
                <a:defRPr/>
              </a:pPr>
              <a:t>5/25/2018</a:t>
            </a:fld>
            <a:endParaRPr lang="en-GB" altLang="sr-Latn-RS" dirty="0"/>
          </a:p>
        </p:txBody>
      </p:sp>
      <p:sp>
        <p:nvSpPr>
          <p:cNvPr id="6" name="Footer Placeholder 4"/>
          <p:cNvSpPr>
            <a:spLocks noGrp="1"/>
          </p:cNvSpPr>
          <p:nvPr>
            <p:ph type="ftr" sz="quarter" idx="11"/>
          </p:nvPr>
        </p:nvSpPr>
        <p:spPr/>
        <p:txBody>
          <a:bodyPr/>
          <a:lstStyle>
            <a:lvl1pPr>
              <a:defRPr/>
            </a:lvl1pPr>
          </a:lstStyle>
          <a:p>
            <a:pPr>
              <a:defRPr/>
            </a:pPr>
            <a:endParaRPr lang="en-GB" altLang="sr-Latn-RS"/>
          </a:p>
        </p:txBody>
      </p:sp>
      <p:sp>
        <p:nvSpPr>
          <p:cNvPr id="7" name="Slide Number Placeholder 5"/>
          <p:cNvSpPr>
            <a:spLocks noGrp="1"/>
          </p:cNvSpPr>
          <p:nvPr>
            <p:ph type="sldNum" sz="quarter" idx="12"/>
          </p:nvPr>
        </p:nvSpPr>
        <p:spPr/>
        <p:txBody>
          <a:bodyPr/>
          <a:lstStyle>
            <a:lvl1pPr>
              <a:defRPr/>
            </a:lvl1pPr>
          </a:lstStyle>
          <a:p>
            <a:pPr>
              <a:defRPr/>
            </a:pPr>
            <a:fld id="{FB407C64-8A76-4CF5-AF53-9EF0AFB65C7C}" type="slidenum">
              <a:rPr lang="en-GB" altLang="sr-Latn-RS"/>
              <a:pPr>
                <a:defRPr/>
              </a:pPr>
              <a:t>‹#›</a:t>
            </a:fld>
            <a:endParaRPr lang="en-GB" altLang="sr-Latn-R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FE71789-C3D2-4676-8116-828E8DE4FF19}" type="datetimeFigureOut">
              <a:rPr lang="en-US" altLang="sr-Latn-RS"/>
              <a:pPr>
                <a:defRPr/>
              </a:pPr>
              <a:t>5/25/2018</a:t>
            </a:fld>
            <a:endParaRPr lang="en-GB" altLang="sr-Latn-RS" dirty="0"/>
          </a:p>
        </p:txBody>
      </p:sp>
      <p:sp>
        <p:nvSpPr>
          <p:cNvPr id="6" name="Footer Placeholder 4"/>
          <p:cNvSpPr>
            <a:spLocks noGrp="1"/>
          </p:cNvSpPr>
          <p:nvPr>
            <p:ph type="ftr" sz="quarter" idx="11"/>
          </p:nvPr>
        </p:nvSpPr>
        <p:spPr/>
        <p:txBody>
          <a:bodyPr/>
          <a:lstStyle>
            <a:lvl1pPr>
              <a:defRPr/>
            </a:lvl1pPr>
          </a:lstStyle>
          <a:p>
            <a:pPr>
              <a:defRPr/>
            </a:pPr>
            <a:endParaRPr lang="en-GB" altLang="sr-Latn-RS"/>
          </a:p>
        </p:txBody>
      </p:sp>
      <p:sp>
        <p:nvSpPr>
          <p:cNvPr id="7" name="Slide Number Placeholder 5"/>
          <p:cNvSpPr>
            <a:spLocks noGrp="1"/>
          </p:cNvSpPr>
          <p:nvPr>
            <p:ph type="sldNum" sz="quarter" idx="12"/>
          </p:nvPr>
        </p:nvSpPr>
        <p:spPr/>
        <p:txBody>
          <a:bodyPr/>
          <a:lstStyle>
            <a:lvl1pPr>
              <a:defRPr/>
            </a:lvl1pPr>
          </a:lstStyle>
          <a:p>
            <a:pPr>
              <a:defRPr/>
            </a:pPr>
            <a:fld id="{9C0284F1-57CD-4879-8948-D78C245E963E}" type="slidenum">
              <a:rPr lang="en-GB" altLang="sr-Latn-RS"/>
              <a:pPr>
                <a:defRPr/>
              </a:pPr>
              <a:t>‹#›</a:t>
            </a:fld>
            <a:endParaRPr lang="en-GB" altLang="sr-Latn-R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E9537024-4B4E-4412-9544-C2D7E57EBBEB}" type="datetimeFigureOut">
              <a:rPr lang="en-US" altLang="sr-Latn-RS"/>
              <a:pPr>
                <a:defRPr/>
              </a:pPr>
              <a:t>5/25/2018</a:t>
            </a:fld>
            <a:endParaRPr lang="en-GB" altLang="sr-Latn-R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pPr>
              <a:defRPr/>
            </a:pPr>
            <a:endParaRPr lang="en-GB" altLang="sr-Latn-R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EE18AD2-1BA4-47FA-9BE6-7C5896D52DB4}" type="slidenum">
              <a:rPr lang="en-GB" altLang="sr-Latn-RS"/>
              <a:pPr>
                <a:defRPr/>
              </a:pPr>
              <a:t>‹#›</a:t>
            </a:fld>
            <a:endParaRPr lang="en-GB" altLang="sr-Latn-R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sp>
        <p:nvSpPr>
          <p:cNvPr id="7" name="Rectangle 6"/>
          <p:cNvSpPr/>
          <p:nvPr/>
        </p:nvSpPr>
        <p:spPr>
          <a:xfrm>
            <a:off x="4479925" y="2967038"/>
            <a:ext cx="184150" cy="923925"/>
          </a:xfrm>
          <a:prstGeom prst="rect">
            <a:avLst/>
          </a:prstGeom>
          <a:noFill/>
        </p:spPr>
        <p:txBody>
          <a:bodyPr wrap="none">
            <a:spAutoFit/>
          </a:bodyPr>
          <a:lstStyle/>
          <a:p>
            <a:pPr algn="ctr">
              <a:defRPr/>
            </a:pPr>
            <a:endPar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Rectangle 7"/>
          <p:cNvSpPr/>
          <p:nvPr/>
        </p:nvSpPr>
        <p:spPr>
          <a:xfrm>
            <a:off x="4479925" y="2967038"/>
            <a:ext cx="184150" cy="923925"/>
          </a:xfrm>
          <a:prstGeom prst="rect">
            <a:avLst/>
          </a:prstGeom>
          <a:noFill/>
        </p:spPr>
        <p:txBody>
          <a:bodyPr wrap="none">
            <a:spAutoFit/>
          </a:bodyPr>
          <a:lstStyle/>
          <a:p>
            <a:pPr algn="ctr">
              <a:defRPr/>
            </a:pPr>
            <a:endParaRPr lang="en-US" sz="5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9" name="Rectangle 8"/>
          <p:cNvSpPr/>
          <p:nvPr/>
        </p:nvSpPr>
        <p:spPr>
          <a:xfrm>
            <a:off x="4479925" y="2967038"/>
            <a:ext cx="184150" cy="923925"/>
          </a:xfrm>
          <a:prstGeom prst="rect">
            <a:avLst/>
          </a:prstGeom>
          <a:noFill/>
        </p:spPr>
        <p:txBody>
          <a:bodyPr wrap="none">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defRPr/>
            </a:pPr>
            <a:endParaRPr lang="en-US" sz="5400" b="1" dirty="0">
              <a:ln/>
              <a:solidFill>
                <a:schemeClr val="accent5">
                  <a:tint val="50000"/>
                  <a:satMod val="180000"/>
                </a:schemeClr>
              </a:solidFill>
            </a:endParaRPr>
          </a:p>
        </p:txBody>
      </p:sp>
      <p:sp>
        <p:nvSpPr>
          <p:cNvPr id="2054" name="TextBox 13"/>
          <p:cNvSpPr txBox="1">
            <a:spLocks noChangeArrowheads="1"/>
          </p:cNvSpPr>
          <p:nvPr/>
        </p:nvSpPr>
        <p:spPr bwMode="auto">
          <a:xfrm>
            <a:off x="971600" y="1700213"/>
            <a:ext cx="7345313" cy="1077912"/>
          </a:xfrm>
          <a:prstGeom prst="rect">
            <a:avLst/>
          </a:prstGeom>
          <a:noFill/>
          <a:ln w="9525">
            <a:noFill/>
            <a:miter lim="800000"/>
            <a:headEnd/>
            <a:tailEnd/>
          </a:ln>
        </p:spPr>
        <p:txBody>
          <a:bodyPr wrap="square">
            <a:spAutoFit/>
          </a:bodyPr>
          <a:lstStyle/>
          <a:p>
            <a:pPr algn="ctr"/>
            <a:r>
              <a:rPr lang="fr-FR" altLang="en-US" sz="3200" dirty="0"/>
              <a:t>Cadre national de certification de Géorgie</a:t>
            </a:r>
          </a:p>
          <a:p>
            <a:pPr algn="ctr"/>
            <a:r>
              <a:rPr lang="fr-FR" altLang="en-US" sz="3200" dirty="0"/>
              <a:t> Niveau 5 </a:t>
            </a:r>
            <a:endParaRPr lang="fr-FR" altLang="en-US" sz="3200" b="1" dirty="0"/>
          </a:p>
        </p:txBody>
      </p:sp>
      <p:pic>
        <p:nvPicPr>
          <p:cNvPr id="2055"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2" name="TextBox 1"/>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
        <p:nvSpPr>
          <p:cNvPr id="4" name="Text Placeholder 3"/>
          <p:cNvSpPr>
            <a:spLocks noGrp="1"/>
          </p:cNvSpPr>
          <p:nvPr>
            <p:ph type="body" idx="1"/>
          </p:nvPr>
        </p:nvSpPr>
        <p:spPr>
          <a:xfrm>
            <a:off x="722313" y="4221163"/>
            <a:ext cx="7772400" cy="1439862"/>
          </a:xfrm>
        </p:spPr>
        <p:txBody>
          <a:bodyPr/>
          <a:lstStyle/>
          <a:p>
            <a:pPr algn="r">
              <a:defRPr/>
            </a:pPr>
            <a:r>
              <a:rPr lang="fr-FR" b="1" i="1" dirty="0" smtClean="0"/>
              <a:t>Ketevan Panchulidze</a:t>
            </a:r>
          </a:p>
          <a:p>
            <a:pPr algn="r">
              <a:defRPr/>
            </a:pPr>
            <a:r>
              <a:rPr lang="fr-FR" sz="1600" b="1" i="1" dirty="0" smtClean="0"/>
              <a:t>Centre national pour l’amélioration de la qualité de l’enseignement </a:t>
            </a:r>
          </a:p>
          <a:p>
            <a:pPr algn="r">
              <a:defRPr/>
            </a:pPr>
            <a:r>
              <a:rPr lang="fr-FR" sz="1600" b="1" i="1" dirty="0" smtClean="0"/>
              <a:t>Direction chargée du développement des certifications</a:t>
            </a:r>
            <a:endParaRPr lang="fr-FR" sz="1600" b="1" i="1"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107950" y="1557338"/>
            <a:ext cx="8856663" cy="5040312"/>
          </a:xfrm>
        </p:spPr>
        <p:txBody>
          <a:bodyPr/>
          <a:lstStyle/>
          <a:p>
            <a:pPr marL="0" indent="0" eaLnBrk="1" hangingPunct="1">
              <a:buFont typeface="Arial" pitchFamily="34" charset="0"/>
              <a:buNone/>
              <a:defRPr/>
            </a:pPr>
            <a:r>
              <a:rPr lang="fr-FR" altLang="en-US" sz="1200" b="1" dirty="0" smtClean="0"/>
              <a:t>Coopération entre l’EFP et l’enseignement supérieur concernant les certifications de niveau 5 </a:t>
            </a:r>
          </a:p>
          <a:p>
            <a:pPr marL="0" indent="0" algn="ctr" eaLnBrk="1" hangingPunct="1">
              <a:buFont typeface="Arial" pitchFamily="34" charset="0"/>
              <a:buNone/>
              <a:defRPr/>
            </a:pPr>
            <a:endParaRPr lang="fr-FR" altLang="en-US" sz="1200" b="1" dirty="0"/>
          </a:p>
          <a:p>
            <a:pPr eaLnBrk="1" hangingPunct="1">
              <a:buFont typeface="Wingdings" pitchFamily="2" charset="2"/>
              <a:buChar char="§"/>
              <a:defRPr/>
            </a:pPr>
            <a:r>
              <a:rPr lang="fr-FR" altLang="en-US" sz="1200" dirty="0" smtClean="0"/>
              <a:t>20 normes d’enseignement professionnel approuvées pour le niveau 5 (2017)</a:t>
            </a:r>
          </a:p>
          <a:p>
            <a:pPr marL="0" indent="0" eaLnBrk="1" hangingPunct="1">
              <a:buFont typeface="Arial" pitchFamily="34" charset="0"/>
              <a:buNone/>
              <a:defRPr/>
            </a:pPr>
            <a:r>
              <a:rPr lang="fr-FR" altLang="en-US" sz="1200" dirty="0" smtClean="0"/>
              <a:t>Les résultats de l’apprentissage peuvent être reconnus au premier niveau de l’enseignement supérieur.</a:t>
            </a:r>
          </a:p>
          <a:p>
            <a:pPr eaLnBrk="1" hangingPunct="1">
              <a:buFont typeface="Wingdings" pitchFamily="2" charset="2"/>
              <a:buChar char="§"/>
              <a:defRPr/>
            </a:pPr>
            <a:r>
              <a:rPr lang="fr-FR" altLang="en-US" sz="1200" dirty="0" smtClean="0"/>
              <a:t>Coopération CNAQE - GIZ pour le développement d’une norme d’enseignement professionnel de niveau 5 pour la viticulture - vinification (2016)</a:t>
            </a:r>
            <a:endParaRPr lang="fr-FR" altLang="en-US" sz="1200" dirty="0"/>
          </a:p>
          <a:p>
            <a:pPr marL="0" indent="0" eaLnBrk="1" hangingPunct="1">
              <a:buFont typeface="Arial" pitchFamily="34" charset="0"/>
              <a:buNone/>
              <a:defRPr/>
            </a:pPr>
            <a:r>
              <a:rPr lang="fr-FR" altLang="en-US" sz="1200" dirty="0"/>
              <a:t>Avec inscription dans les établissements d’enseignement supérieur suivants :</a:t>
            </a:r>
          </a:p>
          <a:p>
            <a:pPr eaLnBrk="1" hangingPunct="1">
              <a:defRPr/>
            </a:pPr>
            <a:r>
              <a:rPr lang="fr-FR" altLang="en-US" sz="1200" dirty="0"/>
              <a:t>Université publique Iakob Gogebashvili Telavi</a:t>
            </a:r>
          </a:p>
          <a:p>
            <a:pPr eaLnBrk="1" hangingPunct="1">
              <a:defRPr/>
            </a:pPr>
            <a:r>
              <a:rPr lang="fr-FR" altLang="en-US" sz="1200" dirty="0"/>
              <a:t>Université technique de Géorgie</a:t>
            </a:r>
          </a:p>
          <a:p>
            <a:pPr eaLnBrk="1" hangingPunct="1">
              <a:defRPr/>
            </a:pPr>
            <a:r>
              <a:rPr lang="fr-FR" altLang="en-US" sz="1200" dirty="0"/>
              <a:t>Université d’agronomie de Géorgie</a:t>
            </a:r>
          </a:p>
          <a:p>
            <a:pPr marL="0" indent="0" eaLnBrk="1" hangingPunct="1">
              <a:buFont typeface="Arial" pitchFamily="34" charset="0"/>
              <a:buNone/>
              <a:defRPr/>
            </a:pPr>
            <a:endParaRPr lang="fr-FR" altLang="en-US" sz="1200" dirty="0" smtClean="0"/>
          </a:p>
          <a:p>
            <a:pPr eaLnBrk="1" hangingPunct="1">
              <a:buFont typeface="Wingdings" pitchFamily="2" charset="2"/>
              <a:buChar char="§"/>
              <a:defRPr/>
            </a:pPr>
            <a:r>
              <a:rPr lang="fr-FR" altLang="en-US" sz="1200" dirty="0" smtClean="0"/>
              <a:t>En 2017, des projets de normes d’enseignement professionnel (cycle cours - </a:t>
            </a:r>
            <a:r>
              <a:rPr lang="fr-FR" altLang="en-US" sz="1200" i="1" dirty="0" smtClean="0"/>
              <a:t>associated degree</a:t>
            </a:r>
            <a:r>
              <a:rPr lang="fr-FR" altLang="en-US" sz="1200" dirty="0" smtClean="0"/>
              <a:t> (2 ans)) ont été élaborés pour l'approbation dans les disciplines réglementées suivantes :</a:t>
            </a:r>
            <a:endParaRPr lang="fr-FR" altLang="en-US" sz="1200" dirty="0"/>
          </a:p>
          <a:p>
            <a:pPr eaLnBrk="1" hangingPunct="1">
              <a:defRPr/>
            </a:pPr>
            <a:r>
              <a:rPr lang="fr-FR" altLang="en-US" sz="1200" dirty="0" smtClean="0"/>
              <a:t>Infirmerie – 180 ECTS </a:t>
            </a:r>
          </a:p>
          <a:p>
            <a:pPr eaLnBrk="1" hangingPunct="1">
              <a:defRPr/>
            </a:pPr>
            <a:r>
              <a:rPr lang="fr-FR" altLang="en-US" sz="1200" dirty="0" smtClean="0"/>
              <a:t>Pharmacie- 120  ECTS</a:t>
            </a:r>
          </a:p>
          <a:p>
            <a:pPr eaLnBrk="1" hangingPunct="1">
              <a:defRPr/>
            </a:pPr>
            <a:r>
              <a:rPr lang="fr-FR" altLang="en-US" sz="1200" dirty="0" smtClean="0"/>
              <a:t>Vétérinaire – 120 ECTS</a:t>
            </a:r>
            <a:endParaRPr lang="fr-FR" altLang="en-US" sz="1200" dirty="0"/>
          </a:p>
          <a:p>
            <a:pPr marL="0" indent="0" eaLnBrk="1" hangingPunct="1">
              <a:buFont typeface="Arial" pitchFamily="34" charset="0"/>
              <a:buNone/>
              <a:defRPr/>
            </a:pPr>
            <a:r>
              <a:rPr lang="fr-FR" altLang="en-US" sz="1200" dirty="0"/>
              <a:t>Les projets ont été élaborés sur la base des documents suivants :</a:t>
            </a:r>
          </a:p>
          <a:p>
            <a:pPr marL="0" indent="0" eaLnBrk="1" hangingPunct="1">
              <a:buFont typeface="Arial" pitchFamily="34" charset="0"/>
              <a:buNone/>
              <a:defRPr/>
            </a:pPr>
            <a:r>
              <a:rPr lang="fr-FR" altLang="en-US" sz="1200" b="1" dirty="0" smtClean="0"/>
              <a:t>DIRECTIVE 2005/36/CE</a:t>
            </a:r>
            <a:r>
              <a:rPr lang="fr-FR" altLang="en-US" sz="1200" dirty="0" smtClean="0"/>
              <a:t> DU PARLEMENT EUROPÉEN ET DU CONSEIL du 7 septembre 2005 sur la reconnaissance des certifications professionnelles</a:t>
            </a:r>
          </a:p>
          <a:p>
            <a:pPr marL="0" indent="0" eaLnBrk="1" hangingPunct="1">
              <a:buFont typeface="Arial" pitchFamily="34" charset="0"/>
              <a:buNone/>
              <a:defRPr/>
            </a:pPr>
            <a:r>
              <a:rPr lang="fr-FR" altLang="en-US" sz="1200" b="1" dirty="0"/>
              <a:t>DIRECTIVE 2013/55/CE</a:t>
            </a:r>
            <a:r>
              <a:rPr lang="fr-FR" altLang="en-US" sz="1200" dirty="0"/>
              <a:t> DU PARLEMENT EUROPÉEN ET DU CONSEIL du 20 novembre 2013 </a:t>
            </a:r>
          </a:p>
          <a:p>
            <a:pPr marL="0" indent="0" eaLnBrk="1" hangingPunct="1">
              <a:buFont typeface="Arial" pitchFamily="34" charset="0"/>
              <a:buNone/>
              <a:defRPr/>
            </a:pPr>
            <a:r>
              <a:rPr lang="fr-FR" altLang="en-US" sz="1200" dirty="0"/>
              <a:t>modifiant la directive 2005/36/CE</a:t>
            </a:r>
          </a:p>
          <a:p>
            <a:pPr marL="0" indent="0" eaLnBrk="1" hangingPunct="1">
              <a:buFont typeface="Arial" pitchFamily="34" charset="0"/>
              <a:buNone/>
              <a:defRPr/>
            </a:pPr>
            <a:endParaRPr lang="fr-FR" altLang="en-US" sz="1200" dirty="0" smtClean="0"/>
          </a:p>
          <a:p>
            <a:pPr marL="0" indent="0" eaLnBrk="1" hangingPunct="1">
              <a:buFont typeface="Arial" pitchFamily="34" charset="0"/>
              <a:buNone/>
              <a:defRPr/>
            </a:pPr>
            <a:r>
              <a:rPr lang="fr-FR" altLang="en-US" sz="1200" dirty="0"/>
              <a:t>Des projets ont été examinés conjointement par les conseils sectoriels d’EFP et d’ES </a:t>
            </a:r>
            <a:endParaRPr lang="fr-FR" altLang="en-US" sz="1200" dirty="0" smtClean="0"/>
          </a:p>
          <a:p>
            <a:pPr marL="0" indent="0" eaLnBrk="1" hangingPunct="1">
              <a:buFont typeface="Arial" pitchFamily="34" charset="0"/>
              <a:buNone/>
              <a:defRPr/>
            </a:pPr>
            <a:endParaRPr lang="fr-FR" altLang="en-US" sz="1200" dirty="0" smtClean="0"/>
          </a:p>
          <a:p>
            <a:pPr marL="0" indent="0" eaLnBrk="1" hangingPunct="1">
              <a:buFont typeface="Arial" pitchFamily="34" charset="0"/>
              <a:buNone/>
              <a:defRPr/>
            </a:pPr>
            <a:endParaRPr lang="fr-FR" altLang="en-US" sz="1200" b="1" dirty="0"/>
          </a:p>
          <a:p>
            <a:pPr marL="0" indent="0" eaLnBrk="1" hangingPunct="1">
              <a:buFont typeface="Arial" pitchFamily="34" charset="0"/>
              <a:buNone/>
              <a:defRPr/>
            </a:pPr>
            <a:endParaRPr lang="fr-FR" altLang="en-US" sz="1200" b="1" dirty="0" smtClean="0"/>
          </a:p>
          <a:p>
            <a:pPr marL="0" indent="0" eaLnBrk="1" hangingPunct="1">
              <a:buFont typeface="Arial" pitchFamily="34" charset="0"/>
              <a:buNone/>
              <a:defRPr/>
            </a:pPr>
            <a:endParaRPr lang="fr-FR" altLang="en-US" sz="1200" dirty="0" smtClean="0"/>
          </a:p>
          <a:p>
            <a:pPr marL="0" indent="0" eaLnBrk="1" hangingPunct="1">
              <a:buFont typeface="Arial" pitchFamily="34" charset="0"/>
              <a:buNone/>
              <a:defRPr/>
            </a:pPr>
            <a:endParaRPr lang="fr-FR" altLang="en-US" sz="1200" dirty="0" smtClean="0"/>
          </a:p>
          <a:p>
            <a:pPr marL="0" indent="0" eaLnBrk="1" hangingPunct="1">
              <a:buFont typeface="Arial" pitchFamily="34" charset="0"/>
              <a:buNone/>
              <a:defRPr/>
            </a:pPr>
            <a:endParaRPr lang="fr-FR" altLang="en-US" sz="1200" dirty="0" smtClean="0"/>
          </a:p>
        </p:txBody>
      </p:sp>
      <p:pic>
        <p:nvPicPr>
          <p:cNvPr id="11267"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11268"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5818187"/>
          </a:xfrm>
        </p:spPr>
        <p:txBody>
          <a:bodyPr/>
          <a:lstStyle/>
          <a:p>
            <a:r>
              <a:rPr lang="fr-FR" smtClean="0"/>
              <a:t>Merci pour votre attention</a:t>
            </a:r>
            <a:r>
              <a:t/>
            </a:r>
            <a:br/>
            <a:endParaRPr lang="fr-FR" altLang="en-US" smtClean="0"/>
          </a:p>
        </p:txBody>
      </p:sp>
      <p:sp>
        <p:nvSpPr>
          <p:cNvPr id="12291" name="Content Placeholder 2"/>
          <p:cNvSpPr>
            <a:spLocks noGrp="1"/>
          </p:cNvSpPr>
          <p:nvPr>
            <p:ph idx="1"/>
          </p:nvPr>
        </p:nvSpPr>
        <p:spPr>
          <a:xfrm>
            <a:off x="457200" y="1916113"/>
            <a:ext cx="8229600" cy="4210050"/>
          </a:xfrm>
        </p:spPr>
        <p:txBody>
          <a:bodyPr/>
          <a:lstStyle/>
          <a:p>
            <a:pPr marL="0" indent="0">
              <a:buFont typeface="Arial" pitchFamily="34" charset="0"/>
              <a:buNone/>
            </a:pPr>
            <a:endParaRPr lang="ka-GE" altLang="en-US" smtClean="0"/>
          </a:p>
          <a:p>
            <a:pPr marL="0" indent="0">
              <a:buFont typeface="Arial" pitchFamily="34" charset="0"/>
              <a:buNone/>
            </a:pPr>
            <a:endParaRPr lang="ka-GE" altLang="en-US" smtClean="0"/>
          </a:p>
          <a:p>
            <a:pPr marL="0" indent="0" algn="r">
              <a:buFont typeface="Arial" pitchFamily="34" charset="0"/>
              <a:buNone/>
            </a:pPr>
            <a:endParaRPr lang="ka-GE" altLang="en-US" smtClean="0"/>
          </a:p>
          <a:p>
            <a:pPr marL="0" indent="0">
              <a:buFont typeface="Arial" pitchFamily="34" charset="0"/>
              <a:buNone/>
            </a:pPr>
            <a:endParaRPr lang="en-US" altLang="en-US" smtClean="0"/>
          </a:p>
        </p:txBody>
      </p:sp>
      <p:sp>
        <p:nvSpPr>
          <p:cNvPr id="12292" name="Slide Number Placeholder 3"/>
          <p:cNvSpPr>
            <a:spLocks noGrp="1"/>
          </p:cNvSpPr>
          <p:nvPr>
            <p:ph type="sldNum" sz="quarter" idx="12"/>
          </p:nvPr>
        </p:nvSpPr>
        <p:spPr bwMode="auto">
          <a:noFill/>
          <a:ln>
            <a:miter lim="800000"/>
            <a:headEnd/>
            <a:tailEnd/>
          </a:ln>
        </p:spPr>
        <p:txBody>
          <a:bodyPr/>
          <a:lstStyle/>
          <a:p>
            <a:fld id="{C649592B-31A5-4E8B-ABE7-8DC907D9719E}" type="slidenum">
              <a:rPr lang="en-GB" smtClean="0"/>
              <a:pPr/>
              <a:t>11</a:t>
            </a:fld>
            <a:endParaRPr lang="fr-FR"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3"/>
          <p:cNvSpPr>
            <a:spLocks noGrp="1"/>
          </p:cNvSpPr>
          <p:nvPr>
            <p:ph idx="1"/>
          </p:nvPr>
        </p:nvSpPr>
        <p:spPr>
          <a:xfrm>
            <a:off x="323850" y="1484313"/>
            <a:ext cx="8229600" cy="4392612"/>
          </a:xfrm>
        </p:spPr>
        <p:txBody>
          <a:bodyPr/>
          <a:lstStyle/>
          <a:p>
            <a:pPr marL="0" indent="0">
              <a:buFont typeface="Arial" pitchFamily="34" charset="0"/>
              <a:buNone/>
              <a:defRPr/>
            </a:pPr>
            <a:endParaRPr lang="fr-FR" altLang="en-US" sz="1800" b="1" dirty="0">
              <a:cs typeface="Arial" panose="020B0604020202020204" pitchFamily="34" charset="0"/>
            </a:endParaRPr>
          </a:p>
          <a:p>
            <a:pPr marL="0" indent="0">
              <a:buFont typeface="Arial" charset="0"/>
              <a:buNone/>
              <a:defRPr/>
            </a:pPr>
            <a:r>
              <a:rPr lang="fr-FR" altLang="en-US" sz="1400" b="1" dirty="0" smtClean="0"/>
              <a:t>Entrée en vigueur du cadre national de certification</a:t>
            </a:r>
          </a:p>
          <a:p>
            <a:pPr marL="0" indent="0">
              <a:buFont typeface="Arial" charset="0"/>
              <a:buNone/>
              <a:defRPr/>
            </a:pPr>
            <a:endParaRPr lang="fr-FR" altLang="en-US" sz="1400" dirty="0" smtClean="0">
              <a:cs typeface="Arial" panose="020B0604020202020204" pitchFamily="34" charset="0"/>
            </a:endParaRPr>
          </a:p>
          <a:p>
            <a:pPr marL="0" indent="0">
              <a:buFont typeface="Arial" charset="0"/>
              <a:buNone/>
              <a:defRPr/>
            </a:pPr>
            <a:r>
              <a:rPr lang="fr-FR" altLang="en-US" sz="1200" dirty="0" smtClean="0"/>
              <a:t>Le cadre national de certification (CNC) a été approuvé par un décret du ministère géorgien de l’éducation et de la science le 10 décembre 2010 (120n)</a:t>
            </a:r>
          </a:p>
          <a:p>
            <a:pPr marL="0" indent="0">
              <a:buFont typeface="Arial" charset="0"/>
              <a:buNone/>
              <a:defRPr/>
            </a:pPr>
            <a:endParaRPr lang="fr-FR" altLang="en-US" sz="1200" dirty="0">
              <a:cs typeface="Arial" panose="020B0604020202020204" pitchFamily="34" charset="0"/>
            </a:endParaRPr>
          </a:p>
          <a:p>
            <a:pPr marL="0" indent="0">
              <a:buFont typeface="Arial" charset="0"/>
              <a:buNone/>
              <a:defRPr/>
            </a:pPr>
            <a:r>
              <a:rPr lang="fr-FR" altLang="en-US" sz="1200" dirty="0"/>
              <a:t>Le CNC est un document en vigueur et se compose des éléments suivants : </a:t>
            </a:r>
            <a:endParaRPr lang="fr-FR" altLang="en-US" sz="1200" dirty="0" smtClean="0">
              <a:cs typeface="Arial" panose="020B0604020202020204" pitchFamily="34" charset="0"/>
            </a:endParaRPr>
          </a:p>
          <a:p>
            <a:pPr marL="0" indent="0">
              <a:buFont typeface="Arial" charset="0"/>
              <a:buNone/>
              <a:defRPr/>
            </a:pPr>
            <a:endParaRPr lang="fr-FR" altLang="en-US" sz="1200" dirty="0">
              <a:cs typeface="Arial" panose="020B0604020202020204" pitchFamily="34" charset="0"/>
            </a:endParaRPr>
          </a:p>
          <a:p>
            <a:pPr algn="just">
              <a:defRPr/>
            </a:pPr>
            <a:r>
              <a:rPr lang="fr-FR" altLang="en-US" sz="1200" dirty="0"/>
              <a:t>Cadre de certification de l’enseignement général : document qui discipline les certifications de l’enseignement général primaire et secondaire ;</a:t>
            </a:r>
          </a:p>
          <a:p>
            <a:pPr algn="just">
              <a:defRPr/>
            </a:pPr>
            <a:r>
              <a:rPr lang="fr-FR" altLang="en-US" sz="1200" dirty="0"/>
              <a:t>Cadre de certification de l’enseignement et de la formation professionnelle : document qui discipline les certifications existantes dans le domaine de l’EFP en Géorgie ;</a:t>
            </a:r>
          </a:p>
          <a:p>
            <a:pPr algn="just">
              <a:defRPr/>
            </a:pPr>
            <a:r>
              <a:rPr lang="fr-FR" altLang="en-US" sz="1200" dirty="0"/>
              <a:t>Cadre de certification de l’enseignement supérieur : document qui discipline les certifications existantes au niveau de l’enseignement supérieur (académique) en Géorgie ;</a:t>
            </a:r>
          </a:p>
          <a:p>
            <a:pPr algn="just">
              <a:defRPr/>
            </a:pPr>
            <a:r>
              <a:rPr lang="fr-FR" altLang="en-US" sz="1200" dirty="0"/>
              <a:t>L’annexe IV : document comprenant une liste d’orientations, de domaines, de spécialités, de sous-domaines et sous-spécialités et de spécialisations professionnelles ;</a:t>
            </a:r>
            <a:endParaRPr lang="fr-FR" altLang="en-US" sz="1200" dirty="0">
              <a:cs typeface="Arial" panose="020B0604020202020204" pitchFamily="34" charset="0"/>
            </a:endParaRPr>
          </a:p>
          <a:p>
            <a:pPr algn="just">
              <a:defRPr/>
            </a:pPr>
            <a:r>
              <a:rPr lang="fr-FR" altLang="en-US" sz="1200" dirty="0"/>
              <a:t>L’annexe V : document qui définit comment ajouter de nouvelles certifications à la liste des certifications </a:t>
            </a:r>
            <a:r>
              <a:rPr lang="fr-FR" altLang="en-US" sz="1200" dirty="0" smtClean="0"/>
              <a:t>existantes,</a:t>
            </a:r>
            <a:endParaRPr lang="fr-FR" altLang="en-US" sz="1200" dirty="0"/>
          </a:p>
          <a:p>
            <a:pPr>
              <a:defRPr/>
            </a:pPr>
            <a:endParaRPr lang="fr-FR" altLang="en-US" sz="1200" dirty="0" smtClean="0">
              <a:cs typeface="Arial" panose="020B0604020202020204" pitchFamily="34" charset="0"/>
            </a:endParaRPr>
          </a:p>
          <a:p>
            <a:pPr marL="0" indent="0">
              <a:buFont typeface="Arial" charset="0"/>
              <a:buNone/>
              <a:defRPr/>
            </a:pPr>
            <a:endParaRPr lang="fr-FR" altLang="en-US" sz="1200" b="1" dirty="0" smtClean="0">
              <a:cs typeface="Arial" panose="020B0604020202020204" pitchFamily="34" charset="0"/>
            </a:endParaRPr>
          </a:p>
          <a:p>
            <a:pPr marL="0" indent="0">
              <a:buFont typeface="Arial" charset="0"/>
              <a:buNone/>
              <a:defRPr/>
            </a:pPr>
            <a:endParaRPr lang="fr-FR" altLang="en-US" sz="1800" dirty="0" smtClean="0">
              <a:cs typeface="Arial" panose="020B0604020202020204" pitchFamily="34" charset="0"/>
            </a:endParaRPr>
          </a:p>
          <a:p>
            <a:pPr>
              <a:defRPr/>
            </a:pPr>
            <a:endParaRPr lang="fr-FR" altLang="en-US" sz="1800" dirty="0">
              <a:cs typeface="Arial" panose="020B0604020202020204" pitchFamily="34" charset="0"/>
            </a:endParaRPr>
          </a:p>
          <a:p>
            <a:pPr>
              <a:defRPr/>
            </a:pPr>
            <a:endParaRPr lang="fr-FR" altLang="en-US" sz="1800" dirty="0" smtClean="0">
              <a:cs typeface="Arial" panose="020B0604020202020204" pitchFamily="34" charset="0"/>
            </a:endParaRPr>
          </a:p>
          <a:p>
            <a:pPr>
              <a:defRPr/>
            </a:pPr>
            <a:endParaRPr lang="fr-FR" altLang="en-US" sz="1800" dirty="0" smtClean="0">
              <a:cs typeface="Arial" panose="020B0604020202020204" pitchFamily="34" charset="0"/>
            </a:endParaRPr>
          </a:p>
          <a:p>
            <a:pPr>
              <a:defRPr/>
            </a:pPr>
            <a:endParaRPr lang="fr-FR" altLang="en-US" sz="1800" dirty="0" smtClean="0">
              <a:cs typeface="Arial" panose="020B0604020202020204" pitchFamily="34" charset="0"/>
            </a:endParaRPr>
          </a:p>
          <a:p>
            <a:pPr marL="0" indent="0" eaLnBrk="1" hangingPunct="1">
              <a:buFont typeface="Arial" pitchFamily="34" charset="0"/>
              <a:buNone/>
              <a:defRPr/>
            </a:pPr>
            <a:endParaRPr lang="fr-FR" altLang="en-US" sz="2400" dirty="0">
              <a:latin typeface="Arial" panose="020B0604020202020204" pitchFamily="34" charset="0"/>
              <a:cs typeface="Arial" panose="020B0604020202020204" pitchFamily="34" charset="0"/>
            </a:endParaRPr>
          </a:p>
          <a:p>
            <a:pPr eaLnBrk="1" hangingPunct="1">
              <a:buFont typeface="Arial" charset="0"/>
              <a:buChar char="•"/>
              <a:defRPr/>
            </a:pPr>
            <a:endParaRPr lang="fr-FR" altLang="en-US" sz="2400" dirty="0" smtClean="0"/>
          </a:p>
          <a:p>
            <a:pPr marL="0" indent="0" eaLnBrk="1" hangingPunct="1">
              <a:buFont typeface="Arial" charset="0"/>
              <a:buNone/>
              <a:defRPr/>
            </a:pPr>
            <a:endParaRPr lang="fr-FR" altLang="en-US" sz="2400" dirty="0" smtClean="0"/>
          </a:p>
        </p:txBody>
      </p:sp>
      <p:pic>
        <p:nvPicPr>
          <p:cNvPr id="3075" name="Picture 4"/>
          <p:cNvPicPr>
            <a:picLocks noChangeAspect="1" noChangeArrowheads="1"/>
          </p:cNvPicPr>
          <p:nvPr/>
        </p:nvPicPr>
        <p:blipFill>
          <a:blip r:embed="rId3"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3076" name="Picture 6" descr="http://eqe.ge/themes/images/logo.png"/>
          <p:cNvPicPr>
            <a:picLocks noChangeAspect="1" noChangeArrowheads="1"/>
          </p:cNvPicPr>
          <p:nvPr/>
        </p:nvPicPr>
        <p:blipFill>
          <a:blip r:embed="rId4" cstate="print"/>
          <a:srcRect/>
          <a:stretch>
            <a:fillRect/>
          </a:stretch>
        </p:blipFill>
        <p:spPr bwMode="auto">
          <a:xfrm>
            <a:off x="7439025" y="434975"/>
            <a:ext cx="942975" cy="862013"/>
          </a:xfrm>
          <a:prstGeom prst="rect">
            <a:avLst/>
          </a:prstGeom>
          <a:noFill/>
          <a:ln w="9525">
            <a:noFill/>
            <a:miter lim="800000"/>
            <a:headEnd/>
            <a:tailEnd/>
          </a:ln>
        </p:spPr>
      </p:pic>
      <p:sp>
        <p:nvSpPr>
          <p:cNvPr id="13" name="TextBox 12"/>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3"/>
          <p:cNvSpPr>
            <a:spLocks noGrp="1"/>
          </p:cNvSpPr>
          <p:nvPr>
            <p:ph idx="1"/>
          </p:nvPr>
        </p:nvSpPr>
        <p:spPr>
          <a:xfrm>
            <a:off x="323850" y="1484313"/>
            <a:ext cx="8229600" cy="4537075"/>
          </a:xfrm>
        </p:spPr>
        <p:txBody>
          <a:bodyPr/>
          <a:lstStyle/>
          <a:p>
            <a:pPr marL="0" indent="0" algn="just">
              <a:buFont typeface="Arial" pitchFamily="34" charset="0"/>
              <a:buNone/>
              <a:defRPr/>
            </a:pPr>
            <a:r>
              <a:rPr lang="fr-FR" altLang="en-US" sz="1400" b="1" dirty="0"/>
              <a:t>Révision du cadre de certification de Géorgie (</a:t>
            </a:r>
            <a:r>
              <a:rPr lang="fr-FR" altLang="en-US" sz="1400" b="1" dirty="0" err="1"/>
              <a:t>CCG</a:t>
            </a:r>
            <a:r>
              <a:rPr lang="fr-FR" altLang="en-US" sz="1400" b="1" dirty="0" smtClean="0"/>
              <a:t>)</a:t>
            </a:r>
            <a:endParaRPr lang="fr-FR" altLang="en-US" sz="1200" b="1" dirty="0" smtClean="0">
              <a:cs typeface="Arial" panose="020B0604020202020204" pitchFamily="34" charset="0"/>
            </a:endParaRPr>
          </a:p>
          <a:p>
            <a:pPr algn="just">
              <a:buFont typeface="Wingdings" pitchFamily="2" charset="2"/>
              <a:buChar char="Ø"/>
              <a:defRPr/>
            </a:pPr>
            <a:r>
              <a:rPr lang="fr-FR" altLang="en-US" sz="1200" dirty="0"/>
              <a:t>Le contrat d'association UE-Géorgie, 17 juin 2014</a:t>
            </a:r>
            <a:r>
              <a:rPr lang="fr-FR" dirty="0" smtClean="0"/>
              <a:t> </a:t>
            </a:r>
            <a:r>
              <a:rPr lang="fr-FR" altLang="en-US" sz="1200" i="1" dirty="0" smtClean="0"/>
              <a:t>(Article 359)</a:t>
            </a:r>
            <a:r>
              <a:rPr lang="fr-FR" dirty="0" smtClean="0"/>
              <a:t> </a:t>
            </a:r>
            <a:endParaRPr lang="fr-FR" altLang="en-US" sz="1200" i="1" dirty="0" smtClean="0">
              <a:cs typeface="Arial" panose="020B0604020202020204" pitchFamily="34" charset="0"/>
            </a:endParaRPr>
          </a:p>
          <a:p>
            <a:pPr algn="just">
              <a:buFont typeface="Wingdings" pitchFamily="2" charset="2"/>
              <a:buChar char="Ø"/>
              <a:defRPr/>
            </a:pPr>
            <a:r>
              <a:rPr lang="fr-FR" altLang="en-US" sz="1200" i="1" dirty="0" smtClean="0"/>
              <a:t>Recommandations du Conseil du 22 mai 2017 relatives au cadre européen de certification pour l’apprentissage tout au long de la vie et rappel des recommandations du Parlement européen et du Conseil du 23 avril 2008 relatives à l’établissement du cadre européen de certification pour l’apprentissage tout au long de la vie.</a:t>
            </a:r>
          </a:p>
          <a:p>
            <a:pPr marL="0" indent="0" algn="just">
              <a:buFont typeface="Arial" pitchFamily="34" charset="0"/>
              <a:buNone/>
              <a:defRPr/>
            </a:pPr>
            <a:endParaRPr lang="fr-FR" altLang="en-US" sz="1200" dirty="0" smtClean="0">
              <a:solidFill>
                <a:prstClr val="black"/>
              </a:solidFill>
            </a:endParaRPr>
          </a:p>
          <a:p>
            <a:pPr marL="0" indent="0" algn="just">
              <a:buFont typeface="Arial" pitchFamily="34" charset="0"/>
              <a:buNone/>
              <a:defRPr/>
            </a:pPr>
            <a:r>
              <a:rPr lang="fr-FR" altLang="en-US" sz="1200" dirty="0" smtClean="0">
                <a:solidFill>
                  <a:prstClr val="black"/>
                </a:solidFill>
              </a:rPr>
              <a:t>Le processus de révision du CCG au niveau national a débuté en 2014 sous l’égide du Centre national pour l’amélioration de la qualité de l’enseignement (CNAQE) et sur la base des contributions du groupe de travail spécial constitué de parties prenantes et d’experts.</a:t>
            </a:r>
          </a:p>
          <a:p>
            <a:pPr marL="0" indent="0" eaLnBrk="1" hangingPunct="1">
              <a:buFont typeface="Arial" pitchFamily="34" charset="0"/>
              <a:buNone/>
              <a:defRPr/>
            </a:pPr>
            <a:endParaRPr lang="fr-FR" altLang="en-US" sz="1200" b="1" dirty="0" smtClean="0">
              <a:solidFill>
                <a:prstClr val="black"/>
              </a:solidFill>
            </a:endParaRPr>
          </a:p>
          <a:p>
            <a:pPr marL="0" indent="0" eaLnBrk="1" hangingPunct="1">
              <a:buFont typeface="Arial" pitchFamily="34" charset="0"/>
              <a:buNone/>
              <a:defRPr/>
            </a:pPr>
            <a:r>
              <a:rPr lang="fr-FR" altLang="en-US" sz="1200" b="1" dirty="0">
                <a:solidFill>
                  <a:prstClr val="black"/>
                </a:solidFill>
              </a:rPr>
              <a:t>Résultats de la révision :</a:t>
            </a:r>
          </a:p>
          <a:p>
            <a:pPr eaLnBrk="1" hangingPunct="1">
              <a:defRPr/>
            </a:pPr>
            <a:r>
              <a:rPr lang="fr-FR" altLang="en-US" sz="1200" dirty="0">
                <a:solidFill>
                  <a:prstClr val="black"/>
                </a:solidFill>
              </a:rPr>
              <a:t>Version provisoire du cadre de certification révisé </a:t>
            </a:r>
          </a:p>
          <a:p>
            <a:pPr eaLnBrk="1" hangingPunct="1">
              <a:defRPr/>
            </a:pPr>
            <a:r>
              <a:rPr lang="fr-FR" altLang="en-US" sz="1200" dirty="0" smtClean="0">
                <a:solidFill>
                  <a:prstClr val="black"/>
                </a:solidFill>
              </a:rPr>
              <a:t>Modifications </a:t>
            </a:r>
            <a:r>
              <a:rPr lang="fr-FR" altLang="en-US" sz="1200" dirty="0">
                <a:solidFill>
                  <a:prstClr val="black"/>
                </a:solidFill>
              </a:rPr>
              <a:t>législatives nécessaires pour l'approbation</a:t>
            </a:r>
            <a:r>
              <a:rPr lang="fr-FR" sz="1200" dirty="0" smtClean="0"/>
              <a:t> </a:t>
            </a:r>
            <a:r>
              <a:rPr lang="fr-FR" altLang="en-US" sz="1200" dirty="0" smtClean="0"/>
              <a:t>du nouveau CCG</a:t>
            </a:r>
          </a:p>
          <a:p>
            <a:pPr eaLnBrk="1" hangingPunct="1">
              <a:defRPr/>
            </a:pPr>
            <a:r>
              <a:rPr lang="fr-FR" altLang="en-US" sz="1200" dirty="0" smtClean="0">
                <a:solidFill>
                  <a:prstClr val="black"/>
                </a:solidFill>
              </a:rPr>
              <a:t>Plan d’action pour la mise en œuvre du nouveau CCG.</a:t>
            </a:r>
          </a:p>
          <a:p>
            <a:pPr marL="171450" indent="-171450" eaLnBrk="1" hangingPunct="1">
              <a:defRPr/>
            </a:pPr>
            <a:endParaRPr lang="fr-FR" altLang="en-US" sz="1200" i="1" dirty="0">
              <a:solidFill>
                <a:prstClr val="black"/>
              </a:solidFill>
              <a:cs typeface="Arial" panose="020B0604020202020204" pitchFamily="34" charset="0"/>
            </a:endParaRPr>
          </a:p>
          <a:p>
            <a:pPr marL="171450" indent="-171450" eaLnBrk="1" hangingPunct="1">
              <a:defRPr/>
            </a:pPr>
            <a:endParaRPr lang="fr-FR" altLang="en-US" sz="1200" i="1" dirty="0">
              <a:solidFill>
                <a:schemeClr val="accent1"/>
              </a:solidFill>
              <a:cs typeface="Arial" panose="020B0604020202020204" pitchFamily="34" charset="0"/>
            </a:endParaRPr>
          </a:p>
          <a:p>
            <a:pPr marL="0" indent="0" algn="just">
              <a:buFont typeface="Arial" pitchFamily="34" charset="0"/>
              <a:buNone/>
              <a:defRPr/>
            </a:pPr>
            <a:endParaRPr lang="fr-FR" altLang="en-US" sz="1200" i="1" dirty="0">
              <a:solidFill>
                <a:schemeClr val="accent1"/>
              </a:solidFill>
              <a:cs typeface="Arial" panose="020B0604020202020204" pitchFamily="34" charset="0"/>
            </a:endParaRPr>
          </a:p>
        </p:txBody>
      </p:sp>
      <p:pic>
        <p:nvPicPr>
          <p:cNvPr id="4099" name="Picture 4"/>
          <p:cNvPicPr>
            <a:picLocks noChangeAspect="1" noChangeArrowheads="1"/>
          </p:cNvPicPr>
          <p:nvPr/>
        </p:nvPicPr>
        <p:blipFill>
          <a:blip r:embed="rId3"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4100" name="Picture 6" descr="http://eqe.ge/themes/images/logo.png"/>
          <p:cNvPicPr>
            <a:picLocks noChangeAspect="1" noChangeArrowheads="1"/>
          </p:cNvPicPr>
          <p:nvPr/>
        </p:nvPicPr>
        <p:blipFill>
          <a:blip r:embed="rId4" cstate="print"/>
          <a:srcRect/>
          <a:stretch>
            <a:fillRect/>
          </a:stretch>
        </p:blipFill>
        <p:spPr bwMode="auto">
          <a:xfrm>
            <a:off x="7439025" y="434975"/>
            <a:ext cx="942975" cy="862013"/>
          </a:xfrm>
          <a:prstGeom prst="rect">
            <a:avLst/>
          </a:prstGeom>
          <a:noFill/>
          <a:ln w="9525">
            <a:noFill/>
            <a:miter lim="800000"/>
            <a:headEnd/>
            <a:tailEnd/>
          </a:ln>
        </p:spPr>
      </p:pic>
      <p:sp>
        <p:nvSpPr>
          <p:cNvPr id="13" name="TextBox 12"/>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p:cNvPicPr>
            <a:picLocks noChangeAspect="1" noChangeArrowheads="1"/>
          </p:cNvPicPr>
          <p:nvPr/>
        </p:nvPicPr>
        <p:blipFill>
          <a:blip r:embed="rId3"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5123" name="Picture 6" descr="http://eqe.ge/themes/images/logo.png"/>
          <p:cNvPicPr>
            <a:picLocks noChangeAspect="1" noChangeArrowheads="1"/>
          </p:cNvPicPr>
          <p:nvPr/>
        </p:nvPicPr>
        <p:blipFill>
          <a:blip r:embed="rId4" cstate="print"/>
          <a:srcRect/>
          <a:stretch>
            <a:fillRect/>
          </a:stretch>
        </p:blipFill>
        <p:spPr bwMode="auto">
          <a:xfrm>
            <a:off x="7439025" y="434975"/>
            <a:ext cx="942975" cy="862013"/>
          </a:xfrm>
          <a:prstGeom prst="rect">
            <a:avLst/>
          </a:prstGeom>
          <a:noFill/>
          <a:ln w="9525">
            <a:noFill/>
            <a:miter lim="800000"/>
            <a:headEnd/>
            <a:tailEnd/>
          </a:ln>
        </p:spPr>
      </p:pic>
      <p:sp>
        <p:nvSpPr>
          <p:cNvPr id="10" name="TextBox 9"/>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
        <p:nvSpPr>
          <p:cNvPr id="4101" name="Content Placeholder 1"/>
          <p:cNvSpPr>
            <a:spLocks noGrp="1"/>
          </p:cNvSpPr>
          <p:nvPr>
            <p:ph idx="1"/>
          </p:nvPr>
        </p:nvSpPr>
        <p:spPr>
          <a:xfrm>
            <a:off x="250825" y="1408137"/>
            <a:ext cx="8229600" cy="4829175"/>
          </a:xfrm>
        </p:spPr>
        <p:txBody>
          <a:bodyPr/>
          <a:lstStyle/>
          <a:p>
            <a:pPr marL="0" indent="0" algn="just" eaLnBrk="1" hangingPunct="1">
              <a:buFont typeface="Arial" pitchFamily="34" charset="0"/>
              <a:buNone/>
              <a:defRPr/>
            </a:pPr>
            <a:endParaRPr lang="fr-FR" altLang="en-US" sz="1200" dirty="0">
              <a:solidFill>
                <a:prstClr val="black"/>
              </a:solidFill>
            </a:endParaRPr>
          </a:p>
          <a:p>
            <a:pPr marL="0" indent="0" eaLnBrk="1" hangingPunct="1">
              <a:buFont typeface="Arial" pitchFamily="34" charset="0"/>
              <a:buNone/>
              <a:defRPr/>
            </a:pPr>
            <a:r>
              <a:rPr lang="fr-FR" altLang="en-US" sz="1400" b="1" dirty="0" smtClean="0">
                <a:solidFill>
                  <a:prstClr val="black"/>
                </a:solidFill>
              </a:rPr>
              <a:t>Principales difficultés :</a:t>
            </a:r>
          </a:p>
          <a:p>
            <a:pPr marL="0" indent="0" eaLnBrk="1" hangingPunct="1">
              <a:buFont typeface="Arial" pitchFamily="34" charset="0"/>
              <a:buNone/>
              <a:defRPr/>
            </a:pPr>
            <a:endParaRPr lang="fr-FR" altLang="en-US" sz="1400" b="1" dirty="0">
              <a:solidFill>
                <a:prstClr val="black"/>
              </a:solidFill>
            </a:endParaRPr>
          </a:p>
          <a:p>
            <a:pPr marL="285750" indent="-285750" eaLnBrk="1" hangingPunct="1">
              <a:defRPr/>
            </a:pPr>
            <a:r>
              <a:rPr lang="fr-FR" altLang="en-US" sz="1200" dirty="0">
                <a:solidFill>
                  <a:prstClr val="black"/>
                </a:solidFill>
              </a:rPr>
              <a:t>Intégration des cadres relatifs à l’enseignement général, professionnel et supérieur au sein d’une structure unique ;</a:t>
            </a:r>
          </a:p>
          <a:p>
            <a:pPr marL="285750" indent="-285750" eaLnBrk="1" hangingPunct="1">
              <a:defRPr/>
            </a:pPr>
            <a:r>
              <a:rPr lang="fr-FR" altLang="en-US" sz="1200" dirty="0" smtClean="0">
                <a:solidFill>
                  <a:prstClr val="black"/>
                </a:solidFill>
              </a:rPr>
              <a:t>Analyse comparative des descripteurs de niveau du CCG et du CEC</a:t>
            </a:r>
          </a:p>
          <a:p>
            <a:pPr marL="285750" indent="-285750" eaLnBrk="1" hangingPunct="1">
              <a:defRPr/>
            </a:pPr>
            <a:r>
              <a:rPr lang="fr-FR" altLang="en-US" sz="1200" dirty="0" smtClean="0">
                <a:solidFill>
                  <a:prstClr val="black"/>
                </a:solidFill>
              </a:rPr>
              <a:t>Suppression de la « distance » existante entre l’EFP et l’enseignement supérieur ;</a:t>
            </a:r>
          </a:p>
          <a:p>
            <a:pPr marL="285750" indent="-285750" eaLnBrk="1" hangingPunct="1">
              <a:defRPr/>
            </a:pPr>
            <a:r>
              <a:rPr lang="fr-FR" altLang="en-US" sz="1200" dirty="0" smtClean="0">
                <a:solidFill>
                  <a:prstClr val="black"/>
                </a:solidFill>
              </a:rPr>
              <a:t>Adoption des termes et définitions du CEC</a:t>
            </a:r>
          </a:p>
          <a:p>
            <a:pPr marL="0" indent="0" algn="just">
              <a:buFont typeface="Arial" pitchFamily="34" charset="0"/>
              <a:buNone/>
              <a:defRPr/>
            </a:pPr>
            <a:endParaRPr lang="fr-FR" altLang="en-US" sz="1400" b="1" dirty="0" smtClean="0">
              <a:solidFill>
                <a:prstClr val="black"/>
              </a:solidFill>
            </a:endParaRPr>
          </a:p>
          <a:p>
            <a:pPr marL="0" indent="0" algn="just">
              <a:buFont typeface="Arial" pitchFamily="34" charset="0"/>
              <a:buNone/>
              <a:defRPr/>
            </a:pPr>
            <a:r>
              <a:rPr lang="fr-FR" altLang="en-US" sz="1400" b="1" dirty="0" smtClean="0">
                <a:solidFill>
                  <a:prstClr val="black"/>
                </a:solidFill>
              </a:rPr>
              <a:t>Solution proposée dans les documents stratégiques suivants :</a:t>
            </a:r>
          </a:p>
          <a:p>
            <a:pPr marL="0" indent="0" algn="just">
              <a:buFont typeface="Arial" pitchFamily="34" charset="0"/>
              <a:buNone/>
              <a:defRPr/>
            </a:pPr>
            <a:r>
              <a:rPr lang="fr-FR" sz="1400" dirty="0" smtClean="0"/>
              <a:t> </a:t>
            </a:r>
          </a:p>
          <a:p>
            <a:pPr algn="just">
              <a:defRPr/>
            </a:pPr>
            <a:r>
              <a:rPr lang="fr-FR" altLang="en-US" sz="1200" dirty="0" smtClean="0"/>
              <a:t>Stratégie pour l’enseignement et la science pour la période 2017-2021</a:t>
            </a:r>
            <a:endParaRPr lang="fr-FR" altLang="en-US" sz="1200" dirty="0" smtClean="0">
              <a:cs typeface="Arial" panose="020B0604020202020204" pitchFamily="34" charset="0"/>
            </a:endParaRPr>
          </a:p>
          <a:p>
            <a:pPr algn="just">
              <a:defRPr/>
            </a:pPr>
            <a:r>
              <a:rPr lang="fr-FR" altLang="en-US" sz="1200" dirty="0" smtClean="0"/>
              <a:t>Stratégie de développement de l’enseignement et de la formation professionnels pour la période 2013-2020</a:t>
            </a:r>
          </a:p>
          <a:p>
            <a:pPr algn="just">
              <a:defRPr/>
            </a:pPr>
            <a:r>
              <a:rPr lang="fr-FR" altLang="en-US" sz="1200" dirty="0"/>
              <a:t>P</a:t>
            </a:r>
            <a:r>
              <a:rPr lang="fr-FR" altLang="en-US" sz="1200" dirty="0" smtClean="0"/>
              <a:t>lans d’action pour la mise en œuvre de la stratégie </a:t>
            </a:r>
            <a:endParaRPr lang="fr-FR" altLang="en-US" sz="1200" dirty="0"/>
          </a:p>
          <a:p>
            <a:pPr marL="0" indent="0" eaLnBrk="1" hangingPunct="1">
              <a:buFont typeface="Arial" pitchFamily="34" charset="0"/>
              <a:buNone/>
              <a:defRPr/>
            </a:pPr>
            <a:endParaRPr lang="fr-FR" altLang="en-US" sz="1400" b="1" dirty="0" smtClean="0">
              <a:solidFill>
                <a:prstClr val="black"/>
              </a:solidFill>
            </a:endParaRPr>
          </a:p>
          <a:p>
            <a:pPr marL="0" indent="0" eaLnBrk="1" hangingPunct="1">
              <a:buFont typeface="Arial" pitchFamily="34" charset="0"/>
              <a:buNone/>
              <a:defRPr/>
            </a:pPr>
            <a:r>
              <a:rPr lang="fr-FR" altLang="en-US" sz="1400" b="1" dirty="0" smtClean="0">
                <a:solidFill>
                  <a:prstClr val="black"/>
                </a:solidFill>
              </a:rPr>
              <a:t>Politiques actuelles</a:t>
            </a:r>
            <a:r>
              <a:rPr lang="fr-FR" dirty="0" smtClean="0"/>
              <a:t> </a:t>
            </a:r>
            <a:r>
              <a:rPr lang="fr-FR" altLang="en-US" sz="1400" b="1" dirty="0" smtClean="0">
                <a:solidFill>
                  <a:prstClr val="black"/>
                </a:solidFill>
              </a:rPr>
              <a:t>:</a:t>
            </a:r>
            <a:endParaRPr lang="fr-FR" altLang="en-US" sz="1400" b="1" dirty="0">
              <a:solidFill>
                <a:prstClr val="black"/>
              </a:solidFill>
            </a:endParaRPr>
          </a:p>
          <a:p>
            <a:pPr marL="285750" indent="-285750" eaLnBrk="1" hangingPunct="1">
              <a:defRPr/>
            </a:pPr>
            <a:r>
              <a:rPr lang="fr-FR" altLang="en-US" sz="1400" dirty="0">
                <a:solidFill>
                  <a:prstClr val="black"/>
                </a:solidFill>
              </a:rPr>
              <a:t>Approbation et mise en œuvre du CCG révisé ;</a:t>
            </a:r>
          </a:p>
          <a:p>
            <a:pPr marL="285750" indent="-285750" eaLnBrk="1" hangingPunct="1">
              <a:defRPr/>
            </a:pPr>
            <a:r>
              <a:rPr lang="fr-FR" altLang="en-US" sz="1400" dirty="0" smtClean="0"/>
              <a:t>Préparation du processus de référencement du CCG.</a:t>
            </a:r>
          </a:p>
          <a:p>
            <a:pPr>
              <a:defRPr/>
            </a:pPr>
            <a:endParaRPr lang="fr-FR"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5"/>
          <p:cNvSpPr txBox="1">
            <a:spLocks noChangeArrowheads="1"/>
          </p:cNvSpPr>
          <p:nvPr/>
        </p:nvSpPr>
        <p:spPr bwMode="auto">
          <a:xfrm>
            <a:off x="684213" y="1557338"/>
            <a:ext cx="7775575" cy="1016000"/>
          </a:xfrm>
          <a:prstGeom prst="rect">
            <a:avLst/>
          </a:prstGeom>
          <a:noFill/>
          <a:ln w="9525">
            <a:noFill/>
            <a:miter lim="800000"/>
            <a:headEnd/>
            <a:tailEnd/>
          </a:ln>
        </p:spPr>
        <p:txBody>
          <a:bodyPr>
            <a:spAutoFit/>
          </a:bodyPr>
          <a:lstStyle/>
          <a:p>
            <a:endParaRPr lang="en-US" altLang="en-US" sz="2000" b="1"/>
          </a:p>
          <a:p>
            <a:endParaRPr lang="en-US" altLang="en-US" sz="1600"/>
          </a:p>
          <a:p>
            <a:endParaRPr lang="en-US" altLang="en-US" sz="2400"/>
          </a:p>
        </p:txBody>
      </p:sp>
      <p:pic>
        <p:nvPicPr>
          <p:cNvPr id="6147"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6148"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graphicFrame>
        <p:nvGraphicFramePr>
          <p:cNvPr id="10" name="Table 9"/>
          <p:cNvGraphicFramePr>
            <a:graphicFrameLocks noGrp="1"/>
          </p:cNvGraphicFramePr>
          <p:nvPr>
            <p:extLst>
              <p:ext uri="{D42A27DB-BD31-4B8C-83A1-F6EECF244321}">
                <p14:modId xmlns:p14="http://schemas.microsoft.com/office/powerpoint/2010/main" xmlns="" val="3570037459"/>
              </p:ext>
            </p:extLst>
          </p:nvPr>
        </p:nvGraphicFramePr>
        <p:xfrm>
          <a:off x="250825" y="1412875"/>
          <a:ext cx="8713788" cy="5365750"/>
        </p:xfrm>
        <a:graphic>
          <a:graphicData uri="http://schemas.openxmlformats.org/drawingml/2006/table">
            <a:tbl>
              <a:tblPr/>
              <a:tblGrid>
                <a:gridCol w="2022529">
                  <a:extLst>
                    <a:ext uri="{9D8B030D-6E8A-4147-A177-3AD203B41FA5}">
                      <a16:colId xmlns:a16="http://schemas.microsoft.com/office/drawing/2014/main" xmlns="" val="20000"/>
                    </a:ext>
                  </a:extLst>
                </a:gridCol>
                <a:gridCol w="3781251">
                  <a:extLst>
                    <a:ext uri="{9D8B030D-6E8A-4147-A177-3AD203B41FA5}">
                      <a16:colId xmlns:a16="http://schemas.microsoft.com/office/drawing/2014/main" xmlns="" val="20001"/>
                    </a:ext>
                  </a:extLst>
                </a:gridCol>
                <a:gridCol w="2910008">
                  <a:extLst>
                    <a:ext uri="{9D8B030D-6E8A-4147-A177-3AD203B41FA5}">
                      <a16:colId xmlns:a16="http://schemas.microsoft.com/office/drawing/2014/main" xmlns="" val="20002"/>
                    </a:ext>
                  </a:extLst>
                </a:gridCol>
              </a:tblGrid>
              <a:tr h="355654">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Niveau de certification</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Désignation de la certification</a:t>
                      </a: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 </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Durée minimum de la certification</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0"/>
                  </a:ext>
                </a:extLst>
              </a:tr>
              <a:tr h="355654">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8</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Doctorat</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180 crédits</a:t>
                      </a: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 </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1"/>
                  </a:ext>
                </a:extLst>
              </a:tr>
              <a:tr h="177828">
                <a:tc rowSpan="6">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7</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Master</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90/120 ECTS</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2"/>
                  </a:ext>
                </a:extLst>
              </a:tr>
              <a:tr h="245189">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Master de médecine (master intégré)</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360 ECTS</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3"/>
                  </a:ext>
                </a:extLst>
              </a:tr>
              <a:tr h="177828">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Master d’odontologie (master intégré)</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300 ECTS</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4"/>
                  </a:ext>
                </a:extLst>
              </a:tr>
              <a:tr h="245189">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Master d’éducation (licence - master)</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300 ECTS</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5"/>
                  </a:ext>
                </a:extLst>
              </a:tr>
              <a:tr h="177828">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 </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 </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6"/>
                  </a:ext>
                </a:extLst>
              </a:tr>
              <a:tr h="355654">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Master d’études vétérinaires (master intégré)</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300 ECTS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7"/>
                  </a:ext>
                </a:extLst>
              </a:tr>
              <a:tr h="355654">
                <a:tc rowSpan="3">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6</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Licence</a:t>
                      </a: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 </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240 ECTS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8"/>
                  </a:ext>
                </a:extLst>
              </a:tr>
              <a:tr h="177828">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Certificat de formation d’enseignant</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60 ECTS</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9"/>
                  </a:ext>
                </a:extLst>
              </a:tr>
              <a:tr h="355654">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Certificat de formation vétérinaire</a:t>
                      </a: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 </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60 ECTS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10"/>
                  </a:ext>
                </a:extLst>
              </a:tr>
              <a:tr h="298771">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5</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Diplôme de l’enseignement supérieur / </a:t>
                      </a:r>
                      <a:r>
                        <a:rPr kumimoji="0" lang="fr-FR" sz="1100" b="0" i="1" u="none" strike="noStrike" cap="none" normalizeH="0" baseline="0" dirty="0" smtClean="0">
                          <a:ln>
                            <a:noFill/>
                          </a:ln>
                          <a:solidFill>
                            <a:srgbClr val="000000"/>
                          </a:solidFill>
                          <a:effectLst/>
                          <a:latin typeface="Calibri" pitchFamily="34" charset="0"/>
                        </a:rPr>
                        <a:t>Associate degree</a:t>
                      </a:r>
                      <a:r>
                        <a:rPr kumimoji="0" lang="fr-FR" sz="1100" b="0" i="0" u="none" strike="noStrike" cap="none" normalizeH="0" baseline="0" dirty="0" smtClean="0">
                          <a:ln>
                            <a:noFill/>
                          </a:ln>
                          <a:solidFill>
                            <a:srgbClr val="000000"/>
                          </a:solidFill>
                          <a:effectLst/>
                          <a:latin typeface="Calibri" pitchFamily="34" charset="0"/>
                        </a:rPr>
                        <a:t> (2 ans) </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120/180 ECTS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11"/>
                  </a:ext>
                </a:extLst>
              </a:tr>
              <a:tr h="377512">
                <a:tc rowSpan="2">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4</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Document certifiant l’accomplissement du cycle d’enseignement général / </a:t>
                      </a:r>
                      <a:r>
                        <a:rPr kumimoji="0" lang="fr-FR" sz="1100" b="0" i="1" u="none" strike="noStrike" cap="none" normalizeH="0" baseline="0" dirty="0" smtClean="0">
                          <a:ln>
                            <a:noFill/>
                          </a:ln>
                          <a:solidFill>
                            <a:srgbClr val="000000"/>
                          </a:solidFill>
                          <a:effectLst/>
                          <a:latin typeface="Calibri" pitchFamily="34" charset="0"/>
                        </a:rPr>
                        <a:t>Atestat</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12 ans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12"/>
                  </a:ext>
                </a:extLst>
              </a:tr>
              <a:tr h="368230">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Diplôme sanctionnant l’enseignement professionnel secondaire</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L’EFPT est discipliné par les normes en matière d’enseignement professionnel</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13"/>
                  </a:ext>
                </a:extLst>
              </a:tr>
              <a:tr h="368594">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3</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Diplôme d’enseignement professionnel de base</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L’EFPT est discipliné par les normes en matière d’enseignement professionnel</a:t>
                      </a: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14"/>
                  </a:ext>
                </a:extLst>
              </a:tr>
              <a:tr h="177828">
                <a:tc rowSpan="2">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2</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Document d’enseignement de base</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9 ans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15"/>
                  </a:ext>
                </a:extLst>
              </a:tr>
              <a:tr h="402692">
                <a:tc vMerge="1">
                  <a:txBody>
                    <a:bodyPr/>
                    <a:lstStyle/>
                    <a:p>
                      <a:endParaRPr lang="en-US"/>
                    </a:p>
                  </a:txBody>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Certificat de compétences de base</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Il est discipliné par le programme d’enseignement approprié</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16"/>
                  </a:ext>
                </a:extLst>
              </a:tr>
              <a:tr h="355654">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libri" pitchFamily="34" charset="0"/>
                        </a:rPr>
                        <a:t>1</a:t>
                      </a:r>
                      <a:endParaRPr kumimoji="0" lang="fr-FR" sz="1100" b="0" i="0" u="none" strike="noStrike" cap="none" normalizeH="0" baseline="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Certificat de compétences essentielles</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Il est discipliné par le programme d’enseignement approprié</a:t>
                      </a:r>
                      <a:endParaRPr kumimoji="0" lang="fr-FR" sz="11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49180" marR="491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17"/>
                  </a:ext>
                </a:extLst>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107950" y="1557338"/>
            <a:ext cx="8856663" cy="4822825"/>
          </a:xfrm>
        </p:spPr>
        <p:txBody>
          <a:bodyPr/>
          <a:lstStyle/>
          <a:p>
            <a:pPr marL="0" indent="0" algn="ctr" eaLnBrk="1" hangingPunct="1">
              <a:buFont typeface="Arial" pitchFamily="34" charset="0"/>
              <a:buNone/>
            </a:pPr>
            <a:endParaRPr lang="en-GB" altLang="en-US" sz="1200" smtClean="0"/>
          </a:p>
          <a:p>
            <a:pPr marL="0" indent="0" eaLnBrk="1" hangingPunct="1">
              <a:buFont typeface="Arial" pitchFamily="34" charset="0"/>
              <a:buNone/>
            </a:pPr>
            <a:endParaRPr lang="en-GB" altLang="en-US" sz="1200" smtClean="0"/>
          </a:p>
        </p:txBody>
      </p:sp>
      <p:pic>
        <p:nvPicPr>
          <p:cNvPr id="7171"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7172"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rgbClr val="1F497D"/>
                </a:solidFill>
              </a:rPr>
              <a:t>განათლების ხარისხის განვითარების ეროვნული ცენტრი CENTRE NATIONAL POUR L’AMÉLIORATION DE LA QUALITÉ DE L’ENSEIGNEMENT</a:t>
            </a:r>
          </a:p>
        </p:txBody>
      </p:sp>
      <p:pic>
        <p:nvPicPr>
          <p:cNvPr id="7174" name="Picture 2"/>
          <p:cNvPicPr>
            <a:picLocks noChangeAspect="1" noChangeArrowheads="1"/>
          </p:cNvPicPr>
          <p:nvPr/>
        </p:nvPicPr>
        <p:blipFill>
          <a:blip r:embed="rId4" cstate="print"/>
          <a:srcRect/>
          <a:stretch>
            <a:fillRect/>
          </a:stretch>
        </p:blipFill>
        <p:spPr bwMode="auto">
          <a:xfrm>
            <a:off x="582613" y="1412875"/>
            <a:ext cx="8093075" cy="5040313"/>
          </a:xfrm>
          <a:prstGeom prst="rect">
            <a:avLst/>
          </a:prstGeom>
          <a:noFill/>
          <a:ln w="9525">
            <a:noFill/>
            <a:miter lim="800000"/>
            <a:headEnd/>
            <a:tailEnd/>
          </a:ln>
          <a:effectLst/>
        </p:spPr>
      </p:pic>
      <p:sp>
        <p:nvSpPr>
          <p:cNvPr id="7" name="CasellaDiTesto 6"/>
          <p:cNvSpPr txBox="1"/>
          <p:nvPr/>
        </p:nvSpPr>
        <p:spPr>
          <a:xfrm>
            <a:off x="539552" y="1412776"/>
            <a:ext cx="8136904" cy="461665"/>
          </a:xfrm>
          <a:prstGeom prst="rect">
            <a:avLst/>
          </a:prstGeom>
          <a:solidFill>
            <a:schemeClr val="bg2"/>
          </a:solidFill>
        </p:spPr>
        <p:txBody>
          <a:bodyPr wrap="square" rtlCol="0">
            <a:spAutoFit/>
          </a:bodyPr>
          <a:lstStyle/>
          <a:p>
            <a:r>
              <a:rPr lang="fr-FR" sz="1200" dirty="0" smtClean="0"/>
              <a:t>Le diagramme représente les principes d'apprentissage tout au long de la vie. Il n'y a jamais de voie sans issue. Chaque niveau d'éducation permet d'accéder au niveau suivant.</a:t>
            </a:r>
            <a:endParaRPr lang="it-IT" sz="1200" dirty="0"/>
          </a:p>
        </p:txBody>
      </p:sp>
      <p:sp>
        <p:nvSpPr>
          <p:cNvPr id="9" name="CasellaDiTesto 8"/>
          <p:cNvSpPr txBox="1"/>
          <p:nvPr/>
        </p:nvSpPr>
        <p:spPr>
          <a:xfrm>
            <a:off x="2339752" y="1988840"/>
            <a:ext cx="3744416" cy="523220"/>
          </a:xfrm>
          <a:prstGeom prst="rect">
            <a:avLst/>
          </a:prstGeom>
          <a:solidFill>
            <a:schemeClr val="bg2"/>
          </a:solidFill>
        </p:spPr>
        <p:txBody>
          <a:bodyPr wrap="square" rtlCol="0">
            <a:spAutoFit/>
          </a:bodyPr>
          <a:lstStyle/>
          <a:p>
            <a:pPr algn="ctr"/>
            <a:r>
              <a:rPr lang="it-IT" sz="1600" dirty="0" err="1" smtClean="0"/>
              <a:t>Doctorat</a:t>
            </a:r>
            <a:endParaRPr lang="it-IT" sz="1200" dirty="0" smtClean="0"/>
          </a:p>
          <a:p>
            <a:pPr algn="ctr"/>
            <a:endParaRPr lang="it-IT" sz="1200" dirty="0"/>
          </a:p>
        </p:txBody>
      </p:sp>
      <p:sp>
        <p:nvSpPr>
          <p:cNvPr id="10" name="CasellaDiTesto 9"/>
          <p:cNvSpPr txBox="1"/>
          <p:nvPr/>
        </p:nvSpPr>
        <p:spPr>
          <a:xfrm>
            <a:off x="3419872" y="2636912"/>
            <a:ext cx="2736304" cy="338554"/>
          </a:xfrm>
          <a:prstGeom prst="rect">
            <a:avLst/>
          </a:prstGeom>
          <a:solidFill>
            <a:schemeClr val="bg2"/>
          </a:solidFill>
        </p:spPr>
        <p:txBody>
          <a:bodyPr wrap="square" rtlCol="0">
            <a:spAutoFit/>
          </a:bodyPr>
          <a:lstStyle/>
          <a:p>
            <a:pPr algn="ctr"/>
            <a:r>
              <a:rPr lang="it-IT" sz="1600" dirty="0" smtClean="0"/>
              <a:t>Master</a:t>
            </a:r>
            <a:endParaRPr lang="it-IT" sz="1600" dirty="0"/>
          </a:p>
        </p:txBody>
      </p:sp>
      <p:sp>
        <p:nvSpPr>
          <p:cNvPr id="11" name="CasellaDiTesto 10"/>
          <p:cNvSpPr txBox="1"/>
          <p:nvPr/>
        </p:nvSpPr>
        <p:spPr>
          <a:xfrm>
            <a:off x="3563888" y="3212976"/>
            <a:ext cx="2664296" cy="338554"/>
          </a:xfrm>
          <a:prstGeom prst="rect">
            <a:avLst/>
          </a:prstGeom>
          <a:solidFill>
            <a:schemeClr val="bg2"/>
          </a:solidFill>
        </p:spPr>
        <p:txBody>
          <a:bodyPr wrap="square" rtlCol="0">
            <a:spAutoFit/>
          </a:bodyPr>
          <a:lstStyle/>
          <a:p>
            <a:pPr algn="ctr"/>
            <a:r>
              <a:rPr lang="it-IT" sz="1600" dirty="0" err="1" smtClean="0"/>
              <a:t>Licence</a:t>
            </a:r>
            <a:endParaRPr lang="it-IT" sz="1600" dirty="0"/>
          </a:p>
        </p:txBody>
      </p:sp>
      <p:sp>
        <p:nvSpPr>
          <p:cNvPr id="12" name="CasellaDiTesto 11"/>
          <p:cNvSpPr txBox="1"/>
          <p:nvPr/>
        </p:nvSpPr>
        <p:spPr>
          <a:xfrm>
            <a:off x="1907704" y="2852936"/>
            <a:ext cx="677108" cy="1368152"/>
          </a:xfrm>
          <a:prstGeom prst="rect">
            <a:avLst/>
          </a:prstGeom>
          <a:solidFill>
            <a:schemeClr val="bg2"/>
          </a:solidFill>
        </p:spPr>
        <p:txBody>
          <a:bodyPr vert="eaVert" wrap="square" rtlCol="0">
            <a:spAutoFit/>
          </a:bodyPr>
          <a:lstStyle/>
          <a:p>
            <a:r>
              <a:rPr lang="it-IT" sz="1600" dirty="0" err="1" smtClean="0"/>
              <a:t>Programme</a:t>
            </a:r>
            <a:r>
              <a:rPr lang="it-IT" sz="1600" dirty="0" smtClean="0"/>
              <a:t> </a:t>
            </a:r>
            <a:r>
              <a:rPr lang="it-IT" sz="1600" dirty="0" err="1" smtClean="0"/>
              <a:t>intégré</a:t>
            </a:r>
            <a:endParaRPr lang="it-IT" sz="1600" dirty="0"/>
          </a:p>
        </p:txBody>
      </p:sp>
      <p:sp>
        <p:nvSpPr>
          <p:cNvPr id="13" name="CasellaDiTesto 12"/>
          <p:cNvSpPr txBox="1"/>
          <p:nvPr/>
        </p:nvSpPr>
        <p:spPr>
          <a:xfrm>
            <a:off x="4211960" y="3789040"/>
            <a:ext cx="2016224" cy="577081"/>
          </a:xfrm>
          <a:prstGeom prst="rect">
            <a:avLst/>
          </a:prstGeom>
          <a:solidFill>
            <a:schemeClr val="bg2"/>
          </a:solidFill>
        </p:spPr>
        <p:txBody>
          <a:bodyPr wrap="square" rtlCol="0">
            <a:spAutoFit/>
          </a:bodyPr>
          <a:lstStyle/>
          <a:p>
            <a:r>
              <a:rPr lang="fr-FR" sz="1050" dirty="0" smtClean="0"/>
              <a:t>Cycle universitaire court Programme d'enseignement professionnel supérieur</a:t>
            </a:r>
            <a:endParaRPr lang="it-IT" sz="1050" dirty="0"/>
          </a:p>
        </p:txBody>
      </p:sp>
      <p:sp>
        <p:nvSpPr>
          <p:cNvPr id="14" name="CasellaDiTesto 13"/>
          <p:cNvSpPr txBox="1"/>
          <p:nvPr/>
        </p:nvSpPr>
        <p:spPr>
          <a:xfrm>
            <a:off x="4283968" y="4509120"/>
            <a:ext cx="1800200" cy="415498"/>
          </a:xfrm>
          <a:prstGeom prst="rect">
            <a:avLst/>
          </a:prstGeom>
          <a:solidFill>
            <a:schemeClr val="bg2"/>
          </a:solidFill>
        </p:spPr>
        <p:txBody>
          <a:bodyPr wrap="square" rtlCol="0">
            <a:spAutoFit/>
          </a:bodyPr>
          <a:lstStyle/>
          <a:p>
            <a:r>
              <a:rPr lang="it-IT" sz="1050" dirty="0" err="1" smtClean="0"/>
              <a:t>Enseignement</a:t>
            </a:r>
            <a:r>
              <a:rPr lang="it-IT" sz="1050" dirty="0" smtClean="0"/>
              <a:t> / </a:t>
            </a:r>
            <a:r>
              <a:rPr lang="it-IT" sz="1050" dirty="0" err="1" smtClean="0"/>
              <a:t>programme</a:t>
            </a:r>
            <a:r>
              <a:rPr lang="it-IT" sz="1050" dirty="0" smtClean="0"/>
              <a:t> </a:t>
            </a:r>
            <a:r>
              <a:rPr lang="it-IT" sz="1050" dirty="0" err="1" smtClean="0"/>
              <a:t>professionnel</a:t>
            </a:r>
            <a:r>
              <a:rPr lang="it-IT" sz="1050" dirty="0" smtClean="0"/>
              <a:t> </a:t>
            </a:r>
            <a:r>
              <a:rPr lang="it-IT" sz="1050" dirty="0" err="1" smtClean="0"/>
              <a:t>secondaire</a:t>
            </a:r>
            <a:endParaRPr lang="it-IT" sz="1050" dirty="0"/>
          </a:p>
        </p:txBody>
      </p:sp>
      <p:sp>
        <p:nvSpPr>
          <p:cNvPr id="15" name="CasellaDiTesto 14"/>
          <p:cNvSpPr txBox="1"/>
          <p:nvPr/>
        </p:nvSpPr>
        <p:spPr>
          <a:xfrm>
            <a:off x="4355976" y="5301208"/>
            <a:ext cx="1872208" cy="415498"/>
          </a:xfrm>
          <a:prstGeom prst="rect">
            <a:avLst/>
          </a:prstGeom>
          <a:solidFill>
            <a:schemeClr val="bg2"/>
          </a:solidFill>
        </p:spPr>
        <p:txBody>
          <a:bodyPr wrap="square" rtlCol="0">
            <a:spAutoFit/>
          </a:bodyPr>
          <a:lstStyle/>
          <a:p>
            <a:r>
              <a:rPr lang="it-IT" sz="1050" dirty="0" err="1" smtClean="0"/>
              <a:t>Enseignement</a:t>
            </a:r>
            <a:r>
              <a:rPr lang="it-IT" sz="1050" dirty="0" smtClean="0"/>
              <a:t> / </a:t>
            </a:r>
            <a:r>
              <a:rPr lang="it-IT" sz="1050" dirty="0" err="1" smtClean="0"/>
              <a:t>programme</a:t>
            </a:r>
            <a:r>
              <a:rPr lang="it-IT" sz="1050" dirty="0" smtClean="0"/>
              <a:t> </a:t>
            </a:r>
            <a:r>
              <a:rPr lang="it-IT" sz="1050" dirty="0" err="1" smtClean="0"/>
              <a:t>professionnel</a:t>
            </a:r>
            <a:r>
              <a:rPr lang="it-IT" sz="1050" dirty="0" smtClean="0"/>
              <a:t> </a:t>
            </a:r>
            <a:r>
              <a:rPr lang="it-IT" sz="1050" dirty="0" err="1" smtClean="0"/>
              <a:t>primaire</a:t>
            </a:r>
            <a:endParaRPr lang="it-IT" sz="1050" dirty="0"/>
          </a:p>
        </p:txBody>
      </p:sp>
      <p:sp>
        <p:nvSpPr>
          <p:cNvPr id="16" name="CasellaDiTesto 15"/>
          <p:cNvSpPr txBox="1"/>
          <p:nvPr/>
        </p:nvSpPr>
        <p:spPr>
          <a:xfrm>
            <a:off x="5004048" y="5877272"/>
            <a:ext cx="2304256" cy="584775"/>
          </a:xfrm>
          <a:prstGeom prst="rect">
            <a:avLst/>
          </a:prstGeom>
          <a:solidFill>
            <a:schemeClr val="bg2"/>
          </a:solidFill>
        </p:spPr>
        <p:txBody>
          <a:bodyPr wrap="square" rtlCol="0">
            <a:spAutoFit/>
          </a:bodyPr>
          <a:lstStyle/>
          <a:p>
            <a:r>
              <a:rPr lang="fr-FR" sz="800" dirty="0" smtClean="0"/>
              <a:t>Programme d'enseignement des compétences essentielles/principales pour les personne qui n'ont pas bénéficié d'un enseignement primaire (9 classes)</a:t>
            </a:r>
            <a:endParaRPr lang="it-IT" sz="800" dirty="0"/>
          </a:p>
        </p:txBody>
      </p:sp>
      <p:sp>
        <p:nvSpPr>
          <p:cNvPr id="17" name="CasellaDiTesto 16"/>
          <p:cNvSpPr txBox="1"/>
          <p:nvPr/>
        </p:nvSpPr>
        <p:spPr>
          <a:xfrm>
            <a:off x="1691680" y="4869160"/>
            <a:ext cx="1944216" cy="307777"/>
          </a:xfrm>
          <a:prstGeom prst="rect">
            <a:avLst/>
          </a:prstGeom>
          <a:solidFill>
            <a:schemeClr val="bg2"/>
          </a:solidFill>
        </p:spPr>
        <p:txBody>
          <a:bodyPr wrap="square" rtlCol="0">
            <a:spAutoFit/>
          </a:bodyPr>
          <a:lstStyle/>
          <a:p>
            <a:r>
              <a:rPr lang="it-IT" sz="1400" dirty="0" err="1" smtClean="0"/>
              <a:t>Enseignement</a:t>
            </a:r>
            <a:r>
              <a:rPr lang="it-IT" sz="1400" dirty="0" smtClean="0"/>
              <a:t> </a:t>
            </a:r>
            <a:r>
              <a:rPr lang="it-IT" sz="1400" dirty="0" err="1" smtClean="0"/>
              <a:t>général</a:t>
            </a:r>
            <a:endParaRPr lang="it-IT" sz="1400" dirty="0"/>
          </a:p>
        </p:txBody>
      </p:sp>
      <p:sp>
        <p:nvSpPr>
          <p:cNvPr id="18" name="CasellaDiTesto 17"/>
          <p:cNvSpPr txBox="1"/>
          <p:nvPr/>
        </p:nvSpPr>
        <p:spPr>
          <a:xfrm>
            <a:off x="1619672" y="5517232"/>
            <a:ext cx="2088232" cy="315471"/>
          </a:xfrm>
          <a:prstGeom prst="rect">
            <a:avLst/>
          </a:prstGeom>
          <a:solidFill>
            <a:schemeClr val="bg2"/>
          </a:solidFill>
        </p:spPr>
        <p:txBody>
          <a:bodyPr wrap="square" rtlCol="0">
            <a:spAutoFit/>
          </a:bodyPr>
          <a:lstStyle/>
          <a:p>
            <a:r>
              <a:rPr lang="it-IT" sz="1450" dirty="0" err="1" smtClean="0"/>
              <a:t>Enseignement</a:t>
            </a:r>
            <a:r>
              <a:rPr lang="it-IT" sz="1450" dirty="0" smtClean="0"/>
              <a:t> </a:t>
            </a:r>
            <a:r>
              <a:rPr lang="it-IT" sz="1450" dirty="0" err="1" smtClean="0"/>
              <a:t>primaire</a:t>
            </a:r>
            <a:endParaRPr lang="it-IT" sz="1450" dirty="0" smtClean="0"/>
          </a:p>
        </p:txBody>
      </p:sp>
      <p:sp>
        <p:nvSpPr>
          <p:cNvPr id="19" name="CasellaDiTesto 18"/>
          <p:cNvSpPr txBox="1"/>
          <p:nvPr/>
        </p:nvSpPr>
        <p:spPr>
          <a:xfrm>
            <a:off x="1619672" y="5949280"/>
            <a:ext cx="2016224" cy="461665"/>
          </a:xfrm>
          <a:prstGeom prst="rect">
            <a:avLst/>
          </a:prstGeom>
          <a:solidFill>
            <a:schemeClr val="bg2"/>
          </a:solidFill>
        </p:spPr>
        <p:txBody>
          <a:bodyPr wrap="square" rtlCol="0">
            <a:spAutoFit/>
          </a:bodyPr>
          <a:lstStyle/>
          <a:p>
            <a:r>
              <a:rPr lang="fr-FR" sz="1200" dirty="0" smtClean="0"/>
              <a:t>Éducation de la petite enfance</a:t>
            </a:r>
            <a:endParaRPr lang="it-IT" sz="1200" dirty="0"/>
          </a:p>
        </p:txBody>
      </p:sp>
      <p:sp>
        <p:nvSpPr>
          <p:cNvPr id="20" name="CasellaDiTesto 19"/>
          <p:cNvSpPr txBox="1"/>
          <p:nvPr/>
        </p:nvSpPr>
        <p:spPr>
          <a:xfrm>
            <a:off x="6444208" y="4581128"/>
            <a:ext cx="523220" cy="1152128"/>
          </a:xfrm>
          <a:prstGeom prst="rect">
            <a:avLst/>
          </a:prstGeom>
          <a:solidFill>
            <a:schemeClr val="bg2"/>
          </a:solidFill>
        </p:spPr>
        <p:txBody>
          <a:bodyPr vert="eaVert" wrap="square" rtlCol="0">
            <a:spAutoFit/>
          </a:bodyPr>
          <a:lstStyle/>
          <a:p>
            <a:r>
              <a:rPr lang="it-IT" sz="1100" dirty="0" err="1" smtClean="0"/>
              <a:t>Formation</a:t>
            </a:r>
            <a:r>
              <a:rPr lang="it-IT" sz="1100" dirty="0" smtClean="0"/>
              <a:t> </a:t>
            </a:r>
            <a:r>
              <a:rPr lang="it-IT" sz="1100" dirty="0" err="1" smtClean="0"/>
              <a:t>initiale</a:t>
            </a:r>
            <a:r>
              <a:rPr lang="it-IT" sz="1100" dirty="0" smtClean="0"/>
              <a:t> </a:t>
            </a:r>
            <a:r>
              <a:rPr lang="it-IT" sz="1100" dirty="0" err="1" smtClean="0"/>
              <a:t>et</a:t>
            </a:r>
            <a:r>
              <a:rPr lang="it-IT" sz="1100" dirty="0" smtClean="0"/>
              <a:t> continue</a:t>
            </a:r>
            <a:endParaRPr lang="it-IT" sz="11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0638" y="336550"/>
            <a:ext cx="8229601" cy="1143000"/>
          </a:xfrm>
        </p:spPr>
        <p:txBody>
          <a:bodyPr/>
          <a:lstStyle/>
          <a:p>
            <a:pPr algn="r" eaLnBrk="1" hangingPunct="1"/>
            <a:r>
              <a:t/>
            </a:r>
            <a:br/>
            <a:r>
              <a:rPr lang="fr-FR" smtClean="0"/>
              <a:t> </a:t>
            </a:r>
          </a:p>
        </p:txBody>
      </p:sp>
      <p:sp>
        <p:nvSpPr>
          <p:cNvPr id="12291" name="Content Placeholder 2"/>
          <p:cNvSpPr>
            <a:spLocks noGrp="1"/>
          </p:cNvSpPr>
          <p:nvPr>
            <p:ph idx="1"/>
          </p:nvPr>
        </p:nvSpPr>
        <p:spPr>
          <a:xfrm>
            <a:off x="468313" y="1412875"/>
            <a:ext cx="8229600" cy="5040313"/>
          </a:xfrm>
        </p:spPr>
        <p:txBody>
          <a:bodyPr/>
          <a:lstStyle/>
          <a:p>
            <a:pPr marL="0" indent="0" eaLnBrk="1" hangingPunct="1">
              <a:buFont typeface="Arial" charset="0"/>
              <a:buNone/>
              <a:defRPr/>
            </a:pPr>
            <a:endParaRPr lang="fr-FR" altLang="en-US" sz="1200" b="1" dirty="0" smtClean="0">
              <a:latin typeface="+mj-lt"/>
              <a:cs typeface="Arial" panose="020B0604020202020204" pitchFamily="34" charset="0"/>
            </a:endParaRPr>
          </a:p>
          <a:p>
            <a:pPr marL="0" indent="0" eaLnBrk="1" hangingPunct="1">
              <a:buFont typeface="Arial" charset="0"/>
              <a:buNone/>
              <a:defRPr/>
            </a:pPr>
            <a:r>
              <a:rPr lang="fr-FR" altLang="en-US" sz="1200" b="1" dirty="0" smtClean="0">
                <a:latin typeface="+mj-lt"/>
              </a:rPr>
              <a:t>Institution(s) principale(s) : </a:t>
            </a:r>
          </a:p>
          <a:p>
            <a:pPr eaLnBrk="1" hangingPunct="1">
              <a:defRPr/>
            </a:pPr>
            <a:r>
              <a:rPr lang="fr-FR" altLang="en-US" sz="1200" dirty="0" smtClean="0">
                <a:latin typeface="+mj-lt"/>
              </a:rPr>
              <a:t>Ministère de l’éducation et de la science </a:t>
            </a:r>
          </a:p>
          <a:p>
            <a:pPr eaLnBrk="1" hangingPunct="1">
              <a:defRPr/>
            </a:pPr>
            <a:r>
              <a:rPr lang="fr-FR" altLang="en-US" sz="1200" dirty="0" smtClean="0">
                <a:latin typeface="+mj-lt"/>
              </a:rPr>
              <a:t>LEPL - Centre national pour l’amélioration de la qualité de l’enseignement </a:t>
            </a:r>
            <a:endParaRPr lang="fr-FR" altLang="en-US" sz="1200" dirty="0">
              <a:latin typeface="+mj-lt"/>
              <a:cs typeface="Arial" panose="020B0604020202020204" pitchFamily="34" charset="0"/>
            </a:endParaRPr>
          </a:p>
          <a:p>
            <a:pPr marL="0" indent="0" eaLnBrk="1" hangingPunct="1">
              <a:spcBef>
                <a:spcPts val="0"/>
              </a:spcBef>
              <a:buFont typeface="Arial" pitchFamily="34" charset="0"/>
              <a:buNone/>
              <a:defRPr/>
            </a:pPr>
            <a:r>
              <a:rPr lang="fr-FR" altLang="en-US" sz="1200" b="1" dirty="0" smtClean="0">
                <a:latin typeface="+mj-lt"/>
              </a:rPr>
              <a:t>Principaux acteurs :</a:t>
            </a:r>
          </a:p>
          <a:p>
            <a:pPr marL="0" indent="0" eaLnBrk="1" hangingPunct="1">
              <a:spcBef>
                <a:spcPts val="0"/>
              </a:spcBef>
              <a:buFont typeface="Arial" pitchFamily="34" charset="0"/>
              <a:buNone/>
              <a:defRPr/>
            </a:pPr>
            <a:r>
              <a:rPr lang="fr-FR" altLang="en-US" sz="1200" b="1" dirty="0" smtClean="0">
                <a:latin typeface="+mj-lt"/>
              </a:rPr>
              <a:t>Conseils sectoriels </a:t>
            </a:r>
            <a:r>
              <a:rPr lang="fr-FR" altLang="en-US" sz="1200" b="1" dirty="0">
                <a:latin typeface="+mj-lt"/>
              </a:rPr>
              <a:t>(11)</a:t>
            </a:r>
            <a:r>
              <a:rPr lang="fr-FR" sz="1200" dirty="0" smtClean="0"/>
              <a:t> </a:t>
            </a:r>
            <a:r>
              <a:rPr lang="fr-FR" altLang="en-US" sz="1200" b="1" dirty="0" smtClean="0">
                <a:latin typeface="+mj-lt"/>
              </a:rPr>
              <a:t>pour l’enseignement professionnel</a:t>
            </a:r>
          </a:p>
          <a:p>
            <a:pPr marL="0" indent="0" eaLnBrk="1" hangingPunct="1">
              <a:buFont typeface="Arial" pitchFamily="34" charset="0"/>
              <a:buNone/>
              <a:defRPr/>
            </a:pPr>
            <a:r>
              <a:rPr lang="fr-FR" altLang="en-US" sz="1200" b="1" dirty="0" smtClean="0">
                <a:latin typeface="+mj-lt"/>
              </a:rPr>
              <a:t>Rôle </a:t>
            </a:r>
            <a:r>
              <a:rPr lang="fr-FR" altLang="en-US" sz="1200" b="1" dirty="0">
                <a:latin typeface="+mj-lt"/>
              </a:rPr>
              <a:t>des CS :</a:t>
            </a:r>
          </a:p>
          <a:p>
            <a:pPr marL="0" indent="0" eaLnBrk="1" hangingPunct="1">
              <a:buFont typeface="Arial" charset="0"/>
              <a:buNone/>
              <a:defRPr/>
            </a:pPr>
            <a:r>
              <a:rPr lang="fr-FR" altLang="en-US" sz="1200" dirty="0" smtClean="0">
                <a:latin typeface="+mj-lt"/>
              </a:rPr>
              <a:t>Promouvoir l'adéquation </a:t>
            </a:r>
            <a:r>
              <a:rPr lang="fr-FR" altLang="en-US" sz="1200" dirty="0">
                <a:latin typeface="+mj-lt"/>
              </a:rPr>
              <a:t>à l’enseignement professionnel et au marché du travail</a:t>
            </a:r>
            <a:endParaRPr lang="fr-FR" altLang="en-US" sz="1200" b="1" dirty="0" smtClean="0">
              <a:latin typeface="+mj-lt"/>
              <a:cs typeface="Arial" panose="020B0604020202020204" pitchFamily="34" charset="0"/>
            </a:endParaRPr>
          </a:p>
          <a:p>
            <a:pPr marL="0" indent="0" eaLnBrk="1" hangingPunct="1">
              <a:buFont typeface="Arial" charset="0"/>
              <a:buNone/>
              <a:defRPr/>
            </a:pPr>
            <a:r>
              <a:rPr lang="fr-FR" altLang="en-US" sz="1200" b="1" dirty="0" smtClean="0">
                <a:latin typeface="+mj-lt"/>
              </a:rPr>
              <a:t>Fonctions :</a:t>
            </a:r>
            <a:endParaRPr lang="fr-FR" altLang="en-US" sz="1200" b="1" dirty="0">
              <a:latin typeface="+mj-lt"/>
              <a:cs typeface="Arial" panose="020B0604020202020204" pitchFamily="34" charset="0"/>
            </a:endParaRPr>
          </a:p>
          <a:p>
            <a:pPr marL="0" indent="0" eaLnBrk="1" hangingPunct="1">
              <a:buFont typeface="Arial" pitchFamily="34" charset="0"/>
              <a:buNone/>
              <a:defRPr/>
            </a:pPr>
            <a:r>
              <a:rPr lang="fr-FR" altLang="en-US" sz="1200" dirty="0" smtClean="0">
                <a:latin typeface="+mj-lt"/>
              </a:rPr>
              <a:t>Formuler des recommandations pour le CNAQE</a:t>
            </a:r>
          </a:p>
          <a:p>
            <a:pPr eaLnBrk="1" hangingPunct="1">
              <a:buFont typeface="Arial" charset="0"/>
              <a:buChar char="•"/>
              <a:defRPr/>
            </a:pPr>
            <a:r>
              <a:rPr lang="fr-FR" altLang="en-US" sz="1200" dirty="0" smtClean="0">
                <a:latin typeface="+mj-lt"/>
              </a:rPr>
              <a:t>sur l’identification des certifications professionnelles ;</a:t>
            </a:r>
          </a:p>
          <a:p>
            <a:pPr eaLnBrk="1" hangingPunct="1">
              <a:buFont typeface="Arial" charset="0"/>
              <a:buChar char="•"/>
              <a:defRPr/>
            </a:pPr>
            <a:r>
              <a:rPr lang="fr-FR" altLang="en-US" sz="1200" dirty="0" smtClean="0">
                <a:latin typeface="+mj-lt"/>
              </a:rPr>
              <a:t>sur les besoins de développement de normes relatives à l’emploi et à l’enseignement ;</a:t>
            </a:r>
          </a:p>
          <a:p>
            <a:pPr eaLnBrk="1" hangingPunct="1">
              <a:buFont typeface="Arial" charset="0"/>
              <a:buChar char="•"/>
              <a:defRPr/>
            </a:pPr>
            <a:r>
              <a:rPr lang="fr-FR" altLang="en-US" sz="1200" dirty="0" smtClean="0">
                <a:latin typeface="+mj-lt"/>
              </a:rPr>
              <a:t>sur les normes d’approbation professionnelles et de l’enseignement.</a:t>
            </a:r>
          </a:p>
          <a:p>
            <a:pPr marL="0" indent="0" eaLnBrk="1" hangingPunct="1">
              <a:buNone/>
              <a:defRPr/>
            </a:pPr>
            <a:r>
              <a:rPr lang="fr-FR" altLang="en-US" sz="1200" b="1" dirty="0" smtClean="0">
                <a:latin typeface="+mj-lt"/>
              </a:rPr>
              <a:t>Conseils</a:t>
            </a:r>
            <a:r>
              <a:rPr lang="fr-FR" altLang="en-US" sz="1200" dirty="0"/>
              <a:t> </a:t>
            </a:r>
            <a:r>
              <a:rPr lang="fr-FR" altLang="en-US" sz="1200" b="1" dirty="0" smtClean="0">
                <a:latin typeface="+mj-lt"/>
              </a:rPr>
              <a:t>sectoriels </a:t>
            </a:r>
            <a:r>
              <a:rPr lang="fr-FR" altLang="en-US" sz="1200" b="1" dirty="0">
                <a:latin typeface="+mj-lt"/>
              </a:rPr>
              <a:t>pour l’enseignement supérieur </a:t>
            </a:r>
          </a:p>
          <a:p>
            <a:pPr marL="0" indent="0" eaLnBrk="1" hangingPunct="1">
              <a:buFont typeface="Arial" pitchFamily="34" charset="0"/>
              <a:buNone/>
              <a:defRPr/>
            </a:pPr>
            <a:r>
              <a:rPr lang="fr-FR" altLang="en-US" sz="1200" b="1" dirty="0">
                <a:solidFill>
                  <a:schemeClr val="tx1">
                    <a:lumMod val="95000"/>
                    <a:lumOff val="5000"/>
                  </a:schemeClr>
                </a:solidFill>
                <a:latin typeface="+mj-lt"/>
              </a:rPr>
              <a:t>Fonctions :</a:t>
            </a:r>
          </a:p>
          <a:p>
            <a:pPr eaLnBrk="1" hangingPunct="1">
              <a:defRPr/>
            </a:pPr>
            <a:r>
              <a:rPr lang="fr-FR" altLang="en-US" sz="1200" dirty="0" smtClean="0">
                <a:solidFill>
                  <a:schemeClr val="tx1">
                    <a:lumMod val="95000"/>
                    <a:lumOff val="5000"/>
                  </a:schemeClr>
                </a:solidFill>
                <a:latin typeface="+mj-lt"/>
              </a:rPr>
              <a:t>Définir des niveaux de référence par discipline ;</a:t>
            </a:r>
          </a:p>
          <a:p>
            <a:pPr eaLnBrk="1" hangingPunct="1">
              <a:defRPr/>
            </a:pPr>
            <a:r>
              <a:rPr lang="fr-FR" altLang="en-US" sz="1200" dirty="0" smtClean="0">
                <a:solidFill>
                  <a:schemeClr val="tx1">
                    <a:lumMod val="95000"/>
                    <a:lumOff val="5000"/>
                  </a:schemeClr>
                </a:solidFill>
                <a:latin typeface="+mj-lt"/>
              </a:rPr>
              <a:t>Préparer des recommandations pour de nouvelles certifications à l'intention du directeur du CNAQE ;</a:t>
            </a:r>
          </a:p>
          <a:p>
            <a:pPr eaLnBrk="1" hangingPunct="1">
              <a:defRPr/>
            </a:pPr>
            <a:r>
              <a:rPr lang="fr-FR" altLang="en-US" sz="1200" dirty="0" smtClean="0">
                <a:solidFill>
                  <a:schemeClr val="tx1">
                    <a:lumMod val="95000"/>
                    <a:lumOff val="5000"/>
                  </a:schemeClr>
                </a:solidFill>
                <a:latin typeface="+mj-lt"/>
              </a:rPr>
              <a:t>Promouvoir des programmes de développement de l’enseignement supérieur basés sur l’expérience internationale ;</a:t>
            </a:r>
          </a:p>
          <a:p>
            <a:pPr eaLnBrk="1" hangingPunct="1">
              <a:defRPr/>
            </a:pPr>
            <a:r>
              <a:rPr lang="fr-FR" altLang="en-US" sz="1200" dirty="0">
                <a:solidFill>
                  <a:schemeClr val="tx1">
                    <a:lumMod val="95000"/>
                    <a:lumOff val="5000"/>
                  </a:schemeClr>
                </a:solidFill>
                <a:latin typeface="+mj-lt"/>
              </a:rPr>
              <a:t>Soutenir le développement de la recherche dans le cadre des programmes de doctorat ;</a:t>
            </a:r>
          </a:p>
          <a:p>
            <a:pPr eaLnBrk="1" hangingPunct="1">
              <a:defRPr/>
            </a:pPr>
            <a:r>
              <a:rPr lang="fr-FR" altLang="en-US" sz="1200" dirty="0">
                <a:solidFill>
                  <a:schemeClr val="tx1">
                    <a:lumMod val="95000"/>
                    <a:lumOff val="5000"/>
                  </a:schemeClr>
                </a:solidFill>
                <a:latin typeface="+mj-lt"/>
              </a:rPr>
              <a:t>Faciliter le développement de mécanismes d’assurance qualité centrés sur les étudiants dans les programmes d’enseignement supérieur</a:t>
            </a:r>
            <a:endParaRPr lang="fr-FR" altLang="en-US" sz="1200" dirty="0">
              <a:solidFill>
                <a:schemeClr val="tx1">
                  <a:lumMod val="95000"/>
                  <a:lumOff val="5000"/>
                </a:schemeClr>
              </a:solidFill>
              <a:latin typeface="+mj-lt"/>
              <a:cs typeface="Arial" panose="020B0604020202020204" pitchFamily="34" charset="0"/>
            </a:endParaRPr>
          </a:p>
          <a:p>
            <a:pPr eaLnBrk="1" hangingPunct="1">
              <a:defRPr/>
            </a:pPr>
            <a:endParaRPr lang="fr-FR" altLang="en-US" sz="1200" dirty="0" smtClean="0">
              <a:solidFill>
                <a:schemeClr val="tx1">
                  <a:lumMod val="95000"/>
                  <a:lumOff val="5000"/>
                </a:schemeClr>
              </a:solidFill>
              <a:cs typeface="Arial" panose="020B0604020202020204" pitchFamily="34" charset="0"/>
            </a:endParaRPr>
          </a:p>
          <a:p>
            <a:pPr eaLnBrk="1" hangingPunct="1">
              <a:defRPr/>
            </a:pPr>
            <a:endParaRPr lang="fr-FR" altLang="en-US" sz="1200" dirty="0">
              <a:solidFill>
                <a:schemeClr val="tx1">
                  <a:lumMod val="95000"/>
                  <a:lumOff val="5000"/>
                </a:schemeClr>
              </a:solidFill>
              <a:cs typeface="Arial" panose="020B0604020202020204" pitchFamily="34" charset="0"/>
            </a:endParaRPr>
          </a:p>
          <a:p>
            <a:pPr eaLnBrk="1" hangingPunct="1">
              <a:defRPr/>
            </a:pPr>
            <a:endParaRPr lang="fr-FR" altLang="en-US" sz="1200" b="1" dirty="0" smtClean="0">
              <a:solidFill>
                <a:srgbClr val="C00000"/>
              </a:solidFill>
              <a:cs typeface="Arial" panose="020B0604020202020204" pitchFamily="34" charset="0"/>
            </a:endParaRPr>
          </a:p>
          <a:p>
            <a:pPr marL="0" indent="0" eaLnBrk="1" hangingPunct="1">
              <a:buFont typeface="Arial" pitchFamily="34" charset="0"/>
              <a:buNone/>
              <a:defRPr/>
            </a:pPr>
            <a:endParaRPr lang="fr-FR" altLang="en-US" sz="1200" b="1" dirty="0">
              <a:solidFill>
                <a:srgbClr val="C00000"/>
              </a:solidFill>
              <a:cs typeface="Arial" panose="020B0604020202020204" pitchFamily="34" charset="0"/>
            </a:endParaRPr>
          </a:p>
          <a:p>
            <a:pPr marL="0" indent="0" eaLnBrk="1" hangingPunct="1">
              <a:buFont typeface="Arial" pitchFamily="34" charset="0"/>
              <a:buNone/>
              <a:defRPr/>
            </a:pPr>
            <a:endParaRPr lang="fr-FR" altLang="en-US" sz="1200" b="1" dirty="0">
              <a:solidFill>
                <a:srgbClr val="C00000"/>
              </a:solidFill>
              <a:cs typeface="Arial" panose="020B0604020202020204" pitchFamily="34" charset="0"/>
            </a:endParaRPr>
          </a:p>
          <a:p>
            <a:pPr marL="0" indent="0" eaLnBrk="1" hangingPunct="1">
              <a:buFont typeface="Arial" charset="0"/>
              <a:buNone/>
              <a:defRPr/>
            </a:pPr>
            <a:endParaRPr lang="fr-FR" altLang="en-US" sz="1200" dirty="0" smtClean="0">
              <a:cs typeface="Arial" panose="020B0604020202020204" pitchFamily="34" charset="0"/>
            </a:endParaRPr>
          </a:p>
          <a:p>
            <a:pPr marL="0" indent="0" eaLnBrk="1" hangingPunct="1">
              <a:buFont typeface="Arial" pitchFamily="34" charset="0"/>
              <a:buNone/>
              <a:defRPr/>
            </a:pPr>
            <a:r>
              <a:rPr lang="fr-FR" altLang="en-US" sz="1200" b="1" dirty="0">
                <a:solidFill>
                  <a:srgbClr val="C00000"/>
                </a:solidFill>
              </a:rPr>
              <a:t>Ordonnance du directeur du CNAQE relative à l’établissement et à l’activité des conseils sectoriels </a:t>
            </a:r>
          </a:p>
          <a:p>
            <a:pPr marL="0" indent="0" eaLnBrk="1" hangingPunct="1">
              <a:buFont typeface="Arial" charset="0"/>
              <a:buNone/>
              <a:defRPr/>
            </a:pPr>
            <a:endParaRPr lang="fr-FR" altLang="en-US" sz="1200" dirty="0" smtClean="0">
              <a:cs typeface="Arial" panose="020B0604020202020204" pitchFamily="34" charset="0"/>
            </a:endParaRPr>
          </a:p>
        </p:txBody>
      </p:sp>
      <p:pic>
        <p:nvPicPr>
          <p:cNvPr id="8196" name="Picture 4"/>
          <p:cNvPicPr>
            <a:picLocks noChangeAspect="1" noChangeArrowheads="1"/>
          </p:cNvPicPr>
          <p:nvPr/>
        </p:nvPicPr>
        <p:blipFill>
          <a:blip r:embed="rId3"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8197" name="Picture 6" descr="http://eqe.ge/themes/images/logo.png"/>
          <p:cNvPicPr>
            <a:picLocks noChangeAspect="1" noChangeArrowheads="1"/>
          </p:cNvPicPr>
          <p:nvPr/>
        </p:nvPicPr>
        <p:blipFill>
          <a:blip r:embed="rId4"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5"/>
          <p:cNvSpPr txBox="1">
            <a:spLocks noChangeArrowheads="1"/>
          </p:cNvSpPr>
          <p:nvPr/>
        </p:nvSpPr>
        <p:spPr bwMode="auto">
          <a:xfrm>
            <a:off x="611188" y="1412875"/>
            <a:ext cx="8353425" cy="4094163"/>
          </a:xfrm>
          <a:prstGeom prst="rect">
            <a:avLst/>
          </a:prstGeom>
          <a:noFill/>
          <a:ln w="9525">
            <a:noFill/>
            <a:miter lim="800000"/>
            <a:headEnd/>
            <a:tailEnd/>
          </a:ln>
        </p:spPr>
        <p:txBody>
          <a:bodyPr>
            <a:spAutoFit/>
          </a:bodyPr>
          <a:lstStyle/>
          <a:p>
            <a:endParaRPr lang="fr-FR" altLang="en-US" sz="2000">
              <a:cs typeface="Arial" pitchFamily="34" charset="0"/>
            </a:endParaRPr>
          </a:p>
          <a:p>
            <a:r>
              <a:rPr lang="fr-FR" altLang="en-US" sz="2000"/>
              <a:t>Descripteurs du niveau 5</a:t>
            </a:r>
          </a:p>
          <a:p>
            <a:endParaRPr lang="fr-FR" altLang="en-US" sz="2000">
              <a:cs typeface="Arial" pitchFamily="34" charset="0"/>
            </a:endParaRPr>
          </a:p>
          <a:p>
            <a:endParaRPr lang="fr-FR" altLang="en-US" sz="2000">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a:p>
            <a:endParaRPr lang="fr-FR" altLang="en-US" sz="2000" b="1">
              <a:cs typeface="Arial" pitchFamily="34" charset="0"/>
            </a:endParaRPr>
          </a:p>
        </p:txBody>
      </p:sp>
      <p:pic>
        <p:nvPicPr>
          <p:cNvPr id="9219"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9220"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graphicFrame>
        <p:nvGraphicFramePr>
          <p:cNvPr id="2" name="Table 1"/>
          <p:cNvGraphicFramePr>
            <a:graphicFrameLocks noGrp="1"/>
          </p:cNvGraphicFramePr>
          <p:nvPr/>
        </p:nvGraphicFramePr>
        <p:xfrm>
          <a:off x="611188" y="2205038"/>
          <a:ext cx="8064500" cy="2026979"/>
        </p:xfrm>
        <a:graphic>
          <a:graphicData uri="http://schemas.openxmlformats.org/drawingml/2006/table">
            <a:tbl>
              <a:tblPr/>
              <a:tblGrid>
                <a:gridCol w="1773237">
                  <a:extLst>
                    <a:ext uri="{9D8B030D-6E8A-4147-A177-3AD203B41FA5}">
                      <a16:colId xmlns:a16="http://schemas.microsoft.com/office/drawing/2014/main" xmlns="" val="20000"/>
                    </a:ext>
                  </a:extLst>
                </a:gridCol>
                <a:gridCol w="3386138">
                  <a:extLst>
                    <a:ext uri="{9D8B030D-6E8A-4147-A177-3AD203B41FA5}">
                      <a16:colId xmlns:a16="http://schemas.microsoft.com/office/drawing/2014/main" xmlns="" val="20001"/>
                    </a:ext>
                  </a:extLst>
                </a:gridCol>
                <a:gridCol w="2905125">
                  <a:extLst>
                    <a:ext uri="{9D8B030D-6E8A-4147-A177-3AD203B41FA5}">
                      <a16:colId xmlns:a16="http://schemas.microsoft.com/office/drawing/2014/main" xmlns="" val="20002"/>
                    </a:ext>
                  </a:extLst>
                </a:gridCol>
              </a:tblGrid>
              <a:tr h="350579">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0000"/>
                          </a:solidFill>
                          <a:effectLst/>
                          <a:latin typeface="+mj-lt"/>
                        </a:rPr>
                        <a:t>Connaissances</a:t>
                      </a:r>
                      <a:endParaRPr kumimoji="0" lang="fr-FR" sz="1200" b="1"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0000"/>
                          </a:solidFill>
                          <a:effectLst/>
                          <a:latin typeface="+mj-lt"/>
                        </a:rPr>
                        <a:t>Habilité</a:t>
                      </a:r>
                      <a:endParaRPr kumimoji="0" lang="fr-FR" sz="1200" b="1"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0000"/>
                          </a:solidFill>
                          <a:effectLst/>
                          <a:latin typeface="+mj-lt"/>
                        </a:rPr>
                        <a:t>Responsabilité et autonomie </a:t>
                      </a:r>
                      <a:endParaRPr kumimoji="0" lang="fr-FR" sz="1200" b="1" i="0" u="none" strike="noStrike" cap="none" normalizeH="0" baseline="0" dirty="0" smtClean="0">
                        <a:ln>
                          <a:noFill/>
                        </a:ln>
                        <a:solidFill>
                          <a:srgbClr val="000000"/>
                        </a:solidFill>
                        <a:effectLst/>
                        <a:latin typeface="+mj-lt"/>
                        <a:ea typeface="Cambria" pitchFamily="18" charset="0"/>
                        <a:cs typeface="Cambria" pitchFamily="18" charset="0"/>
                      </a:endParaRP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0000"/>
                          </a:solidFill>
                          <a:effectLst/>
                          <a:latin typeface="+mj-lt"/>
                        </a:rPr>
                        <a:t> </a:t>
                      </a:r>
                      <a:endParaRPr kumimoji="0" lang="fr-FR" sz="1200" b="1"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0"/>
                  </a:ext>
                </a:extLst>
              </a:tr>
              <a:tr h="1538546">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mj-lt"/>
                        </a:rPr>
                        <a:t>Connaissances spécialisées, générales et théoriques et compréhension de ses propres capacités (limites) dans le domaine de l'apprentissage ou des activités.</a:t>
                      </a:r>
                      <a:endParaRPr kumimoji="0" lang="fr-FR" sz="1200" b="0" i="0" u="none" strike="noStrike" cap="none" normalizeH="0" baseline="0" dirty="0" smtClean="0">
                        <a:ln>
                          <a:noFill/>
                        </a:ln>
                        <a:solidFill>
                          <a:srgbClr val="000000"/>
                        </a:solidFill>
                        <a:effectLst/>
                        <a:latin typeface="+mj-lt"/>
                      </a:endParaRP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mj-lt"/>
                        </a:rPr>
                        <a:t> </a:t>
                      </a:r>
                      <a:endParaRPr kumimoji="0" lang="fr-FR" sz="1200" b="0"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345" marR="6834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mj-lt"/>
                        </a:rPr>
                        <a:t>Compétences cognitives et pratiques parfaites pour résoudre les problèmes particuliers de manière créative.</a:t>
                      </a:r>
                      <a:endParaRPr kumimoji="0" lang="fr-FR" sz="1200" b="0" i="0" u="none" strike="noStrike" cap="none" normalizeH="0" baseline="0" dirty="0" smtClean="0">
                        <a:ln>
                          <a:noFill/>
                        </a:ln>
                        <a:solidFill>
                          <a:srgbClr val="000000"/>
                        </a:solidFill>
                        <a:effectLst/>
                        <a:latin typeface="+mj-lt"/>
                      </a:endParaRPr>
                    </a:p>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mj-lt"/>
                        </a:rPr>
                        <a:t>Identification, analyse et évaluation de données de problèmes abstraits et concrets bien précis. Transmission structurelle et cohérente d’idées et d’informations par l’utilisation de données qualitatives et quantitatives à l’intention d’un public spécialiste et non-spécialiste. Utilisation des technologies modernes d’information et de communication.</a:t>
                      </a:r>
                      <a:endParaRPr kumimoji="0" lang="fr-FR" sz="1200" b="0"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345" marR="6834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mj-lt"/>
                        </a:rPr>
                        <a:t>Superviser et gérer le processus d’apprentissage ou le processus d’activité dans un environnement caractérisé par une évolution rapide. Analyser et améliorer son activité et celle d'autrui. Occuper certaines fonctions dans un environnement de travail ou d’apprentissage où des changements imprévisibles sont possibles ; Déterminer l’orientation de leur apprentissage.</a:t>
                      </a:r>
                      <a:endParaRPr kumimoji="0" lang="fr-FR" sz="1200" b="0" i="0" u="none" strike="noStrike" cap="none" normalizeH="0" baseline="0" dirty="0" smtClean="0">
                        <a:ln>
                          <a:noFill/>
                        </a:ln>
                        <a:solidFill>
                          <a:srgbClr val="000000"/>
                        </a:solidFill>
                        <a:effectLst/>
                        <a:latin typeface="+mj-lt"/>
                        <a:ea typeface="Cambria" pitchFamily="18" charset="0"/>
                        <a:cs typeface="Cambria" pitchFamily="18" charset="0"/>
                      </a:endParaRPr>
                    </a:p>
                  </a:txBody>
                  <a:tcPr marL="68345" marR="6834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1"/>
                  </a:ext>
                </a:extLst>
              </a:tr>
            </a:tbl>
          </a:graphicData>
        </a:graphic>
      </p:graphicFrame>
      <p:graphicFrame>
        <p:nvGraphicFramePr>
          <p:cNvPr id="7" name="Table 6"/>
          <p:cNvGraphicFramePr>
            <a:graphicFrameLocks noGrp="1"/>
          </p:cNvGraphicFramePr>
          <p:nvPr/>
        </p:nvGraphicFramePr>
        <p:xfrm>
          <a:off x="611188" y="4651375"/>
          <a:ext cx="8064500" cy="598488"/>
        </p:xfrm>
        <a:graphic>
          <a:graphicData uri="http://schemas.openxmlformats.org/drawingml/2006/table">
            <a:tbl>
              <a:tblPr/>
              <a:tblGrid>
                <a:gridCol w="4940300">
                  <a:extLst>
                    <a:ext uri="{9D8B030D-6E8A-4147-A177-3AD203B41FA5}">
                      <a16:colId xmlns:a16="http://schemas.microsoft.com/office/drawing/2014/main" xmlns="" val="20000"/>
                    </a:ext>
                  </a:extLst>
                </a:gridCol>
                <a:gridCol w="3124200">
                  <a:extLst>
                    <a:ext uri="{9D8B030D-6E8A-4147-A177-3AD203B41FA5}">
                      <a16:colId xmlns:a16="http://schemas.microsoft.com/office/drawing/2014/main" xmlns="" val="20001"/>
                    </a:ext>
                  </a:extLst>
                </a:gridCol>
              </a:tblGrid>
              <a:tr h="350706">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0000"/>
                          </a:solidFill>
                          <a:effectLst/>
                          <a:latin typeface="Calibri" pitchFamily="34" charset="0"/>
                        </a:rPr>
                        <a:t>Désignation de la certification</a:t>
                      </a:r>
                      <a:endParaRPr kumimoji="0" lang="fr-FR" sz="1200" b="1" i="0" u="none" strike="noStrike" cap="none" normalizeH="0" baseline="0" dirty="0" smtClean="0">
                        <a:ln>
                          <a:noFill/>
                        </a:ln>
                        <a:solidFill>
                          <a:srgbClr val="000000"/>
                        </a:solidFill>
                        <a:effectLst/>
                        <a:latin typeface="Calibri" pitchFamily="34" charset="0"/>
                      </a:endParaRPr>
                    </a:p>
                    <a:p>
                      <a:pPr marL="63500" marR="0" lvl="0" indent="0" algn="just"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68422" marR="6842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0000"/>
                          </a:solidFill>
                          <a:effectLst/>
                          <a:latin typeface="Calibri" pitchFamily="34" charset="0"/>
                        </a:rPr>
                        <a:t>Durée minimum de la certification</a:t>
                      </a:r>
                      <a:endParaRPr kumimoji="0" lang="fr-FR" sz="1200" b="1"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68422" marR="6842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0"/>
                  </a:ext>
                </a:extLst>
              </a:tr>
              <a:tr h="247782">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rPr>
                        <a:t>Diplôme professionnel supérieur / </a:t>
                      </a:r>
                      <a:r>
                        <a:rPr kumimoji="0" lang="fr-FR" sz="1200" b="0" i="1" u="none" strike="noStrike" cap="none" normalizeH="0" baseline="0" dirty="0" smtClean="0">
                          <a:ln>
                            <a:noFill/>
                          </a:ln>
                          <a:solidFill>
                            <a:srgbClr val="000000"/>
                          </a:solidFill>
                          <a:effectLst/>
                          <a:latin typeface="Calibri" pitchFamily="34" charset="0"/>
                        </a:rPr>
                        <a:t>Associated degree</a:t>
                      </a:r>
                      <a:r>
                        <a:rPr kumimoji="0" lang="fr-FR" sz="1200" b="0" i="0" u="none" strike="noStrike" cap="none" normalizeH="0" baseline="0" dirty="0" smtClean="0">
                          <a:ln>
                            <a:noFill/>
                          </a:ln>
                          <a:solidFill>
                            <a:srgbClr val="000000"/>
                          </a:solidFill>
                          <a:effectLst/>
                          <a:latin typeface="Calibri" pitchFamily="34" charset="0"/>
                        </a:rPr>
                        <a:t> (2 ans)</a:t>
                      </a:r>
                      <a:endParaRPr kumimoji="0" lang="fr-FR" sz="12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68422" marR="6842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000000"/>
                          </a:solidFill>
                          <a:effectLst/>
                          <a:latin typeface="Calibri" pitchFamily="34" charset="0"/>
                        </a:rPr>
                        <a:t>120/180 ECTS </a:t>
                      </a:r>
                      <a:endParaRPr kumimoji="0" lang="fr-FR" sz="1200" b="0" i="0" u="none" strike="noStrike" cap="none" normalizeH="0" baseline="0" dirty="0" smtClean="0">
                        <a:ln>
                          <a:noFill/>
                        </a:ln>
                        <a:solidFill>
                          <a:srgbClr val="000000"/>
                        </a:solidFill>
                        <a:effectLst/>
                        <a:latin typeface="Cambria" pitchFamily="18" charset="0"/>
                        <a:ea typeface="Cambria" pitchFamily="18" charset="0"/>
                        <a:cs typeface="Cambria" pitchFamily="18" charset="0"/>
                      </a:endParaRPr>
                    </a:p>
                  </a:txBody>
                  <a:tcPr marL="68422" marR="6842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1"/>
                  </a:ext>
                </a:extLst>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107950" y="1557338"/>
            <a:ext cx="8856663" cy="4822825"/>
          </a:xfrm>
        </p:spPr>
        <p:txBody>
          <a:bodyPr/>
          <a:lstStyle/>
          <a:p>
            <a:pPr marL="0" indent="0" eaLnBrk="1" hangingPunct="1">
              <a:buFont typeface="Arial" pitchFamily="34" charset="0"/>
              <a:buNone/>
              <a:defRPr/>
            </a:pPr>
            <a:endParaRPr lang="fr-FR" altLang="en-US" sz="1600" b="1" dirty="0" smtClean="0"/>
          </a:p>
          <a:p>
            <a:pPr marL="0" indent="0" eaLnBrk="1" hangingPunct="1">
              <a:buFont typeface="Arial" pitchFamily="34" charset="0"/>
              <a:buNone/>
              <a:defRPr/>
            </a:pPr>
            <a:r>
              <a:rPr lang="fr-FR" altLang="en-US" sz="1600" b="1" dirty="0"/>
              <a:t>Problèmes importants qui doivent être résolus</a:t>
            </a:r>
          </a:p>
          <a:p>
            <a:pPr marL="0" indent="0" eaLnBrk="1" hangingPunct="1">
              <a:buFont typeface="Arial" pitchFamily="34" charset="0"/>
              <a:buNone/>
              <a:defRPr/>
            </a:pPr>
            <a:endParaRPr lang="fr-FR" altLang="en-US" sz="1600" b="1" dirty="0" smtClean="0"/>
          </a:p>
          <a:p>
            <a:pPr marL="0" indent="0" eaLnBrk="1" hangingPunct="1">
              <a:buFont typeface="Arial" pitchFamily="34" charset="0"/>
              <a:buNone/>
              <a:defRPr/>
            </a:pPr>
            <a:r>
              <a:rPr lang="fr-FR" altLang="en-US" sz="1200" b="1" dirty="0" smtClean="0"/>
              <a:t>Modifications législatives pour l'approbation :</a:t>
            </a:r>
          </a:p>
          <a:p>
            <a:pPr marL="0" indent="0" eaLnBrk="1" hangingPunct="1">
              <a:buFont typeface="Arial" pitchFamily="34" charset="0"/>
              <a:buNone/>
              <a:defRPr/>
            </a:pPr>
            <a:endParaRPr lang="fr-FR" altLang="en-US" sz="1200" b="1" dirty="0" smtClean="0"/>
          </a:p>
          <a:p>
            <a:pPr eaLnBrk="1" hangingPunct="1">
              <a:defRPr/>
            </a:pPr>
            <a:r>
              <a:rPr lang="fr-FR" altLang="en-US" sz="1200" dirty="0"/>
              <a:t>Loi géorgienne relative à l’enseignement supérieur ;</a:t>
            </a:r>
          </a:p>
          <a:p>
            <a:pPr eaLnBrk="1" hangingPunct="1">
              <a:defRPr/>
            </a:pPr>
            <a:r>
              <a:rPr lang="fr-FR" altLang="en-US" sz="1200" dirty="0" smtClean="0"/>
              <a:t>Loi géorgienne relative à l’enseignement professionnel ;</a:t>
            </a:r>
          </a:p>
          <a:p>
            <a:pPr eaLnBrk="1" hangingPunct="1">
              <a:defRPr/>
            </a:pPr>
            <a:r>
              <a:rPr lang="fr-FR" altLang="en-US" sz="1200" dirty="0" smtClean="0"/>
              <a:t>Loi géorgienne relative à l’enseignement général ;</a:t>
            </a:r>
          </a:p>
          <a:p>
            <a:pPr eaLnBrk="1" hangingPunct="1">
              <a:defRPr/>
            </a:pPr>
            <a:r>
              <a:rPr lang="fr-FR" altLang="en-US" sz="1200" dirty="0" smtClean="0"/>
              <a:t>Loi géorgienne relative à l'amélioration de la qualité de l’enseignement.</a:t>
            </a:r>
            <a:endParaRPr lang="fr-FR" altLang="en-US" sz="1200" dirty="0"/>
          </a:p>
          <a:p>
            <a:pPr marL="0" indent="0" eaLnBrk="1" hangingPunct="1">
              <a:buFont typeface="Arial" pitchFamily="34" charset="0"/>
              <a:buNone/>
              <a:defRPr/>
            </a:pPr>
            <a:endParaRPr lang="fr-FR" altLang="en-US" sz="1200" b="1" dirty="0"/>
          </a:p>
          <a:p>
            <a:pPr marL="0" indent="0" eaLnBrk="1" hangingPunct="1">
              <a:buFont typeface="Arial" pitchFamily="34" charset="0"/>
              <a:buNone/>
              <a:defRPr/>
            </a:pPr>
            <a:r>
              <a:rPr lang="fr-FR" altLang="en-US" sz="1200" b="1" dirty="0"/>
              <a:t>Modifications de la loi :</a:t>
            </a:r>
          </a:p>
          <a:p>
            <a:pPr marL="0" indent="0" eaLnBrk="1" hangingPunct="1">
              <a:buFont typeface="Arial" pitchFamily="34" charset="0"/>
              <a:buNone/>
              <a:defRPr/>
            </a:pPr>
            <a:endParaRPr lang="fr-FR" altLang="en-US" sz="1200" dirty="0"/>
          </a:p>
          <a:p>
            <a:pPr eaLnBrk="1" hangingPunct="1">
              <a:buFont typeface="Wingdings" panose="05000000000000000000" pitchFamily="2" charset="2"/>
              <a:buChar char="§"/>
              <a:defRPr/>
            </a:pPr>
            <a:r>
              <a:rPr lang="fr-FR" altLang="en-US" sz="1200" dirty="0" smtClean="0"/>
              <a:t>Elles établissent un lien entre l’EFP et l’enseignement supérieur. </a:t>
            </a:r>
          </a:p>
          <a:p>
            <a:pPr eaLnBrk="1" hangingPunct="1">
              <a:buFont typeface="Wingdings" panose="05000000000000000000" pitchFamily="2" charset="2"/>
              <a:buChar char="§"/>
              <a:defRPr/>
            </a:pPr>
            <a:r>
              <a:rPr lang="fr-FR" altLang="en-US" sz="1200" dirty="0" smtClean="0"/>
              <a:t>Certifications des formations de niveau 5 : programmes à cycle court (</a:t>
            </a:r>
            <a:r>
              <a:rPr lang="fr-FR" altLang="en-US" sz="1200" i="1" dirty="0" smtClean="0"/>
              <a:t>Association degree</a:t>
            </a:r>
            <a:r>
              <a:rPr lang="fr-FR" altLang="en-US" sz="1200" dirty="0" smtClean="0"/>
              <a:t>) et programmes d’enseignement professionnel supérieur (diplôme professionnel supérieur)</a:t>
            </a:r>
          </a:p>
          <a:p>
            <a:pPr eaLnBrk="1" hangingPunct="1">
              <a:buFont typeface="Wingdings" panose="05000000000000000000" pitchFamily="2" charset="2"/>
              <a:buChar char="§"/>
              <a:defRPr/>
            </a:pPr>
            <a:r>
              <a:rPr lang="fr-FR" altLang="en-US" sz="1200" dirty="0" smtClean="0"/>
              <a:t>Elles garantissent</a:t>
            </a:r>
            <a:r>
              <a:rPr lang="fr-FR" smtClean="0"/>
              <a:t> </a:t>
            </a:r>
            <a:r>
              <a:rPr lang="fr-FR" altLang="en-US" sz="1200" dirty="0" smtClean="0"/>
              <a:t>la reconnaissance des résultats de l'apprentissage obtenus dans le cadre de l’enseignement professionnel aux fins du premier cycle d’enseignement supérieur</a:t>
            </a:r>
          </a:p>
          <a:p>
            <a:pPr eaLnBrk="1" hangingPunct="1">
              <a:buFont typeface="Wingdings" panose="05000000000000000000" pitchFamily="2" charset="2"/>
              <a:buChar char="§"/>
              <a:defRPr/>
            </a:pPr>
            <a:r>
              <a:rPr lang="fr-FR" altLang="en-US" sz="1200" dirty="0"/>
              <a:t>Différentes opportunités pour la mise en œuvre des certifications de niveau 5</a:t>
            </a:r>
          </a:p>
          <a:p>
            <a:pPr marL="0" indent="0" eaLnBrk="1" hangingPunct="1">
              <a:buFont typeface="Arial" pitchFamily="34" charset="0"/>
              <a:buNone/>
              <a:defRPr/>
            </a:pPr>
            <a:endParaRPr lang="fr-FR" altLang="en-US" sz="1200" dirty="0" smtClean="0"/>
          </a:p>
          <a:p>
            <a:pPr marL="0" indent="0" algn="ctr" eaLnBrk="1" hangingPunct="1">
              <a:buFont typeface="Arial" pitchFamily="34" charset="0"/>
              <a:buNone/>
              <a:defRPr/>
            </a:pPr>
            <a:endParaRPr lang="fr-FR" altLang="en-US" sz="1200" dirty="0" smtClean="0"/>
          </a:p>
          <a:p>
            <a:pPr marL="0" indent="0" eaLnBrk="1" hangingPunct="1">
              <a:buFont typeface="Arial" pitchFamily="34" charset="0"/>
              <a:buNone/>
              <a:defRPr/>
            </a:pPr>
            <a:endParaRPr lang="fr-FR" altLang="en-US" sz="1200" dirty="0" smtClean="0"/>
          </a:p>
        </p:txBody>
      </p:sp>
      <p:pic>
        <p:nvPicPr>
          <p:cNvPr id="10243" name="Picture 4"/>
          <p:cNvPicPr>
            <a:picLocks noChangeAspect="1" noChangeArrowheads="1"/>
          </p:cNvPicPr>
          <p:nvPr/>
        </p:nvPicPr>
        <p:blipFill>
          <a:blip r:embed="rId2" cstate="print"/>
          <a:srcRect/>
          <a:stretch>
            <a:fillRect/>
          </a:stretch>
        </p:blipFill>
        <p:spPr bwMode="auto">
          <a:xfrm>
            <a:off x="731838" y="212725"/>
            <a:ext cx="2328862" cy="1054100"/>
          </a:xfrm>
          <a:prstGeom prst="rect">
            <a:avLst/>
          </a:prstGeom>
          <a:noFill/>
          <a:ln w="9525">
            <a:noFill/>
            <a:miter lim="800000"/>
            <a:headEnd/>
            <a:tailEnd/>
          </a:ln>
          <a:effectLst/>
        </p:spPr>
      </p:pic>
      <p:pic>
        <p:nvPicPr>
          <p:cNvPr id="10244" name="Picture 6" descr="http://eqe.ge/themes/images/logo.png"/>
          <p:cNvPicPr>
            <a:picLocks noChangeAspect="1" noChangeArrowheads="1"/>
          </p:cNvPicPr>
          <p:nvPr/>
        </p:nvPicPr>
        <p:blipFill>
          <a:blip r:embed="rId3" cstate="print"/>
          <a:srcRect/>
          <a:stretch>
            <a:fillRect/>
          </a:stretch>
        </p:blipFill>
        <p:spPr bwMode="auto">
          <a:xfrm>
            <a:off x="7439025" y="434975"/>
            <a:ext cx="942975" cy="862013"/>
          </a:xfrm>
          <a:prstGeom prst="rect">
            <a:avLst/>
          </a:prstGeom>
          <a:noFill/>
          <a:ln w="9525">
            <a:noFill/>
            <a:miter lim="800000"/>
            <a:headEnd/>
            <a:tailEnd/>
          </a:ln>
        </p:spPr>
      </p:pic>
      <p:sp>
        <p:nvSpPr>
          <p:cNvPr id="8" name="TextBox 7"/>
          <p:cNvSpPr txBox="1"/>
          <p:nvPr/>
        </p:nvSpPr>
        <p:spPr>
          <a:xfrm>
            <a:off x="3897313" y="866775"/>
            <a:ext cx="3538537" cy="400050"/>
          </a:xfrm>
          <a:prstGeom prst="rect">
            <a:avLst/>
          </a:prstGeom>
          <a:noFill/>
        </p:spPr>
        <p:txBody>
          <a:bodyPr>
            <a:spAutoFit/>
          </a:bodyPr>
          <a:lstStyle/>
          <a:p>
            <a:pPr>
              <a:defRPr/>
            </a:pPr>
            <a:r>
              <a:rPr lang="fr-FR" sz="1000" cap="all" dirty="0">
                <a:solidFill>
                  <a:schemeClr val="tx2"/>
                </a:solidFill>
              </a:rPr>
              <a:t>განათლების ხარისხის განვითარების ეროვნული ცენტრი CENTRE NATIONAL POUR L’AMÉLIORATION DE LA QUALITÉ DE L’ENSEIGNEMENT</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Event-Meeting Document" ma:contentTypeID="0x01010018C77CAB493C4CC28C851D171ACDEB5D00596B2BA2685E0A45A241E5F16505E5C500E7ACB01FCAFE3B4FAF4542484D921456" ma:contentTypeVersion="22" ma:contentTypeDescription="" ma:contentTypeScope="" ma:versionID="187c557672fdb29590166087a36acddb">
  <xsd:schema xmlns:xsd="http://www.w3.org/2001/XMLSchema" xmlns:xs="http://www.w3.org/2001/XMLSchema" xmlns:p="http://schemas.microsoft.com/office/2006/metadata/properties" xmlns:ns1="df6b2545-d15d-4d63-86ca-644416e434f8" xmlns:ns2="bc3c4bbb-6da8-4c98-8c13-a85c6b75e98e" targetNamespace="http://schemas.microsoft.com/office/2006/metadata/properties" ma:root="true" ma:fieldsID="e4c9166474693185885494972017cf77" ns1:_="" ns2:_="">
    <xsd:import namespace="df6b2545-d15d-4d63-86ca-644416e434f8"/>
    <xsd:import namespace="bc3c4bbb-6da8-4c98-8c13-a85c6b75e98e"/>
    <xsd:element name="properties">
      <xsd:complexType>
        <xsd:sequence>
          <xsd:element name="documentManagement">
            <xsd:complexType>
              <xsd:all>
                <xsd:element ref="ns1:Event_x0020_Meeting_x0020_Document_x0020_Type"/>
                <xsd:element ref="ns2:OperationsSubArea"/>
                <xsd:element ref="ns2:ReferenceYear"/>
                <xsd:element ref="ns2:Authors" minOccurs="0"/>
                <xsd:element ref="ns2:ETFLanguage" minOccurs="0"/>
                <xsd:element ref="ns2:ReferenceNumber" minOccurs="0"/>
                <xsd:element ref="ns2:Qualifications_x0020_Keywords" minOccurs="0"/>
                <xsd:element ref="ns1:Countries" minOccurs="0"/>
                <xsd:element ref="ns1:Regions" minOccurs="0"/>
                <xsd:element ref="ns2:Origin" minOccurs="0"/>
                <xsd:element ref="ns1:General_x0020_Keywords" minOccurs="0"/>
                <xsd:element ref="ns2:Status" minOccurs="0"/>
                <xsd:element ref="ns1:PA_QUAL" minOccurs="0"/>
                <xsd:element ref="ns1:_dlc_DocId" minOccurs="0"/>
                <xsd:element ref="ns1:_dlc_DocIdUrl" minOccurs="0"/>
                <xsd:element ref="ns1: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6b2545-d15d-4d63-86ca-644416e434f8" elementFormDefault="qualified">
    <xsd:import namespace="http://schemas.microsoft.com/office/2006/documentManagement/types"/>
    <xsd:import namespace="http://schemas.microsoft.com/office/infopath/2007/PartnerControls"/>
    <xsd:element name="Event_x0020_Meeting_x0020_Document_x0020_Type" ma:index="0" ma:displayName="Event-Meeting Document Type" ma:format="Dropdown" ma:internalName="Event_x0020_Meeting_x0020_Document_x0020_Type" ma:readOnly="false">
      <xsd:simpleType>
        <xsd:restriction base="dms:Choice">
          <xsd:enumeration value="Agenda"/>
          <xsd:enumeration value="Article"/>
          <xsd:enumeration value="Background note"/>
          <xsd:enumeration value="Briefing for speakers"/>
          <xsd:enumeration value="Budget"/>
          <xsd:enumeration value="Concept note"/>
          <xsd:enumeration value="Event assessment"/>
          <xsd:enumeration value="Event profile"/>
          <xsd:enumeration value="Feedback report"/>
          <xsd:enumeration value="Final report"/>
          <xsd:enumeration value="Invitation"/>
          <xsd:enumeration value="Paper"/>
          <xsd:enumeration value="Participants List"/>
          <xsd:enumeration value="Presentation"/>
          <xsd:enumeration value="Press release"/>
          <xsd:enumeration value="Speech"/>
        </xsd:restriction>
      </xsd:simpleType>
    </xsd:element>
    <xsd:element name="Countries" ma:index="9" nillable="true" ma:displayName="Countries" ma:list="{9194351c-4b7d-432a-9a74-6cfaf37d5a5a}" ma:internalName="Countries0" ma:readOnly="false" ma:showField="Title" ma:web="df6b2545-d15d-4d63-86ca-644416e434f8" ma:requiredMultiChoice="true">
      <xsd:complexType>
        <xsd:complexContent>
          <xsd:extension base="dms:MultiChoiceLookup">
            <xsd:sequence>
              <xsd:element name="Value" type="dms:Lookup" maxOccurs="unbounded" minOccurs="0" nillable="true"/>
            </xsd:sequence>
          </xsd:extension>
        </xsd:complexContent>
      </xsd:complexType>
    </xsd:element>
    <xsd:element name="Regions" ma:index="10" nillable="true" ma:displayName="Regions" ma:default="Not Applicable" ma:internalName="Regions" ma:readOnly="false" ma:requiredMultiChoice="true">
      <xsd:complexType>
        <xsd:complexContent>
          <xsd:extension base="dms:MultiChoice">
            <xsd:sequence>
              <xsd:element name="Value" maxOccurs="unbounded" minOccurs="0" nillable="true">
                <xsd:simpleType>
                  <xsd:restriction base="dms:Choice">
                    <xsd:enumeration value="Not Applicable"/>
                    <xsd:enumeration value="Central Asia"/>
                    <xsd:enumeration value="Eastern Europe"/>
                    <xsd:enumeration value="South Eastern Europe and Turkey (SEET)"/>
                    <xsd:enumeration value="Southern and Eastern Mediterranean (SEMED)"/>
                  </xsd:restriction>
                </xsd:simpleType>
              </xsd:element>
            </xsd:sequence>
          </xsd:extension>
        </xsd:complexContent>
      </xsd:complexType>
    </xsd:element>
    <xsd:element name="General_x0020_Keywords" ma:index="12" nillable="true" ma:displayName="General Keywords" ma:hidden="true" ma:internalName="General_x0020_Keywords" ma:readOnly="false">
      <xsd:complexType>
        <xsd:complexContent>
          <xsd:extension base="dms:MultiChoice">
            <xsd:sequence>
              <xsd:element name="Value" maxOccurs="unbounded" minOccurs="0" nillable="true">
                <xsd:simpleType>
                  <xsd:restriction base="dms:Choice">
                    <xsd:enumeration value="Administration"/>
                    <xsd:enumeration value="Audit"/>
                    <xsd:enumeration value="Budget"/>
                    <xsd:enumeration value="Communication"/>
                    <xsd:enumeration value="Corporate"/>
                    <xsd:enumeration value="Correspondence"/>
                    <xsd:enumeration value="Evaluation"/>
                    <xsd:enumeration value="Facilities"/>
                    <xsd:enumeration value="Finance"/>
                    <xsd:enumeration value="Governance"/>
                    <xsd:enumeration value="Human resources"/>
                    <xsd:enumeration value="ICT"/>
                    <xsd:enumeration value="Management"/>
                    <xsd:enumeration value="Monitoring"/>
                    <xsd:enumeration value="Operations"/>
                    <xsd:enumeration value="Organisational development"/>
                    <xsd:enumeration value="Planning"/>
                    <xsd:enumeration value="Procurement"/>
                    <xsd:enumeration value="Reporting"/>
                    <xsd:enumeration value="Staff committee"/>
                    <xsd:enumeration value="Strategy"/>
                  </xsd:restriction>
                </xsd:simpleType>
              </xsd:element>
            </xsd:sequence>
          </xsd:extension>
        </xsd:complexContent>
      </xsd:complexType>
    </xsd:element>
    <xsd:element name="PA_QUAL" ma:index="20" nillable="true" ma:displayName="Project Activity" ma:list="{a03d2809-6600-4914-80c7-0b761fb3a898}" ma:internalName="PA_QUAL" ma:showField="Title" ma:web="df6b2545-d15d-4d63-86ca-644416e434f8">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c3c4bbb-6da8-4c98-8c13-a85c6b75e98e" elementFormDefault="qualified">
    <xsd:import namespace="http://schemas.microsoft.com/office/2006/documentManagement/types"/>
    <xsd:import namespace="http://schemas.microsoft.com/office/infopath/2007/PartnerControls"/>
    <xsd:element name="OperationsSubArea" ma:index="1" ma:displayName="Operations Sub Area" ma:format="Dropdown" ma:internalName="OperationsSubArea">
      <xsd:simpleType>
        <xsd:restriction base="dms:Choice">
          <xsd:enumeration value="Support to the EU policy and external assistance"/>
          <xsd:enumeration value="Policy analysis and system wide progress monitoring"/>
          <xsd:enumeration value="VET governance"/>
          <xsd:enumeration value="Qualifications and qualification system"/>
          <xsd:enumeration value="VET provision and quality"/>
          <xsd:enumeration value="Employment, employability and mobility"/>
          <xsd:enumeration value="Entrepreneurial learning and enterprise skills"/>
          <xsd:enumeration value="Country desks"/>
          <xsd:enumeration value="GEMM"/>
          <xsd:enumeration value="Statistics"/>
          <xsd:enumeration value="Knowledge management"/>
          <xsd:enumeration value="Capacity building"/>
          <xsd:enumeration value="Expertise development"/>
          <xsd:enumeration value="Regional activities"/>
          <xsd:enumeration value="Management and coordination"/>
          <xsd:enumeration value="Planning monitoring and reporting"/>
          <xsd:enumeration value="Finance and procurement"/>
        </xsd:restriction>
      </xsd:simpleType>
    </xsd:element>
    <xsd:element name="ReferenceYear" ma:index="4" ma:displayName="Reference Year" ma:default="2018" ma:format="Dropdown" ma:internalName="ReferenceYear">
      <xsd:simpleType>
        <xsd:restriction base="dms:Choice">
          <xsd:enumeration value="2030"/>
          <xsd:enumeration value="2029"/>
          <xsd:enumeration value="2028"/>
          <xsd:enumeration value="2027"/>
          <xsd:enumeration value="2026"/>
          <xsd:enumeration value="2025"/>
          <xsd:enumeration value="2024"/>
          <xsd:enumeration value="2023"/>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enumeration value="1990"/>
          <xsd:enumeration value="1989"/>
          <xsd:enumeration value="1988"/>
          <xsd:enumeration value="1987"/>
          <xsd:enumeration value="1986"/>
          <xsd:enumeration value="1985"/>
          <xsd:enumeration value="0000"/>
        </xsd:restriction>
      </xsd:simpleType>
    </xsd:element>
    <xsd:element name="Authors" ma:index="5" nillable="true" ma:displayName="Authors" ma:internalName="Authors">
      <xsd:simpleType>
        <xsd:restriction base="dms:Text"/>
      </xsd:simpleType>
    </xsd:element>
    <xsd:element name="ETFLanguage" ma:index="6" nillable="true" ma:displayName="Language" ma:default="English" ma:format="Dropdown" ma:internalName="ETFLanguage">
      <xsd:simpleType>
        <xsd:restriction base="dms:Choice">
          <xsd:enumeration value="English"/>
          <xsd:enumeration value="Italian"/>
          <xsd:enumeration value="French"/>
          <xsd:enumeration value="German"/>
          <xsd:enumeration value="Spanish"/>
          <xsd:enumeration value="Arabic"/>
          <xsd:enumeration value="Russian"/>
          <xsd:enumeration value="Local language"/>
        </xsd:restriction>
      </xsd:simpleType>
    </xsd:element>
    <xsd:element name="ReferenceNumber" ma:index="7" nillable="true" ma:displayName="Reference Number" ma:internalName="ReferenceNumber">
      <xsd:simpleType>
        <xsd:restriction base="dms:Text"/>
      </xsd:simpleType>
    </xsd:element>
    <xsd:element name="Qualifications_x0020_Keywords" ma:index="8" nillable="true" ma:displayName="Qualifications Keywords" ma:internalName="Qualifications_x0020_Keywords" ma:readOnly="false">
      <xsd:complexType>
        <xsd:complexContent>
          <xsd:extension base="dms:MultiChoice">
            <xsd:sequence>
              <xsd:element name="Value" maxOccurs="unbounded" minOccurs="0" nillable="true">
                <xsd:simpleType>
                  <xsd:restriction base="dms:Choice">
                    <xsd:enumeration value="Assessment and certification"/>
                    <xsd:enumeration value="Bologna Process"/>
                    <xsd:enumeration value="Credit Systems"/>
                    <xsd:enumeration value="Curricula"/>
                    <xsd:enumeration value="Standards"/>
                    <xsd:enumeration value="European Qualifications Framework"/>
                    <xsd:enumeration value="Learning outcomes"/>
                    <xsd:enumeration value="Legislation"/>
                    <xsd:enumeration value="Institutional arrangements"/>
                    <xsd:enumeration value="Mobility"/>
                    <xsd:enumeration value="Qualifications frameworks"/>
                    <xsd:enumeration value="Quality assurance of qualifications"/>
                    <xsd:enumeration value="Recognition of qualifications"/>
                    <xsd:enumeration value="Sector skills councils"/>
                    <xsd:enumeration value="Validation of non-formal and informal learning"/>
                  </xsd:restriction>
                </xsd:simpleType>
              </xsd:element>
            </xsd:sequence>
          </xsd:extension>
        </xsd:complexContent>
      </xsd:complexType>
    </xsd:element>
    <xsd:element name="Origin" ma:index="11" nillable="true" ma:displayName="Origin" ma:hidden="true" ma:internalName="Origin" ma:readOnly="false">
      <xsd:simpleType>
        <xsd:restriction base="dms:Choice">
          <xsd:enumeration value="ETF"/>
          <xsd:enumeration value="External"/>
          <xsd:enumeration value="Commission"/>
        </xsd:restriction>
      </xsd:simpleType>
    </xsd:element>
    <xsd:element name="Status" ma:index="13" nillable="true" ma:displayName="Status" ma:hidden="true" ma:internalName="Status" ma:readOnly="false">
      <xsd:simpleType>
        <xsd:restriction base="dms:Choice">
          <xsd:enumeration value="Draft"/>
          <xsd:enumeration value="Final"/>
          <xsd:enumeration value="Expir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uthors xmlns="bc3c4bbb-6da8-4c98-8c13-a85c6b75e98e" xsi:nil="true"/>
    <ReferenceNumber xmlns="bc3c4bbb-6da8-4c98-8c13-a85c6b75e98e" xsi:nil="true"/>
    <Countries xmlns="df6b2545-d15d-4d63-86ca-644416e434f8">
      <Value>231</Value>
    </Countries>
    <ETFLanguage xmlns="bc3c4bbb-6da8-4c98-8c13-a85c6b75e98e">French</ETFLanguage>
    <PA_QUAL xmlns="df6b2545-d15d-4d63-86ca-644416e434f8">88</PA_QUAL>
    <Regions xmlns="df6b2545-d15d-4d63-86ca-644416e434f8">
      <Value>Not Applicable</Value>
    </Regions>
    <Origin xmlns="bc3c4bbb-6da8-4c98-8c13-a85c6b75e98e" xsi:nil="true"/>
    <Qualifications_x0020_Keywords xmlns="bc3c4bbb-6da8-4c98-8c13-a85c6b75e98e"/>
    <Status xmlns="bc3c4bbb-6da8-4c98-8c13-a85c6b75e98e" xsi:nil="true"/>
    <ReferenceYear xmlns="bc3c4bbb-6da8-4c98-8c13-a85c6b75e98e">2018</ReferenceYear>
    <General_x0020_Keywords xmlns="df6b2545-d15d-4d63-86ca-644416e434f8"/>
    <OperationsSubArea xmlns="bc3c4bbb-6da8-4c98-8c13-a85c6b75e98e">Qualifications and qualification system</OperationsSubArea>
    <_dlc_DocId xmlns="df6b2545-d15d-4d63-86ca-644416e434f8">ETFDMS-2034704231-2043</_dlc_DocId>
    <_dlc_DocIdUrl xmlns="df6b2545-d15d-4d63-86ca-644416e434f8">
      <Url>https://sharing.etf.europa.eu/sites/dms/ops/qualf/_layouts/15/DocIdRedir.aspx?ID=ETFDMS-2034704231-2043</Url>
      <Description>ETFDMS-2034704231-2043</Description>
    </_dlc_DocIdUrl>
    <Event_x0020_Meeting_x0020_Document_x0020_Type xmlns="df6b2545-d15d-4d63-86ca-644416e434f8">Presentation</Event_x0020_Meeting_x0020_Document_x0020_Type>
  </documentManagement>
</p:properties>
</file>

<file path=customXml/itemProps1.xml><?xml version="1.0" encoding="utf-8"?>
<ds:datastoreItem xmlns:ds="http://schemas.openxmlformats.org/officeDocument/2006/customXml" ds:itemID="{F733DF1B-9480-44D8-A42F-942F5B97F566}"/>
</file>

<file path=customXml/itemProps2.xml><?xml version="1.0" encoding="utf-8"?>
<ds:datastoreItem xmlns:ds="http://schemas.openxmlformats.org/officeDocument/2006/customXml" ds:itemID="{C4145CDF-64DC-4E46-AABD-622687D7806D}"/>
</file>

<file path=customXml/itemProps3.xml><?xml version="1.0" encoding="utf-8"?>
<ds:datastoreItem xmlns:ds="http://schemas.openxmlformats.org/officeDocument/2006/customXml" ds:itemID="{A567E69D-2076-47D9-925C-A9EC08EB9AF9}"/>
</file>

<file path=customXml/itemProps4.xml><?xml version="1.0" encoding="utf-8"?>
<ds:datastoreItem xmlns:ds="http://schemas.openxmlformats.org/officeDocument/2006/customXml" ds:itemID="{DAC910F6-3110-4ED6-B1F7-A3C81346FF19}"/>
</file>

<file path=docProps/app.xml><?xml version="1.0" encoding="utf-8"?>
<Properties xmlns="http://schemas.openxmlformats.org/officeDocument/2006/extended-properties" xmlns:vt="http://schemas.openxmlformats.org/officeDocument/2006/docPropsVTypes">
  <TotalTime>12609</TotalTime>
  <Words>1404</Words>
  <Application>Microsoft Office PowerPoint</Application>
  <PresentationFormat>On-screen Show (4:3)</PresentationFormat>
  <Paragraphs>227</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  </vt:lpstr>
      <vt:lpstr>Slide 8</vt:lpstr>
      <vt:lpstr>Slide 9</vt:lpstr>
      <vt:lpstr>Slide 10</vt:lpstr>
      <vt:lpstr>Merci pour votre attention </vt:lpstr>
    </vt:vector>
  </TitlesOfParts>
  <Company>European Training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2. Georgia FR</dc:title>
  <dc:creator>Joanna Anstey</dc:creator>
  <cp:lastModifiedBy>kochubeeva</cp:lastModifiedBy>
  <cp:revision>568</cp:revision>
  <cp:lastPrinted>2018-05-16T12:26:05Z</cp:lastPrinted>
  <dcterms:created xsi:type="dcterms:W3CDTF">2010-02-12T10:48:46Z</dcterms:created>
  <dcterms:modified xsi:type="dcterms:W3CDTF">2018-05-25T13:11:35Z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0x01010018C77CAB493C4CC28C851D171ACDEB5D00596B2BA2685E0A45A241E5F16505E5C500E7ACB01FCAFE3B4FAF4542484D921456</vt:lpwstr>
  </property>
  <property fmtid="{D5CDD505-2E9C-101B-9397-08002B2CF9AE}" pid="3" name="Area">
    <vt:lpwstr>Operations</vt:lpwstr>
  </property>
  <property fmtid="{D5CDD505-2E9C-101B-9397-08002B2CF9AE}" pid="4" name="_dlc_DocIdItemGuid">
    <vt:lpwstr>bdc1d309-447d-47a4-99bf-bd937c1b8908</vt:lpwstr>
  </property>
  <property fmtid="{D5CDD505-2E9C-101B-9397-08002B2CF9AE}" pid="5" name="OPS Tags">
    <vt:lpwstr>;#Qualifications;#</vt:lpwstr>
  </property>
</Properties>
</file>