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6"/>
  </p:notesMasterIdLst>
  <p:sldIdLst>
    <p:sldId id="317" r:id="rId5"/>
    <p:sldId id="318" r:id="rId6"/>
    <p:sldId id="288" r:id="rId7"/>
    <p:sldId id="389" r:id="rId8"/>
    <p:sldId id="390" r:id="rId9"/>
    <p:sldId id="326" r:id="rId10"/>
    <p:sldId id="388" r:id="rId11"/>
    <p:sldId id="386" r:id="rId12"/>
    <p:sldId id="384" r:id="rId13"/>
    <p:sldId id="383" r:id="rId14"/>
    <p:sldId id="373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660066"/>
    <a:srgbClr val="145E87"/>
    <a:srgbClr val="00688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Normaali tyyli 3 - 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5B5B4-4643-4E3D-85E2-981C478AF08C}" type="datetimeFigureOut">
              <a:rPr lang="fi-FI" smtClean="0"/>
              <a:t>1.6.2018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1E532-4105-4F6E-9493-B1582D88C1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12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829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CBCBD7-4413-454D-AC29-CF4BF8D79306}" type="slidenum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51993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765897" y="0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DF1E5FC8-8E3E-4F01-9E4A-B1BF270B9CD8}" type="datetime1">
              <a:rPr lang="fi-FI" smtClean="0"/>
              <a:t>1.6.2018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34" y="6517006"/>
            <a:ext cx="1002399" cy="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4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8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83409"/>
            <a:ext cx="1971675" cy="569355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83409"/>
            <a:ext cx="5800725" cy="569355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B5DAE34-1CC2-4767-A5A4-587111130989}" type="datetime1">
              <a:rPr lang="fi-FI" smtClean="0"/>
              <a:t>1.6.2018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062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73" y="488026"/>
            <a:ext cx="8334309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8127549" y="6692011"/>
            <a:ext cx="1016451" cy="131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fld id="{2A6FEF59-6C0C-45BE-B722-F43E5672C2C0}" type="datetime1">
              <a:rPr lang="fi-FI" smtClean="0"/>
              <a:t>1.6.2018</a:t>
            </a:fld>
            <a:endParaRPr lang="fi-FI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6624" y="6525761"/>
            <a:ext cx="2737376" cy="137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45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90" y="1709739"/>
            <a:ext cx="82818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990" y="4589464"/>
            <a:ext cx="82818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Suorakulmio 3"/>
          <p:cNvSpPr/>
          <p:nvPr/>
        </p:nvSpPr>
        <p:spPr>
          <a:xfrm>
            <a:off x="5654" y="6459998"/>
            <a:ext cx="9144001" cy="407694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19" name="Suorakulmio 3"/>
          <p:cNvSpPr/>
          <p:nvPr/>
        </p:nvSpPr>
        <p:spPr>
          <a:xfrm>
            <a:off x="1" y="0"/>
            <a:ext cx="6942494" cy="407694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sz="2000" i="1" dirty="0" smtClean="0"/>
              <a:t>#HAMK</a:t>
            </a:r>
            <a:endParaRPr lang="fi-FI" sz="2000" i="1" dirty="0"/>
          </a:p>
        </p:txBody>
      </p:sp>
      <p:sp>
        <p:nvSpPr>
          <p:cNvPr id="20" name="Suorakulmio 4"/>
          <p:cNvSpPr/>
          <p:nvPr/>
        </p:nvSpPr>
        <p:spPr>
          <a:xfrm>
            <a:off x="7827688" y="0"/>
            <a:ext cx="442597" cy="40769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1" name="Suorakulmio 7"/>
          <p:cNvSpPr/>
          <p:nvPr/>
        </p:nvSpPr>
        <p:spPr>
          <a:xfrm>
            <a:off x="6942494" y="2057"/>
            <a:ext cx="442597" cy="407694"/>
          </a:xfrm>
          <a:prstGeom prst="rect">
            <a:avLst/>
          </a:prstGeom>
          <a:solidFill>
            <a:srgbClr val="33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2" name="Suorakulmio 8"/>
          <p:cNvSpPr/>
          <p:nvPr/>
        </p:nvSpPr>
        <p:spPr>
          <a:xfrm>
            <a:off x="8270285" y="0"/>
            <a:ext cx="442597" cy="40769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3" name="Suorakulmio 5"/>
          <p:cNvSpPr/>
          <p:nvPr/>
        </p:nvSpPr>
        <p:spPr>
          <a:xfrm>
            <a:off x="8712882" y="0"/>
            <a:ext cx="442597" cy="407694"/>
          </a:xfrm>
          <a:prstGeom prst="rect">
            <a:avLst/>
          </a:prstGeom>
          <a:solidFill>
            <a:srgbClr val="381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24" name="Suorakulmio 6"/>
          <p:cNvSpPr/>
          <p:nvPr/>
        </p:nvSpPr>
        <p:spPr>
          <a:xfrm>
            <a:off x="7385091" y="0"/>
            <a:ext cx="442597" cy="407694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i-FI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CD1217D-A6C5-4361-A0E2-7D200BFB0106}" type="datetime1">
              <a:rPr lang="fi-FI" smtClean="0"/>
              <a:t>1.6.2018</a:t>
            </a:fld>
            <a:endParaRPr lang="fi-FI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34" y="6517006"/>
            <a:ext cx="1002399" cy="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0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573" y="1825624"/>
            <a:ext cx="4136277" cy="452858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83732" cy="452858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6647B99-A879-428F-B3D1-184C4503A93F}" type="datetime1">
              <a:rPr lang="fi-FI" smtClean="0"/>
              <a:t>1.6.2018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91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80" y="436815"/>
            <a:ext cx="8482423" cy="125387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0" y="1681163"/>
            <a:ext cx="4166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980" y="2505075"/>
            <a:ext cx="4166202" cy="387242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1852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185253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AADC6E0-C4E3-431A-95EE-8D9B0AD46D97}" type="datetime1">
              <a:rPr lang="fi-FI" smtClean="0"/>
              <a:t>1.6.2018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506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37835B1-F0A7-4056-8C50-F3440E56CF28}" type="datetime1">
              <a:rPr lang="fi-FI" smtClean="0"/>
              <a:t>1.6.2018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2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B112D98-4B05-49FE-9D1A-703A02491D3A}" type="datetime1">
              <a:rPr lang="fi-FI" smtClean="0"/>
              <a:t>1.6.2018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03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76" y="457200"/>
            <a:ext cx="3223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84309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76" y="2057400"/>
            <a:ext cx="3223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63F-E1ED-4E94-A317-1D1FC1A3CF3D}" type="datetime1">
              <a:rPr lang="fi-FI" smtClean="0"/>
              <a:t>1.6.2018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03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033-DAFC-4F83-A11E-CFD44EB0775E}" type="datetime1">
              <a:rPr lang="fi-FI" smtClean="0"/>
              <a:t>1.6.2018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HAMK Yleisesitys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14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3"/>
          <p:cNvSpPr/>
          <p:nvPr/>
        </p:nvSpPr>
        <p:spPr>
          <a:xfrm>
            <a:off x="0" y="6459998"/>
            <a:ext cx="9149655" cy="407694"/>
          </a:xfrm>
          <a:prstGeom prst="rect">
            <a:avLst/>
          </a:prstGeom>
          <a:solidFill>
            <a:srgbClr val="145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atinLnBrk="0"/>
            <a:r>
              <a:rPr lang="fi-FI" b="1" dirty="0" smtClean="0">
                <a:solidFill>
                  <a:schemeClr val="bg1"/>
                </a:solidFill>
              </a:rPr>
              <a:t>HAMK</a:t>
            </a:r>
            <a:r>
              <a:rPr lang="fi-FI" b="1" baseline="0" dirty="0" smtClean="0">
                <a:solidFill>
                  <a:schemeClr val="bg1"/>
                </a:solidFill>
              </a:rPr>
              <a:t> </a:t>
            </a:r>
            <a:r>
              <a:rPr lang="fi-FI" b="0" baseline="0" dirty="0" smtClean="0">
                <a:solidFill>
                  <a:schemeClr val="bg1"/>
                </a:solidFill>
              </a:rPr>
              <a:t>– </a:t>
            </a:r>
            <a:r>
              <a:rPr lang="en-US" sz="1800" b="0" i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professionally oriented higher education</a:t>
            </a:r>
            <a:endParaRPr lang="en-US" sz="1800" b="0" i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73" y="499078"/>
            <a:ext cx="8334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73" y="1825625"/>
            <a:ext cx="8334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394" y="6474401"/>
            <a:ext cx="117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789C80-F76F-475B-BF9C-43FBBB4F723E}" type="datetime1">
              <a:rPr lang="fi-FI" smtClean="0"/>
              <a:t>1.6.2018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7" y="6481282"/>
            <a:ext cx="3663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HAMK Yleisesitys 2017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12"/>
            <a:ext cx="9177338" cy="39990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6040" y="4165282"/>
            <a:ext cx="1512168" cy="3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inedu.fi/documents/1410845/4183002/Teacher+Education+Development+Programme+201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-185210" y="653729"/>
            <a:ext cx="9466729" cy="777240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dirty="0" smtClean="0">
                <a:latin typeface="+mj-lt"/>
                <a:cs typeface="Arial" panose="020B0604020202020204" pitchFamily="34" charset="0"/>
              </a:rPr>
              <a:t>Reforming TVET and shaping level 5 with the help of Teacher education in Finland 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36" y="1521676"/>
            <a:ext cx="6226239" cy="415082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7" y="5140632"/>
            <a:ext cx="1240981" cy="12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Reforming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r>
              <a:rPr lang="fi-FI" dirty="0" smtClean="0"/>
              <a:t>, </a:t>
            </a:r>
            <a:r>
              <a:rPr lang="fi-FI" dirty="0" err="1" smtClean="0"/>
              <a:t>Teacher</a:t>
            </a:r>
            <a:r>
              <a:rPr lang="fi-FI" dirty="0" smtClean="0"/>
              <a:t> Education Forum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i-FI" dirty="0">
              <a:hlinkClick r:id="rId2"/>
            </a:endParaRPr>
          </a:p>
          <a:p>
            <a:r>
              <a:rPr lang="fi-FI" dirty="0" smtClean="0">
                <a:hlinkClick r:id="rId2"/>
              </a:rPr>
              <a:t>http://minedu.fi/documents/1410845/4183002/Teacher+Education+Development+Programme+2016</a:t>
            </a:r>
            <a:endParaRPr lang="fi-FI" dirty="0" smtClean="0"/>
          </a:p>
          <a:p>
            <a:r>
              <a:rPr lang="fi-FI" dirty="0" smtClean="0"/>
              <a:t>MEC </a:t>
            </a:r>
            <a:r>
              <a:rPr lang="fi-FI" dirty="0" err="1" smtClean="0"/>
              <a:t>implements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government</a:t>
            </a:r>
            <a:r>
              <a:rPr lang="fi-FI" dirty="0" smtClean="0"/>
              <a:t> </a:t>
            </a:r>
            <a:r>
              <a:rPr lang="fi-FI" dirty="0" err="1" smtClean="0"/>
              <a:t>key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 and </a:t>
            </a:r>
            <a:r>
              <a:rPr lang="fi-FI" dirty="0" err="1" smtClean="0"/>
              <a:t>puts</a:t>
            </a:r>
            <a:r>
              <a:rPr lang="fi-FI" dirty="0" smtClean="0"/>
              <a:t> it into action </a:t>
            </a:r>
            <a:r>
              <a:rPr lang="fi-FI" dirty="0" err="1" smtClean="0"/>
              <a:t>together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autonomous</a:t>
            </a:r>
            <a:r>
              <a:rPr lang="fi-FI" dirty="0" smtClean="0"/>
              <a:t> </a:t>
            </a:r>
            <a:r>
              <a:rPr lang="fi-FI" dirty="0" err="1" smtClean="0"/>
              <a:t>actors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universities</a:t>
            </a:r>
            <a:r>
              <a:rPr lang="fi-FI" dirty="0" smtClean="0"/>
              <a:t> and </a:t>
            </a:r>
            <a:r>
              <a:rPr lang="fi-FI" dirty="0" err="1" smtClean="0"/>
              <a:t>stakeholders</a:t>
            </a:r>
            <a:r>
              <a:rPr lang="fi-FI" dirty="0" smtClean="0"/>
              <a:t>  </a:t>
            </a:r>
          </a:p>
          <a:p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reform</a:t>
            </a:r>
            <a:r>
              <a:rPr lang="fi-FI" dirty="0" smtClean="0"/>
              <a:t> </a:t>
            </a:r>
            <a:r>
              <a:rPr lang="fi-FI" dirty="0" err="1" smtClean="0"/>
              <a:t>takes</a:t>
            </a:r>
            <a:r>
              <a:rPr lang="fi-FI" dirty="0" smtClean="0"/>
              <a:t> into </a:t>
            </a:r>
            <a:r>
              <a:rPr lang="fi-FI" dirty="0" err="1" smtClean="0"/>
              <a:t>account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reforms</a:t>
            </a:r>
            <a:r>
              <a:rPr lang="fi-FI" dirty="0" smtClean="0"/>
              <a:t> in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r>
              <a:rPr lang="fi-FI" dirty="0" smtClean="0"/>
              <a:t>. #OPEKE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develops</a:t>
            </a:r>
            <a:r>
              <a:rPr lang="fi-FI" dirty="0" smtClean="0"/>
              <a:t> VET teachers </a:t>
            </a:r>
            <a:r>
              <a:rPr lang="fi-FI" dirty="0" err="1" smtClean="0"/>
              <a:t>education</a:t>
            </a:r>
            <a:r>
              <a:rPr lang="fi-FI" dirty="0" smtClean="0"/>
              <a:t> to </a:t>
            </a:r>
            <a:r>
              <a:rPr lang="fi-FI" dirty="0" err="1" smtClean="0"/>
              <a:t>fulfill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reform</a:t>
            </a:r>
            <a:r>
              <a:rPr lang="fi-FI" dirty="0"/>
              <a:t> (http://</a:t>
            </a:r>
            <a:r>
              <a:rPr lang="fi-FI" dirty="0" smtClean="0"/>
              <a:t>www.hamk.fi/verkostot/opeke/Sivut/opeke-in-english.aspx)</a:t>
            </a:r>
            <a:endParaRPr lang="fi-FI" dirty="0"/>
          </a:p>
          <a:p>
            <a:r>
              <a:rPr lang="fi-FI" dirty="0" smtClean="0"/>
              <a:t>OPEKE </a:t>
            </a:r>
            <a:r>
              <a:rPr lang="fi-FI" dirty="0" err="1" smtClean="0"/>
              <a:t>cooperates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Parasta osaamista </a:t>
            </a:r>
            <a:r>
              <a:rPr lang="fi-FI" dirty="0" err="1" smtClean="0"/>
              <a:t>project</a:t>
            </a:r>
            <a:r>
              <a:rPr lang="fi-FI" dirty="0" smtClean="0"/>
              <a:t> (The </a:t>
            </a:r>
            <a:r>
              <a:rPr lang="fi-FI" dirty="0" err="1" smtClean="0"/>
              <a:t>best</a:t>
            </a:r>
            <a:r>
              <a:rPr lang="fi-FI" dirty="0" smtClean="0"/>
              <a:t> </a:t>
            </a:r>
            <a:r>
              <a:rPr lang="fi-FI" dirty="0" err="1" smtClean="0"/>
              <a:t>possible</a:t>
            </a:r>
            <a:r>
              <a:rPr lang="fi-FI" dirty="0" smtClean="0"/>
              <a:t> </a:t>
            </a:r>
            <a:r>
              <a:rPr lang="fi-FI" dirty="0" err="1" smtClean="0"/>
              <a:t>competence</a:t>
            </a:r>
            <a:r>
              <a:rPr lang="fi-FI" dirty="0" smtClean="0"/>
              <a:t>) to </a:t>
            </a:r>
            <a:r>
              <a:rPr lang="fi-FI" dirty="0" err="1" smtClean="0"/>
              <a:t>develop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programmes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53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ChangeArrowheads="1"/>
          </p:cNvSpPr>
          <p:nvPr/>
        </p:nvSpPr>
        <p:spPr bwMode="auto">
          <a:xfrm>
            <a:off x="1158766" y="758283"/>
            <a:ext cx="6067223" cy="530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 smtClean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 smtClean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 smtClean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 smtClean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b="1" dirty="0" smtClean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b="1" dirty="0" smtClean="0">
                <a:latin typeface="+mn-lt"/>
                <a:cs typeface="Arial" panose="020B0604020202020204" pitchFamily="34" charset="0"/>
              </a:rPr>
              <a:t>HAMK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dirty="0" smtClean="0">
                <a:latin typeface="+mn-lt"/>
                <a:cs typeface="Arial" panose="020B0604020202020204" pitchFamily="34" charset="0"/>
              </a:rPr>
              <a:t>PL 230 13100 </a:t>
            </a:r>
            <a:r>
              <a:rPr lang="en-GB" altLang="fi-FI" sz="2400" dirty="0" err="1">
                <a:latin typeface="+mn-lt"/>
                <a:cs typeface="Arial" panose="020B0604020202020204" pitchFamily="34" charset="0"/>
              </a:rPr>
              <a:t>Hämeenlinna</a:t>
            </a:r>
            <a:r>
              <a:rPr lang="en-GB" altLang="fi-FI" sz="2400" dirty="0">
                <a:latin typeface="+mn-lt"/>
                <a:cs typeface="Arial" panose="020B0604020202020204" pitchFamily="34" charset="0"/>
              </a:rPr>
              <a:t/>
            </a:r>
            <a:br>
              <a:rPr lang="en-GB" altLang="fi-FI" sz="2400" dirty="0">
                <a:latin typeface="+mn-lt"/>
                <a:cs typeface="Arial" panose="020B0604020202020204" pitchFamily="34" charset="0"/>
              </a:rPr>
            </a:br>
            <a:r>
              <a:rPr lang="en-GB" altLang="fi-FI" sz="2400" dirty="0" smtClean="0">
                <a:latin typeface="+mn-lt"/>
                <a:cs typeface="Arial" panose="020B0604020202020204" pitchFamily="34" charset="0"/>
              </a:rPr>
              <a:t>FINLAND</a:t>
            </a:r>
            <a:endParaRPr lang="en-GB" altLang="fi-FI" sz="2400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dirty="0" err="1">
                <a:latin typeface="+mn-lt"/>
                <a:cs typeface="Arial" panose="020B0604020202020204" pitchFamily="34" charset="0"/>
              </a:rPr>
              <a:t>tel</a:t>
            </a:r>
            <a:r>
              <a:rPr lang="en-GB" altLang="fi-FI" sz="2400" dirty="0">
                <a:latin typeface="+mn-lt"/>
                <a:cs typeface="Arial" panose="020B0604020202020204" pitchFamily="34" charset="0"/>
              </a:rPr>
              <a:t>: +358 </a:t>
            </a:r>
            <a:r>
              <a:rPr lang="en-GB" altLang="fi-FI" sz="2400" dirty="0" smtClean="0">
                <a:latin typeface="+mn-lt"/>
                <a:cs typeface="Arial" panose="020B0604020202020204" pitchFamily="34" charset="0"/>
              </a:rPr>
              <a:t>40 5878 029 </a:t>
            </a:r>
            <a:endParaRPr lang="en-GB" altLang="fi-FI" sz="2400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fi-FI" sz="2400" dirty="0" smtClean="0">
                <a:latin typeface="+mn-lt"/>
                <a:cs typeface="Arial" panose="020B0604020202020204" pitchFamily="34" charset="0"/>
              </a:rPr>
              <a:t>Seija.mahlamaki-kultanen@hamk.fi</a:t>
            </a:r>
            <a:endParaRPr lang="en-GB" altLang="fi-FI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fi-FI" sz="24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71" y="669047"/>
            <a:ext cx="4059044" cy="30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8146" y="4490706"/>
            <a:ext cx="7080852" cy="150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rgbClr val="145E87"/>
                </a:solidFill>
                <a:cs typeface="Arial" panose="020B0604020202020204" pitchFamily="34" charset="0"/>
              </a:rPr>
              <a:t>Education – Research - Development </a:t>
            </a:r>
            <a:endParaRPr lang="en-GB" altLang="fi-FI" sz="2800" b="1" dirty="0" smtClean="0">
              <a:solidFill>
                <a:srgbClr val="145E87"/>
              </a:solidFill>
              <a:ea typeface="Calibri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Ryhmä 23"/>
          <p:cNvGrpSpPr>
            <a:grpSpLocks/>
          </p:cNvGrpSpPr>
          <p:nvPr/>
        </p:nvGrpSpPr>
        <p:grpSpPr bwMode="auto">
          <a:xfrm>
            <a:off x="624400" y="2040094"/>
            <a:ext cx="7884595" cy="2815707"/>
            <a:chOff x="642910" y="2214554"/>
            <a:chExt cx="7801469" cy="2786083"/>
          </a:xfrm>
        </p:grpSpPr>
        <p:pic>
          <p:nvPicPr>
            <p:cNvPr id="7" name="Kuva 3" descr="Lepaa suihkulähde_0357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14952" y="3600733"/>
              <a:ext cx="1133013" cy="1399904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Kuva 4" descr="Riksu ulko_0254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0257" y="2214554"/>
              <a:ext cx="1817700" cy="1367880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Kuva 13" descr="Mustiala_020904_003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257" y="3632757"/>
              <a:ext cx="1817700" cy="1367880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Kuva 15" descr="AOKK1_4412.jpg"/>
            <p:cNvPicPr>
              <a:picLocks noChangeAspect="1"/>
            </p:cNvPicPr>
            <p:nvPr/>
          </p:nvPicPr>
          <p:blipFill>
            <a:blip r:embed="rId5"/>
            <a:srcRect r="5877" b="4762"/>
            <a:stretch>
              <a:fillRect/>
            </a:stretch>
          </p:blipFill>
          <p:spPr bwMode="auto">
            <a:xfrm>
              <a:off x="7357115" y="3574809"/>
              <a:ext cx="1087264" cy="1425828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11" name="Ryhmä 20"/>
            <p:cNvGrpSpPr>
              <a:grpSpLocks/>
            </p:cNvGrpSpPr>
            <p:nvPr/>
          </p:nvGrpSpPr>
          <p:grpSpPr bwMode="auto">
            <a:xfrm>
              <a:off x="4357004" y="2217678"/>
              <a:ext cx="1818000" cy="2781399"/>
              <a:chOff x="4714158" y="2072479"/>
              <a:chExt cx="1912907" cy="2926599"/>
            </a:xfrm>
          </p:grpSpPr>
          <p:pic>
            <p:nvPicPr>
              <p:cNvPr id="14" name="Kuva 13" descr="VLK aula_1649.JP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714790" y="2072401"/>
                <a:ext cx="1912591" cy="1439289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714790" y="3572663"/>
                <a:ext cx="1910987" cy="1426451"/>
              </a:xfrm>
              <a:prstGeom prst="rect">
                <a:avLst/>
              </a:prstGeom>
              <a:noFill/>
              <a:ln w="38100" algn="ctr">
                <a:solidFill>
                  <a:schemeClr val="bg2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</p:spPr>
          </p:pic>
        </p:grpSp>
        <p:pic>
          <p:nvPicPr>
            <p:cNvPr id="12" name="Picture 22" descr="Y:\Staff\Taru Kosunen\Kuvat Leenalle\Hämeenlinna\kokeilu2.jpg"/>
            <p:cNvPicPr>
              <a:picLocks noChangeAspect="1" noChangeArrowheads="1"/>
            </p:cNvPicPr>
            <p:nvPr/>
          </p:nvPicPr>
          <p:blipFill>
            <a:blip r:embed="rId8"/>
            <a:srcRect l="32982" t="3710" r="28298" b="20240"/>
            <a:stretch>
              <a:fillRect/>
            </a:stretch>
          </p:blipFill>
          <p:spPr bwMode="auto">
            <a:xfrm>
              <a:off x="642910" y="2217604"/>
              <a:ext cx="1832949" cy="2783033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</a:ln>
          </p:spPr>
        </p:pic>
        <p:pic>
          <p:nvPicPr>
            <p:cNvPr id="13" name="Kuva 15" descr="001_Evo_011205_M.Kolkka.jpg"/>
            <p:cNvPicPr>
              <a:picLocks noChangeAspect="1"/>
            </p:cNvPicPr>
            <p:nvPr/>
          </p:nvPicPr>
          <p:blipFill>
            <a:blip r:embed="rId9"/>
            <a:srcRect r="-65"/>
            <a:stretch>
              <a:fillRect/>
            </a:stretch>
          </p:blipFill>
          <p:spPr bwMode="auto">
            <a:xfrm>
              <a:off x="6214952" y="2214554"/>
              <a:ext cx="2215703" cy="1367880"/>
            </a:xfrm>
            <a:prstGeom prst="rect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7009" y="522080"/>
            <a:ext cx="6493137" cy="150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fi-FI" sz="3200" b="1" dirty="0" smtClean="0">
                <a:ea typeface="Calibri" pitchFamily="34" charset="0"/>
                <a:cs typeface="Arial" panose="020B0604020202020204" pitchFamily="34" charset="0"/>
              </a:rPr>
              <a:t>Seija Mahlamäki-Kultanen, dean </a:t>
            </a:r>
          </a:p>
          <a:p>
            <a:pPr algn="ctr"/>
            <a:r>
              <a:rPr lang="en-GB" altLang="fi-FI" sz="3200" b="1" dirty="0" err="1" smtClean="0">
                <a:ea typeface="Calibri" pitchFamily="34" charset="0"/>
                <a:cs typeface="Arial" panose="020B0604020202020204" pitchFamily="34" charset="0"/>
              </a:rPr>
              <a:t>Häme</a:t>
            </a:r>
            <a:r>
              <a:rPr lang="en-GB" altLang="fi-FI" sz="3200" b="1" dirty="0" smtClean="0">
                <a:ea typeface="Calibri" pitchFamily="34" charset="0"/>
                <a:cs typeface="Arial" panose="020B0604020202020204" pitchFamily="34" charset="0"/>
              </a:rPr>
              <a:t> University of Applied Sciences, School of Professional Teacher Education</a:t>
            </a:r>
            <a:r>
              <a:rPr lang="en-GB" sz="2200" b="1" dirty="0" smtClean="0">
                <a:solidFill>
                  <a:srgbClr val="145E87"/>
                </a:solidFill>
                <a:cs typeface="Arial" panose="020B0604020202020204" pitchFamily="34" charset="0"/>
              </a:rPr>
              <a:t> </a:t>
            </a:r>
            <a:endParaRPr lang="en-GB" altLang="fi-FI" sz="2200" b="1" dirty="0" smtClean="0">
              <a:solidFill>
                <a:srgbClr val="145E87"/>
              </a:solidFill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orakulmio 35"/>
          <p:cNvSpPr/>
          <p:nvPr/>
        </p:nvSpPr>
        <p:spPr>
          <a:xfrm>
            <a:off x="628649" y="1264333"/>
            <a:ext cx="8223537" cy="466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/>
          </a:p>
        </p:txBody>
      </p:sp>
      <p:pic>
        <p:nvPicPr>
          <p:cNvPr id="7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13" y="1275484"/>
            <a:ext cx="5068473" cy="466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19213" y="204962"/>
            <a:ext cx="604240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fi-FI" sz="3200" b="1" dirty="0" smtClean="0">
                <a:latin typeface="Calibri Light" panose="020F0302020204030204" pitchFamily="34" charset="0"/>
                <a:ea typeface="Calibri" pitchFamily="34" charset="0"/>
                <a:cs typeface="Arial" panose="020B0604020202020204" pitchFamily="34" charset="0"/>
              </a:rPr>
              <a:t>Reforms in the whole Education System of Finland under </a:t>
            </a:r>
            <a:r>
              <a:rPr lang="en-GB" altLang="fi-FI" sz="3200" b="1" dirty="0" err="1" smtClean="0">
                <a:latin typeface="Calibri Light" panose="020F0302020204030204" pitchFamily="34" charset="0"/>
                <a:ea typeface="Calibri" pitchFamily="34" charset="0"/>
                <a:cs typeface="Arial" panose="020B0604020202020204" pitchFamily="34" charset="0"/>
              </a:rPr>
              <a:t>Sipilä`s</a:t>
            </a:r>
            <a:r>
              <a:rPr lang="en-GB" altLang="fi-FI" sz="3200" b="1" dirty="0" smtClean="0">
                <a:latin typeface="Calibri Light" panose="020F0302020204030204" pitchFamily="34" charset="0"/>
                <a:ea typeface="Calibri" pitchFamily="34" charset="0"/>
                <a:cs typeface="Arial" panose="020B0604020202020204" pitchFamily="34" charset="0"/>
              </a:rPr>
              <a:t> government period</a:t>
            </a:r>
            <a:endParaRPr lang="en-US" altLang="fi-FI" sz="3200" b="1" dirty="0" smtClean="0">
              <a:latin typeface="Calibri Light" panose="020F030202020403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3261" y="1556702"/>
            <a:ext cx="3173084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00446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46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46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46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46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6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6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6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6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All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people have equal access to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free basic, post-compulsory and higher education.</a:t>
            </a:r>
            <a:br>
              <a:rPr lang="en-US" sz="1400" dirty="0" smtClean="0">
                <a:latin typeface="+mn-lt"/>
                <a:cs typeface="Arial" panose="020B0604020202020204" pitchFamily="34" charset="0"/>
              </a:rPr>
            </a:br>
            <a:endParaRPr lang="fi-FI" sz="1400" dirty="0">
              <a:latin typeface="+mn-lt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Development of quality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, efficiency, equity and </a:t>
            </a:r>
            <a:r>
              <a:rPr lang="en-US" sz="1400" dirty="0" err="1" smtClean="0">
                <a:latin typeface="+mn-lt"/>
                <a:cs typeface="Arial" panose="020B0604020202020204" pitchFamily="34" charset="0"/>
              </a:rPr>
              <a:t>internationalisation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.</a:t>
            </a:r>
            <a:br>
              <a:rPr lang="en-US" sz="1400" dirty="0" smtClean="0">
                <a:latin typeface="+mn-lt"/>
                <a:cs typeface="Arial" panose="020B0604020202020204" pitchFamily="34" charset="0"/>
              </a:rPr>
            </a:br>
            <a:endParaRPr lang="fi-FI" sz="1400" dirty="0">
              <a:latin typeface="+mn-lt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Decisions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on the contents of legislation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regarding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education and research are made by the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Parliament. </a:t>
            </a:r>
            <a:endParaRPr lang="fi-FI" sz="1400" dirty="0">
              <a:latin typeface="+mn-lt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1400" dirty="0">
              <a:latin typeface="+mn-lt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The Government and the Ministry of Education and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Culture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are responsible for preparing and implementing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the education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and science policy.</a:t>
            </a:r>
            <a:endParaRPr lang="fi-FI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Reform in VET </a:t>
            </a:r>
            <a:r>
              <a:rPr lang="fi-FI" dirty="0" err="1" smtClean="0"/>
              <a:t>starting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1.1.2018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Streamlines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administration</a:t>
            </a:r>
            <a:r>
              <a:rPr lang="fi-FI" dirty="0" smtClean="0"/>
              <a:t> of </a:t>
            </a:r>
            <a:r>
              <a:rPr lang="fi-FI" dirty="0" err="1" smtClean="0"/>
              <a:t>all</a:t>
            </a:r>
            <a:r>
              <a:rPr lang="fi-FI" dirty="0" smtClean="0"/>
              <a:t> VET and VET </a:t>
            </a:r>
            <a:r>
              <a:rPr lang="fi-FI" dirty="0" err="1" smtClean="0"/>
              <a:t>qualifications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Merges</a:t>
            </a:r>
            <a:r>
              <a:rPr lang="fi-FI" dirty="0" smtClean="0"/>
              <a:t>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of </a:t>
            </a:r>
            <a:r>
              <a:rPr lang="fi-FI" dirty="0" err="1" smtClean="0"/>
              <a:t>younger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into an </a:t>
            </a:r>
            <a:r>
              <a:rPr lang="fi-FI" dirty="0" err="1" smtClean="0"/>
              <a:t>entity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Abolishes</a:t>
            </a:r>
            <a:r>
              <a:rPr lang="fi-FI" dirty="0" smtClean="0"/>
              <a:t> </a:t>
            </a:r>
            <a:r>
              <a:rPr lang="fi-FI" dirty="0" err="1" smtClean="0"/>
              <a:t>several</a:t>
            </a:r>
            <a:r>
              <a:rPr lang="fi-FI" dirty="0" smtClean="0"/>
              <a:t>, </a:t>
            </a:r>
            <a:r>
              <a:rPr lang="fi-FI" dirty="0" err="1" smtClean="0"/>
              <a:t>too</a:t>
            </a:r>
            <a:r>
              <a:rPr lang="fi-FI" dirty="0" smtClean="0"/>
              <a:t> </a:t>
            </a:r>
            <a:r>
              <a:rPr lang="fi-FI" dirty="0" err="1" smtClean="0"/>
              <a:t>narrow</a:t>
            </a:r>
            <a:r>
              <a:rPr lang="fi-FI" dirty="0" smtClean="0"/>
              <a:t> </a:t>
            </a:r>
            <a:r>
              <a:rPr lang="fi-FI" dirty="0" err="1" smtClean="0"/>
              <a:t>qualifications</a:t>
            </a:r>
            <a:r>
              <a:rPr lang="fi-FI" dirty="0" smtClean="0"/>
              <a:t> in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r>
              <a:rPr lang="fi-FI" dirty="0" smtClean="0"/>
              <a:t>, </a:t>
            </a:r>
            <a:r>
              <a:rPr lang="fi-FI" dirty="0" err="1" smtClean="0"/>
              <a:t>especially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 5 and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 4,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evolved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r>
              <a:rPr lang="fi-FI" dirty="0" smtClean="0"/>
              <a:t> of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anymore</a:t>
            </a:r>
            <a:r>
              <a:rPr lang="fi-FI" dirty="0" smtClean="0"/>
              <a:t> </a:t>
            </a:r>
            <a:r>
              <a:rPr lang="fi-FI" dirty="0" err="1" smtClean="0"/>
              <a:t>relevant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popular</a:t>
            </a:r>
            <a:r>
              <a:rPr lang="fi-FI" dirty="0" smtClean="0"/>
              <a:t> </a:t>
            </a:r>
          </a:p>
          <a:p>
            <a:r>
              <a:rPr lang="fi-FI" dirty="0" smtClean="0"/>
              <a:t>One </a:t>
            </a:r>
            <a:r>
              <a:rPr lang="fi-FI" dirty="0" err="1" smtClean="0"/>
              <a:t>specific</a:t>
            </a:r>
            <a:r>
              <a:rPr lang="fi-FI" dirty="0" smtClean="0"/>
              <a:t> </a:t>
            </a:r>
            <a:r>
              <a:rPr lang="fi-FI" dirty="0" err="1" smtClean="0"/>
              <a:t>era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development</a:t>
            </a:r>
            <a:r>
              <a:rPr lang="fi-FI" dirty="0" smtClean="0"/>
              <a:t> of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is </a:t>
            </a:r>
            <a:r>
              <a:rPr lang="fi-FI" dirty="0" err="1" smtClean="0"/>
              <a:t>developing</a:t>
            </a:r>
            <a:r>
              <a:rPr lang="fi-FI" dirty="0" smtClean="0"/>
              <a:t> to a </a:t>
            </a:r>
            <a:r>
              <a:rPr lang="fi-FI" dirty="0" err="1" smtClean="0"/>
              <a:t>new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. </a:t>
            </a:r>
            <a:r>
              <a:rPr lang="fi-FI" dirty="0" err="1" smtClean="0"/>
              <a:t>During</a:t>
            </a:r>
            <a:r>
              <a:rPr lang="fi-FI" dirty="0" smtClean="0"/>
              <a:t> 1990-2010 </a:t>
            </a:r>
            <a:r>
              <a:rPr lang="fi-FI" dirty="0" err="1" smtClean="0"/>
              <a:t>vocational</a:t>
            </a:r>
            <a:r>
              <a:rPr lang="fi-FI" dirty="0" smtClean="0"/>
              <a:t>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establishded</a:t>
            </a:r>
            <a:r>
              <a:rPr lang="fi-FI" dirty="0" smtClean="0"/>
              <a:t>, it </a:t>
            </a:r>
            <a:r>
              <a:rPr lang="fi-FI" dirty="0" err="1" smtClean="0"/>
              <a:t>grew</a:t>
            </a:r>
            <a:r>
              <a:rPr lang="fi-FI" dirty="0" smtClean="0"/>
              <a:t> </a:t>
            </a:r>
            <a:r>
              <a:rPr lang="fi-FI" dirty="0" err="1" smtClean="0"/>
              <a:t>enormously</a:t>
            </a:r>
            <a:r>
              <a:rPr lang="fi-FI" dirty="0" smtClean="0"/>
              <a:t> and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key</a:t>
            </a:r>
            <a:r>
              <a:rPr lang="fi-FI" dirty="0" smtClean="0"/>
              <a:t> </a:t>
            </a:r>
            <a:r>
              <a:rPr lang="fi-FI" dirty="0" err="1" smtClean="0"/>
              <a:t>features</a:t>
            </a:r>
            <a:r>
              <a:rPr lang="fi-FI" dirty="0" smtClean="0"/>
              <a:t> </a:t>
            </a:r>
            <a:r>
              <a:rPr lang="fi-FI" dirty="0" err="1" smtClean="0"/>
              <a:t>matured</a:t>
            </a:r>
            <a:r>
              <a:rPr lang="fi-FI" dirty="0" smtClean="0"/>
              <a:t>  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paradigms</a:t>
            </a:r>
            <a:r>
              <a:rPr lang="fi-FI" dirty="0" smtClean="0"/>
              <a:t> of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brought</a:t>
            </a:r>
            <a:r>
              <a:rPr lang="fi-FI" dirty="0" smtClean="0"/>
              <a:t>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contributions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mainstrean</a:t>
            </a:r>
            <a:r>
              <a:rPr lang="fi-FI" dirty="0" smtClean="0"/>
              <a:t> of VET</a:t>
            </a:r>
          </a:p>
          <a:p>
            <a:pPr lvl="1"/>
            <a:r>
              <a:rPr lang="fi-FI" dirty="0" err="1" smtClean="0"/>
              <a:t>Personalisation</a:t>
            </a:r>
            <a:r>
              <a:rPr lang="fi-FI" dirty="0" smtClean="0"/>
              <a:t> of </a:t>
            </a:r>
            <a:r>
              <a:rPr lang="fi-FI" dirty="0" err="1" smtClean="0"/>
              <a:t>learning</a:t>
            </a:r>
            <a:r>
              <a:rPr lang="fi-FI" dirty="0" smtClean="0"/>
              <a:t>  </a:t>
            </a:r>
          </a:p>
          <a:p>
            <a:pPr lvl="1"/>
            <a:r>
              <a:rPr lang="fi-FI" dirty="0" err="1" smtClean="0"/>
              <a:t>Accreditiation</a:t>
            </a:r>
            <a:r>
              <a:rPr lang="fi-FI" dirty="0" smtClean="0"/>
              <a:t> of </a:t>
            </a:r>
            <a:r>
              <a:rPr lang="fi-FI" dirty="0" err="1" smtClean="0"/>
              <a:t>prior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endParaRPr lang="fi-FI" dirty="0" smtClean="0"/>
          </a:p>
          <a:p>
            <a:pPr lvl="1"/>
            <a:r>
              <a:rPr lang="fi-FI" dirty="0" err="1" smtClean="0"/>
              <a:t>Competence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qualifications</a:t>
            </a:r>
            <a:endParaRPr lang="fi-FI" dirty="0" smtClean="0"/>
          </a:p>
          <a:p>
            <a:pPr lvl="1"/>
            <a:r>
              <a:rPr lang="fi-FI" dirty="0" err="1" smtClean="0"/>
              <a:t>Authentic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Paradigm</a:t>
            </a:r>
            <a:r>
              <a:rPr lang="fi-FI" dirty="0" smtClean="0"/>
              <a:t> </a:t>
            </a:r>
            <a:r>
              <a:rPr lang="fi-FI" dirty="0" err="1" smtClean="0"/>
              <a:t>shift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teachers´role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89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Background</a:t>
            </a:r>
            <a:r>
              <a:rPr lang="fi-FI" dirty="0" smtClean="0"/>
              <a:t> </a:t>
            </a:r>
            <a:r>
              <a:rPr lang="fi-FI" dirty="0" err="1" smtClean="0"/>
              <a:t>history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 5 </a:t>
            </a:r>
            <a:r>
              <a:rPr lang="fi-FI" dirty="0" err="1" smtClean="0"/>
              <a:t>upper</a:t>
            </a:r>
            <a:r>
              <a:rPr lang="fi-FI" dirty="0" smtClean="0"/>
              <a:t> </a:t>
            </a:r>
            <a:r>
              <a:rPr lang="fi-FI" dirty="0" err="1" smtClean="0"/>
              <a:t>secondary</a:t>
            </a:r>
            <a:r>
              <a:rPr lang="fi-FI" dirty="0" smtClean="0"/>
              <a:t> VET </a:t>
            </a:r>
            <a:r>
              <a:rPr lang="fi-FI" dirty="0" err="1" smtClean="0"/>
              <a:t>qualifications</a:t>
            </a:r>
            <a:r>
              <a:rPr lang="fi-FI" dirty="0" smtClean="0"/>
              <a:t> in Finland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fi-FI" sz="3300" dirty="0" smtClean="0"/>
          </a:p>
          <a:p>
            <a:r>
              <a:rPr lang="fi-FI" sz="3300" dirty="0" err="1" smtClean="0"/>
              <a:t>They</a:t>
            </a:r>
            <a:r>
              <a:rPr lang="fi-FI" sz="3300" dirty="0" smtClean="0"/>
              <a:t> </a:t>
            </a:r>
            <a:r>
              <a:rPr lang="fi-FI" sz="3300" dirty="0" err="1" smtClean="0"/>
              <a:t>were</a:t>
            </a:r>
            <a:r>
              <a:rPr lang="fi-FI" sz="3300" dirty="0" smtClean="0"/>
              <a:t> </a:t>
            </a:r>
            <a:r>
              <a:rPr lang="fi-FI" sz="3300" dirty="0" err="1" smtClean="0"/>
              <a:t>established</a:t>
            </a:r>
            <a:r>
              <a:rPr lang="fi-FI" sz="3300" dirty="0" smtClean="0"/>
              <a:t> </a:t>
            </a:r>
            <a:r>
              <a:rPr lang="fi-FI" sz="3300" dirty="0" err="1" smtClean="0"/>
              <a:t>year</a:t>
            </a:r>
            <a:r>
              <a:rPr lang="fi-FI" sz="3300" dirty="0" smtClean="0"/>
              <a:t> 1994, </a:t>
            </a:r>
            <a:r>
              <a:rPr lang="fi-FI" sz="3300" dirty="0" err="1" smtClean="0"/>
              <a:t>after</a:t>
            </a:r>
            <a:r>
              <a:rPr lang="fi-FI" sz="3300" dirty="0" smtClean="0"/>
              <a:t> </a:t>
            </a:r>
            <a:r>
              <a:rPr lang="fi-FI" sz="3300" dirty="0" err="1" smtClean="0"/>
              <a:t>careful</a:t>
            </a:r>
            <a:r>
              <a:rPr lang="fi-FI" sz="3300" dirty="0" smtClean="0"/>
              <a:t> </a:t>
            </a:r>
            <a:r>
              <a:rPr lang="fi-FI" sz="3300" dirty="0" err="1" smtClean="0"/>
              <a:t>political</a:t>
            </a:r>
            <a:r>
              <a:rPr lang="fi-FI" sz="3300" dirty="0" smtClean="0"/>
              <a:t> </a:t>
            </a:r>
            <a:r>
              <a:rPr lang="fi-FI" sz="3300" dirty="0" err="1" smtClean="0"/>
              <a:t>preparation</a:t>
            </a:r>
            <a:r>
              <a:rPr lang="fi-FI" sz="3300" dirty="0" smtClean="0"/>
              <a:t> to </a:t>
            </a:r>
            <a:r>
              <a:rPr lang="fi-FI" sz="3300" dirty="0" err="1" smtClean="0"/>
              <a:t>meet</a:t>
            </a:r>
            <a:r>
              <a:rPr lang="fi-FI" sz="3300" dirty="0" smtClean="0"/>
              <a:t>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needs</a:t>
            </a:r>
            <a:r>
              <a:rPr lang="fi-FI" sz="3300" dirty="0" smtClean="0"/>
              <a:t> of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changes</a:t>
            </a:r>
            <a:r>
              <a:rPr lang="fi-FI" sz="3300" dirty="0" smtClean="0"/>
              <a:t> in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world</a:t>
            </a:r>
            <a:r>
              <a:rPr lang="fi-FI" sz="3300" dirty="0" smtClean="0"/>
              <a:t> of </a:t>
            </a:r>
            <a:r>
              <a:rPr lang="fi-FI" sz="3300" dirty="0" err="1" smtClean="0"/>
              <a:t>work</a:t>
            </a:r>
            <a:r>
              <a:rPr lang="fi-FI" sz="3300" dirty="0" smtClean="0"/>
              <a:t> and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lack</a:t>
            </a:r>
            <a:r>
              <a:rPr lang="fi-FI" sz="3300" dirty="0" smtClean="0"/>
              <a:t> of </a:t>
            </a:r>
            <a:r>
              <a:rPr lang="fi-FI" sz="3300" dirty="0" err="1" smtClean="0"/>
              <a:t>necessary</a:t>
            </a:r>
            <a:r>
              <a:rPr lang="fi-FI" sz="3300" dirty="0" smtClean="0"/>
              <a:t> </a:t>
            </a:r>
            <a:r>
              <a:rPr lang="fi-FI" sz="3300" dirty="0" err="1" smtClean="0"/>
              <a:t>skills</a:t>
            </a:r>
            <a:r>
              <a:rPr lang="fi-FI" sz="3300" dirty="0" smtClean="0"/>
              <a:t> </a:t>
            </a:r>
            <a:r>
              <a:rPr lang="fi-FI" sz="3300" dirty="0" err="1" smtClean="0"/>
              <a:t>among</a:t>
            </a:r>
            <a:r>
              <a:rPr lang="fi-FI" sz="3300" dirty="0" smtClean="0"/>
              <a:t> </a:t>
            </a:r>
            <a:r>
              <a:rPr lang="fi-FI" sz="3300" dirty="0" err="1" smtClean="0"/>
              <a:t>adult</a:t>
            </a:r>
            <a:r>
              <a:rPr lang="fi-FI" sz="3300" dirty="0" smtClean="0"/>
              <a:t> </a:t>
            </a:r>
            <a:r>
              <a:rPr lang="fi-FI" sz="3300" dirty="0" err="1" smtClean="0"/>
              <a:t>population</a:t>
            </a:r>
            <a:r>
              <a:rPr lang="fi-FI" sz="3300" dirty="0" smtClean="0"/>
              <a:t> </a:t>
            </a:r>
          </a:p>
          <a:p>
            <a:r>
              <a:rPr lang="fi-FI" sz="3300" dirty="0" err="1" smtClean="0"/>
              <a:t>Separate</a:t>
            </a:r>
            <a:r>
              <a:rPr lang="fi-FI" sz="3300" dirty="0" smtClean="0"/>
              <a:t> </a:t>
            </a:r>
            <a:r>
              <a:rPr lang="fi-FI" sz="3300" dirty="0" err="1" smtClean="0"/>
              <a:t>administration</a:t>
            </a:r>
            <a:r>
              <a:rPr lang="fi-FI" sz="3300" dirty="0" smtClean="0"/>
              <a:t>,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responsibility</a:t>
            </a:r>
            <a:r>
              <a:rPr lang="fi-FI" sz="3300" dirty="0" smtClean="0"/>
              <a:t> </a:t>
            </a:r>
            <a:r>
              <a:rPr lang="fi-FI" sz="3300" dirty="0" err="1" smtClean="0"/>
              <a:t>was</a:t>
            </a:r>
            <a:r>
              <a:rPr lang="fi-FI" sz="3300" dirty="0" smtClean="0"/>
              <a:t> on </a:t>
            </a:r>
            <a:r>
              <a:rPr lang="fi-FI" sz="3300" dirty="0" err="1" smtClean="0"/>
              <a:t>specific</a:t>
            </a:r>
            <a:r>
              <a:rPr lang="fi-FI" sz="3300" dirty="0" smtClean="0"/>
              <a:t> </a:t>
            </a:r>
            <a:r>
              <a:rPr lang="fi-FI" sz="3300" dirty="0" err="1" smtClean="0"/>
              <a:t>independent</a:t>
            </a:r>
            <a:r>
              <a:rPr lang="fi-FI" sz="3300" dirty="0" smtClean="0"/>
              <a:t> </a:t>
            </a:r>
            <a:r>
              <a:rPr lang="fi-FI" sz="3300" dirty="0" err="1" smtClean="0"/>
              <a:t>bodies</a:t>
            </a:r>
            <a:r>
              <a:rPr lang="fi-FI" sz="3300" dirty="0" smtClean="0"/>
              <a:t> </a:t>
            </a:r>
            <a:r>
              <a:rPr lang="fi-FI" sz="3300" dirty="0" err="1" smtClean="0"/>
              <a:t>close</a:t>
            </a:r>
            <a:r>
              <a:rPr lang="fi-FI" sz="3300" dirty="0" smtClean="0"/>
              <a:t> to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world</a:t>
            </a:r>
            <a:r>
              <a:rPr lang="fi-FI" sz="3300" dirty="0" smtClean="0"/>
              <a:t> of </a:t>
            </a:r>
            <a:r>
              <a:rPr lang="fi-FI" sz="3300" dirty="0" err="1" smtClean="0"/>
              <a:t>work</a:t>
            </a:r>
            <a:r>
              <a:rPr lang="fi-FI" sz="3300" dirty="0" smtClean="0"/>
              <a:t> in a country </a:t>
            </a:r>
            <a:r>
              <a:rPr lang="fi-FI" sz="3300" dirty="0" err="1" smtClean="0"/>
              <a:t>were</a:t>
            </a:r>
            <a:r>
              <a:rPr lang="fi-FI" sz="3300" dirty="0" smtClean="0"/>
              <a:t> </a:t>
            </a:r>
            <a:r>
              <a:rPr lang="fi-FI" sz="3300" dirty="0" err="1" smtClean="0"/>
              <a:t>vocational</a:t>
            </a:r>
            <a:r>
              <a:rPr lang="fi-FI" sz="3300" dirty="0" smtClean="0"/>
              <a:t> </a:t>
            </a:r>
            <a:r>
              <a:rPr lang="fi-FI" sz="3300" dirty="0" err="1" smtClean="0"/>
              <a:t>education</a:t>
            </a:r>
            <a:r>
              <a:rPr lang="fi-FI" sz="3300" dirty="0" smtClean="0"/>
              <a:t> is </a:t>
            </a:r>
            <a:r>
              <a:rPr lang="fi-FI" sz="3300" dirty="0" err="1" smtClean="0"/>
              <a:t>mainly</a:t>
            </a:r>
            <a:r>
              <a:rPr lang="fi-FI" sz="3300" dirty="0" smtClean="0"/>
              <a:t> </a:t>
            </a:r>
            <a:r>
              <a:rPr lang="fi-FI" sz="3300" dirty="0" err="1" smtClean="0"/>
              <a:t>public</a:t>
            </a:r>
            <a:r>
              <a:rPr lang="fi-FI" sz="3300" dirty="0" smtClean="0"/>
              <a:t> and </a:t>
            </a:r>
            <a:r>
              <a:rPr lang="fi-FI" sz="3300" dirty="0" err="1" smtClean="0"/>
              <a:t>has</a:t>
            </a:r>
            <a:r>
              <a:rPr lang="fi-FI" sz="3300" dirty="0" smtClean="0"/>
              <a:t> </a:t>
            </a:r>
            <a:r>
              <a:rPr lang="fi-FI" sz="3300" dirty="0" err="1" smtClean="0"/>
              <a:t>been</a:t>
            </a:r>
            <a:r>
              <a:rPr lang="fi-FI" sz="3300" dirty="0" smtClean="0"/>
              <a:t> </a:t>
            </a:r>
            <a:r>
              <a:rPr lang="fi-FI" sz="3300" dirty="0" err="1" smtClean="0"/>
              <a:t>quite</a:t>
            </a:r>
            <a:r>
              <a:rPr lang="fi-FI" sz="3300" dirty="0" smtClean="0"/>
              <a:t> </a:t>
            </a:r>
            <a:r>
              <a:rPr lang="fi-FI" sz="3300" dirty="0" err="1" smtClean="0"/>
              <a:t>school-based</a:t>
            </a:r>
            <a:r>
              <a:rPr lang="fi-FI" sz="3300" dirty="0" smtClean="0"/>
              <a:t> </a:t>
            </a:r>
          </a:p>
          <a:p>
            <a:r>
              <a:rPr lang="fi-FI" sz="3300" dirty="0" smtClean="0"/>
              <a:t>The </a:t>
            </a:r>
            <a:r>
              <a:rPr lang="fi-FI" sz="3300" dirty="0" err="1" smtClean="0"/>
              <a:t>qualifications</a:t>
            </a:r>
            <a:r>
              <a:rPr lang="fi-FI" sz="3300" dirty="0" smtClean="0"/>
              <a:t> and </a:t>
            </a:r>
            <a:r>
              <a:rPr lang="fi-FI" sz="3300" dirty="0" err="1" smtClean="0"/>
              <a:t>administrational</a:t>
            </a:r>
            <a:r>
              <a:rPr lang="fi-FI" sz="3300" dirty="0" smtClean="0"/>
              <a:t> </a:t>
            </a:r>
            <a:r>
              <a:rPr lang="fi-FI" sz="3300" dirty="0" err="1" smtClean="0"/>
              <a:t>processes</a:t>
            </a:r>
            <a:r>
              <a:rPr lang="fi-FI" sz="3300" dirty="0" smtClean="0"/>
              <a:t> </a:t>
            </a:r>
            <a:r>
              <a:rPr lang="fi-FI" sz="3300" dirty="0" err="1" smtClean="0"/>
              <a:t>started</a:t>
            </a:r>
            <a:r>
              <a:rPr lang="fi-FI" sz="3300" dirty="0" smtClean="0"/>
              <a:t> </a:t>
            </a:r>
            <a:r>
              <a:rPr lang="fi-FI" sz="3300" dirty="0" err="1" smtClean="0"/>
              <a:t>develop</a:t>
            </a:r>
            <a:r>
              <a:rPr lang="fi-FI" sz="3300" dirty="0" smtClean="0"/>
              <a:t> </a:t>
            </a:r>
            <a:r>
              <a:rPr lang="fi-FI" sz="3300" dirty="0" err="1" smtClean="0"/>
              <a:t>slightly</a:t>
            </a:r>
            <a:r>
              <a:rPr lang="fi-FI" sz="3300" dirty="0" smtClean="0"/>
              <a:t> into </a:t>
            </a:r>
            <a:r>
              <a:rPr lang="fi-FI" sz="3300" dirty="0" err="1" smtClean="0"/>
              <a:t>their</a:t>
            </a:r>
            <a:r>
              <a:rPr lang="fi-FI" sz="3300" dirty="0" smtClean="0"/>
              <a:t> </a:t>
            </a:r>
            <a:r>
              <a:rPr lang="fi-FI" sz="3300" dirty="0" err="1" smtClean="0"/>
              <a:t>own</a:t>
            </a:r>
            <a:r>
              <a:rPr lang="fi-FI" sz="3300" dirty="0" smtClean="0"/>
              <a:t> </a:t>
            </a:r>
            <a:r>
              <a:rPr lang="fi-FI" sz="3300" dirty="0" err="1" smtClean="0"/>
              <a:t>directions</a:t>
            </a:r>
            <a:r>
              <a:rPr lang="fi-FI" sz="3300" dirty="0" smtClean="0"/>
              <a:t> </a:t>
            </a:r>
            <a:r>
              <a:rPr lang="fi-FI" sz="3300" dirty="0" err="1" smtClean="0"/>
              <a:t>although</a:t>
            </a:r>
            <a:r>
              <a:rPr lang="fi-FI" sz="3300" dirty="0" smtClean="0"/>
              <a:t> </a:t>
            </a:r>
            <a:r>
              <a:rPr lang="fi-FI" sz="3300" dirty="0" err="1" smtClean="0"/>
              <a:t>they</a:t>
            </a:r>
            <a:r>
              <a:rPr lang="fi-FI" sz="3300" dirty="0" smtClean="0"/>
              <a:t> </a:t>
            </a:r>
            <a:r>
              <a:rPr lang="fi-FI" sz="3300" dirty="0" err="1" smtClean="0"/>
              <a:t>had</a:t>
            </a:r>
            <a:r>
              <a:rPr lang="fi-FI" sz="3300" dirty="0" smtClean="0"/>
              <a:t>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same</a:t>
            </a:r>
            <a:r>
              <a:rPr lang="fi-FI" sz="3300" dirty="0" smtClean="0"/>
              <a:t> </a:t>
            </a:r>
            <a:r>
              <a:rPr lang="fi-FI" sz="3300" dirty="0" err="1" smtClean="0"/>
              <a:t>principles</a:t>
            </a:r>
            <a:r>
              <a:rPr lang="fi-FI" sz="3300" dirty="0" smtClean="0"/>
              <a:t>. The </a:t>
            </a:r>
            <a:r>
              <a:rPr lang="fi-FI" sz="3300" dirty="0" err="1" smtClean="0"/>
              <a:t>popularity</a:t>
            </a:r>
            <a:r>
              <a:rPr lang="fi-FI" sz="3300" dirty="0" smtClean="0"/>
              <a:t> of </a:t>
            </a:r>
            <a:r>
              <a:rPr lang="fi-FI" sz="3300" dirty="0" err="1" smtClean="0"/>
              <a:t>different</a:t>
            </a:r>
            <a:r>
              <a:rPr lang="fi-FI" sz="3300" dirty="0" smtClean="0"/>
              <a:t> </a:t>
            </a:r>
            <a:r>
              <a:rPr lang="fi-FI" sz="3300" dirty="0" err="1" smtClean="0"/>
              <a:t>qualifications</a:t>
            </a:r>
            <a:r>
              <a:rPr lang="fi-FI" sz="3300" dirty="0" smtClean="0"/>
              <a:t> </a:t>
            </a:r>
            <a:r>
              <a:rPr lang="fi-FI" sz="3300" dirty="0" err="1" smtClean="0"/>
              <a:t>varied</a:t>
            </a:r>
            <a:r>
              <a:rPr lang="fi-FI" sz="3300" dirty="0" smtClean="0"/>
              <a:t> </a:t>
            </a:r>
            <a:r>
              <a:rPr lang="fi-FI" sz="3300" dirty="0" err="1" smtClean="0"/>
              <a:t>enormously</a:t>
            </a:r>
            <a:r>
              <a:rPr lang="fi-FI" sz="3300" dirty="0" smtClean="0"/>
              <a:t> </a:t>
            </a:r>
            <a:r>
              <a:rPr lang="fi-FI" sz="3300" dirty="0" err="1" smtClean="0"/>
              <a:t>from</a:t>
            </a:r>
            <a:r>
              <a:rPr lang="fi-FI" sz="3300" dirty="0" smtClean="0"/>
              <a:t> </a:t>
            </a:r>
            <a:r>
              <a:rPr lang="fi-FI" sz="3300" dirty="0" err="1" smtClean="0"/>
              <a:t>some</a:t>
            </a:r>
            <a:r>
              <a:rPr lang="fi-FI" sz="3300" dirty="0" smtClean="0"/>
              <a:t> </a:t>
            </a:r>
            <a:r>
              <a:rPr lang="fi-FI" sz="3300" dirty="0" err="1" smtClean="0"/>
              <a:t>few</a:t>
            </a:r>
            <a:r>
              <a:rPr lang="fi-FI" sz="3300" dirty="0" smtClean="0"/>
              <a:t> to </a:t>
            </a:r>
            <a:r>
              <a:rPr lang="fi-FI" sz="3300" dirty="0" err="1" smtClean="0"/>
              <a:t>several</a:t>
            </a:r>
            <a:r>
              <a:rPr lang="fi-FI" sz="3300" dirty="0" smtClean="0"/>
              <a:t> </a:t>
            </a:r>
            <a:r>
              <a:rPr lang="fi-FI" sz="3300" dirty="0" err="1" smtClean="0"/>
              <a:t>thousands</a:t>
            </a:r>
            <a:r>
              <a:rPr lang="fi-FI" sz="3300" dirty="0" smtClean="0"/>
              <a:t> in a </a:t>
            </a:r>
            <a:r>
              <a:rPr lang="fi-FI" sz="3300" dirty="0" err="1" smtClean="0"/>
              <a:t>year</a:t>
            </a:r>
            <a:r>
              <a:rPr lang="fi-FI" sz="3300" dirty="0" smtClean="0"/>
              <a:t>. </a:t>
            </a:r>
            <a:r>
              <a:rPr lang="fi-FI" sz="3300" dirty="0" err="1" smtClean="0"/>
              <a:t>Some</a:t>
            </a:r>
            <a:r>
              <a:rPr lang="fi-FI" sz="3300" dirty="0" smtClean="0"/>
              <a:t> of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qualifications</a:t>
            </a:r>
            <a:r>
              <a:rPr lang="fi-FI" sz="3300" dirty="0" smtClean="0"/>
              <a:t> </a:t>
            </a:r>
            <a:r>
              <a:rPr lang="fi-FI" sz="3300" dirty="0" err="1" smtClean="0"/>
              <a:t>documented</a:t>
            </a:r>
            <a:r>
              <a:rPr lang="fi-FI" sz="3300" dirty="0" smtClean="0"/>
              <a:t>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traditional</a:t>
            </a:r>
            <a:r>
              <a:rPr lang="fi-FI" sz="3300" dirty="0" smtClean="0"/>
              <a:t> </a:t>
            </a:r>
            <a:r>
              <a:rPr lang="fi-FI" sz="3300" dirty="0" err="1" smtClean="0"/>
              <a:t>skills</a:t>
            </a:r>
            <a:r>
              <a:rPr lang="fi-FI" sz="3300" dirty="0" smtClean="0"/>
              <a:t> and </a:t>
            </a:r>
            <a:r>
              <a:rPr lang="fi-FI" sz="3300" dirty="0" err="1" smtClean="0"/>
              <a:t>competences</a:t>
            </a:r>
            <a:r>
              <a:rPr lang="fi-FI" sz="3300" dirty="0" smtClean="0"/>
              <a:t>, </a:t>
            </a:r>
            <a:r>
              <a:rPr lang="fi-FI" sz="3300" dirty="0" err="1" smtClean="0"/>
              <a:t>some</a:t>
            </a:r>
            <a:r>
              <a:rPr lang="fi-FI" sz="3300" dirty="0" smtClean="0"/>
              <a:t> </a:t>
            </a:r>
            <a:r>
              <a:rPr lang="fi-FI" sz="3300" dirty="0" err="1" smtClean="0"/>
              <a:t>were</a:t>
            </a:r>
            <a:r>
              <a:rPr lang="fi-FI" sz="3300" dirty="0" smtClean="0"/>
              <a:t> </a:t>
            </a:r>
            <a:r>
              <a:rPr lang="fi-FI" sz="3300" dirty="0" err="1" smtClean="0"/>
              <a:t>more</a:t>
            </a:r>
            <a:r>
              <a:rPr lang="fi-FI" sz="3300" dirty="0" smtClean="0"/>
              <a:t> </a:t>
            </a:r>
            <a:r>
              <a:rPr lang="fi-FI" sz="3300" dirty="0" err="1" smtClean="0"/>
              <a:t>dynamic</a:t>
            </a:r>
            <a:r>
              <a:rPr lang="fi-FI" sz="3300" dirty="0" smtClean="0"/>
              <a:t> and </a:t>
            </a:r>
            <a:r>
              <a:rPr lang="fi-FI" sz="3300" dirty="0" err="1" smtClean="0"/>
              <a:t>future</a:t>
            </a:r>
            <a:r>
              <a:rPr lang="fi-FI" sz="3300" dirty="0" smtClean="0"/>
              <a:t> </a:t>
            </a:r>
            <a:r>
              <a:rPr lang="fi-FI" sz="3300" dirty="0" err="1" smtClean="0"/>
              <a:t>oriented</a:t>
            </a:r>
            <a:r>
              <a:rPr lang="fi-FI" sz="3300" dirty="0" smtClean="0"/>
              <a:t> (</a:t>
            </a:r>
            <a:r>
              <a:rPr lang="fi-FI" sz="3300" dirty="0" err="1" smtClean="0"/>
              <a:t>opinion</a:t>
            </a:r>
            <a:r>
              <a:rPr lang="fi-FI" sz="3300" dirty="0" smtClean="0"/>
              <a:t> </a:t>
            </a:r>
            <a:r>
              <a:rPr lang="fi-FI" sz="3300" dirty="0" err="1" smtClean="0"/>
              <a:t>by</a:t>
            </a:r>
            <a:r>
              <a:rPr lang="fi-FI" sz="3300" dirty="0" smtClean="0"/>
              <a:t>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author</a:t>
            </a:r>
            <a:r>
              <a:rPr lang="fi-FI" sz="3300" dirty="0" smtClean="0"/>
              <a:t>.)  </a:t>
            </a:r>
          </a:p>
          <a:p>
            <a:r>
              <a:rPr lang="fi-FI" sz="3300" dirty="0" smtClean="0"/>
              <a:t>The </a:t>
            </a:r>
            <a:r>
              <a:rPr lang="fi-FI" sz="3300" dirty="0" err="1" smtClean="0"/>
              <a:t>primary</a:t>
            </a:r>
            <a:r>
              <a:rPr lang="fi-FI" sz="3300" dirty="0" smtClean="0"/>
              <a:t> </a:t>
            </a:r>
            <a:r>
              <a:rPr lang="fi-FI" sz="3300" dirty="0" err="1" smtClean="0"/>
              <a:t>aim</a:t>
            </a:r>
            <a:r>
              <a:rPr lang="fi-FI" sz="3300" dirty="0" smtClean="0"/>
              <a:t> </a:t>
            </a:r>
            <a:r>
              <a:rPr lang="fi-FI" sz="3300" dirty="0" err="1" smtClean="0"/>
              <a:t>was</a:t>
            </a:r>
            <a:r>
              <a:rPr lang="fi-FI" sz="3300" dirty="0" smtClean="0"/>
              <a:t> to </a:t>
            </a:r>
            <a:r>
              <a:rPr lang="fi-FI" sz="3300" dirty="0" err="1" smtClean="0"/>
              <a:t>gain</a:t>
            </a:r>
            <a:r>
              <a:rPr lang="fi-FI" sz="3300" dirty="0" smtClean="0"/>
              <a:t> </a:t>
            </a:r>
            <a:r>
              <a:rPr lang="fi-FI" sz="3300" dirty="0" err="1" smtClean="0"/>
              <a:t>qualifications</a:t>
            </a:r>
            <a:r>
              <a:rPr lang="fi-FI" sz="3300" dirty="0" smtClean="0"/>
              <a:t> </a:t>
            </a:r>
            <a:r>
              <a:rPr lang="fi-FI" sz="3300" dirty="0" err="1" smtClean="0"/>
              <a:t>irrespective</a:t>
            </a:r>
            <a:r>
              <a:rPr lang="fi-FI" sz="3300" dirty="0" smtClean="0"/>
              <a:t> of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way</a:t>
            </a:r>
            <a:r>
              <a:rPr lang="fi-FI" sz="3300" dirty="0" smtClean="0"/>
              <a:t> </a:t>
            </a:r>
            <a:r>
              <a:rPr lang="fi-FI" sz="3300" dirty="0" err="1" smtClean="0"/>
              <a:t>how</a:t>
            </a:r>
            <a:r>
              <a:rPr lang="fi-FI" sz="3300" dirty="0" smtClean="0"/>
              <a:t> </a:t>
            </a:r>
            <a:r>
              <a:rPr lang="fi-FI" sz="3300" dirty="0" err="1" smtClean="0"/>
              <a:t>adults</a:t>
            </a:r>
            <a:r>
              <a:rPr lang="fi-FI" sz="3300" dirty="0" smtClean="0"/>
              <a:t> </a:t>
            </a:r>
            <a:r>
              <a:rPr lang="fi-FI" sz="3300" dirty="0" err="1" smtClean="0"/>
              <a:t>gain</a:t>
            </a:r>
            <a:r>
              <a:rPr lang="fi-FI" sz="3300" dirty="0" smtClean="0"/>
              <a:t> </a:t>
            </a:r>
            <a:r>
              <a:rPr lang="fi-FI" sz="3300" dirty="0" err="1" smtClean="0"/>
              <a:t>their</a:t>
            </a:r>
            <a:r>
              <a:rPr lang="fi-FI" sz="3300" dirty="0" smtClean="0"/>
              <a:t> </a:t>
            </a:r>
            <a:r>
              <a:rPr lang="fi-FI" sz="3300" dirty="0" err="1" smtClean="0"/>
              <a:t>competences</a:t>
            </a:r>
            <a:r>
              <a:rPr lang="fi-FI" sz="3300" dirty="0" smtClean="0"/>
              <a:t> (</a:t>
            </a:r>
            <a:r>
              <a:rPr lang="fi-FI" sz="3300" dirty="0" err="1" smtClean="0"/>
              <a:t>informal</a:t>
            </a:r>
            <a:r>
              <a:rPr lang="fi-FI" sz="3300" dirty="0" smtClean="0"/>
              <a:t> and </a:t>
            </a:r>
            <a:r>
              <a:rPr lang="fi-FI" sz="3300" dirty="0" err="1" smtClean="0"/>
              <a:t>non-formal</a:t>
            </a:r>
            <a:r>
              <a:rPr lang="fi-FI" sz="3300" dirty="0" smtClean="0"/>
              <a:t> </a:t>
            </a:r>
            <a:r>
              <a:rPr lang="fi-FI" sz="3300" dirty="0" err="1" smtClean="0"/>
              <a:t>learning</a:t>
            </a:r>
            <a:r>
              <a:rPr lang="fi-FI" sz="3300" dirty="0" smtClean="0"/>
              <a:t>  </a:t>
            </a:r>
            <a:r>
              <a:rPr lang="fi-FI" sz="3300" dirty="0" err="1" smtClean="0"/>
              <a:t>popped</a:t>
            </a:r>
            <a:r>
              <a:rPr lang="fi-FI" sz="3300" dirty="0" smtClean="0"/>
              <a:t> </a:t>
            </a:r>
            <a:r>
              <a:rPr lang="fi-FI" sz="3300" dirty="0" err="1" smtClean="0"/>
              <a:t>up</a:t>
            </a:r>
            <a:r>
              <a:rPr lang="fi-FI" sz="3300" dirty="0" smtClean="0"/>
              <a:t> in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discourse</a:t>
            </a:r>
            <a:r>
              <a:rPr lang="fi-FI" sz="3300" dirty="0" smtClean="0"/>
              <a:t>). The </a:t>
            </a:r>
            <a:r>
              <a:rPr lang="fi-FI" sz="3300" dirty="0" err="1" smtClean="0"/>
              <a:t>paradigm</a:t>
            </a:r>
            <a:r>
              <a:rPr lang="fi-FI" sz="3300" dirty="0" smtClean="0"/>
              <a:t> </a:t>
            </a:r>
            <a:r>
              <a:rPr lang="fi-FI" sz="3300" dirty="0" err="1" smtClean="0"/>
              <a:t>shift</a:t>
            </a:r>
            <a:r>
              <a:rPr lang="fi-FI" sz="3300" dirty="0" smtClean="0"/>
              <a:t> </a:t>
            </a:r>
            <a:r>
              <a:rPr lang="fi-FI" sz="3300" dirty="0" err="1" smtClean="0"/>
              <a:t>from</a:t>
            </a:r>
            <a:r>
              <a:rPr lang="fi-FI" sz="3300" dirty="0" smtClean="0"/>
              <a:t> </a:t>
            </a:r>
            <a:r>
              <a:rPr lang="fi-FI" sz="3300" dirty="0" err="1" smtClean="0"/>
              <a:t>teaching</a:t>
            </a:r>
            <a:r>
              <a:rPr lang="fi-FI" sz="3300" dirty="0" smtClean="0"/>
              <a:t> to </a:t>
            </a:r>
            <a:r>
              <a:rPr lang="fi-FI" sz="3300" dirty="0" err="1" smtClean="0"/>
              <a:t>learning</a:t>
            </a:r>
            <a:r>
              <a:rPr lang="fi-FI" sz="3300" dirty="0" smtClean="0"/>
              <a:t> </a:t>
            </a:r>
            <a:r>
              <a:rPr lang="fi-FI" sz="3300" dirty="0" err="1" smtClean="0"/>
              <a:t>meant</a:t>
            </a:r>
            <a:r>
              <a:rPr lang="fi-FI" sz="3300" dirty="0" smtClean="0"/>
              <a:t> a </a:t>
            </a:r>
            <a:r>
              <a:rPr lang="fi-FI" sz="3300" dirty="0" err="1" smtClean="0"/>
              <a:t>profound</a:t>
            </a:r>
            <a:r>
              <a:rPr lang="fi-FI" sz="3300" dirty="0" smtClean="0"/>
              <a:t> </a:t>
            </a:r>
            <a:r>
              <a:rPr lang="fi-FI" sz="3300" dirty="0" err="1" smtClean="0"/>
              <a:t>change</a:t>
            </a:r>
            <a:r>
              <a:rPr lang="fi-FI" sz="3300" dirty="0" smtClean="0"/>
              <a:t> in teachers </a:t>
            </a:r>
            <a:r>
              <a:rPr lang="fi-FI" sz="3300" dirty="0" err="1" smtClean="0"/>
              <a:t>work</a:t>
            </a:r>
            <a:r>
              <a:rPr lang="fi-FI" sz="3300" dirty="0" smtClean="0"/>
              <a:t> in </a:t>
            </a:r>
            <a:r>
              <a:rPr lang="fi-FI" sz="3300" dirty="0" err="1" smtClean="0"/>
              <a:t>adult</a:t>
            </a:r>
            <a:r>
              <a:rPr lang="fi-FI" sz="3300" dirty="0" smtClean="0"/>
              <a:t> </a:t>
            </a:r>
            <a:r>
              <a:rPr lang="fi-FI" sz="3300" dirty="0" err="1" smtClean="0"/>
              <a:t>education</a:t>
            </a:r>
            <a:r>
              <a:rPr lang="fi-FI" sz="3300" dirty="0" smtClean="0"/>
              <a:t> </a:t>
            </a:r>
            <a:r>
              <a:rPr lang="fi-FI" sz="3300" dirty="0" err="1" smtClean="0"/>
              <a:t>organisations</a:t>
            </a:r>
            <a:endParaRPr lang="fi-FI" sz="3300" dirty="0" smtClean="0"/>
          </a:p>
          <a:p>
            <a:r>
              <a:rPr lang="fi-FI" sz="3300" dirty="0" smtClean="0"/>
              <a:t>The </a:t>
            </a:r>
            <a:r>
              <a:rPr lang="fi-FI" sz="3300" dirty="0" err="1" smtClean="0"/>
              <a:t>quality</a:t>
            </a:r>
            <a:r>
              <a:rPr lang="fi-FI" sz="3300" dirty="0" smtClean="0"/>
              <a:t> </a:t>
            </a:r>
            <a:r>
              <a:rPr lang="fi-FI" sz="3300" dirty="0" err="1" smtClean="0"/>
              <a:t>assurance</a:t>
            </a:r>
            <a:r>
              <a:rPr lang="fi-FI" sz="3300" dirty="0" smtClean="0"/>
              <a:t> of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system</a:t>
            </a:r>
            <a:r>
              <a:rPr lang="fi-FI" sz="3300" dirty="0" smtClean="0"/>
              <a:t> </a:t>
            </a:r>
            <a:r>
              <a:rPr lang="fi-FI" sz="3300" dirty="0" err="1" smtClean="0"/>
              <a:t>needed</a:t>
            </a:r>
            <a:r>
              <a:rPr lang="fi-FI" sz="3300" dirty="0" smtClean="0"/>
              <a:t> </a:t>
            </a:r>
            <a:r>
              <a:rPr lang="fi-FI" sz="3300" dirty="0" err="1" smtClean="0"/>
              <a:t>supportive</a:t>
            </a:r>
            <a:r>
              <a:rPr lang="fi-FI" sz="3300" dirty="0" smtClean="0"/>
              <a:t> </a:t>
            </a:r>
            <a:r>
              <a:rPr lang="fi-FI" sz="3300" dirty="0" err="1" smtClean="0"/>
              <a:t>measures</a:t>
            </a:r>
            <a:r>
              <a:rPr lang="fi-FI" sz="3300" dirty="0" smtClean="0"/>
              <a:t> </a:t>
            </a:r>
            <a:r>
              <a:rPr lang="fi-FI" sz="3300" dirty="0" err="1" smtClean="0"/>
              <a:t>like</a:t>
            </a:r>
            <a:r>
              <a:rPr lang="fi-FI" sz="3300" dirty="0" smtClean="0"/>
              <a:t> an </a:t>
            </a:r>
            <a:r>
              <a:rPr lang="fi-FI" sz="3300" dirty="0" err="1" smtClean="0"/>
              <a:t>education</a:t>
            </a:r>
            <a:r>
              <a:rPr lang="fi-FI" sz="3300" dirty="0" smtClean="0"/>
              <a:t> to </a:t>
            </a:r>
            <a:r>
              <a:rPr lang="fi-FI" sz="3300" dirty="0" err="1" smtClean="0"/>
              <a:t>the</a:t>
            </a:r>
            <a:r>
              <a:rPr lang="fi-FI" sz="3300" dirty="0" smtClean="0"/>
              <a:t> teachers and </a:t>
            </a:r>
            <a:r>
              <a:rPr lang="fi-FI" sz="3300" dirty="0" err="1" smtClean="0"/>
              <a:t>supervisors</a:t>
            </a:r>
            <a:r>
              <a:rPr lang="fi-FI" sz="3300" dirty="0" smtClean="0"/>
              <a:t> in </a:t>
            </a:r>
            <a:r>
              <a:rPr lang="fi-FI" sz="3300" dirty="0" err="1" smtClean="0"/>
              <a:t>the</a:t>
            </a:r>
            <a:r>
              <a:rPr lang="fi-FI" sz="3300" dirty="0" smtClean="0"/>
              <a:t> </a:t>
            </a:r>
            <a:r>
              <a:rPr lang="fi-FI" sz="3300" dirty="0" err="1" smtClean="0"/>
              <a:t>world</a:t>
            </a:r>
            <a:r>
              <a:rPr lang="fi-FI" sz="3300" dirty="0" smtClean="0"/>
              <a:t> of </a:t>
            </a:r>
            <a:r>
              <a:rPr lang="fi-FI" sz="3300" dirty="0" err="1" smtClean="0"/>
              <a:t>work</a:t>
            </a:r>
            <a:endParaRPr lang="fi-FI" sz="3300" dirty="0" smtClean="0"/>
          </a:p>
          <a:p>
            <a:r>
              <a:rPr lang="fi-FI" sz="3300" dirty="0" err="1" smtClean="0"/>
              <a:t>Altogether</a:t>
            </a:r>
            <a:r>
              <a:rPr lang="fi-FI" sz="3300" dirty="0" smtClean="0"/>
              <a:t> </a:t>
            </a:r>
            <a:r>
              <a:rPr lang="fi-FI" sz="3300" dirty="0" err="1" smtClean="0"/>
              <a:t>close</a:t>
            </a:r>
            <a:r>
              <a:rPr lang="fi-FI" sz="3300" dirty="0" smtClean="0"/>
              <a:t> to 19 000 </a:t>
            </a:r>
            <a:r>
              <a:rPr lang="fi-FI" sz="3300" dirty="0" err="1" smtClean="0"/>
              <a:t>specialists</a:t>
            </a:r>
            <a:r>
              <a:rPr lang="fi-FI" sz="3300" dirty="0" smtClean="0"/>
              <a:t> in </a:t>
            </a:r>
            <a:r>
              <a:rPr lang="fi-FI" sz="3300" dirty="0" err="1" smtClean="0"/>
              <a:t>competence-based</a:t>
            </a:r>
            <a:r>
              <a:rPr lang="fi-FI" sz="3300" dirty="0" smtClean="0"/>
              <a:t> </a:t>
            </a:r>
            <a:r>
              <a:rPr lang="fi-FI" sz="3300" dirty="0" err="1" smtClean="0"/>
              <a:t>qualifications</a:t>
            </a:r>
            <a:r>
              <a:rPr lang="fi-FI" sz="3300" dirty="0" smtClean="0"/>
              <a:t> (NTM) </a:t>
            </a:r>
            <a:r>
              <a:rPr lang="fi-FI" sz="3300" dirty="0" err="1" smtClean="0"/>
              <a:t>were</a:t>
            </a:r>
            <a:r>
              <a:rPr lang="fi-FI" sz="3300" dirty="0" smtClean="0"/>
              <a:t> </a:t>
            </a:r>
            <a:r>
              <a:rPr lang="fi-FI" sz="3300" dirty="0" err="1" smtClean="0"/>
              <a:t>educated</a:t>
            </a:r>
            <a:r>
              <a:rPr lang="fi-FI" sz="3300" dirty="0" smtClean="0"/>
              <a:t> </a:t>
            </a:r>
            <a:r>
              <a:rPr lang="fi-FI" sz="3300" dirty="0" err="1" smtClean="0"/>
              <a:t>during</a:t>
            </a:r>
            <a:r>
              <a:rPr lang="fi-FI" sz="3300" dirty="0" smtClean="0"/>
              <a:t> </a:t>
            </a:r>
            <a:r>
              <a:rPr lang="fi-FI" sz="3300" dirty="0" err="1" smtClean="0"/>
              <a:t>years</a:t>
            </a:r>
            <a:r>
              <a:rPr lang="fi-FI" sz="3300" dirty="0" smtClean="0"/>
              <a:t> 2007-2017 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984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52" y="4055120"/>
            <a:ext cx="3218330" cy="2142201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78573" y="1825625"/>
            <a:ext cx="8334309" cy="3777316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bg1"/>
              </a:buClr>
              <a:defRPr/>
            </a:pPr>
            <a:endParaRPr lang="en-US" dirty="0" smtClean="0"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en-US" dirty="0" smtClean="0">
                <a:cs typeface="Arial" panose="020B0604020202020204" pitchFamily="34" charset="0"/>
              </a:rPr>
              <a:t>An important measure to develop </a:t>
            </a:r>
            <a:r>
              <a:rPr lang="en-US" dirty="0" smtClean="0">
                <a:cs typeface="Arial" panose="020B0604020202020204" pitchFamily="34" charset="0"/>
              </a:rPr>
              <a:t>special </a:t>
            </a:r>
            <a:r>
              <a:rPr lang="en-US" dirty="0" smtClean="0">
                <a:cs typeface="Arial" panose="020B0604020202020204" pitchFamily="34" charset="0"/>
              </a:rPr>
              <a:t>qualifications in level 5 in Finland was the training of teachers in VET </a:t>
            </a:r>
            <a:r>
              <a:rPr lang="en-US" dirty="0" smtClean="0">
                <a:cs typeface="Arial" panose="020B0604020202020204" pitchFamily="34" charset="0"/>
              </a:rPr>
              <a:t>institutions </a:t>
            </a:r>
            <a:r>
              <a:rPr lang="en-US" dirty="0" smtClean="0">
                <a:cs typeface="Arial" panose="020B0604020202020204" pitchFamily="34" charset="0"/>
              </a:rPr>
              <a:t>and trainers in the work places in a specific </a:t>
            </a:r>
            <a:r>
              <a:rPr lang="en-US" dirty="0" err="1" smtClean="0">
                <a:cs typeface="Arial" panose="020B0604020202020204" pitchFamily="34" charset="0"/>
              </a:rPr>
              <a:t>programme</a:t>
            </a:r>
            <a:r>
              <a:rPr lang="en-US" dirty="0" smtClean="0">
                <a:cs typeface="Arial" panose="020B0604020202020204" pitchFamily="34" charset="0"/>
              </a:rPr>
              <a:t> called “</a:t>
            </a:r>
            <a:r>
              <a:rPr lang="en-US" dirty="0" err="1" smtClean="0">
                <a:cs typeface="Arial" panose="020B0604020202020204" pitchFamily="34" charset="0"/>
              </a:rPr>
              <a:t>näyttötutkintomestari</a:t>
            </a:r>
            <a:r>
              <a:rPr lang="en-US" dirty="0" smtClean="0">
                <a:cs typeface="Arial" panose="020B0604020202020204" pitchFamily="34" charset="0"/>
              </a:rPr>
              <a:t>”, valid for 15 credits  </a:t>
            </a:r>
          </a:p>
          <a:p>
            <a:pPr>
              <a:buClr>
                <a:schemeClr val="bg1"/>
              </a:buClr>
              <a:defRPr/>
            </a:pPr>
            <a:r>
              <a:rPr lang="en-US" dirty="0" smtClean="0">
                <a:cs typeface="Arial" panose="020B0604020202020204" pitchFamily="34" charset="0"/>
              </a:rPr>
              <a:t>The responsible actors in educating them were teacher education units in the universities of applied sciences. In Finland, higher </a:t>
            </a:r>
            <a:r>
              <a:rPr lang="en-US" dirty="0">
                <a:cs typeface="Arial" panose="020B0604020202020204" pitchFamily="34" charset="0"/>
              </a:rPr>
              <a:t>education is based on a dual model, where more academically oriented traditional universities (14) and more practically oriented universities of applied sciences (</a:t>
            </a:r>
            <a:r>
              <a:rPr lang="en-US" dirty="0" smtClean="0">
                <a:cs typeface="Arial" panose="020B0604020202020204" pitchFamily="34" charset="0"/>
              </a:rPr>
              <a:t>23) </a:t>
            </a:r>
            <a:r>
              <a:rPr lang="en-US" dirty="0">
                <a:cs typeface="Arial" panose="020B0604020202020204" pitchFamily="34" charset="0"/>
              </a:rPr>
              <a:t>complement each other</a:t>
            </a:r>
            <a:r>
              <a:rPr lang="en-US" dirty="0" smtClean="0">
                <a:cs typeface="Arial" panose="020B0604020202020204" pitchFamily="34" charset="0"/>
              </a:rPr>
              <a:t>. Both </a:t>
            </a:r>
            <a:r>
              <a:rPr lang="en-US" dirty="0">
                <a:cs typeface="Arial" panose="020B0604020202020204" pitchFamily="34" charset="0"/>
              </a:rPr>
              <a:t>award legally equivalent academic Bachelor’s and Master’s degrees. 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bg1"/>
              </a:buClr>
              <a:defRPr/>
            </a:pPr>
            <a:endParaRPr lang="fi-FI" dirty="0"/>
          </a:p>
          <a:p>
            <a:pPr>
              <a:buClr>
                <a:schemeClr val="bg1"/>
              </a:buClr>
              <a:defRPr/>
            </a:pPr>
            <a:r>
              <a:rPr lang="en-GB" altLang="fi-FI" kern="0" dirty="0">
                <a:cs typeface="Arial" panose="020B0604020202020204" pitchFamily="34" charset="0"/>
              </a:rPr>
              <a:t>UASs are mainly multidisciplinary and regional institutions of higher education and have a very clearly statutory objective in regional development</a:t>
            </a:r>
            <a:r>
              <a:rPr lang="en-GB" altLang="fi-FI" kern="0" dirty="0" smtClean="0">
                <a:cs typeface="Arial" panose="020B0604020202020204" pitchFamily="34" charset="0"/>
              </a:rPr>
              <a:t>. They provide teacher education in TVET. </a:t>
            </a:r>
            <a:r>
              <a:rPr lang="en-GB" altLang="fi-FI" kern="0" dirty="0">
                <a:cs typeface="Arial" panose="020B0604020202020204" pitchFamily="34" charset="0"/>
              </a:rPr>
              <a:t/>
            </a:r>
            <a:br>
              <a:rPr lang="en-GB" altLang="fi-FI" kern="0" dirty="0">
                <a:cs typeface="Arial" panose="020B0604020202020204" pitchFamily="34" charset="0"/>
              </a:rPr>
            </a:br>
            <a:endParaRPr lang="fi-FI" altLang="fi-FI" kern="0" dirty="0"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en-GB" altLang="fi-FI" kern="0" dirty="0">
                <a:cs typeface="Arial" panose="020B0604020202020204" pitchFamily="34" charset="0"/>
              </a:rPr>
              <a:t>Universities of applied sciences - </a:t>
            </a:r>
            <a:br>
              <a:rPr lang="en-GB" altLang="fi-FI" kern="0" dirty="0">
                <a:cs typeface="Arial" panose="020B0604020202020204" pitchFamily="34" charset="0"/>
              </a:rPr>
            </a:br>
            <a:r>
              <a:rPr lang="en-GB" altLang="fi-FI" kern="0" dirty="0">
                <a:cs typeface="Arial" panose="020B0604020202020204" pitchFamily="34" charset="0"/>
              </a:rPr>
              <a:t>with their combination of theory </a:t>
            </a:r>
            <a:br>
              <a:rPr lang="en-GB" altLang="fi-FI" kern="0" dirty="0">
                <a:cs typeface="Arial" panose="020B0604020202020204" pitchFamily="34" charset="0"/>
              </a:rPr>
            </a:br>
            <a:r>
              <a:rPr lang="en-GB" altLang="fi-FI" kern="0" dirty="0">
                <a:cs typeface="Arial" panose="020B0604020202020204" pitchFamily="34" charset="0"/>
              </a:rPr>
              <a:t>and practice - provide an </a:t>
            </a:r>
            <a:br>
              <a:rPr lang="en-GB" altLang="fi-FI" kern="0" dirty="0">
                <a:cs typeface="Arial" panose="020B0604020202020204" pitchFamily="34" charset="0"/>
              </a:rPr>
            </a:br>
            <a:r>
              <a:rPr lang="en-GB" altLang="fi-FI" kern="0" dirty="0">
                <a:cs typeface="Arial" panose="020B0604020202020204" pitchFamily="34" charset="0"/>
              </a:rPr>
              <a:t>interesting alternative to traditional </a:t>
            </a:r>
            <a:br>
              <a:rPr lang="en-GB" altLang="fi-FI" kern="0" dirty="0">
                <a:cs typeface="Arial" panose="020B0604020202020204" pitchFamily="34" charset="0"/>
              </a:rPr>
            </a:br>
            <a:r>
              <a:rPr lang="en-GB" altLang="fi-FI" kern="0" dirty="0">
                <a:cs typeface="Arial" panose="020B0604020202020204" pitchFamily="34" charset="0"/>
              </a:rPr>
              <a:t>scientific universities. </a:t>
            </a:r>
            <a:endParaRPr lang="fi-FI" altLang="fi-FI" kern="0" dirty="0"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11" name="Rectangle 3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fi-FI" sz="3200" b="1" dirty="0" smtClean="0"/>
              <a:t>Specialists in competence-based qualifications (</a:t>
            </a:r>
            <a:r>
              <a:rPr lang="en-US" altLang="fi-FI" sz="3200" b="1" dirty="0" err="1" smtClean="0"/>
              <a:t>Näyttötutkintomestari</a:t>
            </a:r>
            <a:r>
              <a:rPr lang="en-US" altLang="fi-FI" sz="3200" b="1" dirty="0" smtClean="0"/>
              <a:t> NTM) </a:t>
            </a:r>
          </a:p>
        </p:txBody>
      </p:sp>
    </p:spTree>
    <p:extLst>
      <p:ext uri="{BB962C8B-B14F-4D97-AF65-F5344CB8AC3E}">
        <p14:creationId xmlns:p14="http://schemas.microsoft.com/office/powerpoint/2010/main" val="26320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Personalisation</a:t>
            </a:r>
            <a:r>
              <a:rPr lang="fi-FI" dirty="0" smtClean="0"/>
              <a:t> of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One </a:t>
            </a:r>
            <a:r>
              <a:rPr lang="fi-FI" dirty="0" err="1" smtClean="0"/>
              <a:t>key</a:t>
            </a:r>
            <a:r>
              <a:rPr lang="fi-FI" dirty="0" smtClean="0"/>
              <a:t> </a:t>
            </a:r>
            <a:r>
              <a:rPr lang="fi-FI" dirty="0" err="1" smtClean="0"/>
              <a:t>principle</a:t>
            </a:r>
            <a:r>
              <a:rPr lang="fi-FI" dirty="0" smtClean="0"/>
              <a:t> and </a:t>
            </a:r>
            <a:r>
              <a:rPr lang="fi-FI" dirty="0" err="1" smtClean="0"/>
              <a:t>prerequisite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success</a:t>
            </a:r>
            <a:r>
              <a:rPr lang="fi-FI" dirty="0" smtClean="0"/>
              <a:t> of </a:t>
            </a:r>
            <a:r>
              <a:rPr lang="fi-FI" dirty="0" err="1" smtClean="0"/>
              <a:t>level</a:t>
            </a:r>
            <a:r>
              <a:rPr lang="fi-FI" dirty="0" smtClean="0"/>
              <a:t> 5 </a:t>
            </a:r>
            <a:r>
              <a:rPr lang="fi-FI" dirty="0" err="1" smtClean="0"/>
              <a:t>learning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completion</a:t>
            </a:r>
            <a:r>
              <a:rPr lang="fi-FI" dirty="0" smtClean="0"/>
              <a:t> of </a:t>
            </a:r>
            <a:r>
              <a:rPr lang="fi-FI" dirty="0" err="1" smtClean="0"/>
              <a:t>qualifications</a:t>
            </a:r>
            <a:r>
              <a:rPr lang="fi-FI" dirty="0" smtClean="0"/>
              <a:t> is </a:t>
            </a:r>
            <a:r>
              <a:rPr lang="fi-FI" dirty="0" err="1" smtClean="0"/>
              <a:t>still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personalisation</a:t>
            </a:r>
            <a:r>
              <a:rPr lang="fi-FI" dirty="0" smtClean="0"/>
              <a:t> of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principle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fully</a:t>
            </a:r>
            <a:r>
              <a:rPr lang="fi-FI" dirty="0" smtClean="0"/>
              <a:t> </a:t>
            </a:r>
            <a:r>
              <a:rPr lang="fi-FI" dirty="0" err="1" smtClean="0"/>
              <a:t>acknowledged</a:t>
            </a:r>
            <a:r>
              <a:rPr lang="fi-FI" dirty="0" smtClean="0"/>
              <a:t> in UAS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organised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of </a:t>
            </a:r>
            <a:r>
              <a:rPr lang="fi-FI" dirty="0" err="1" smtClean="0"/>
              <a:t>specialists</a:t>
            </a:r>
            <a:r>
              <a:rPr lang="fi-FI" dirty="0" smtClean="0"/>
              <a:t> in </a:t>
            </a:r>
            <a:r>
              <a:rPr lang="fi-FI" dirty="0" err="1" smtClean="0"/>
              <a:t>competence-based</a:t>
            </a:r>
            <a:r>
              <a:rPr lang="fi-FI" dirty="0" smtClean="0"/>
              <a:t> </a:t>
            </a:r>
            <a:r>
              <a:rPr lang="fi-FI" dirty="0" err="1" smtClean="0"/>
              <a:t>qualifications</a:t>
            </a:r>
            <a:r>
              <a:rPr lang="fi-FI" dirty="0" smtClean="0"/>
              <a:t>, </a:t>
            </a:r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dirty="0" err="1" smtClean="0"/>
              <a:t>could</a:t>
            </a:r>
            <a:r>
              <a:rPr lang="fi-FI" dirty="0" smtClean="0"/>
              <a:t> </a:t>
            </a:r>
            <a:r>
              <a:rPr lang="fi-FI" dirty="0" err="1" smtClean="0"/>
              <a:t>then</a:t>
            </a:r>
            <a:r>
              <a:rPr lang="fi-FI" dirty="0" smtClean="0"/>
              <a:t> </a:t>
            </a:r>
            <a:r>
              <a:rPr lang="fi-FI" dirty="0" err="1" smtClean="0"/>
              <a:t>get</a:t>
            </a:r>
            <a:r>
              <a:rPr lang="fi-FI" dirty="0" smtClean="0"/>
              <a:t> a </a:t>
            </a:r>
            <a:r>
              <a:rPr lang="fi-FI" dirty="0" err="1" smtClean="0"/>
              <a:t>lived-through</a:t>
            </a:r>
            <a:r>
              <a:rPr lang="fi-FI" dirty="0" smtClean="0"/>
              <a:t> </a:t>
            </a:r>
            <a:r>
              <a:rPr lang="fi-FI" dirty="0" err="1" smtClean="0"/>
              <a:t>experience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then</a:t>
            </a:r>
            <a:r>
              <a:rPr lang="fi-FI" dirty="0" smtClean="0"/>
              <a:t> </a:t>
            </a:r>
            <a:r>
              <a:rPr lang="fi-FI" dirty="0" err="1" smtClean="0"/>
              <a:t>themselves</a:t>
            </a:r>
            <a:r>
              <a:rPr lang="fi-FI" dirty="0" smtClean="0"/>
              <a:t> act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learners</a:t>
            </a:r>
            <a:r>
              <a:rPr lang="fi-FI" dirty="0" smtClean="0"/>
              <a:t> in </a:t>
            </a:r>
            <a:r>
              <a:rPr lang="fi-FI" dirty="0" err="1" smtClean="0"/>
              <a:t>level</a:t>
            </a:r>
            <a:r>
              <a:rPr lang="fi-FI" dirty="0" smtClean="0"/>
              <a:t> 5 </a:t>
            </a:r>
            <a:r>
              <a:rPr lang="fi-FI" dirty="0" err="1" smtClean="0"/>
              <a:t>studies</a:t>
            </a:r>
            <a:r>
              <a:rPr lang="fi-FI" dirty="0" smtClean="0"/>
              <a:t>.   </a:t>
            </a:r>
          </a:p>
          <a:p>
            <a:r>
              <a:rPr lang="fi-FI" dirty="0" smtClean="0"/>
              <a:t>Päivi </a:t>
            </a:r>
            <a:r>
              <a:rPr lang="fi-FI" dirty="0" err="1" smtClean="0"/>
              <a:t>Kilja´s</a:t>
            </a:r>
            <a:r>
              <a:rPr lang="fi-FI" dirty="0" smtClean="0"/>
              <a:t> </a:t>
            </a:r>
            <a:r>
              <a:rPr lang="fi-FI" dirty="0" err="1" smtClean="0"/>
              <a:t>doctoral</a:t>
            </a:r>
            <a:r>
              <a:rPr lang="fi-FI" dirty="0" smtClean="0"/>
              <a:t> </a:t>
            </a:r>
            <a:r>
              <a:rPr lang="fi-FI" dirty="0" err="1" smtClean="0"/>
              <a:t>dissertation</a:t>
            </a:r>
            <a:r>
              <a:rPr lang="fi-FI" dirty="0" smtClean="0"/>
              <a:t> 4.5.2018: </a:t>
            </a:r>
          </a:p>
          <a:p>
            <a:pPr lvl="1"/>
            <a:r>
              <a:rPr lang="fi-FI" dirty="0" smtClean="0"/>
              <a:t>”</a:t>
            </a:r>
            <a:r>
              <a:rPr lang="fi-FI" dirty="0" err="1" smtClean="0"/>
              <a:t>Freedom</a:t>
            </a:r>
            <a:r>
              <a:rPr lang="fi-FI" dirty="0" smtClean="0"/>
              <a:t>,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making</a:t>
            </a:r>
            <a:r>
              <a:rPr lang="fi-FI" dirty="0" smtClean="0"/>
              <a:t> and </a:t>
            </a:r>
            <a:r>
              <a:rPr lang="fi-FI" dirty="0" err="1" smtClean="0"/>
              <a:t>understanding</a:t>
            </a:r>
            <a:r>
              <a:rPr lang="fi-FI" dirty="0" smtClean="0"/>
              <a:t> </a:t>
            </a:r>
            <a:r>
              <a:rPr lang="fi-FI" dirty="0" err="1" smtClean="0"/>
              <a:t>possibilies</a:t>
            </a:r>
            <a:r>
              <a:rPr lang="fi-FI" dirty="0" smtClean="0"/>
              <a:t> </a:t>
            </a:r>
            <a:r>
              <a:rPr lang="fi-FI" dirty="0" err="1" smtClean="0"/>
              <a:t>built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experiental</a:t>
            </a:r>
            <a:r>
              <a:rPr lang="fi-FI" dirty="0" smtClean="0"/>
              <a:t> </a:t>
            </a:r>
            <a:r>
              <a:rPr lang="fi-FI" dirty="0" err="1" smtClean="0"/>
              <a:t>meaning</a:t>
            </a:r>
            <a:r>
              <a:rPr lang="fi-FI" dirty="0" smtClean="0"/>
              <a:t> of </a:t>
            </a:r>
            <a:r>
              <a:rPr lang="fi-FI" dirty="0" err="1" smtClean="0"/>
              <a:t>participation</a:t>
            </a:r>
            <a:r>
              <a:rPr lang="fi-FI" dirty="0" smtClean="0"/>
              <a:t>.”  </a:t>
            </a:r>
          </a:p>
          <a:p>
            <a:pPr lvl="1"/>
            <a:r>
              <a:rPr lang="fi-FI" dirty="0" smtClean="0"/>
              <a:t>”The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learner´s</a:t>
            </a:r>
            <a:r>
              <a:rPr lang="fi-FI" dirty="0" smtClean="0"/>
              <a:t> </a:t>
            </a:r>
            <a:r>
              <a:rPr lang="fi-FI" dirty="0" err="1" smtClean="0"/>
              <a:t>involvement</a:t>
            </a:r>
            <a:r>
              <a:rPr lang="fi-FI" dirty="0" smtClean="0"/>
              <a:t> in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realised</a:t>
            </a:r>
            <a:r>
              <a:rPr lang="fi-FI" dirty="0" smtClean="0"/>
              <a:t> </a:t>
            </a:r>
            <a:r>
              <a:rPr lang="fi-FI" dirty="0" err="1" smtClean="0"/>
              <a:t>through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existing</a:t>
            </a:r>
            <a:r>
              <a:rPr lang="fi-FI" dirty="0" smtClean="0"/>
              <a:t> operating </a:t>
            </a:r>
            <a:r>
              <a:rPr lang="fi-FI" dirty="0" err="1" smtClean="0"/>
              <a:t>environment</a:t>
            </a:r>
            <a:r>
              <a:rPr lang="fi-FI" dirty="0" smtClean="0"/>
              <a:t>, </a:t>
            </a:r>
            <a:r>
              <a:rPr lang="fi-FI" dirty="0" err="1" smtClean="0"/>
              <a:t>interactions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and </a:t>
            </a:r>
            <a:r>
              <a:rPr lang="fi-FI" dirty="0" err="1" smtClean="0"/>
              <a:t>guidance</a:t>
            </a:r>
            <a:r>
              <a:rPr lang="fi-FI" dirty="0" smtClean="0"/>
              <a:t> and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systems</a:t>
            </a:r>
            <a:r>
              <a:rPr lang="fi-FI" dirty="0" smtClean="0"/>
              <a:t>.”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65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Conclusions</a:t>
            </a:r>
            <a:r>
              <a:rPr lang="fi-FI" dirty="0" smtClean="0"/>
              <a:t> (Kilja, P. 2018)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err="1" smtClean="0"/>
              <a:t>Personalisation</a:t>
            </a:r>
            <a:r>
              <a:rPr lang="fi-FI" dirty="0" smtClean="0"/>
              <a:t> of </a:t>
            </a:r>
            <a:r>
              <a:rPr lang="fi-FI" dirty="0" err="1" smtClean="0"/>
              <a:t>studies</a:t>
            </a:r>
            <a:r>
              <a:rPr lang="fi-FI" dirty="0" smtClean="0"/>
              <a:t> </a:t>
            </a:r>
            <a:r>
              <a:rPr lang="fi-FI" dirty="0" err="1" smtClean="0"/>
              <a:t>owned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learner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Creation</a:t>
            </a:r>
            <a:r>
              <a:rPr lang="fi-FI" dirty="0" smtClean="0"/>
              <a:t> of </a:t>
            </a:r>
            <a:r>
              <a:rPr lang="fi-FI" dirty="0" err="1" smtClean="0"/>
              <a:t>personalisation</a:t>
            </a:r>
            <a:r>
              <a:rPr lang="fi-FI" dirty="0" smtClean="0"/>
              <a:t> of </a:t>
            </a:r>
            <a:r>
              <a:rPr lang="fi-FI" dirty="0" err="1" smtClean="0"/>
              <a:t>studies</a:t>
            </a:r>
            <a:r>
              <a:rPr lang="fi-FI" dirty="0" smtClean="0"/>
              <a:t> in </a:t>
            </a:r>
            <a:r>
              <a:rPr lang="fi-FI" dirty="0" err="1" smtClean="0"/>
              <a:t>social</a:t>
            </a:r>
            <a:r>
              <a:rPr lang="fi-FI" dirty="0" smtClean="0"/>
              <a:t> action </a:t>
            </a:r>
          </a:p>
          <a:p>
            <a:r>
              <a:rPr lang="fi-FI" dirty="0" err="1" smtClean="0"/>
              <a:t>Hearing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learner</a:t>
            </a:r>
            <a:r>
              <a:rPr lang="fi-FI" dirty="0" smtClean="0"/>
              <a:t> in </a:t>
            </a:r>
            <a:r>
              <a:rPr lang="fi-FI" dirty="0" err="1" smtClean="0"/>
              <a:t>personalising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Personalisation</a:t>
            </a:r>
            <a:r>
              <a:rPr lang="fi-FI" dirty="0" smtClean="0"/>
              <a:t> of </a:t>
            </a:r>
            <a:r>
              <a:rPr lang="fi-FI" dirty="0" err="1" smtClean="0"/>
              <a:t>studies´commitment</a:t>
            </a:r>
            <a:r>
              <a:rPr lang="fi-FI" dirty="0" smtClean="0"/>
              <a:t> to </a:t>
            </a:r>
            <a:r>
              <a:rPr lang="fi-FI" dirty="0" err="1" smtClean="0"/>
              <a:t>appreciating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competence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learner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Moving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structures</a:t>
            </a:r>
            <a:r>
              <a:rPr lang="fi-FI" dirty="0" smtClean="0"/>
              <a:t> of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concept</a:t>
            </a:r>
            <a:r>
              <a:rPr lang="fi-FI" dirty="0" smtClean="0"/>
              <a:t> of </a:t>
            </a:r>
            <a:r>
              <a:rPr lang="fi-FI" dirty="0" err="1" smtClean="0"/>
              <a:t>administration</a:t>
            </a:r>
            <a:r>
              <a:rPr lang="fi-FI" dirty="0" smtClean="0"/>
              <a:t> </a:t>
            </a:r>
            <a:r>
              <a:rPr lang="fi-FI" dirty="0" err="1" smtClean="0"/>
              <a:t>towards</a:t>
            </a:r>
            <a:r>
              <a:rPr lang="fi-FI" dirty="0" smtClean="0"/>
              <a:t> a </a:t>
            </a:r>
            <a:r>
              <a:rPr lang="fi-FI" dirty="0" err="1" smtClean="0"/>
              <a:t>service</a:t>
            </a:r>
            <a:r>
              <a:rPr lang="fi-FI" dirty="0" smtClean="0"/>
              <a:t> culture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54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VET Reform 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1.1.2018  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3" y="1813589"/>
            <a:ext cx="8334309" cy="4479939"/>
          </a:xfrm>
        </p:spPr>
      </p:pic>
    </p:spTree>
    <p:extLst>
      <p:ext uri="{BB962C8B-B14F-4D97-AF65-F5344CB8AC3E}">
        <p14:creationId xmlns:p14="http://schemas.microsoft.com/office/powerpoint/2010/main" val="3140958019"/>
      </p:ext>
    </p:extLst>
  </p:cSld>
  <p:clrMapOvr>
    <a:masterClrMapping/>
  </p:clrMapOvr>
</p:sld>
</file>

<file path=ppt/theme/theme1.xml><?xml version="1.0" encoding="utf-8"?>
<a:theme xmlns:a="http://schemas.openxmlformats.org/drawingml/2006/main" name="HAMK_ppmastr2017_Eng (002)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MK_ppmastr2017_Eng (002)" id="{7A16F374-97F6-4DDD-A8EF-4E65EDAC4AF8}" vid="{C691023F-FE75-4F74-BF25-EF76EE9FCBF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77A247A89358F47B7A3B61778B006B4" ma:contentTypeVersion="4" ma:contentTypeDescription="Luo uusi asiakirja." ma:contentTypeScope="" ma:versionID="4170242f29fcdf7050f8feee26f563ab">
  <xsd:schema xmlns:xsd="http://www.w3.org/2001/XMLSchema" xmlns:xs="http://www.w3.org/2001/XMLSchema" xmlns:p="http://schemas.microsoft.com/office/2006/metadata/properties" xmlns:ns1="http://schemas.microsoft.com/sharepoint/v3" xmlns:ns2="f81da6c8-1a66-4f1d-93d2-87bd9b4637fe" targetNamespace="http://schemas.microsoft.com/office/2006/metadata/properties" ma:root="true" ma:fieldsID="25436f884680dda48439cb5c17df8141" ns1:_="" ns2:_="">
    <xsd:import namespace="http://schemas.microsoft.com/sharepoint/v3"/>
    <xsd:import namespace="f81da6c8-1a66-4f1d-93d2-87bd9b4637f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da6c8-1a66-4f1d-93d2-87bd9b463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Jakamisvihjeen hajautus" ma:internalName="SharingHintHash" ma:readOnly="true">
      <xsd:simpleType>
        <xsd:restriction base="dms:Text"/>
      </xsd:simpleType>
    </xsd:element>
    <xsd:element name="SharedWithDetails" ma:index="12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44D9AC-5256-46CE-AD1C-C6DAFA0FE63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f81da6c8-1a66-4f1d-93d2-87bd9b4637f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457D03-D31E-4BE6-9F4D-C7C1EFB42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1515CF-4207-4CBF-8A64-913680E71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81da6c8-1a66-4f1d-93d2-87bd9b463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HAMK_ppmastr2017_Eng (002)</Template>
  <TotalTime>6802</TotalTime>
  <Words>805</Words>
  <Application>Microsoft Office PowerPoint</Application>
  <PresentationFormat>On-screen Show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HAMK_ppmastr2017_Eng (002)</vt:lpstr>
      <vt:lpstr>PowerPoint Presentation</vt:lpstr>
      <vt:lpstr>PowerPoint Presentation</vt:lpstr>
      <vt:lpstr>PowerPoint Presentation</vt:lpstr>
      <vt:lpstr>Reform in VET starting from 1.1.2018 </vt:lpstr>
      <vt:lpstr>Background history of the level 5 upper secondary VET qualifications in Finland </vt:lpstr>
      <vt:lpstr>Specialists in competence-based qualifications (Näyttötutkintomestari NTM) </vt:lpstr>
      <vt:lpstr>Personalisation of adult learning </vt:lpstr>
      <vt:lpstr>Conclusions (Kilja, P. 2018) </vt:lpstr>
      <vt:lpstr>VET Reform model from 1.1.2018  </vt:lpstr>
      <vt:lpstr>Reforming teacher education for the future, Teacher Education Forum</vt:lpstr>
      <vt:lpstr>PowerPoint Presentation</vt:lpstr>
    </vt:vector>
  </TitlesOfParts>
  <Company>Hamk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Hämeen ammattikorkeakoulu</dc:title>
  <dc:creator>Reima Kallinen</dc:creator>
  <cp:lastModifiedBy>Arjen Deij</cp:lastModifiedBy>
  <cp:revision>273</cp:revision>
  <cp:lastPrinted>2017-02-02T12:51:08Z</cp:lastPrinted>
  <dcterms:created xsi:type="dcterms:W3CDTF">2016-02-25T12:56:05Z</dcterms:created>
  <dcterms:modified xsi:type="dcterms:W3CDTF">2018-06-01T08:29:21Z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0x010100277A247A89358F47B7A3B61778B006B4</vt:lpwstr>
  </property>
</Properties>
</file>