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6"/>
  </p:notesMasterIdLst>
  <p:sldIdLst>
    <p:sldId id="317" r:id="rId5"/>
    <p:sldId id="318" r:id="rId6"/>
    <p:sldId id="288" r:id="rId7"/>
    <p:sldId id="389" r:id="rId8"/>
    <p:sldId id="390" r:id="rId9"/>
    <p:sldId id="326" r:id="rId10"/>
    <p:sldId id="388" r:id="rId11"/>
    <p:sldId id="386" r:id="rId12"/>
    <p:sldId id="384" r:id="rId13"/>
    <p:sldId id="383" r:id="rId14"/>
    <p:sldId id="37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8080"/>
    <a:srgbClr val="9966FF"/>
    <a:srgbClr val="292929"/>
    <a:srgbClr val="660066"/>
    <a:srgbClr val="145E87"/>
    <a:srgbClr val="00688F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481" autoAdjust="0"/>
    <p:restoredTop sz="94660"/>
  </p:normalViewPr>
  <p:slideViewPr>
    <p:cSldViewPr snapToGrid="0">
      <p:cViewPr>
        <p:scale>
          <a:sx n="110" d="100"/>
          <a:sy n="11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B5B4-4643-4E3D-85E2-981C478AF08C}" type="datetimeFigureOut">
              <a:rPr lang="fi-FI" smtClean="0"/>
              <a:pPr/>
              <a:t>25.5.2018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E532-4105-4F6E-9493-B1582D88C1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3012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29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CBCBD7-4413-454D-AC29-CF4BF8D79306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51993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765897" y="0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DF1E5FC8-8E3E-4F01-9E4A-B1BF270B9CD8}" type="datetime1">
              <a:rPr lang="fi-FI" smtClean="0"/>
              <a:pPr/>
              <a:t>25.5.2018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14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48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83409"/>
            <a:ext cx="1971675" cy="569355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83409"/>
            <a:ext cx="5800725" cy="569355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B5DAE34-1CC2-4767-A5A4-587111130989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7506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73" y="488026"/>
            <a:ext cx="8334309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8127549" y="6692011"/>
            <a:ext cx="1016451" cy="131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fld id="{2A6FEF59-6C0C-45BE-B722-F43E5672C2C0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6624" y="6525761"/>
            <a:ext cx="2737376" cy="13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99345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90" y="1709739"/>
            <a:ext cx="82818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90" y="4589464"/>
            <a:ext cx="8281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Suorakulmio 3"/>
          <p:cNvSpPr/>
          <p:nvPr/>
        </p:nvSpPr>
        <p:spPr>
          <a:xfrm>
            <a:off x="5654" y="6459998"/>
            <a:ext cx="9144001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19" name="Suorakulmio 3"/>
          <p:cNvSpPr/>
          <p:nvPr/>
        </p:nvSpPr>
        <p:spPr>
          <a:xfrm>
            <a:off x="1" y="0"/>
            <a:ext cx="6942494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2000" i="1" dirty="0"/>
              <a:t>#HAMK</a:t>
            </a:r>
          </a:p>
        </p:txBody>
      </p:sp>
      <p:sp>
        <p:nvSpPr>
          <p:cNvPr id="20" name="Suorakulmio 4"/>
          <p:cNvSpPr/>
          <p:nvPr/>
        </p:nvSpPr>
        <p:spPr>
          <a:xfrm>
            <a:off x="7827688" y="0"/>
            <a:ext cx="442597" cy="4076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1" name="Suorakulmio 7"/>
          <p:cNvSpPr/>
          <p:nvPr/>
        </p:nvSpPr>
        <p:spPr>
          <a:xfrm>
            <a:off x="6942494" y="2057"/>
            <a:ext cx="442597" cy="407694"/>
          </a:xfrm>
          <a:prstGeom prst="rect">
            <a:avLst/>
          </a:prstGeom>
          <a:solidFill>
            <a:srgbClr val="3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2" name="Suorakulmio 8"/>
          <p:cNvSpPr/>
          <p:nvPr/>
        </p:nvSpPr>
        <p:spPr>
          <a:xfrm>
            <a:off x="8270285" y="0"/>
            <a:ext cx="442597" cy="40769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3" name="Suorakulmio 5"/>
          <p:cNvSpPr/>
          <p:nvPr/>
        </p:nvSpPr>
        <p:spPr>
          <a:xfrm>
            <a:off x="8712882" y="0"/>
            <a:ext cx="442597" cy="407694"/>
          </a:xfrm>
          <a:prstGeom prst="rect">
            <a:avLst/>
          </a:prstGeom>
          <a:solidFill>
            <a:srgbClr val="381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4" name="Suorakulmio 6"/>
          <p:cNvSpPr/>
          <p:nvPr/>
        </p:nvSpPr>
        <p:spPr>
          <a:xfrm>
            <a:off x="7385091" y="0"/>
            <a:ext cx="442597" cy="407694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CD1217D-A6C5-4361-A0E2-7D200BFB0106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3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573" y="1825624"/>
            <a:ext cx="4136277" cy="45285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3732" cy="45285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6647B99-A879-428F-B3D1-184C4503A93F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82191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80" y="436815"/>
            <a:ext cx="8482423" cy="125387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0" y="1681163"/>
            <a:ext cx="4166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980" y="2505075"/>
            <a:ext cx="4166202" cy="387242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852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85253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AADC6E0-C4E3-431A-95EE-8D9B0AD46D97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1850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37835B1-F0A7-4056-8C50-F3440E56CF28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582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B112D98-4B05-49FE-9D1A-703A02491D3A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83803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6" y="457200"/>
            <a:ext cx="3223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84309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76" y="2057400"/>
            <a:ext cx="3223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63F-E1ED-4E94-A317-1D1FC1A3CF3D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47003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033-DAFC-4F83-A11E-CFD44EB0775E}" type="datetime1">
              <a:rPr lang="fi-FI" smtClean="0"/>
              <a:pPr/>
              <a:t>25.5.2018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HAMK Yleisesitys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12014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3"/>
          <p:cNvSpPr/>
          <p:nvPr/>
        </p:nvSpPr>
        <p:spPr>
          <a:xfrm>
            <a:off x="0" y="6459998"/>
            <a:ext cx="9149655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atinLnBrk="0"/>
            <a:r>
              <a:rPr lang="fi-FI" b="1" dirty="0">
                <a:solidFill>
                  <a:schemeClr val="bg1"/>
                </a:solidFill>
              </a:rPr>
              <a:t>HAMK</a:t>
            </a:r>
            <a:r>
              <a:rPr lang="fi-FI" b="1" baseline="0" dirty="0">
                <a:solidFill>
                  <a:schemeClr val="bg1"/>
                </a:solidFill>
              </a:rPr>
              <a:t> </a:t>
            </a:r>
            <a:r>
              <a:rPr lang="fi-FI" b="0" baseline="0" dirty="0">
                <a:solidFill>
                  <a:schemeClr val="bg1"/>
                </a:solidFill>
              </a:rPr>
              <a:t>– </a:t>
            </a:r>
            <a:r>
              <a:rPr lang="en-US" sz="1800" b="0" i="0" kern="120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professionally oriented higher education</a:t>
            </a:r>
            <a:endParaRPr lang="en-US" sz="1800" b="0" i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73" y="499078"/>
            <a:ext cx="833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73" y="1825625"/>
            <a:ext cx="8334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789C80-F76F-475B-BF9C-43FBBB4F723E}" type="datetime1">
              <a:rPr lang="fi-FI" smtClean="0"/>
              <a:pPr/>
              <a:t>25.5.2018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HAMK Yleisesitys 2017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112"/>
            <a:ext cx="9177338" cy="39990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846040" y="4165282"/>
            <a:ext cx="1512168" cy="3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4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inedu.fi/documents/1410845/4183002/Teacher+Education+Development+Programme+20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-185210" y="653729"/>
            <a:ext cx="9466729" cy="77724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Реформирование ТПОО и формирование квалификации Уровня 5 </a:t>
            </a:r>
            <a:br>
              <a:rPr lang="ru-RU" sz="3200" dirty="0"/>
            </a:br>
            <a:r>
              <a:rPr lang="ru-RU" sz="3200" dirty="0"/>
              <a:t>и обучение учителей в Финляндии</a:t>
            </a:r>
            <a:r>
              <a:rPr lang="en-GB" sz="3200" b="1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36" y="1521676"/>
            <a:ext cx="6226239" cy="415082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907" y="5140632"/>
            <a:ext cx="1240981" cy="1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0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73" y="488026"/>
            <a:ext cx="8647732" cy="1325563"/>
          </a:xfrm>
        </p:spPr>
        <p:txBody>
          <a:bodyPr>
            <a:noAutofit/>
          </a:bodyPr>
          <a:lstStyle/>
          <a:p>
            <a:r>
              <a:rPr lang="ru-RU" sz="2400" b="1" dirty="0"/>
              <a:t>Реформирование подготовки преподавателей для будущего </a:t>
            </a:r>
            <a:br>
              <a:rPr lang="ru-RU" sz="2400" b="1" dirty="0"/>
            </a:br>
            <a:r>
              <a:rPr lang="ru-RU" sz="2400" b="1" dirty="0"/>
              <a:t>Образовательный форум для преподавателей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>
              <a:hlinkClick r:id="rId2"/>
            </a:endParaRPr>
          </a:p>
          <a:p>
            <a:r>
              <a:rPr lang="ru-RU" dirty="0">
                <a:latin typeface="+mj-lt"/>
                <a:hlinkClick r:id="rId2"/>
              </a:rPr>
              <a:t>http://minedu.fi/documents/1410845/4183002/Teacher+Education+Development+Programme+2016</a:t>
            </a:r>
            <a:endParaRPr lang="ru-RU" dirty="0">
              <a:latin typeface="+mj-lt"/>
            </a:endParaRPr>
          </a:p>
          <a:p>
            <a:r>
              <a:rPr lang="ru-RU" dirty="0" err="1">
                <a:latin typeface="+mj-lt"/>
              </a:rPr>
              <a:t>Mинистерство</a:t>
            </a:r>
            <a:r>
              <a:rPr lang="ru-RU" dirty="0">
                <a:latin typeface="+mj-lt"/>
              </a:rPr>
              <a:t> образования реализует ключевой правительственный проект и воплощает его в жизнь вместе с независимыми субъектами - университетами и заинтересованными сторонами</a:t>
            </a:r>
          </a:p>
          <a:p>
            <a:r>
              <a:rPr lang="ru-RU" dirty="0">
                <a:latin typeface="+mj-lt"/>
              </a:rPr>
              <a:t>Реформа педагогического образования учитывает преобразования, предусмотренные на всех уровнях образования. Проект #</a:t>
            </a:r>
            <a:r>
              <a:rPr lang="ru-RU" dirty="0" err="1">
                <a:latin typeface="+mj-lt"/>
              </a:rPr>
              <a:t>OPEKE</a:t>
            </a:r>
            <a:r>
              <a:rPr lang="ru-RU" dirty="0">
                <a:latin typeface="+mj-lt"/>
              </a:rPr>
              <a:t> в сфере профессионального образования преподавателей </a:t>
            </a:r>
            <a:r>
              <a:rPr lang="ru-RU" dirty="0" err="1">
                <a:latin typeface="+mj-lt"/>
              </a:rPr>
              <a:t>ПОО</a:t>
            </a:r>
            <a:r>
              <a:rPr lang="ru-RU" dirty="0">
                <a:latin typeface="+mj-lt"/>
              </a:rPr>
              <a:t> - удовлетворение потребностей реформы (http://www.hamk.fi/verkostot/opeke/Sivut/opeke-in-english.aspx)</a:t>
            </a:r>
          </a:p>
          <a:p>
            <a:r>
              <a:rPr lang="ru-RU" dirty="0" err="1">
                <a:latin typeface="+mj-lt"/>
              </a:rPr>
              <a:t>OPEKE</a:t>
            </a:r>
            <a:r>
              <a:rPr lang="ru-RU" dirty="0">
                <a:latin typeface="+mj-lt"/>
              </a:rPr>
              <a:t> сотрудничает с проектом </a:t>
            </a:r>
            <a:r>
              <a:rPr lang="ru-RU" dirty="0" err="1">
                <a:latin typeface="+mj-lt"/>
              </a:rPr>
              <a:t>Parasta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osaamista</a:t>
            </a:r>
            <a:r>
              <a:rPr lang="ru-RU" dirty="0">
                <a:latin typeface="+mj-lt"/>
              </a:rPr>
              <a:t> (Наилучшие компетенции) для разработки новых программ подготовки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0053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ChangeArrowheads="1"/>
          </p:cNvSpPr>
          <p:nvPr/>
        </p:nvSpPr>
        <p:spPr bwMode="auto">
          <a:xfrm>
            <a:off x="1158766" y="758283"/>
            <a:ext cx="6067223" cy="53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b="1" dirty="0">
                <a:latin typeface="+mn-lt"/>
                <a:cs typeface="Arial" panose="020B0604020202020204" pitchFamily="34" charset="0"/>
              </a:rPr>
              <a:t>HAMK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>
                <a:latin typeface="+mn-lt"/>
                <a:cs typeface="Arial" panose="020B0604020202020204" pitchFamily="34" charset="0"/>
              </a:rPr>
              <a:t>PL 230 13100 </a:t>
            </a: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Hämeenlinna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/>
            </a:r>
            <a:br>
              <a:rPr lang="en-GB" altLang="fi-FI" sz="2400" dirty="0">
                <a:latin typeface="+mn-lt"/>
                <a:cs typeface="Arial" panose="020B0604020202020204" pitchFamily="34" charset="0"/>
              </a:rPr>
            </a:br>
            <a:r>
              <a:rPr lang="en-GB" altLang="fi-FI" sz="2400" dirty="0">
                <a:latin typeface="+mn-lt"/>
                <a:cs typeface="Arial" panose="020B0604020202020204" pitchFamily="34" charset="0"/>
              </a:rPr>
              <a:t>FINLAND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tel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>: +358 40 5878 029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>
                <a:latin typeface="+mn-lt"/>
                <a:cs typeface="Arial" panose="020B0604020202020204" pitchFamily="34" charset="0"/>
              </a:rPr>
              <a:t>Seija.mahlamaki-kultanen@hamk.fi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571" y="669047"/>
            <a:ext cx="4059044" cy="30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8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8146" y="4490706"/>
            <a:ext cx="7080852" cy="150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45E87"/>
                </a:solidFill>
                <a:cs typeface="Arial" panose="020B0604020202020204" pitchFamily="34" charset="0"/>
              </a:rPr>
              <a:t>Образование </a:t>
            </a:r>
            <a:r>
              <a:rPr lang="en-GB" sz="2800" b="1" dirty="0">
                <a:solidFill>
                  <a:srgbClr val="145E87"/>
                </a:solidFill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145E87"/>
                </a:solidFill>
                <a:cs typeface="Arial" panose="020B0604020202020204" pitchFamily="34" charset="0"/>
              </a:rPr>
              <a:t>Исследования </a:t>
            </a:r>
            <a:r>
              <a:rPr lang="mr-IN" sz="2800" b="1" dirty="0">
                <a:solidFill>
                  <a:srgbClr val="145E87"/>
                </a:solidFill>
                <a:cs typeface="Arial" panose="020B0604020202020204" pitchFamily="34" charset="0"/>
              </a:rPr>
              <a:t>–</a:t>
            </a:r>
            <a:r>
              <a:rPr lang="en-GB" sz="2800" b="1" dirty="0">
                <a:solidFill>
                  <a:srgbClr val="145E87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145E87"/>
                </a:solidFill>
                <a:cs typeface="Arial" panose="020B0604020202020204" pitchFamily="34" charset="0"/>
              </a:rPr>
              <a:t>Развитие </a:t>
            </a:r>
            <a:endParaRPr lang="en-GB" altLang="fi-FI" sz="2800" b="1" dirty="0">
              <a:solidFill>
                <a:srgbClr val="145E87"/>
              </a:solidFill>
              <a:ea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Ryhmä 23"/>
          <p:cNvGrpSpPr>
            <a:grpSpLocks/>
          </p:cNvGrpSpPr>
          <p:nvPr/>
        </p:nvGrpSpPr>
        <p:grpSpPr bwMode="auto">
          <a:xfrm>
            <a:off x="624400" y="2040094"/>
            <a:ext cx="7884595" cy="2815707"/>
            <a:chOff x="642910" y="2214554"/>
            <a:chExt cx="7801469" cy="2786083"/>
          </a:xfrm>
        </p:grpSpPr>
        <p:pic>
          <p:nvPicPr>
            <p:cNvPr id="7" name="Kuva 3" descr="Lepaa suihkulähde_035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4952" y="3600733"/>
              <a:ext cx="1133013" cy="1399904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Kuva 4" descr="Riksu ulko_0254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57" y="2214554"/>
              <a:ext cx="1817700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Kuva 13" descr="Mustiala_020904_00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57" y="3632757"/>
              <a:ext cx="1817700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Kuva 15" descr="AOKK1_4412.jpg"/>
            <p:cNvPicPr>
              <a:picLocks noChangeAspect="1"/>
            </p:cNvPicPr>
            <p:nvPr/>
          </p:nvPicPr>
          <p:blipFill>
            <a:blip r:embed="rId5" cstate="print"/>
            <a:srcRect r="5877" b="4762"/>
            <a:stretch>
              <a:fillRect/>
            </a:stretch>
          </p:blipFill>
          <p:spPr bwMode="auto">
            <a:xfrm>
              <a:off x="7357115" y="3574809"/>
              <a:ext cx="1087264" cy="1425828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1" name="Ryhmä 20"/>
            <p:cNvGrpSpPr>
              <a:grpSpLocks/>
            </p:cNvGrpSpPr>
            <p:nvPr/>
          </p:nvGrpSpPr>
          <p:grpSpPr bwMode="auto">
            <a:xfrm>
              <a:off x="4357004" y="2217678"/>
              <a:ext cx="1818000" cy="2781399"/>
              <a:chOff x="4714158" y="2072479"/>
              <a:chExt cx="1912907" cy="2926599"/>
            </a:xfrm>
          </p:grpSpPr>
          <p:pic>
            <p:nvPicPr>
              <p:cNvPr id="14" name="Kuva 13" descr="VLK aula_1649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4790" y="2072401"/>
                <a:ext cx="1912591" cy="143928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14790" y="3572663"/>
                <a:ext cx="1910987" cy="1426451"/>
              </a:xfrm>
              <a:prstGeom prst="rect">
                <a:avLst/>
              </a:prstGeom>
              <a:noFill/>
              <a:ln w="38100" algn="ctr">
                <a:solidFill>
                  <a:schemeClr val="bg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22" descr="Y:\Staff\Taru Kosunen\Kuvat Leenalle\Hämeenlinna\kokeilu2.jpg"/>
            <p:cNvPicPr>
              <a:picLocks noChangeAspect="1" noChangeArrowheads="1"/>
            </p:cNvPicPr>
            <p:nvPr/>
          </p:nvPicPr>
          <p:blipFill>
            <a:blip r:embed="rId8" cstate="print"/>
            <a:srcRect l="32982" t="3710" r="28298" b="20240"/>
            <a:stretch>
              <a:fillRect/>
            </a:stretch>
          </p:blipFill>
          <p:spPr bwMode="auto">
            <a:xfrm>
              <a:off x="642910" y="2217604"/>
              <a:ext cx="1832949" cy="2783033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3" name="Kuva 15" descr="001_Evo_011205_M.Kolkka.jpg"/>
            <p:cNvPicPr>
              <a:picLocks noChangeAspect="1"/>
            </p:cNvPicPr>
            <p:nvPr/>
          </p:nvPicPr>
          <p:blipFill>
            <a:blip r:embed="rId9" cstate="print"/>
            <a:srcRect r="-65"/>
            <a:stretch>
              <a:fillRect/>
            </a:stretch>
          </p:blipFill>
          <p:spPr bwMode="auto">
            <a:xfrm>
              <a:off x="6214952" y="2214554"/>
              <a:ext cx="2215703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7009" y="522080"/>
            <a:ext cx="6493137" cy="150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fi-FI" sz="3200" b="1" dirty="0">
                <a:ea typeface="Calibri" pitchFamily="34" charset="0"/>
                <a:cs typeface="Arial" panose="020B0604020202020204" pitchFamily="34" charset="0"/>
              </a:rPr>
              <a:t>Университет прикладных наук, Школа профессиональной подготовки педагогических работников</a:t>
            </a:r>
            <a:endParaRPr lang="ru-RU" altLang="fi-FI" sz="2200" b="1" dirty="0">
              <a:solidFill>
                <a:srgbClr val="145E87"/>
              </a:solidFill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orakulmio 35"/>
          <p:cNvSpPr/>
          <p:nvPr/>
        </p:nvSpPr>
        <p:spPr>
          <a:xfrm>
            <a:off x="628649" y="1264333"/>
            <a:ext cx="8223537" cy="466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/>
          </a:p>
        </p:txBody>
      </p:sp>
      <p:pic>
        <p:nvPicPr>
          <p:cNvPr id="7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137" y="1434543"/>
            <a:ext cx="5068473" cy="46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19213" y="245532"/>
            <a:ext cx="6042408" cy="980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fi-FI" sz="3200" b="1" dirty="0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Реформирование системы образования Финляндии в период правления </a:t>
            </a:r>
            <a:r>
              <a:rPr lang="en-GB" altLang="fi-FI" sz="3200" b="1" dirty="0" err="1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Sipilä</a:t>
            </a:r>
            <a:endParaRPr lang="en-US" altLang="fi-FI" sz="3200" b="1" dirty="0">
              <a:latin typeface="Calibri Light" panose="020F030202020403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3261" y="1556702"/>
            <a:ext cx="3173084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446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46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46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46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400" dirty="0">
                <a:latin typeface="+mj-lt"/>
              </a:rPr>
              <a:t>Равный доступ для всех к бесплатному базовому, </a:t>
            </a:r>
            <a:r>
              <a:rPr lang="ru-RU" sz="1400" dirty="0" err="1">
                <a:latin typeface="+mj-lt"/>
              </a:rPr>
              <a:t>послесреднему</a:t>
            </a:r>
            <a:r>
              <a:rPr lang="ru-RU" sz="1400" dirty="0">
                <a:latin typeface="+mj-lt"/>
              </a:rPr>
              <a:t> и высшему образованию.</a:t>
            </a:r>
          </a:p>
          <a:p>
            <a:r>
              <a:rPr lang="ru-RU" sz="1400" dirty="0">
                <a:latin typeface="+mj-lt"/>
              </a:rPr>
              <a:t>Улучшение  качества, эффективности, равноправия и интернационализации.</a:t>
            </a:r>
          </a:p>
          <a:p>
            <a:r>
              <a:rPr lang="ru-RU" sz="1400" dirty="0">
                <a:latin typeface="+mj-lt"/>
              </a:rPr>
              <a:t>Решения в отношении законодательства в области образования и исследований принимаются Парламентом.</a:t>
            </a:r>
          </a:p>
          <a:p>
            <a:r>
              <a:rPr lang="ru-RU" sz="1400" dirty="0">
                <a:latin typeface="+mj-lt"/>
              </a:rPr>
              <a:t>Правительство и министерство образования и культуры отвечают за формирование и осуществление  политики в области образования и науки 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3918" y="1368264"/>
            <a:ext cx="7855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Длительность </a:t>
            </a:r>
            <a:br>
              <a:rPr lang="ru-RU" sz="800" dirty="0" smtClean="0"/>
            </a:br>
            <a:r>
              <a:rPr lang="ru-RU" sz="800" dirty="0" smtClean="0"/>
              <a:t>обучения, </a:t>
            </a:r>
            <a:br>
              <a:rPr lang="ru-RU" sz="800" dirty="0" smtClean="0"/>
            </a:br>
            <a:r>
              <a:rPr lang="ru-RU" sz="800" dirty="0" smtClean="0"/>
              <a:t>годы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82927" y="1857667"/>
            <a:ext cx="1740235" cy="40011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Докторская степень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Степень лиценциата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45137" y="5624435"/>
            <a:ext cx="20113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5"/>
                </a:solidFill>
              </a:rPr>
              <a:t>3 (Полное) среднее образование</a:t>
            </a:r>
          </a:p>
          <a:p>
            <a:r>
              <a:rPr lang="ru-RU" sz="800" b="1" dirty="0">
                <a:solidFill>
                  <a:schemeClr val="accent5"/>
                </a:solidFill>
              </a:rPr>
              <a:t>4 </a:t>
            </a:r>
            <a:r>
              <a:rPr lang="ru-RU" sz="800" b="1" dirty="0" err="1">
                <a:solidFill>
                  <a:schemeClr val="accent5"/>
                </a:solidFill>
              </a:rPr>
              <a:t>Послесреднее</a:t>
            </a:r>
            <a:r>
              <a:rPr lang="ru-RU" sz="800" b="1" dirty="0">
                <a:solidFill>
                  <a:schemeClr val="accent5"/>
                </a:solidFill>
              </a:rPr>
              <a:t> образование</a:t>
            </a:r>
          </a:p>
          <a:p>
            <a:r>
              <a:rPr lang="ru-RU" sz="800" b="1" dirty="0">
                <a:solidFill>
                  <a:schemeClr val="accent5"/>
                </a:solidFill>
              </a:rPr>
              <a:t>5 Первый цикл третичного образования</a:t>
            </a:r>
          </a:p>
          <a:p>
            <a:r>
              <a:rPr lang="ru-RU" sz="800" b="1" dirty="0">
                <a:solidFill>
                  <a:schemeClr val="accent5"/>
                </a:solidFill>
              </a:rPr>
              <a:t>6  Второй цикл третичного образования </a:t>
            </a:r>
            <a:endParaRPr lang="it-IT" sz="800" b="1" dirty="0">
              <a:solidFill>
                <a:schemeClr val="accent5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22005" y="5563139"/>
            <a:ext cx="430887" cy="889419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/>
                </a:solidFill>
              </a:rPr>
              <a:t>Классификация МСКО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73149" y="5598555"/>
            <a:ext cx="21276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5"/>
                </a:solidFill>
              </a:rPr>
              <a:t>Классификация МСКО</a:t>
            </a:r>
          </a:p>
          <a:p>
            <a:r>
              <a:rPr lang="ru-RU" sz="800" b="1" dirty="0" smtClean="0">
                <a:solidFill>
                  <a:schemeClr val="accent5"/>
                </a:solidFill>
              </a:rPr>
              <a:t>0 Начальное образование</a:t>
            </a:r>
          </a:p>
          <a:p>
            <a:r>
              <a:rPr lang="ru-RU" sz="800" b="1" dirty="0" smtClean="0">
                <a:solidFill>
                  <a:schemeClr val="accent5"/>
                </a:solidFill>
              </a:rPr>
              <a:t>1 Начальное образование или первая ступень базового образования</a:t>
            </a:r>
          </a:p>
          <a:p>
            <a:r>
              <a:rPr lang="ru-RU" sz="800" b="1" dirty="0" smtClean="0">
                <a:solidFill>
                  <a:schemeClr val="accent5"/>
                </a:solidFill>
              </a:rPr>
              <a:t>2 Неполное среднее или вторая ступень базового образования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597879" y="2828992"/>
            <a:ext cx="1621767" cy="21544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Степень бакалавра</a:t>
            </a:r>
            <a:endParaRPr lang="it-IT" sz="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814868" y="2674188"/>
            <a:ext cx="113006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 err="1" smtClean="0"/>
              <a:t>Опыт</a:t>
            </a:r>
            <a:r>
              <a:rPr lang="it-IT" sz="800" dirty="0" smtClean="0"/>
              <a:t> </a:t>
            </a:r>
            <a:r>
              <a:rPr lang="it-IT" sz="800" dirty="0" err="1" smtClean="0"/>
              <a:t>работы</a:t>
            </a:r>
            <a:r>
              <a:rPr lang="it-IT" sz="800" dirty="0" smtClean="0"/>
              <a:t> 3 </a:t>
            </a:r>
            <a:r>
              <a:rPr lang="it-IT" sz="800" dirty="0" err="1" smtClean="0"/>
              <a:t>года</a:t>
            </a:r>
            <a:endParaRPr lang="it-IT" sz="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00780" y="2982500"/>
            <a:ext cx="1334993" cy="21544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Университеты</a:t>
            </a:r>
            <a:endParaRPr lang="it-IT" sz="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093790" y="3284226"/>
            <a:ext cx="9632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Опыт работы</a:t>
            </a:r>
            <a:endParaRPr lang="it-IT" sz="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11615" y="4028536"/>
            <a:ext cx="1794293" cy="461665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Экзамен </a:t>
            </a:r>
            <a:r>
              <a:rPr lang="mr-IN" sz="800" dirty="0" smtClean="0"/>
              <a:t>–</a:t>
            </a:r>
            <a:r>
              <a:rPr lang="ru-RU" sz="800" dirty="0" smtClean="0"/>
              <a:t> аттестат зрелости</a:t>
            </a:r>
          </a:p>
          <a:p>
            <a:pPr algn="ctr"/>
            <a:r>
              <a:rPr lang="ru-RU" sz="800" dirty="0" smtClean="0"/>
              <a:t>Школы полного общего среднего образования</a:t>
            </a:r>
            <a:endParaRPr lang="it-IT" sz="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478438" y="4045787"/>
            <a:ext cx="1764194" cy="415498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Профессиональные квалификации</a:t>
            </a:r>
          </a:p>
          <a:p>
            <a:pPr algn="ctr"/>
            <a:r>
              <a:rPr lang="ru-RU" sz="800" dirty="0" smtClean="0"/>
              <a:t>Школы ПОО и ученичество</a:t>
            </a:r>
            <a:endParaRPr lang="it-IT" sz="800" dirty="0" smtClean="0"/>
          </a:p>
          <a:p>
            <a:pPr algn="ctr"/>
            <a:endParaRPr lang="it-IT" sz="5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169215" y="4560427"/>
            <a:ext cx="77637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Опыт работы</a:t>
            </a:r>
            <a:endParaRPr lang="it-IT" sz="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580627" y="4659550"/>
            <a:ext cx="1483744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Дополнительное базовое образование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658263" y="5055079"/>
            <a:ext cx="3493699" cy="492443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Базовое образование (общеобразоват</a:t>
            </a:r>
            <a:r>
              <a:rPr lang="ru-RU" sz="900" b="1" dirty="0">
                <a:solidFill>
                  <a:schemeClr val="bg1"/>
                </a:solidFill>
              </a:rPr>
              <a:t>.</a:t>
            </a:r>
            <a:r>
              <a:rPr lang="ru-RU" sz="900" b="1" dirty="0" smtClean="0">
                <a:solidFill>
                  <a:schemeClr val="bg1"/>
                </a:solidFill>
              </a:rPr>
              <a:t>школы) 7-15-летние Дошкольное обучение, 6-летние</a:t>
            </a:r>
            <a:endParaRPr lang="it-IT" sz="900" b="1" dirty="0" smtClean="0">
              <a:solidFill>
                <a:schemeClr val="bg1"/>
              </a:solidFill>
            </a:endParaRPr>
          </a:p>
          <a:p>
            <a:pPr algn="ctr"/>
            <a:endParaRPr lang="it-IT" sz="800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504316" y="2823934"/>
            <a:ext cx="16476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Степень бакалавра</a:t>
            </a:r>
            <a:endParaRPr lang="it-IT" sz="800" dirty="0" smtClean="0"/>
          </a:p>
          <a:p>
            <a:pPr algn="ctr"/>
            <a:r>
              <a:rPr lang="ru-RU" sz="800" dirty="0" smtClean="0"/>
              <a:t>Университеты прикладных наук</a:t>
            </a:r>
            <a:endParaRPr lang="it-IT" sz="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06505" y="2494723"/>
            <a:ext cx="1699403" cy="2154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Степень магистра</a:t>
            </a:r>
            <a:endParaRPr lang="it-IT" sz="800" dirty="0"/>
          </a:p>
        </p:txBody>
      </p:sp>
      <p:sp>
        <p:nvSpPr>
          <p:cNvPr id="31" name="Ovale 30"/>
          <p:cNvSpPr/>
          <p:nvPr/>
        </p:nvSpPr>
        <p:spPr>
          <a:xfrm>
            <a:off x="8151962" y="3605842"/>
            <a:ext cx="828136" cy="5607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Дополнит. </a:t>
            </a:r>
          </a:p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проф. Квалиф.</a:t>
            </a:r>
            <a:endParaRPr lang="it-IT" sz="800" dirty="0"/>
          </a:p>
        </p:txBody>
      </p:sp>
      <p:sp>
        <p:nvSpPr>
          <p:cNvPr id="32" name="Ovale 31"/>
          <p:cNvSpPr/>
          <p:nvPr/>
        </p:nvSpPr>
        <p:spPr>
          <a:xfrm>
            <a:off x="8238226" y="2907102"/>
            <a:ext cx="759123" cy="62110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Спец. 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проф. квалиф.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504316" y="2488972"/>
            <a:ext cx="1725283" cy="2154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Степень магистра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xmlns="" val="284252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73" y="488026"/>
            <a:ext cx="8593411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Реформирование ПОО началось </a:t>
            </a:r>
            <a:r>
              <a:rPr lang="fi-FI" sz="3600" dirty="0"/>
              <a:t>01.01.2018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+mj-lt"/>
              </a:rPr>
              <a:t>Оптимизирует предоставление всех видов </a:t>
            </a:r>
            <a:r>
              <a:rPr lang="ru-RU" dirty="0" err="1">
                <a:latin typeface="+mj-lt"/>
              </a:rPr>
              <a:t>ПОО</a:t>
            </a:r>
            <a:r>
              <a:rPr lang="ru-RU" dirty="0">
                <a:latin typeface="+mj-lt"/>
              </a:rPr>
              <a:t> и квалификаций </a:t>
            </a:r>
            <a:r>
              <a:rPr lang="ru-RU" dirty="0" err="1">
                <a:latin typeface="+mj-lt"/>
              </a:rPr>
              <a:t>ПОО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Объединяет образование взрослых с образованием молодежи</a:t>
            </a:r>
          </a:p>
          <a:p>
            <a:r>
              <a:rPr lang="ru-RU" dirty="0">
                <a:latin typeface="+mj-lt"/>
              </a:rPr>
              <a:t>Отменяет несколько слишком узких квалификаций на всех уровнях, особенно на Уровнях 5 и 4, которые появились в ответ на требования рынка труда, но перестали быть актуальными и популярными</a:t>
            </a:r>
          </a:p>
          <a:p>
            <a:r>
              <a:rPr lang="ru-RU" dirty="0">
                <a:latin typeface="+mj-lt"/>
              </a:rPr>
              <a:t>Одна эпоха в развитии образования для взрослых переходит в новую. В период 1990-2010 годов происходило становление профессионального образования взрослых, сформировались его ключевые аспекты.</a:t>
            </a:r>
          </a:p>
          <a:p>
            <a:r>
              <a:rPr lang="ru-RU" dirty="0">
                <a:latin typeface="+mj-lt"/>
              </a:rPr>
              <a:t>Парадигмы образования взрослых внесли весомый вкладов в оптимизацию </a:t>
            </a:r>
            <a:r>
              <a:rPr lang="ru-RU" dirty="0" err="1">
                <a:latin typeface="+mj-lt"/>
              </a:rPr>
              <a:t>ПОО</a:t>
            </a:r>
            <a:r>
              <a:rPr lang="ru-RU" dirty="0">
                <a:latin typeface="+mj-lt"/>
              </a:rPr>
              <a:t>  </a:t>
            </a:r>
          </a:p>
          <a:p>
            <a:pPr lvl="1"/>
            <a:r>
              <a:rPr lang="ru-RU" dirty="0">
                <a:latin typeface="+mj-lt"/>
              </a:rPr>
              <a:t>Персонализация обучения</a:t>
            </a:r>
          </a:p>
          <a:p>
            <a:pPr lvl="1"/>
            <a:r>
              <a:rPr lang="ru-RU" dirty="0">
                <a:latin typeface="+mj-lt"/>
              </a:rPr>
              <a:t>Аккредитация ранее приобретенных знаний</a:t>
            </a:r>
          </a:p>
          <a:p>
            <a:pPr lvl="1"/>
            <a:r>
              <a:rPr lang="ru-RU" dirty="0">
                <a:latin typeface="+mj-lt"/>
              </a:rPr>
              <a:t>Квалификации, основанные на компетенции</a:t>
            </a:r>
          </a:p>
          <a:p>
            <a:pPr lvl="1"/>
            <a:r>
              <a:rPr lang="ru-RU" dirty="0">
                <a:latin typeface="+mj-lt"/>
              </a:rPr>
              <a:t>Достоверная оценка</a:t>
            </a:r>
          </a:p>
          <a:p>
            <a:pPr lvl="1"/>
            <a:r>
              <a:rPr lang="ru-RU" dirty="0">
                <a:latin typeface="+mj-lt"/>
              </a:rPr>
              <a:t>Изменение роли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28858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Исторический контекст формирования квалификаций среднего ПОО Уровня 5 в Финляндии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dirty="0"/>
              <a:t>После тщательной политической подготовки введены в 1994 году в ответ на изменяющие потребности в сфере труда и отсутствие необходимых навыков/квалификаций среди взрослых</a:t>
            </a:r>
          </a:p>
          <a:p>
            <a:r>
              <a:rPr lang="ru-RU" sz="1800" dirty="0"/>
              <a:t>Отдельное администрирование; ответственность была возложена на отдельные независимые органы, близкие к рынку труда в стране, в которой профессиональное образование в основном обеспечивалось государством и на базе школ</a:t>
            </a:r>
          </a:p>
          <a:p>
            <a:r>
              <a:rPr lang="ru-RU" sz="1800" dirty="0"/>
              <a:t>Квалификации и административные процессы развивались раздельно, хотя и на основе одинаковых принципов. Популярность различных квалификаций была разной (от  нескольких единиц до нескольких тысяч учащихся в год). Некоторые из квалификаций предусматривали наличие традиционных навыков и компетенций, другие были более динамичными и ориентированными на будущее (мнение автора).</a:t>
            </a:r>
          </a:p>
          <a:p>
            <a:r>
              <a:rPr lang="ru-RU" sz="1800" dirty="0"/>
              <a:t>Основная цель заключалась в том, чтобы получить квалификацию независимо от того, как взрослые приобретают компетенции (в ходе обсуждений были затронуты темы неформального и </a:t>
            </a:r>
            <a:r>
              <a:rPr lang="ru-RU" sz="1800" dirty="0" err="1"/>
              <a:t>информального</a:t>
            </a:r>
            <a:r>
              <a:rPr lang="ru-RU" sz="1800" dirty="0"/>
              <a:t> обучения). Смещение парадигмы от преподавания к обучению привело к глубоким изменениям в работе преподавателей в образовательных учреждениях для взрослых</a:t>
            </a:r>
          </a:p>
          <a:p>
            <a:r>
              <a:rPr lang="ru-RU" sz="1800" dirty="0"/>
              <a:t>Для обеспечения качества системы необходимы меры поддержки, такие как подготовка педагогических кадров и руководителей в сфере труда</a:t>
            </a:r>
          </a:p>
          <a:p>
            <a:r>
              <a:rPr lang="ru-RU" sz="1800" dirty="0"/>
              <a:t>В период 2007-2017 годов прошли обучение около 19 000 специалистов - квалификации, основанные на компетенциях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998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552" y="4055120"/>
            <a:ext cx="3218330" cy="2142201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8573" y="1711325"/>
            <a:ext cx="8334309" cy="377731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+mj-lt"/>
              </a:rPr>
              <a:t>Важной мерой для развития специальных квалификаций на уровне 5 в Финляндии стала программа «</a:t>
            </a:r>
            <a:r>
              <a:rPr lang="ru-RU" dirty="0" err="1">
                <a:latin typeface="+mj-lt"/>
              </a:rPr>
              <a:t>näyttötutkintomestari</a:t>
            </a:r>
            <a:r>
              <a:rPr lang="ru-RU" dirty="0">
                <a:latin typeface="+mj-lt"/>
              </a:rPr>
              <a:t>» по обучению преподавателей школ </a:t>
            </a:r>
            <a:r>
              <a:rPr lang="ru-RU" dirty="0" err="1">
                <a:latin typeface="+mj-lt"/>
              </a:rPr>
              <a:t>ПОО</a:t>
            </a:r>
            <a:r>
              <a:rPr lang="ru-RU" dirty="0">
                <a:latin typeface="+mj-lt"/>
              </a:rPr>
              <a:t> и обучению тренеров на рабочих местах =  15  зачетных единиц </a:t>
            </a:r>
          </a:p>
          <a:p>
            <a:r>
              <a:rPr lang="ru-RU" dirty="0">
                <a:latin typeface="+mj-lt"/>
              </a:rPr>
              <a:t>Ответственными за их обучении были центры по подготовке преподавателей  в университетах прикладных наук. В Финляндии высшее образование основано на дуальной модели, где традиционные университеты академической направленности (14) и университеты прикладных наук (23) дополняют друг друга. Оба типа университетов предоставляют юридически эквивалентные академические степени бакалавра и магистра.</a:t>
            </a:r>
          </a:p>
          <a:p>
            <a:r>
              <a:rPr lang="ru-RU" dirty="0">
                <a:latin typeface="+mj-lt"/>
              </a:rPr>
              <a:t>Университеты прикладных наук являются в основном многодисциплинарными региональными институтами высшего образования и выполняют четко определенные задачи в области регионального развития. Они обеспечивают педагогическое образование в </a:t>
            </a:r>
            <a:r>
              <a:rPr lang="ru-RU" dirty="0" err="1">
                <a:latin typeface="+mj-lt"/>
              </a:rPr>
              <a:t>ТПОО</a:t>
            </a:r>
            <a:r>
              <a:rPr lang="ru-RU" altLang="fi-FI" kern="0" dirty="0">
                <a:latin typeface="+mj-lt"/>
                <a:cs typeface="Arial" panose="020B0604020202020204" pitchFamily="34" charset="0"/>
              </a:rPr>
              <a:t>. </a:t>
            </a:r>
            <a:br>
              <a:rPr lang="ru-RU" altLang="fi-FI" kern="0" dirty="0">
                <a:latin typeface="+mj-lt"/>
                <a:cs typeface="Arial" panose="020B0604020202020204" pitchFamily="34" charset="0"/>
              </a:rPr>
            </a:br>
            <a:endParaRPr lang="ru-RU" altLang="fi-FI" kern="0" dirty="0">
              <a:latin typeface="+mj-lt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ru-RU" dirty="0">
                <a:latin typeface="+mj-lt"/>
              </a:rPr>
              <a:t>Университеты прикладных наук, которые совмещают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теоретическое обучение с практическим, стали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привлекательной альтернативой традиционным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академическим университетам</a:t>
            </a:r>
            <a:r>
              <a:rPr lang="ru-RU" altLang="fi-FI" kern="0" dirty="0">
                <a:latin typeface="+mj-lt"/>
                <a:cs typeface="Arial" panose="020B0604020202020204" pitchFamily="34" charset="0"/>
              </a:rPr>
              <a:t>. </a:t>
            </a:r>
          </a:p>
          <a:p>
            <a:endParaRPr lang="fi-FI" dirty="0"/>
          </a:p>
        </p:txBody>
      </p:sp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378573" y="208626"/>
            <a:ext cx="833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fi-FI" sz="2800" b="1" dirty="0"/>
              <a:t>Специалисты по квалификациям, основанных на компетенциях </a:t>
            </a:r>
            <a:r>
              <a:rPr lang="en-US" altLang="fi-FI" sz="2800" b="1" dirty="0"/>
              <a:t>(</a:t>
            </a:r>
            <a:r>
              <a:rPr lang="en-US" altLang="fi-FI" sz="2800" b="1" dirty="0" err="1"/>
              <a:t>Näyttötutkintomestari</a:t>
            </a:r>
            <a:r>
              <a:rPr lang="en-US" altLang="fi-FI" sz="2800" b="1" dirty="0"/>
              <a:t> NTM) </a:t>
            </a:r>
          </a:p>
        </p:txBody>
      </p:sp>
    </p:spTree>
    <p:extLst>
      <p:ext uri="{BB962C8B-B14F-4D97-AF65-F5344CB8AC3E}">
        <p14:creationId xmlns:p14="http://schemas.microsoft.com/office/powerpoint/2010/main" xmlns="" val="263204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Индивидуальный подход к обучению взрослых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ключевых принципов и предпосылкой успеха в деле обучения квалификациям Уровня 5 является индивидуализированный подход в обучении взрослых</a:t>
            </a:r>
          </a:p>
          <a:p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принцип был признан в университете прикладных наук в период организации обучения специалистов по квалификациям, основанным на компетенциях; студенты на себе испытали подход, который они будут применять в ходе обучения взрослых для получения квалификаций Уровня 5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Докторская диссертация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Päivi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Kilja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4.5.2018: </a:t>
            </a:r>
          </a:p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«Свобода, принятие решений и понимание возможностей лежат в основе участия в практическом обучении».</a:t>
            </a:r>
          </a:p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«Участие взрослого обучающегося в определении собственного обучения осуществлялось в существующей трудовой среде, через взаимодействие между людьми и системами профориентации и поддержки».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C89E1B-EAEE-4CD6-A4EE-F16BDA92F456}"/>
              </a:ext>
            </a:extLst>
          </p:cNvPr>
          <p:cNvSpPr/>
          <p:nvPr/>
        </p:nvSpPr>
        <p:spPr>
          <a:xfrm>
            <a:off x="556788" y="16873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065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Выводы</a:t>
            </a:r>
            <a:r>
              <a:rPr lang="fi-FI" sz="3600" dirty="0"/>
              <a:t> (Kilja, P. 2018)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+mj-lt"/>
              </a:rPr>
              <a:t>Персонализация обучения</a:t>
            </a:r>
          </a:p>
          <a:p>
            <a:r>
              <a:rPr lang="ru-RU" sz="2600" dirty="0">
                <a:latin typeface="+mj-lt"/>
              </a:rPr>
              <a:t>Построение индивидуальной траектории обучения (социальное действие)  </a:t>
            </a:r>
          </a:p>
          <a:p>
            <a:r>
              <a:rPr lang="ru-RU" sz="2600" dirty="0">
                <a:latin typeface="+mj-lt"/>
              </a:rPr>
              <a:t>Прислушиваться к потребностям взрослого обучающегося в процессе персонализации   </a:t>
            </a:r>
          </a:p>
          <a:p>
            <a:r>
              <a:rPr lang="ru-RU" sz="2600" dirty="0">
                <a:latin typeface="+mj-lt"/>
              </a:rPr>
              <a:t>Персонализация обязательств в рамках обучения – оценка компетенций взрослых обучающихся   </a:t>
            </a:r>
          </a:p>
          <a:p>
            <a:r>
              <a:rPr lang="ru-RU" sz="2600" dirty="0">
                <a:latin typeface="+mj-lt"/>
              </a:rPr>
              <a:t>Переход от структур образования взрослых и концепции администрирования к культуре предоставления услуг  </a:t>
            </a:r>
          </a:p>
        </p:txBody>
      </p:sp>
    </p:spTree>
    <p:extLst>
      <p:ext uri="{BB962C8B-B14F-4D97-AF65-F5344CB8AC3E}">
        <p14:creationId xmlns:p14="http://schemas.microsoft.com/office/powerpoint/2010/main" xmlns="" val="41845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59" y="488026"/>
            <a:ext cx="7979164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Модель реформирования </a:t>
            </a:r>
            <a:r>
              <a:rPr lang="ru-RU" sz="3200" dirty="0" err="1"/>
              <a:t>ПОО</a:t>
            </a:r>
            <a:r>
              <a:rPr lang="ru-RU" sz="3200" dirty="0"/>
              <a:t> с </a:t>
            </a:r>
            <a:r>
              <a:rPr lang="fi-FI" sz="3200" dirty="0"/>
              <a:t>01.01.2018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73" y="1813589"/>
            <a:ext cx="8334309" cy="447993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5974B6-8472-4374-83DC-EB9F81BB568E}"/>
              </a:ext>
            </a:extLst>
          </p:cNvPr>
          <p:cNvSpPr txBox="1"/>
          <p:nvPr/>
        </p:nvSpPr>
        <p:spPr>
          <a:xfrm>
            <a:off x="573819" y="1723061"/>
            <a:ext cx="81390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НОВОЕ </a:t>
            </a:r>
            <a:r>
              <a:rPr lang="ru-RU" sz="1400" b="1" dirty="0" err="1"/>
              <a:t>ПОО</a:t>
            </a:r>
            <a:r>
              <a:rPr lang="ru-RU" sz="1400" b="1" dirty="0"/>
              <a:t> </a:t>
            </a:r>
          </a:p>
          <a:p>
            <a:r>
              <a:rPr lang="ru-RU" sz="1400" dirty="0"/>
              <a:t>В сфере труда происходят изменения. Продолжают появляться новые профессии и исчезать старые. Технологические инновации.  Переосмыслена логика заработка. Потребности учащихся носят все более индивидуальный характер. Необходимо совершенствовать квалификацию в течение всей карьеры.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5C0BA2-1BD2-40EC-AF0B-3AAC6A8AD528}"/>
              </a:ext>
            </a:extLst>
          </p:cNvPr>
          <p:cNvSpPr txBox="1"/>
          <p:nvPr/>
        </p:nvSpPr>
        <p:spPr>
          <a:xfrm>
            <a:off x="485435" y="3512745"/>
            <a:ext cx="1352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Обучение на рабочем месте</a:t>
            </a:r>
            <a:endParaRPr lang="en-GB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E5F311-9B21-4FCD-ABCE-004ACFE1E7D9}"/>
              </a:ext>
            </a:extLst>
          </p:cNvPr>
          <p:cNvSpPr txBox="1"/>
          <p:nvPr/>
        </p:nvSpPr>
        <p:spPr>
          <a:xfrm>
            <a:off x="501767" y="3853503"/>
            <a:ext cx="13524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ПЕРСОНАЛЬНЫЙ ПЛАН ОБУЧЕНИЯ</a:t>
            </a:r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ADF13-0E2D-4508-A94C-33AB7343DCA8}"/>
              </a:ext>
            </a:extLst>
          </p:cNvPr>
          <p:cNvSpPr txBox="1"/>
          <p:nvPr/>
        </p:nvSpPr>
        <p:spPr>
          <a:xfrm>
            <a:off x="108641" y="4873460"/>
            <a:ext cx="19646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ГИБКИЕ УСЛОВИЯ ПРИЕМА НА ОБУЧЕНИЕ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03811C-CE79-44EE-85D8-057DAC9B37D2}"/>
              </a:ext>
            </a:extLst>
          </p:cNvPr>
          <p:cNvSpPr txBox="1"/>
          <p:nvPr/>
        </p:nvSpPr>
        <p:spPr>
          <a:xfrm>
            <a:off x="2231680" y="3429000"/>
            <a:ext cx="100946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Из аудитории на рабочее место и тренажеры</a:t>
            </a:r>
            <a:endParaRPr lang="en-GB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780DD9-DF86-4168-9391-749541823A53}"/>
              </a:ext>
            </a:extLst>
          </p:cNvPr>
          <p:cNvSpPr txBox="1"/>
          <p:nvPr/>
        </p:nvSpPr>
        <p:spPr>
          <a:xfrm>
            <a:off x="2601363" y="2748349"/>
            <a:ext cx="1009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Изменяющаяся среда обучения</a:t>
            </a:r>
            <a:endParaRPr lang="en-GB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840E10-259A-430D-8985-B3E4FAE0E664}"/>
              </a:ext>
            </a:extLst>
          </p:cNvPr>
          <p:cNvSpPr txBox="1"/>
          <p:nvPr/>
        </p:nvSpPr>
        <p:spPr>
          <a:xfrm>
            <a:off x="3241141" y="3139152"/>
            <a:ext cx="100946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Усвоение недостающих навыков</a:t>
            </a:r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2E697F-ADA7-4B27-A8CD-2F953D676508}"/>
              </a:ext>
            </a:extLst>
          </p:cNvPr>
          <p:cNvSpPr txBox="1"/>
          <p:nvPr/>
        </p:nvSpPr>
        <p:spPr>
          <a:xfrm>
            <a:off x="2325068" y="4468848"/>
            <a:ext cx="916073" cy="646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Преподаватели направляют, </a:t>
            </a:r>
            <a:r>
              <a:rPr lang="ru-RU" sz="900" dirty="0" err="1"/>
              <a:t>помогаютиоценивают</a:t>
            </a:r>
            <a:endParaRPr lang="en-GB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3FCD59-6B41-4B06-AD0F-74FAFD866AF4}"/>
              </a:ext>
            </a:extLst>
          </p:cNvPr>
          <p:cNvSpPr txBox="1"/>
          <p:nvPr/>
        </p:nvSpPr>
        <p:spPr>
          <a:xfrm>
            <a:off x="3883937" y="4462424"/>
            <a:ext cx="119505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ГИБКОЕ ВРЕМЯ ОБУЧЕНИЯ, укорочение курсов</a:t>
            </a:r>
            <a:endParaRPr lang="en-GB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DC654C-1800-4ED8-87A3-EA3868C9B4AE}"/>
              </a:ext>
            </a:extLst>
          </p:cNvPr>
          <p:cNvSpPr txBox="1"/>
          <p:nvPr/>
        </p:nvSpPr>
        <p:spPr>
          <a:xfrm>
            <a:off x="5278168" y="3680322"/>
            <a:ext cx="7785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Демонстрация навыков на практике</a:t>
            </a:r>
            <a:endParaRPr lang="en-GB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48BF70-B506-489E-AE26-C530E15BD89C}"/>
              </a:ext>
            </a:extLst>
          </p:cNvPr>
          <p:cNvSpPr txBox="1"/>
          <p:nvPr/>
        </p:nvSpPr>
        <p:spPr>
          <a:xfrm>
            <a:off x="5732348" y="2751511"/>
            <a:ext cx="1009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Обновление навыков</a:t>
            </a:r>
            <a:endParaRPr lang="en-GB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C9EA8F-F015-48B4-AAA8-700C79AB382F}"/>
              </a:ext>
            </a:extLst>
          </p:cNvPr>
          <p:cNvSpPr txBox="1"/>
          <p:nvPr/>
        </p:nvSpPr>
        <p:spPr>
          <a:xfrm>
            <a:off x="6860637" y="3222638"/>
            <a:ext cx="10094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Трудоустройство</a:t>
            </a:r>
            <a:endParaRPr lang="en-GB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C1A52C-F98E-4BD7-9ED7-FC4807258FBE}"/>
              </a:ext>
            </a:extLst>
          </p:cNvPr>
          <p:cNvSpPr txBox="1"/>
          <p:nvPr/>
        </p:nvSpPr>
        <p:spPr>
          <a:xfrm>
            <a:off x="6237078" y="3666313"/>
            <a:ext cx="10094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КВАЛИФИКАЦИЯ</a:t>
            </a:r>
            <a:endParaRPr lang="en-GB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550804-F463-4CDD-9913-0AACB40137EE}"/>
              </a:ext>
            </a:extLst>
          </p:cNvPr>
          <p:cNvSpPr txBox="1"/>
          <p:nvPr/>
        </p:nvSpPr>
        <p:spPr>
          <a:xfrm>
            <a:off x="7552006" y="4271719"/>
            <a:ext cx="10094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Обучение в ВУЗЕ</a:t>
            </a:r>
            <a:endParaRPr lang="en-GB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F529F1-5ADF-4FC5-97CF-1DCC49D3952A}"/>
              </a:ext>
            </a:extLst>
          </p:cNvPr>
          <p:cNvSpPr txBox="1"/>
          <p:nvPr/>
        </p:nvSpPr>
        <p:spPr>
          <a:xfrm>
            <a:off x="6314737" y="4541338"/>
            <a:ext cx="1863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ШИРОКИЕ КВАЛИФИКАЦИИ</a:t>
            </a:r>
          </a:p>
          <a:p>
            <a:pPr algn="ctr"/>
            <a:r>
              <a:rPr lang="ru-RU" sz="900" dirty="0"/>
              <a:t>164 квалификации вместо 351</a:t>
            </a:r>
            <a:endParaRPr lang="en-GB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8B1D4E-A8DE-415C-AAFB-8125BCAA675E}"/>
              </a:ext>
            </a:extLst>
          </p:cNvPr>
          <p:cNvSpPr txBox="1"/>
          <p:nvPr/>
        </p:nvSpPr>
        <p:spPr>
          <a:xfrm>
            <a:off x="491149" y="5346139"/>
            <a:ext cx="312797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ФИНАНСИРОВАНИЕ  ДЛЯ ПОВЫШЕНИЯ  ЭФФЕКТИВНОСТИ</a:t>
            </a:r>
          </a:p>
          <a:p>
            <a:pPr algn="ctr"/>
            <a:r>
              <a:rPr lang="ru-RU" sz="900" dirty="0"/>
              <a:t>Студенты завершают обучение, находят работу или продолжают учиться</a:t>
            </a:r>
            <a:endParaRPr lang="en-GB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734554-1403-469B-A284-80E6155B3F6C}"/>
              </a:ext>
            </a:extLst>
          </p:cNvPr>
          <p:cNvSpPr txBox="1"/>
          <p:nvPr/>
        </p:nvSpPr>
        <p:spPr>
          <a:xfrm>
            <a:off x="3731700" y="5401131"/>
            <a:ext cx="253777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ЕДИНЫЙ ЗАКОН, ЕДИНАЯ ЛИЦЕНЗИЯ НА ОБУЧЕНИЕ </a:t>
            </a:r>
          </a:p>
          <a:p>
            <a:pPr algn="ctr"/>
            <a:r>
              <a:rPr lang="ru-RU" sz="900" dirty="0"/>
              <a:t>Нет разделения между молодежью и взрослыми</a:t>
            </a:r>
            <a:endParaRPr lang="en-GB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D2239E-AD97-4830-8EE6-0E21566134B0}"/>
              </a:ext>
            </a:extLst>
          </p:cNvPr>
          <p:cNvSpPr txBox="1"/>
          <p:nvPr/>
        </p:nvSpPr>
        <p:spPr>
          <a:xfrm>
            <a:off x="6335108" y="5449631"/>
            <a:ext cx="2317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МЕНЬШЕ БЮРОКРАТИИ, ВЫШЕ АВТОРИТЕТ</a:t>
            </a:r>
          </a:p>
          <a:p>
            <a:pPr algn="ctr"/>
            <a:r>
              <a:rPr lang="ru-RU" sz="900" dirty="0"/>
              <a:t>провайдеров обучения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xmlns="" val="3140958019"/>
      </p:ext>
    </p:extLst>
  </p:cSld>
  <p:clrMapOvr>
    <a:masterClrMapping/>
  </p:clrMapOvr>
</p:sld>
</file>

<file path=ppt/theme/theme1.xml><?xml version="1.0" encoding="utf-8"?>
<a:theme xmlns:a="http://schemas.openxmlformats.org/drawingml/2006/main" name="HAMK_ppmastr2017_Eng (002)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MK_ppmastr2017_Eng (002)" id="{7A16F374-97F6-4DDD-A8EF-4E65EDAC4AF8}" vid="{C691023F-FE75-4F74-BF25-EF76EE9FCBF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bc3c4bbb-6da8-4c98-8c13-a85c6b75e98e" xsi:nil="true"/>
    <ReferenceNumber xmlns="bc3c4bbb-6da8-4c98-8c13-a85c6b75e98e" xsi:nil="true"/>
    <Countries xmlns="df6b2545-d15d-4d63-86ca-644416e434f8">
      <Value>231</Value>
    </Countries>
    <ETFLanguage xmlns="bc3c4bbb-6da8-4c98-8c13-a85c6b75e98e">Russian</ETFLanguage>
    <PA_QUAL xmlns="df6b2545-d15d-4d63-86ca-644416e434f8">88</PA_QUAL>
    <Regions xmlns="df6b2545-d15d-4d63-86ca-644416e434f8">
      <Value>Not Applicable</Value>
    </Regions>
    <Origin xmlns="bc3c4bbb-6da8-4c98-8c13-a85c6b75e98e" xsi:nil="true"/>
    <Qualifications_x0020_Keywords xmlns="bc3c4bbb-6da8-4c98-8c13-a85c6b75e98e"/>
    <Status xmlns="bc3c4bbb-6da8-4c98-8c13-a85c6b75e98e" xsi:nil="true"/>
    <ReferenceYear xmlns="bc3c4bbb-6da8-4c98-8c13-a85c6b75e98e">2018</ReferenceYear>
    <General_x0020_Keywords xmlns="df6b2545-d15d-4d63-86ca-644416e434f8"/>
    <OperationsSubArea xmlns="bc3c4bbb-6da8-4c98-8c13-a85c6b75e98e">Qualifications and qualification system</OperationsSubArea>
    <_dlc_DocId xmlns="df6b2545-d15d-4d63-86ca-644416e434f8">ETFDMS-2034704231-2047</_dlc_DocId>
    <_dlc_DocIdUrl xmlns="df6b2545-d15d-4d63-86ca-644416e434f8">
      <Url>https://sharing.etf.europa.eu/sites/dms/ops/qualf/_layouts/15/DocIdRedir.aspx?ID=ETFDMS-2034704231-2047</Url>
      <Description>ETFDMS-2034704231-2047</Description>
    </_dlc_DocIdUrl>
    <Event_x0020_Meeting_x0020_Document_x0020_Type xmlns="df6b2545-d15d-4d63-86ca-644416e434f8">Presentation</Event_x0020_Meeting_x0020_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vent-Meeting Document" ma:contentTypeID="0x01010018C77CAB493C4CC28C851D171ACDEB5D00596B2BA2685E0A45A241E5F16505E5C500E7ACB01FCAFE3B4FAF4542484D921456" ma:contentTypeVersion="22" ma:contentTypeDescription="" ma:contentTypeScope="" ma:versionID="187c557672fdb29590166087a36acddb">
  <xsd:schema xmlns:xsd="http://www.w3.org/2001/XMLSchema" xmlns:xs="http://www.w3.org/2001/XMLSchema" xmlns:p="http://schemas.microsoft.com/office/2006/metadata/properties" xmlns:ns1="df6b2545-d15d-4d63-86ca-644416e434f8" xmlns:ns2="bc3c4bbb-6da8-4c98-8c13-a85c6b75e98e" targetNamespace="http://schemas.microsoft.com/office/2006/metadata/properties" ma:root="true" ma:fieldsID="e4c9166474693185885494972017cf77" ns1:_="" ns2:_="">
    <xsd:import namespace="df6b2545-d15d-4d63-86ca-644416e434f8"/>
    <xsd:import namespace="bc3c4bbb-6da8-4c98-8c13-a85c6b75e98e"/>
    <xsd:element name="properties">
      <xsd:complexType>
        <xsd:sequence>
          <xsd:element name="documentManagement">
            <xsd:complexType>
              <xsd:all>
                <xsd:element ref="ns1:Event_x0020_Meeting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2:Qualifications_x0020_Keywords" minOccurs="0"/>
                <xsd:element ref="ns1:Countries" minOccurs="0"/>
                <xsd:element ref="ns1:Regions" minOccurs="0"/>
                <xsd:element ref="ns2:Origin" minOccurs="0"/>
                <xsd:element ref="ns1:General_x0020_Keywords" minOccurs="0"/>
                <xsd:element ref="ns2:Status" minOccurs="0"/>
                <xsd:element ref="ns1:PA_QUAL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Event_x0020_Meeting_x0020_Document_x0020_Type" ma:index="0" ma:displayName="Event-Meeting Document Type" ma:format="Dropdown" ma:internalName="Event_x0020_Meeting_x0020_Document_x0020_Type" ma:readOnly="false">
      <xsd:simpleType>
        <xsd:restriction base="dms:Choice">
          <xsd:enumeration value="Agenda"/>
          <xsd:enumeration value="Article"/>
          <xsd:enumeration value="Background note"/>
          <xsd:enumeration value="Briefing for speakers"/>
          <xsd:enumeration value="Budget"/>
          <xsd:enumeration value="Concept note"/>
          <xsd:enumeration value="Event assessment"/>
          <xsd:enumeration value="Event profile"/>
          <xsd:enumeration value="Feedback report"/>
          <xsd:enumeration value="Final report"/>
          <xsd:enumeration value="Invitation"/>
          <xsd:enumeration value="Paper"/>
          <xsd:enumeration value="Participants List"/>
          <xsd:enumeration value="Presentation"/>
          <xsd:enumeration value="Press release"/>
          <xsd:enumeration value="Speech"/>
        </xsd:restriction>
      </xsd:simpleType>
    </xsd:element>
    <xsd:element name="Countries" ma:index="9" nillable="true" ma:displayName="Countries" ma:list="{9194351c-4b7d-432a-9a74-6cfaf37d5a5a}" ma:internalName="Countries0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0" nillable="true" ma:displayName="Regions" ma:default="Not Applicable" ma:internalName="Region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2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PA_QUAL" ma:index="20" nillable="true" ma:displayName="Project Activity" ma:list="{a03d2809-6600-4914-80c7-0b761fb3a898}" ma:internalName="PA_QUAL" ma:showField="Title" ma:web="df6b2545-d15d-4d63-86ca-644416e434f8">
      <xsd:simpleType>
        <xsd:restriction base="dms:Lookup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c4bbb-6da8-4c98-8c13-a85c6b75e98e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8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Qualifications_x0020_Keywords" ma:index="8" nillable="true" ma:displayName="Qualifications Keywords" ma:internalName="Qualifications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 and certification"/>
                    <xsd:enumeration value="Bologna Process"/>
                    <xsd:enumeration value="Credit Systems"/>
                    <xsd:enumeration value="Curricula"/>
                    <xsd:enumeration value="Standards"/>
                    <xsd:enumeration value="European Qualifications Framework"/>
                    <xsd:enumeration value="Learning outcomes"/>
                    <xsd:enumeration value="Legislation"/>
                    <xsd:enumeration value="Institutional arrangements"/>
                    <xsd:enumeration value="Mobility"/>
                    <xsd:enumeration value="Qualifications frameworks"/>
                    <xsd:enumeration value="Quality assurance of qualifications"/>
                    <xsd:enumeration value="Recognition of qualifications"/>
                    <xsd:enumeration value="Sector skills councils"/>
                    <xsd:enumeration value="Validation of non-formal and informal learning"/>
                  </xsd:restriction>
                </xsd:simpleType>
              </xsd:element>
            </xsd:sequence>
          </xsd:extension>
        </xsd:complexContent>
      </xsd:complexType>
    </xsd:element>
    <xsd:element name="Origin" ma:index="11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13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8457D03-D31E-4BE6-9F4D-C7C1EFB42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4D9AC-5256-46CE-AD1C-C6DAFA0FE636}">
  <ds:schemaRefs>
    <ds:schemaRef ds:uri="http://schemas.microsoft.com/sharepoint/v3"/>
    <ds:schemaRef ds:uri="f81da6c8-1a66-4f1d-93d2-87bd9b4637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071AC9-8B5B-431E-9552-1B0DC04C9D67}"/>
</file>

<file path=customXml/itemProps4.xml><?xml version="1.0" encoding="utf-8"?>
<ds:datastoreItem xmlns:ds="http://schemas.openxmlformats.org/officeDocument/2006/customXml" ds:itemID="{58BC2220-62E8-47FA-9994-600034C53E1F}"/>
</file>

<file path=docProps/app.xml><?xml version="1.0" encoding="utf-8"?>
<Properties xmlns="http://schemas.openxmlformats.org/officeDocument/2006/extended-properties" xmlns:vt="http://schemas.openxmlformats.org/officeDocument/2006/docPropsVTypes">
  <Template>HAMK_ppmastr2017_Eng (002)</Template>
  <TotalTime>7174</TotalTime>
  <Words>888</Words>
  <Application>Microsoft Office PowerPoint</Application>
  <PresentationFormat>On-screen Show (4:3)</PresentationFormat>
  <Paragraphs>118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HAMK_ppmastr2017_Eng (002)</vt:lpstr>
      <vt:lpstr>Slide 1</vt:lpstr>
      <vt:lpstr>Slide 2</vt:lpstr>
      <vt:lpstr>Slide 3</vt:lpstr>
      <vt:lpstr>Реформирование ПОО началось 01.01.2018 </vt:lpstr>
      <vt:lpstr>Исторический контекст формирования квалификаций среднего ПОО Уровня 5 в Финляндии</vt:lpstr>
      <vt:lpstr>Специалисты по квалификациям, основанных на компетенциях (Näyttötutkintomestari NTM) </vt:lpstr>
      <vt:lpstr>Индивидуальный подход к обучению взрослых</vt:lpstr>
      <vt:lpstr>Выводы (Kilja, P. 2018) </vt:lpstr>
      <vt:lpstr>Модель реформирования ПОО с 01.01.2018  </vt:lpstr>
      <vt:lpstr>Реформирование подготовки преподавателей для будущего  Образовательный форум для преподавателей</vt:lpstr>
      <vt:lpstr>Slide 11</vt:lpstr>
    </vt:vector>
  </TitlesOfParts>
  <Company>Hamk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1. Finland RU</dc:title>
  <dc:creator>Reima Kallinen</dc:creator>
  <cp:lastModifiedBy>kochubeeva</cp:lastModifiedBy>
  <cp:revision>319</cp:revision>
  <cp:lastPrinted>2017-02-02T12:51:08Z</cp:lastPrinted>
  <dcterms:created xsi:type="dcterms:W3CDTF">2016-02-25T12:56:05Z</dcterms:created>
  <dcterms:modified xsi:type="dcterms:W3CDTF">2018-05-25T13:15:32Z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0x01010018C77CAB493C4CC28C851D171ACDEB5D00596B2BA2685E0A45A241E5F16505E5C500E7ACB01FCAFE3B4FAF4542484D921456</vt:lpwstr>
  </property>
  <property fmtid="{D5CDD505-2E9C-101B-9397-08002B2CF9AE}" pid="3" name="Area">
    <vt:lpwstr>Operations</vt:lpwstr>
  </property>
  <property fmtid="{D5CDD505-2E9C-101B-9397-08002B2CF9AE}" pid="4" name="_dlc_DocIdItemGuid">
    <vt:lpwstr>401b6643-6396-4a9f-88b9-35a10f2e3eec</vt:lpwstr>
  </property>
  <property fmtid="{D5CDD505-2E9C-101B-9397-08002B2CF9AE}" pid="5" name="OPS Tags">
    <vt:lpwstr>;#Qualifications;#</vt:lpwstr>
  </property>
</Properties>
</file>