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0.xml" ContentType="application/vnd.openxmlformats-officedocument.presentationml.slide+xml"/>
  <Override PartName="/ppt/slides/slide11.xml" ContentType="application/vnd.openxmlformats-officedocument.presentationml.slide+xml"/>
  <Override PartName="/ppt/presentation.xml" ContentType="application/vnd.openxmlformats-officedocument.presentationml.presentation.main+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16"/>
  </p:notesMasterIdLst>
  <p:sldIdLst>
    <p:sldId id="317" r:id="rId5"/>
    <p:sldId id="318" r:id="rId6"/>
    <p:sldId id="288" r:id="rId7"/>
    <p:sldId id="389" r:id="rId8"/>
    <p:sldId id="390" r:id="rId9"/>
    <p:sldId id="326" r:id="rId10"/>
    <p:sldId id="388" r:id="rId11"/>
    <p:sldId id="386" r:id="rId12"/>
    <p:sldId id="384" r:id="rId13"/>
    <p:sldId id="383" r:id="rId14"/>
    <p:sldId id="373"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CCFF"/>
    <a:srgbClr val="800080"/>
    <a:srgbClr val="145E87"/>
    <a:srgbClr val="292929"/>
    <a:srgbClr val="660066"/>
    <a:srgbClr val="00688F"/>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Normaali tyyli 3 - Korostu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C89EF96-8CEA-46FF-86C4-4CE0E7609802}" styleName="Vaalea tyyli 3 - Korostu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Normaali tyyli 4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660"/>
  </p:normalViewPr>
  <p:slideViewPr>
    <p:cSldViewPr snapToGrid="0">
      <p:cViewPr varScale="1">
        <p:scale>
          <a:sx n="86" d="100"/>
          <a:sy n="86" d="100"/>
        </p:scale>
        <p:origin x="-1146"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65B5B4-4643-4E3D-85E2-981C478AF08C}" type="datetimeFigureOut">
              <a:rPr lang="fi-FI" smtClean="0"/>
              <a:pPr/>
              <a:t>25.5.2018</a:t>
            </a:fld>
            <a:endParaRPr lang="fr-FR"/>
          </a:p>
        </p:txBody>
      </p:sp>
      <p:sp>
        <p:nvSpPr>
          <p:cNvPr id="4" name="Dian kuvan paikkamerkki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51E532-4105-4F6E-9493-B1582D88C1BC}" type="slidenum">
              <a:rPr lang="fi-FI" smtClean="0"/>
              <a:pPr/>
              <a:t>‹#›</a:t>
            </a:fld>
            <a:endParaRPr lang="fr-FR"/>
          </a:p>
        </p:txBody>
      </p:sp>
    </p:spTree>
    <p:extLst>
      <p:ext uri="{BB962C8B-B14F-4D97-AF65-F5344CB8AC3E}">
        <p14:creationId xmlns:p14="http://schemas.microsoft.com/office/powerpoint/2010/main" xmlns="" val="253012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Huomautusten paikkamerkki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altLang="fi-FI" smtClean="0"/>
          </a:p>
        </p:txBody>
      </p:sp>
      <p:sp>
        <p:nvSpPr>
          <p:cNvPr id="82948" name="Dian numeron paikkamerkki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CBCBD7-4413-454D-AC29-CF4BF8D79306}" type="slidenum">
              <a:rPr lang="fi-FI" altLang="fi-FI" smtClean="0"/>
              <a:pPr fontAlgn="base">
                <a:spcBef>
                  <a:spcPct val="0"/>
                </a:spcBef>
                <a:spcAft>
                  <a:spcPct val="0"/>
                </a:spcAft>
              </a:pPr>
              <a:t>11</a:t>
            </a:fld>
            <a:endParaRPr lang="fr-FR" altLang="fi-FI" smtClean="0"/>
          </a:p>
        </p:txBody>
      </p:sp>
    </p:spTree>
    <p:extLst>
      <p:ext uri="{BB962C8B-B14F-4D97-AF65-F5344CB8AC3E}">
        <p14:creationId xmlns:p14="http://schemas.microsoft.com/office/powerpoint/2010/main" xmlns="" val="519936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smtClean="0"/>
              <a:t>Muokkaa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26" name="Date Placeholder 3"/>
          <p:cNvSpPr>
            <a:spLocks noGrp="1"/>
          </p:cNvSpPr>
          <p:nvPr>
            <p:ph type="dt" sz="half" idx="2"/>
          </p:nvPr>
        </p:nvSpPr>
        <p:spPr>
          <a:xfrm>
            <a:off x="5765897" y="0"/>
            <a:ext cx="1170665" cy="365125"/>
          </a:xfrm>
          <a:prstGeom prst="rect">
            <a:avLst/>
          </a:prstGeom>
        </p:spPr>
        <p:txBody>
          <a:bodyPr vert="horz" lIns="91440" tIns="45720" rIns="91440" bIns="45720" rtlCol="0" anchor="ctr"/>
          <a:lstStyle>
            <a:lvl1pPr algn="ctr">
              <a:defRPr sz="1200" i="1">
                <a:solidFill>
                  <a:schemeClr val="bg1"/>
                </a:solidFill>
              </a:defRPr>
            </a:lvl1pPr>
          </a:lstStyle>
          <a:p>
            <a:fld id="{DF1E5FC8-8E3E-4F01-9E4A-B1BF270B9CD8}" type="datetime1">
              <a:rPr lang="fi-FI" smtClean="0"/>
              <a:pPr/>
              <a:t>25.5.2018</a:t>
            </a:fld>
            <a:endParaRPr lang="fi-FI"/>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59934" y="6517006"/>
            <a:ext cx="1002399" cy="299223"/>
          </a:xfrm>
          <a:prstGeom prst="rect">
            <a:avLst/>
          </a:prstGeom>
        </p:spPr>
      </p:pic>
    </p:spTree>
    <p:extLst>
      <p:ext uri="{BB962C8B-B14F-4D97-AF65-F5344CB8AC3E}">
        <p14:creationId xmlns:p14="http://schemas.microsoft.com/office/powerpoint/2010/main" xmlns="" val="34141455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xmlns="" val="35794818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83409"/>
            <a:ext cx="1971675" cy="569355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628650" y="483409"/>
            <a:ext cx="5800725" cy="5693554"/>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9"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7B5DAE34-1CC2-4767-A5A4-587111130989}" type="datetime1">
              <a:rPr lang="fi-FI" smtClean="0"/>
              <a:pPr/>
              <a:t>25.5.2018</a:t>
            </a:fld>
            <a:endParaRPr lang="fi-FI"/>
          </a:p>
        </p:txBody>
      </p:sp>
      <p:sp>
        <p:nvSpPr>
          <p:cNvPr id="10"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27506227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378573" y="488026"/>
            <a:ext cx="8334309" cy="1325563"/>
          </a:xfrm>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38" name="Date Placeholder 3"/>
          <p:cNvSpPr>
            <a:spLocks noGrp="1"/>
          </p:cNvSpPr>
          <p:nvPr>
            <p:ph type="dt" sz="half" idx="2"/>
          </p:nvPr>
        </p:nvSpPr>
        <p:spPr>
          <a:xfrm>
            <a:off x="8127549" y="6692011"/>
            <a:ext cx="1016451" cy="131046"/>
          </a:xfrm>
          <a:prstGeom prst="rect">
            <a:avLst/>
          </a:prstGeom>
        </p:spPr>
        <p:txBody>
          <a:bodyPr vert="horz" lIns="91440" tIns="45720" rIns="91440" bIns="45720" rtlCol="0" anchor="ctr"/>
          <a:lstStyle>
            <a:lvl1pPr algn="r">
              <a:defRPr sz="900" i="1">
                <a:solidFill>
                  <a:schemeClr val="bg1"/>
                </a:solidFill>
              </a:defRPr>
            </a:lvl1pPr>
          </a:lstStyle>
          <a:p>
            <a:fld id="{2A6FEF59-6C0C-45BE-B722-F43E5672C2C0}" type="datetime1">
              <a:rPr lang="fi-FI" smtClean="0"/>
              <a:pPr/>
              <a:t>25.5.2018</a:t>
            </a:fld>
            <a:endParaRPr lang="fi-FI"/>
          </a:p>
        </p:txBody>
      </p:sp>
      <p:sp>
        <p:nvSpPr>
          <p:cNvPr id="39" name="Footer Placeholder 4"/>
          <p:cNvSpPr>
            <a:spLocks noGrp="1"/>
          </p:cNvSpPr>
          <p:nvPr>
            <p:ph type="ftr" sz="quarter" idx="3"/>
          </p:nvPr>
        </p:nvSpPr>
        <p:spPr>
          <a:xfrm>
            <a:off x="6406624" y="6525761"/>
            <a:ext cx="2737376" cy="137128"/>
          </a:xfrm>
          <a:prstGeom prst="rect">
            <a:avLst/>
          </a:prstGeom>
        </p:spPr>
        <p:txBody>
          <a:bodyPr vert="horz" lIns="91440" tIns="45720" rIns="91440" bIns="45720" rtlCol="0" anchor="ctr"/>
          <a:lstStyle>
            <a:lvl1pPr algn="r">
              <a:defRPr sz="900" i="1">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29934535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430990" y="1709739"/>
            <a:ext cx="8281892" cy="2852737"/>
          </a:xfrm>
        </p:spPr>
        <p:txBody>
          <a:bodyPr anchor="b"/>
          <a:lstStyle>
            <a:lvl1pPr>
              <a:defRPr sz="6000"/>
            </a:lvl1pPr>
          </a:lstStyle>
          <a:p>
            <a:r>
              <a:rPr lang="fi-FI" smtClean="0"/>
              <a:t>Muokkaa perustyyl. napsautt.</a:t>
            </a:r>
            <a:endParaRPr lang="en-US" dirty="0"/>
          </a:p>
        </p:txBody>
      </p:sp>
      <p:sp>
        <p:nvSpPr>
          <p:cNvPr id="3" name="Text Placeholder 2"/>
          <p:cNvSpPr>
            <a:spLocks noGrp="1"/>
          </p:cNvSpPr>
          <p:nvPr>
            <p:ph type="body" idx="1"/>
          </p:nvPr>
        </p:nvSpPr>
        <p:spPr>
          <a:xfrm>
            <a:off x="430990" y="4589464"/>
            <a:ext cx="8281891"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16" name="Suorakulmio 3"/>
          <p:cNvSpPr/>
          <p:nvPr/>
        </p:nvSpPr>
        <p:spPr>
          <a:xfrm>
            <a:off x="5654" y="6459998"/>
            <a:ext cx="9144001"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19" name="Suorakulmio 3"/>
          <p:cNvSpPr/>
          <p:nvPr/>
        </p:nvSpPr>
        <p:spPr>
          <a:xfrm>
            <a:off x="1" y="0"/>
            <a:ext cx="6942494"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000" i="1" dirty="0" smtClean="0"/>
              <a:t>#HAMK</a:t>
            </a:r>
            <a:endParaRPr lang="fr-FR" sz="2000" i="1" dirty="0"/>
          </a:p>
        </p:txBody>
      </p:sp>
      <p:sp>
        <p:nvSpPr>
          <p:cNvPr id="20" name="Suorakulmio 4"/>
          <p:cNvSpPr/>
          <p:nvPr/>
        </p:nvSpPr>
        <p:spPr>
          <a:xfrm>
            <a:off x="7827688" y="0"/>
            <a:ext cx="442597" cy="407694"/>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1" name="Suorakulmio 7"/>
          <p:cNvSpPr/>
          <p:nvPr/>
        </p:nvSpPr>
        <p:spPr>
          <a:xfrm>
            <a:off x="6942494" y="2057"/>
            <a:ext cx="442597" cy="407694"/>
          </a:xfrm>
          <a:prstGeom prst="rect">
            <a:avLst/>
          </a:prstGeom>
          <a:solidFill>
            <a:srgbClr val="33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2" name="Suorakulmio 8"/>
          <p:cNvSpPr/>
          <p:nvPr/>
        </p:nvSpPr>
        <p:spPr>
          <a:xfrm>
            <a:off x="8270285" y="0"/>
            <a:ext cx="442597" cy="407694"/>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3" name="Suorakulmio 5"/>
          <p:cNvSpPr/>
          <p:nvPr/>
        </p:nvSpPr>
        <p:spPr>
          <a:xfrm>
            <a:off x="8712882" y="0"/>
            <a:ext cx="442597" cy="407694"/>
          </a:xfrm>
          <a:prstGeom prst="rect">
            <a:avLst/>
          </a:prstGeom>
          <a:solidFill>
            <a:srgbClr val="3818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24" name="Suorakulmio 6"/>
          <p:cNvSpPr/>
          <p:nvPr/>
        </p:nvSpPr>
        <p:spPr>
          <a:xfrm>
            <a:off x="7385091" y="0"/>
            <a:ext cx="442597" cy="407694"/>
          </a:xfrm>
          <a:prstGeom prst="rect">
            <a:avLst/>
          </a:prstGeom>
          <a:solidFill>
            <a:srgbClr val="00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fi-FI" dirty="0"/>
          </a:p>
        </p:txBody>
      </p:sp>
      <p:sp>
        <p:nvSpPr>
          <p:cNvPr id="31"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3CD1217D-A6C5-4361-A0E2-7D200BFB0106}" type="datetime1">
              <a:rPr lang="fi-FI" smtClean="0"/>
              <a:pPr/>
              <a:t>25.5.2018</a:t>
            </a:fld>
            <a:endParaRPr lang="fi-FI"/>
          </a:p>
        </p:txBody>
      </p:sp>
      <p:sp>
        <p:nvSpPr>
          <p:cNvPr id="32"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59934" y="6517006"/>
            <a:ext cx="1002399" cy="299223"/>
          </a:xfrm>
          <a:prstGeom prst="rect">
            <a:avLst/>
          </a:prstGeom>
        </p:spPr>
      </p:pic>
    </p:spTree>
    <p:extLst>
      <p:ext uri="{BB962C8B-B14F-4D97-AF65-F5344CB8AC3E}">
        <p14:creationId xmlns:p14="http://schemas.microsoft.com/office/powerpoint/2010/main" xmlns="" val="910304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378573" y="1825624"/>
            <a:ext cx="4136277" cy="4528581"/>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4629150" y="1825625"/>
            <a:ext cx="4083732" cy="4528580"/>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0" name="Date Placeholder 3"/>
          <p:cNvSpPr>
            <a:spLocks noGrp="1"/>
          </p:cNvSpPr>
          <p:nvPr>
            <p:ph type="dt" sz="half" idx="10"/>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46647B99-A879-428F-B3D1-184C4503A93F}" type="datetime1">
              <a:rPr lang="fi-FI" smtClean="0"/>
              <a:pPr/>
              <a:t>25.5.2018</a:t>
            </a:fld>
            <a:endParaRPr lang="fi-FI"/>
          </a:p>
        </p:txBody>
      </p:sp>
      <p:sp>
        <p:nvSpPr>
          <p:cNvPr id="11"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28219105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331980" y="436815"/>
            <a:ext cx="8482423" cy="1253874"/>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331980" y="1681163"/>
            <a:ext cx="41662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4" name="Content Placeholder 3"/>
          <p:cNvSpPr>
            <a:spLocks noGrp="1"/>
          </p:cNvSpPr>
          <p:nvPr>
            <p:ph sz="half" idx="2"/>
          </p:nvPr>
        </p:nvSpPr>
        <p:spPr>
          <a:xfrm>
            <a:off x="331980" y="2505075"/>
            <a:ext cx="4166202" cy="387242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4629150" y="1681163"/>
            <a:ext cx="41852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6" name="Content Placeholder 5"/>
          <p:cNvSpPr>
            <a:spLocks noGrp="1"/>
          </p:cNvSpPr>
          <p:nvPr>
            <p:ph sz="quarter" idx="4"/>
          </p:nvPr>
        </p:nvSpPr>
        <p:spPr>
          <a:xfrm>
            <a:off x="4629150" y="2505075"/>
            <a:ext cx="4185253" cy="3684588"/>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2" name="Date Placeholder 3"/>
          <p:cNvSpPr>
            <a:spLocks noGrp="1"/>
          </p:cNvSpPr>
          <p:nvPr>
            <p:ph type="dt" sz="half" idx="10"/>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BAADC6E0-C4E3-431A-95EE-8D9B0AD46D97}" type="datetime1">
              <a:rPr lang="fi-FI" smtClean="0"/>
              <a:pPr/>
              <a:t>25.5.2018</a:t>
            </a:fld>
            <a:endParaRPr lang="fi-FI"/>
          </a:p>
        </p:txBody>
      </p:sp>
      <p:sp>
        <p:nvSpPr>
          <p:cNvPr id="13" name="Footer Placeholder 4"/>
          <p:cNvSpPr>
            <a:spLocks noGrp="1"/>
          </p:cNvSpPr>
          <p:nvPr>
            <p:ph type="ftr" sz="quarter" idx="11"/>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21850656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8"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237835B1-F0A7-4056-8C50-F3440E56CF28}" type="datetime1">
              <a:rPr lang="fi-FI" smtClean="0"/>
              <a:pPr/>
              <a:t>25.5.2018</a:t>
            </a:fld>
            <a:endParaRPr lang="fi-FI"/>
          </a:p>
        </p:txBody>
      </p:sp>
      <p:sp>
        <p:nvSpPr>
          <p:cNvPr id="9"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2582232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1B112D98-4B05-49FE-9D1A-703A02491D3A}" type="datetime1">
              <a:rPr lang="fi-FI" smtClean="0"/>
              <a:pPr/>
              <a:t>25.5.2018</a:t>
            </a:fld>
            <a:endParaRPr lang="fi-FI"/>
          </a:p>
        </p:txBody>
      </p:sp>
      <p:sp>
        <p:nvSpPr>
          <p:cNvPr id="8"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a:p>
        </p:txBody>
      </p:sp>
    </p:spTree>
    <p:extLst>
      <p:ext uri="{BB962C8B-B14F-4D97-AF65-F5344CB8AC3E}">
        <p14:creationId xmlns:p14="http://schemas.microsoft.com/office/powerpoint/2010/main" xmlns="" val="18380314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355276" y="457200"/>
            <a:ext cx="3223743" cy="1600200"/>
          </a:xfrm>
        </p:spPr>
        <p:txBody>
          <a:bodyPr anchor="b"/>
          <a:lstStyle>
            <a:lvl1pPr>
              <a:defRPr sz="3200"/>
            </a:lvl1pPr>
          </a:lstStyle>
          <a:p>
            <a:r>
              <a:rPr lang="fi-FI" smtClean="0"/>
              <a:t>Muokkaa perustyyl. napsautt.</a:t>
            </a:r>
            <a:endParaRPr lang="en-US" dirty="0"/>
          </a:p>
        </p:txBody>
      </p:sp>
      <p:sp>
        <p:nvSpPr>
          <p:cNvPr id="3" name="Content Placeholder 2"/>
          <p:cNvSpPr>
            <a:spLocks noGrp="1"/>
          </p:cNvSpPr>
          <p:nvPr>
            <p:ph idx="1"/>
          </p:nvPr>
        </p:nvSpPr>
        <p:spPr>
          <a:xfrm>
            <a:off x="3887390" y="987426"/>
            <a:ext cx="484309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355276" y="2057400"/>
            <a:ext cx="32237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8C3463F-E1ED-4E94-A317-1D1FC1A3CF3D}" type="datetime1">
              <a:rPr lang="fi-FI" smtClean="0"/>
              <a:pPr/>
              <a:t>25.5.2018</a:t>
            </a:fld>
            <a:endParaRPr lang="fi-FI"/>
          </a:p>
        </p:txBody>
      </p:sp>
      <p:sp>
        <p:nvSpPr>
          <p:cNvPr id="6" name="Footer Placeholder 5"/>
          <p:cNvSpPr>
            <a:spLocks noGrp="1"/>
          </p:cNvSpPr>
          <p:nvPr>
            <p:ph type="ftr" sz="quarter" idx="11"/>
          </p:nvPr>
        </p:nvSpPr>
        <p:spPr/>
        <p:txBody>
          <a:bodyPr/>
          <a:lstStyle/>
          <a:p>
            <a:r>
              <a:rPr lang="fi-FI" smtClean="0"/>
              <a:t>HAMK Yleisesitys 2017</a:t>
            </a:r>
            <a:endParaRPr lang="fi-FI"/>
          </a:p>
        </p:txBody>
      </p:sp>
    </p:spTree>
    <p:extLst>
      <p:ext uri="{BB962C8B-B14F-4D97-AF65-F5344CB8AC3E}">
        <p14:creationId xmlns:p14="http://schemas.microsoft.com/office/powerpoint/2010/main" xmlns="" val="14700387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577A7033-DAFC-4F83-A11E-CFD44EB0775E}" type="datetime1">
              <a:rPr lang="fi-FI" smtClean="0"/>
              <a:pPr/>
              <a:t>25.5.2018</a:t>
            </a:fld>
            <a:endParaRPr lang="fi-FI"/>
          </a:p>
        </p:txBody>
      </p:sp>
      <p:sp>
        <p:nvSpPr>
          <p:cNvPr id="6" name="Footer Placeholder 5"/>
          <p:cNvSpPr>
            <a:spLocks noGrp="1"/>
          </p:cNvSpPr>
          <p:nvPr>
            <p:ph type="ftr" sz="quarter" idx="11"/>
          </p:nvPr>
        </p:nvSpPr>
        <p:spPr/>
        <p:txBody>
          <a:bodyPr/>
          <a:lstStyle/>
          <a:p>
            <a:r>
              <a:rPr lang="fi-FI" smtClean="0"/>
              <a:t>HAMK Yleisesitys 2017</a:t>
            </a:r>
            <a:endParaRPr lang="fi-FI"/>
          </a:p>
        </p:txBody>
      </p:sp>
    </p:spTree>
    <p:extLst>
      <p:ext uri="{BB962C8B-B14F-4D97-AF65-F5344CB8AC3E}">
        <p14:creationId xmlns:p14="http://schemas.microsoft.com/office/powerpoint/2010/main" xmlns="" val="41201412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uorakulmio 3"/>
          <p:cNvSpPr/>
          <p:nvPr/>
        </p:nvSpPr>
        <p:spPr>
          <a:xfrm>
            <a:off x="0" y="6459998"/>
            <a:ext cx="9149655" cy="407694"/>
          </a:xfrm>
          <a:prstGeom prst="rect">
            <a:avLst/>
          </a:prstGeom>
          <a:solidFill>
            <a:srgbClr val="14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atinLnBrk="0"/>
            <a:r>
              <a:rPr lang="fr-FR" b="1" dirty="0" smtClean="0">
                <a:solidFill>
                  <a:schemeClr val="bg1"/>
                </a:solidFill>
              </a:rPr>
              <a:t>HAMK</a:t>
            </a:r>
            <a:r>
              <a:rPr lang="fr-FR" smtClean="0"/>
              <a:t> </a:t>
            </a:r>
            <a:r>
              <a:rPr lang="fr-FR" b="0" baseline="0" dirty="0" smtClean="0">
                <a:solidFill>
                  <a:schemeClr val="bg1"/>
                </a:solidFill>
              </a:rPr>
              <a:t>– </a:t>
            </a:r>
            <a:r>
              <a:rPr lang="fr-FR" sz="1800" b="0" i="0" kern="1200" baseline="0" dirty="0" smtClean="0">
                <a:solidFill>
                  <a:schemeClr val="lt1"/>
                </a:solidFill>
                <a:effectLst/>
                <a:latin typeface="+mn-lt"/>
              </a:rPr>
              <a:t>L’enseignement supérieur à orientation professionnelle</a:t>
            </a:r>
            <a:endParaRPr lang="fr-FR" sz="1800" b="0" i="1" kern="1200" dirty="0">
              <a:solidFill>
                <a:schemeClr val="lt1"/>
              </a:solidFill>
              <a:effectLst/>
              <a:latin typeface="+mn-lt"/>
              <a:ea typeface="+mn-ea"/>
              <a:cs typeface="+mn-cs"/>
            </a:endParaRPr>
          </a:p>
        </p:txBody>
      </p:sp>
      <p:sp>
        <p:nvSpPr>
          <p:cNvPr id="2" name="Title Placeholder 1"/>
          <p:cNvSpPr>
            <a:spLocks noGrp="1"/>
          </p:cNvSpPr>
          <p:nvPr>
            <p:ph type="title"/>
          </p:nvPr>
        </p:nvSpPr>
        <p:spPr>
          <a:xfrm>
            <a:off x="378573" y="499078"/>
            <a:ext cx="8334309" cy="1325563"/>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378573" y="1825625"/>
            <a:ext cx="8334309"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60394" y="6474401"/>
            <a:ext cx="1170665" cy="365125"/>
          </a:xfrm>
          <a:prstGeom prst="rect">
            <a:avLst/>
          </a:prstGeom>
        </p:spPr>
        <p:txBody>
          <a:bodyPr vert="horz" lIns="91440" tIns="45720" rIns="91440" bIns="45720" rtlCol="0" anchor="ctr"/>
          <a:lstStyle>
            <a:lvl1pPr algn="ctr">
              <a:defRPr sz="1200">
                <a:solidFill>
                  <a:schemeClr val="bg1"/>
                </a:solidFill>
              </a:defRPr>
            </a:lvl1pPr>
          </a:lstStyle>
          <a:p>
            <a:fld id="{94789C80-F76F-475B-BF9C-43FBBB4F723E}" type="datetime1">
              <a:rPr lang="fi-FI" smtClean="0"/>
              <a:pPr/>
              <a:t>25.5.2018</a:t>
            </a:fld>
            <a:endParaRPr lang="fi-FI" dirty="0"/>
          </a:p>
        </p:txBody>
      </p:sp>
      <p:sp>
        <p:nvSpPr>
          <p:cNvPr id="5" name="Footer Placeholder 4"/>
          <p:cNvSpPr>
            <a:spLocks noGrp="1"/>
          </p:cNvSpPr>
          <p:nvPr>
            <p:ph type="ftr" sz="quarter" idx="3"/>
          </p:nvPr>
        </p:nvSpPr>
        <p:spPr>
          <a:xfrm>
            <a:off x="133957" y="6481282"/>
            <a:ext cx="3663424" cy="365125"/>
          </a:xfrm>
          <a:prstGeom prst="rect">
            <a:avLst/>
          </a:prstGeom>
        </p:spPr>
        <p:txBody>
          <a:bodyPr vert="horz" lIns="91440" tIns="45720" rIns="91440" bIns="45720" rtlCol="0" anchor="ctr"/>
          <a:lstStyle>
            <a:lvl1pPr algn="l">
              <a:defRPr sz="1200">
                <a:solidFill>
                  <a:schemeClr val="bg1"/>
                </a:solidFill>
              </a:defRPr>
            </a:lvl1pPr>
          </a:lstStyle>
          <a:p>
            <a:r>
              <a:rPr lang="fi-FI" smtClean="0"/>
              <a:t>HAMK Yleisesitys 2017</a:t>
            </a:r>
            <a:endParaRPr lang="fi-FI" dirty="0"/>
          </a:p>
        </p:txBody>
      </p:sp>
      <p:pic>
        <p:nvPicPr>
          <p:cNvPr id="6" name="Picture 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0" y="-13112"/>
            <a:ext cx="9177338" cy="399901"/>
          </a:xfrm>
          <a:prstGeom prst="rect">
            <a:avLst/>
          </a:prstGeom>
        </p:spPr>
      </p:pic>
      <p:pic>
        <p:nvPicPr>
          <p:cNvPr id="9" name="Kuva 8"/>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rot="16200000">
            <a:off x="7846040" y="4165282"/>
            <a:ext cx="1512168" cy="327636"/>
          </a:xfrm>
          <a:prstGeom prst="rect">
            <a:avLst/>
          </a:prstGeom>
        </p:spPr>
      </p:pic>
    </p:spTree>
    <p:extLst>
      <p:ext uri="{BB962C8B-B14F-4D97-AF65-F5344CB8AC3E}">
        <p14:creationId xmlns:p14="http://schemas.microsoft.com/office/powerpoint/2010/main" xmlns="" val="28604462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minedu.fi/documents/1410845/4183002/Teacher+Education+Development+Programme+201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otsikko 4"/>
          <p:cNvSpPr>
            <a:spLocks noGrp="1"/>
          </p:cNvSpPr>
          <p:nvPr>
            <p:ph type="subTitle" idx="1"/>
          </p:nvPr>
        </p:nvSpPr>
        <p:spPr>
          <a:xfrm>
            <a:off x="-185210" y="653729"/>
            <a:ext cx="9466729" cy="777240"/>
          </a:xfrm>
        </p:spPr>
        <p:txBody>
          <a:bodyPr>
            <a:normAutofit fontScale="70000" lnSpcReduction="20000"/>
          </a:bodyPr>
          <a:lstStyle/>
          <a:p>
            <a:r>
              <a:rPr lang="fr-FR" sz="3200" b="1" dirty="0" smtClean="0">
                <a:latin typeface="+mj-lt"/>
              </a:rPr>
              <a:t>Réforme de l’EFPT (enseignement et formation professionnelle et technique) et détermination du niveau 5 à travers la formation des enseignants en Finlande </a:t>
            </a:r>
          </a:p>
        </p:txBody>
      </p:sp>
      <p:pic>
        <p:nvPicPr>
          <p:cNvPr id="7" name="Kuva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35036" y="1600699"/>
            <a:ext cx="6226239" cy="4150825"/>
          </a:xfrm>
          <a:prstGeom prst="rect">
            <a:avLst/>
          </a:prstGeom>
        </p:spPr>
      </p:pic>
      <p:pic>
        <p:nvPicPr>
          <p:cNvPr id="6"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50907" y="5140632"/>
            <a:ext cx="1240981" cy="1240981"/>
          </a:xfrm>
          <a:prstGeom prst="rect">
            <a:avLst/>
          </a:prstGeom>
        </p:spPr>
      </p:pic>
    </p:spTree>
    <p:extLst>
      <p:ext uri="{BB962C8B-B14F-4D97-AF65-F5344CB8AC3E}">
        <p14:creationId xmlns:p14="http://schemas.microsoft.com/office/powerpoint/2010/main" xmlns="" val="190920488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smtClean="0"/>
              <a:t>Réforme de la formation des enseignants pour le futur, forum sur la formation des enseignants</a:t>
            </a:r>
            <a:endParaRPr lang="fr-FR" sz="3200" b="1" dirty="0"/>
          </a:p>
        </p:txBody>
      </p:sp>
      <p:sp>
        <p:nvSpPr>
          <p:cNvPr id="3" name="Content Placeholder 2"/>
          <p:cNvSpPr>
            <a:spLocks noGrp="1"/>
          </p:cNvSpPr>
          <p:nvPr>
            <p:ph idx="1"/>
          </p:nvPr>
        </p:nvSpPr>
        <p:spPr/>
        <p:txBody>
          <a:bodyPr>
            <a:normAutofit fontScale="77500" lnSpcReduction="20000"/>
          </a:bodyPr>
          <a:lstStyle/>
          <a:p>
            <a:endParaRPr lang="fr-FR" dirty="0"/>
          </a:p>
          <a:p>
            <a:r>
              <a:rPr lang="fr-FR" dirty="0" smtClean="0">
                <a:hlinkClick r:id="rId2"/>
              </a:rPr>
              <a:t>http://minedu.fi/documents/1410845/4183002/Teacher+Education+Development+Programme+2016</a:t>
            </a:r>
            <a:endParaRPr lang="fr-FR" dirty="0" smtClean="0"/>
          </a:p>
          <a:p>
            <a:r>
              <a:rPr lang="fr-FR" dirty="0" smtClean="0"/>
              <a:t>Le MEC met en œuvre le projet phare du gouvernement et le mène à bien avec des acteurs indépendants, comme les universités et les parties intéressées  </a:t>
            </a:r>
          </a:p>
          <a:p>
            <a:r>
              <a:rPr lang="fr-FR" dirty="0" smtClean="0"/>
              <a:t>La réforme de la formation des enseignants tient compte des réformes de tous les niveaux d’enseignement. Le projet #</a:t>
            </a:r>
            <a:r>
              <a:rPr lang="fr-FR" dirty="0" err="1" smtClean="0"/>
              <a:t>OPEKE</a:t>
            </a:r>
            <a:r>
              <a:rPr lang="fr-FR" dirty="0" smtClean="0"/>
              <a:t> développe la formation des enseignants d’</a:t>
            </a:r>
            <a:r>
              <a:rPr lang="fr-FR" dirty="0" err="1" smtClean="0"/>
              <a:t>EFP</a:t>
            </a:r>
            <a:r>
              <a:rPr lang="fr-FR" dirty="0" smtClean="0"/>
              <a:t> pour satisfaire aux exigences de la réforme</a:t>
            </a:r>
            <a:r>
              <a:rPr dirty="0"/>
              <a:t/>
            </a:r>
            <a:br>
              <a:rPr dirty="0"/>
            </a:br>
            <a:r>
              <a:rPr lang="fr-FR" dirty="0" smtClean="0"/>
              <a:t>(http://</a:t>
            </a:r>
            <a:r>
              <a:rPr lang="fr-FR" dirty="0" err="1" smtClean="0"/>
              <a:t>www.hamk.fi</a:t>
            </a:r>
            <a:r>
              <a:rPr lang="fr-FR" dirty="0" smtClean="0"/>
              <a:t>/</a:t>
            </a:r>
            <a:r>
              <a:rPr lang="fr-FR" dirty="0" err="1" smtClean="0"/>
              <a:t>verkostot</a:t>
            </a:r>
            <a:r>
              <a:rPr lang="fr-FR" dirty="0" smtClean="0"/>
              <a:t>/</a:t>
            </a:r>
            <a:r>
              <a:rPr lang="fr-FR" dirty="0" err="1" smtClean="0"/>
              <a:t>opeke</a:t>
            </a:r>
            <a:r>
              <a:rPr lang="fr-FR" dirty="0" smtClean="0"/>
              <a:t>/</a:t>
            </a:r>
            <a:r>
              <a:rPr lang="fr-FR" dirty="0" err="1" smtClean="0"/>
              <a:t>Sivut</a:t>
            </a:r>
            <a:r>
              <a:rPr lang="fr-FR" dirty="0" smtClean="0"/>
              <a:t>/</a:t>
            </a:r>
            <a:r>
              <a:rPr lang="fr-FR" dirty="0" err="1" smtClean="0"/>
              <a:t>opeke</a:t>
            </a:r>
            <a:r>
              <a:rPr lang="fr-FR" dirty="0" smtClean="0"/>
              <a:t>-in-</a:t>
            </a:r>
            <a:r>
              <a:rPr lang="fr-FR" dirty="0" err="1" smtClean="0"/>
              <a:t>english.aspx</a:t>
            </a:r>
            <a:r>
              <a:rPr lang="fr-FR" dirty="0" smtClean="0"/>
              <a:t>)</a:t>
            </a:r>
            <a:endParaRPr lang="fr-FR" dirty="0"/>
          </a:p>
          <a:p>
            <a:r>
              <a:rPr lang="fr-FR" dirty="0" err="1" smtClean="0"/>
              <a:t>OPEKE</a:t>
            </a:r>
            <a:r>
              <a:rPr lang="fr-FR" dirty="0" smtClean="0"/>
              <a:t> collabore avec le projet </a:t>
            </a:r>
            <a:r>
              <a:rPr lang="fr-FR" dirty="0" err="1" smtClean="0"/>
              <a:t>Parasta</a:t>
            </a:r>
            <a:r>
              <a:rPr lang="fr-FR" dirty="0" smtClean="0"/>
              <a:t> </a:t>
            </a:r>
            <a:r>
              <a:rPr lang="fr-FR" dirty="0" err="1" smtClean="0"/>
              <a:t>osaamista</a:t>
            </a:r>
            <a:r>
              <a:rPr lang="fr-FR" dirty="0" smtClean="0"/>
              <a:t> (La meilleure qualification possible) pour développer de nouveaux programmes de formation des enseignants </a:t>
            </a:r>
            <a:endParaRPr lang="fr-FR" dirty="0"/>
          </a:p>
        </p:txBody>
      </p:sp>
    </p:spTree>
    <p:extLst>
      <p:ext uri="{BB962C8B-B14F-4D97-AF65-F5344CB8AC3E}">
        <p14:creationId xmlns:p14="http://schemas.microsoft.com/office/powerpoint/2010/main" xmlns="" val="3000535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txBox="1">
            <a:spLocks noChangeArrowheads="1"/>
          </p:cNvSpPr>
          <p:nvPr/>
        </p:nvSpPr>
        <p:spPr bwMode="auto">
          <a:xfrm>
            <a:off x="1158766" y="758283"/>
            <a:ext cx="6067223" cy="5307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tabLst>
                <a:tab pos="5945188" algn="l"/>
                <a:tab pos="6394450" algn="l"/>
                <a:tab pos="6843713" algn="l"/>
                <a:tab pos="7292975" algn="l"/>
                <a:tab pos="7742238" algn="l"/>
                <a:tab pos="8191500" algn="l"/>
                <a:tab pos="8640763"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945188" algn="l"/>
                <a:tab pos="6394450" algn="l"/>
                <a:tab pos="6843713" algn="l"/>
                <a:tab pos="7292975" algn="l"/>
                <a:tab pos="7742238" algn="l"/>
                <a:tab pos="8191500" algn="l"/>
                <a:tab pos="8640763"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945188" algn="l"/>
                <a:tab pos="6394450" algn="l"/>
                <a:tab pos="6843713" algn="l"/>
                <a:tab pos="7292975" algn="l"/>
                <a:tab pos="7742238" algn="l"/>
                <a:tab pos="8191500" algn="l"/>
                <a:tab pos="8640763"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945188" algn="l"/>
                <a:tab pos="6394450" algn="l"/>
                <a:tab pos="6843713" algn="l"/>
                <a:tab pos="7292975" algn="l"/>
                <a:tab pos="7742238" algn="l"/>
                <a:tab pos="8191500" algn="l"/>
                <a:tab pos="8640763"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fr-FR" altLang="fi-FI" sz="2400" b="1" dirty="0" smtClean="0">
              <a:latin typeface="+mn-lt"/>
              <a:cs typeface="Arial" panose="020B0604020202020204" pitchFamily="34" charset="0"/>
            </a:endParaRPr>
          </a:p>
          <a:p>
            <a:pPr algn="ctr" eaLnBrk="1" hangingPunct="1">
              <a:lnSpc>
                <a:spcPct val="100000"/>
              </a:lnSpc>
              <a:spcBef>
                <a:spcPct val="0"/>
              </a:spcBef>
              <a:buFontTx/>
              <a:buNone/>
            </a:pPr>
            <a:endParaRPr lang="fr-FR" altLang="fi-FI" sz="2400" b="1" dirty="0">
              <a:latin typeface="+mn-lt"/>
              <a:cs typeface="Arial" panose="020B0604020202020204" pitchFamily="34" charset="0"/>
            </a:endParaRPr>
          </a:p>
          <a:p>
            <a:pPr algn="ctr" eaLnBrk="1" hangingPunct="1">
              <a:lnSpc>
                <a:spcPct val="100000"/>
              </a:lnSpc>
              <a:spcBef>
                <a:spcPct val="0"/>
              </a:spcBef>
              <a:buFontTx/>
              <a:buNone/>
            </a:pPr>
            <a:endParaRPr lang="fr-FR" altLang="fi-FI" sz="2400" b="1" dirty="0" smtClean="0">
              <a:latin typeface="+mn-lt"/>
              <a:cs typeface="Arial" panose="020B0604020202020204" pitchFamily="34" charset="0"/>
            </a:endParaRPr>
          </a:p>
          <a:p>
            <a:pPr algn="ctr" eaLnBrk="1" hangingPunct="1">
              <a:lnSpc>
                <a:spcPct val="100000"/>
              </a:lnSpc>
              <a:spcBef>
                <a:spcPct val="0"/>
              </a:spcBef>
              <a:buFontTx/>
              <a:buNone/>
            </a:pPr>
            <a:endParaRPr lang="fr-FR" altLang="fi-FI" sz="2400" b="1" dirty="0">
              <a:latin typeface="+mn-lt"/>
              <a:cs typeface="Arial" panose="020B0604020202020204" pitchFamily="34" charset="0"/>
            </a:endParaRPr>
          </a:p>
          <a:p>
            <a:pPr algn="ctr" eaLnBrk="1" hangingPunct="1">
              <a:lnSpc>
                <a:spcPct val="100000"/>
              </a:lnSpc>
              <a:spcBef>
                <a:spcPct val="0"/>
              </a:spcBef>
              <a:buFontTx/>
              <a:buNone/>
            </a:pPr>
            <a:endParaRPr lang="fr-FR" altLang="fi-FI" sz="2400" b="1" dirty="0" smtClean="0">
              <a:latin typeface="+mn-lt"/>
              <a:cs typeface="Arial" panose="020B0604020202020204" pitchFamily="34" charset="0"/>
            </a:endParaRPr>
          </a:p>
          <a:p>
            <a:pPr algn="ctr" eaLnBrk="1" hangingPunct="1">
              <a:lnSpc>
                <a:spcPct val="100000"/>
              </a:lnSpc>
              <a:spcBef>
                <a:spcPct val="0"/>
              </a:spcBef>
              <a:buFontTx/>
              <a:buNone/>
            </a:pPr>
            <a:endParaRPr lang="fr-FR" altLang="fi-FI" sz="2400" b="1" dirty="0" smtClean="0">
              <a:latin typeface="+mn-lt"/>
              <a:cs typeface="Arial" panose="020B0604020202020204" pitchFamily="34" charset="0"/>
            </a:endParaRPr>
          </a:p>
          <a:p>
            <a:pPr algn="ctr" eaLnBrk="1" hangingPunct="1">
              <a:lnSpc>
                <a:spcPct val="100000"/>
              </a:lnSpc>
              <a:spcBef>
                <a:spcPct val="0"/>
              </a:spcBef>
              <a:buFontTx/>
              <a:buNone/>
            </a:pPr>
            <a:endParaRPr lang="fr-FR" altLang="fi-FI" sz="2400" b="1" dirty="0">
              <a:latin typeface="+mn-lt"/>
              <a:cs typeface="Arial" panose="020B0604020202020204" pitchFamily="34" charset="0"/>
            </a:endParaRPr>
          </a:p>
          <a:p>
            <a:pPr algn="ctr" eaLnBrk="1" hangingPunct="1">
              <a:lnSpc>
                <a:spcPct val="100000"/>
              </a:lnSpc>
              <a:spcBef>
                <a:spcPct val="0"/>
              </a:spcBef>
              <a:buFontTx/>
              <a:buNone/>
            </a:pPr>
            <a:endParaRPr lang="fr-FR" altLang="fi-FI" sz="2400" b="1" dirty="0" smtClean="0">
              <a:latin typeface="+mn-lt"/>
              <a:cs typeface="Arial" panose="020B0604020202020204" pitchFamily="34" charset="0"/>
            </a:endParaRPr>
          </a:p>
          <a:p>
            <a:pPr algn="ctr" eaLnBrk="1" hangingPunct="1">
              <a:lnSpc>
                <a:spcPct val="100000"/>
              </a:lnSpc>
              <a:spcBef>
                <a:spcPct val="0"/>
              </a:spcBef>
              <a:buFontTx/>
              <a:buNone/>
            </a:pPr>
            <a:r>
              <a:rPr lang="fr-FR" altLang="fi-FI" sz="2400" b="1" dirty="0" smtClean="0">
                <a:latin typeface="+mn-lt"/>
              </a:rPr>
              <a:t>HAMK</a:t>
            </a:r>
          </a:p>
          <a:p>
            <a:pPr algn="ctr" eaLnBrk="1" hangingPunct="1">
              <a:lnSpc>
                <a:spcPct val="100000"/>
              </a:lnSpc>
              <a:spcBef>
                <a:spcPct val="0"/>
              </a:spcBef>
              <a:buFontTx/>
              <a:buNone/>
            </a:pPr>
            <a:r>
              <a:rPr lang="fr-FR" altLang="fi-FI" sz="2400" dirty="0" smtClean="0">
                <a:latin typeface="+mn-lt"/>
              </a:rPr>
              <a:t>PL 230 13100 Hämeenlinna</a:t>
            </a:r>
            <a:r>
              <a:t/>
            </a:r>
            <a:br/>
            <a:r>
              <a:rPr lang="fr-FR" altLang="fi-FI" sz="2400" dirty="0" smtClean="0">
                <a:latin typeface="+mn-lt"/>
              </a:rPr>
              <a:t>FINLANDE</a:t>
            </a:r>
            <a:endParaRPr lang="fr-FR" altLang="fi-FI" sz="2400" dirty="0">
              <a:latin typeface="+mn-lt"/>
              <a:cs typeface="Arial" panose="020B0604020202020204" pitchFamily="34" charset="0"/>
            </a:endParaRPr>
          </a:p>
          <a:p>
            <a:pPr algn="ctr" eaLnBrk="1" hangingPunct="1">
              <a:lnSpc>
                <a:spcPct val="100000"/>
              </a:lnSpc>
              <a:spcBef>
                <a:spcPct val="0"/>
              </a:spcBef>
              <a:buFontTx/>
              <a:buNone/>
            </a:pPr>
            <a:r>
              <a:rPr lang="fr-FR" altLang="fi-FI" sz="2400" dirty="0">
                <a:latin typeface="+mn-lt"/>
              </a:rPr>
              <a:t>Tél : +358 40 5878 029 </a:t>
            </a:r>
            <a:endParaRPr lang="fr-FR" altLang="fi-FI" sz="2400" dirty="0">
              <a:latin typeface="+mn-lt"/>
              <a:cs typeface="Arial" panose="020B0604020202020204" pitchFamily="34" charset="0"/>
            </a:endParaRPr>
          </a:p>
          <a:p>
            <a:pPr algn="ctr" eaLnBrk="1" hangingPunct="1">
              <a:lnSpc>
                <a:spcPct val="100000"/>
              </a:lnSpc>
              <a:spcBef>
                <a:spcPct val="0"/>
              </a:spcBef>
              <a:buFontTx/>
              <a:buNone/>
            </a:pPr>
            <a:r>
              <a:rPr lang="fr-FR" altLang="fi-FI" sz="2400" dirty="0" smtClean="0">
                <a:latin typeface="+mn-lt"/>
              </a:rPr>
              <a:t>Seija.mahlamaki-kultanen@hamk.fi</a:t>
            </a:r>
            <a:endParaRPr lang="fr-FR" altLang="fi-FI" sz="2400" dirty="0">
              <a:latin typeface="+mn-lt"/>
              <a:cs typeface="Arial" panose="020B0604020202020204" pitchFamily="34" charset="0"/>
            </a:endParaRPr>
          </a:p>
          <a:p>
            <a:pPr eaLnBrk="1" hangingPunct="1">
              <a:lnSpc>
                <a:spcPct val="100000"/>
              </a:lnSpc>
              <a:spcBef>
                <a:spcPct val="0"/>
              </a:spcBef>
              <a:buFontTx/>
              <a:buNone/>
            </a:pPr>
            <a:endParaRPr lang="fr-FR" altLang="fi-FI" sz="2400" dirty="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5571" y="669047"/>
            <a:ext cx="4059044" cy="3044073"/>
          </a:xfrm>
          <a:prstGeom prst="rect">
            <a:avLst/>
          </a:prstGeom>
        </p:spPr>
      </p:pic>
    </p:spTree>
    <p:extLst>
      <p:ext uri="{BB962C8B-B14F-4D97-AF65-F5344CB8AC3E}">
        <p14:creationId xmlns:p14="http://schemas.microsoft.com/office/powerpoint/2010/main" xmlns="" val="50389161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988146" y="4490706"/>
            <a:ext cx="7080852" cy="1508767"/>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fr-FR" sz="2800" b="1" dirty="0" smtClean="0">
                <a:solidFill>
                  <a:srgbClr val="145E87"/>
                </a:solidFill>
              </a:rPr>
              <a:t>Éducation - Recherche - Développement </a:t>
            </a:r>
            <a:endParaRPr lang="fr-FR" altLang="fi-FI" sz="2800" b="1" dirty="0" smtClean="0">
              <a:solidFill>
                <a:srgbClr val="145E87"/>
              </a:solidFill>
              <a:ea typeface="Calibri" pitchFamily="34" charset="0"/>
              <a:cs typeface="Arial" panose="020B0604020202020204" pitchFamily="34" charset="0"/>
            </a:endParaRPr>
          </a:p>
        </p:txBody>
      </p:sp>
      <p:grpSp>
        <p:nvGrpSpPr>
          <p:cNvPr id="5" name="Ryhmä 23"/>
          <p:cNvGrpSpPr>
            <a:grpSpLocks/>
          </p:cNvGrpSpPr>
          <p:nvPr/>
        </p:nvGrpSpPr>
        <p:grpSpPr bwMode="auto">
          <a:xfrm>
            <a:off x="624400" y="2040094"/>
            <a:ext cx="7884595" cy="2815707"/>
            <a:chOff x="642910" y="2214554"/>
            <a:chExt cx="7801469" cy="2786083"/>
          </a:xfrm>
        </p:grpSpPr>
        <p:pic>
          <p:nvPicPr>
            <p:cNvPr id="7" name="Kuva 3" descr="Lepaa suihkulähde_0357.JPG"/>
            <p:cNvPicPr>
              <a:picLocks noChangeAspect="1"/>
            </p:cNvPicPr>
            <p:nvPr/>
          </p:nvPicPr>
          <p:blipFill>
            <a:blip r:embed="rId2" cstate="print"/>
            <a:srcRect/>
            <a:stretch>
              <a:fillRect/>
            </a:stretch>
          </p:blipFill>
          <p:spPr bwMode="auto">
            <a:xfrm>
              <a:off x="6214952" y="3600733"/>
              <a:ext cx="1133013" cy="1399904"/>
            </a:xfrm>
            <a:prstGeom prst="rect">
              <a:avLst/>
            </a:prstGeom>
            <a:noFill/>
            <a:ln w="38100">
              <a:solidFill>
                <a:schemeClr val="bg2">
                  <a:lumMod val="20000"/>
                  <a:lumOff val="80000"/>
                </a:schemeClr>
              </a:solidFill>
              <a:miter lim="800000"/>
              <a:headEnd/>
              <a:tailEnd/>
            </a:ln>
          </p:spPr>
        </p:pic>
        <p:pic>
          <p:nvPicPr>
            <p:cNvPr id="8" name="Kuva 4" descr="Riksu ulko_0254.JPG"/>
            <p:cNvPicPr>
              <a:picLocks noChangeAspect="1"/>
            </p:cNvPicPr>
            <p:nvPr/>
          </p:nvPicPr>
          <p:blipFill>
            <a:blip r:embed="rId3" cstate="print"/>
            <a:srcRect/>
            <a:stretch>
              <a:fillRect/>
            </a:stretch>
          </p:blipFill>
          <p:spPr bwMode="auto">
            <a:xfrm>
              <a:off x="2500257" y="2214554"/>
              <a:ext cx="1817700" cy="1367880"/>
            </a:xfrm>
            <a:prstGeom prst="rect">
              <a:avLst/>
            </a:prstGeom>
            <a:noFill/>
            <a:ln w="38100">
              <a:solidFill>
                <a:schemeClr val="bg2">
                  <a:lumMod val="20000"/>
                  <a:lumOff val="80000"/>
                </a:schemeClr>
              </a:solidFill>
              <a:miter lim="800000"/>
              <a:headEnd/>
              <a:tailEnd/>
            </a:ln>
          </p:spPr>
        </p:pic>
        <p:pic>
          <p:nvPicPr>
            <p:cNvPr id="9" name="Kuva 13" descr="Mustiala_020904_003.jpg"/>
            <p:cNvPicPr>
              <a:picLocks noChangeAspect="1"/>
            </p:cNvPicPr>
            <p:nvPr/>
          </p:nvPicPr>
          <p:blipFill>
            <a:blip r:embed="rId4" cstate="print"/>
            <a:srcRect/>
            <a:stretch>
              <a:fillRect/>
            </a:stretch>
          </p:blipFill>
          <p:spPr bwMode="auto">
            <a:xfrm>
              <a:off x="2500257" y="3632757"/>
              <a:ext cx="1817700" cy="1367880"/>
            </a:xfrm>
            <a:prstGeom prst="rect">
              <a:avLst/>
            </a:prstGeom>
            <a:noFill/>
            <a:ln w="38100">
              <a:solidFill>
                <a:schemeClr val="bg2">
                  <a:lumMod val="20000"/>
                  <a:lumOff val="80000"/>
                </a:schemeClr>
              </a:solidFill>
              <a:miter lim="800000"/>
              <a:headEnd/>
              <a:tailEnd/>
            </a:ln>
          </p:spPr>
        </p:pic>
        <p:pic>
          <p:nvPicPr>
            <p:cNvPr id="10" name="Kuva 15" descr="AOKK1_4412.jpg"/>
            <p:cNvPicPr>
              <a:picLocks noChangeAspect="1"/>
            </p:cNvPicPr>
            <p:nvPr/>
          </p:nvPicPr>
          <p:blipFill>
            <a:blip r:embed="rId5" cstate="print"/>
            <a:srcRect r="5877" b="4762"/>
            <a:stretch>
              <a:fillRect/>
            </a:stretch>
          </p:blipFill>
          <p:spPr bwMode="auto">
            <a:xfrm>
              <a:off x="7357115" y="3574809"/>
              <a:ext cx="1087264" cy="1425828"/>
            </a:xfrm>
            <a:prstGeom prst="rect">
              <a:avLst/>
            </a:prstGeom>
            <a:noFill/>
            <a:ln w="38100">
              <a:solidFill>
                <a:schemeClr val="bg2">
                  <a:lumMod val="20000"/>
                  <a:lumOff val="80000"/>
                </a:schemeClr>
              </a:solidFill>
              <a:miter lim="800000"/>
              <a:headEnd/>
              <a:tailEnd/>
            </a:ln>
          </p:spPr>
        </p:pic>
        <p:grpSp>
          <p:nvGrpSpPr>
            <p:cNvPr id="11" name="Ryhmä 20"/>
            <p:cNvGrpSpPr>
              <a:grpSpLocks/>
            </p:cNvGrpSpPr>
            <p:nvPr/>
          </p:nvGrpSpPr>
          <p:grpSpPr bwMode="auto">
            <a:xfrm>
              <a:off x="4357004" y="2217678"/>
              <a:ext cx="1818000" cy="2781399"/>
              <a:chOff x="4714158" y="2072479"/>
              <a:chExt cx="1912907" cy="2926599"/>
            </a:xfrm>
          </p:grpSpPr>
          <p:pic>
            <p:nvPicPr>
              <p:cNvPr id="14" name="Kuva 13" descr="VLK aula_1649.JPG"/>
              <p:cNvPicPr>
                <a:picLocks noChangeAspect="1"/>
              </p:cNvPicPr>
              <p:nvPr/>
            </p:nvPicPr>
            <p:blipFill>
              <a:blip r:embed="rId6" cstate="print"/>
              <a:srcRect/>
              <a:stretch>
                <a:fillRect/>
              </a:stretch>
            </p:blipFill>
            <p:spPr bwMode="auto">
              <a:xfrm>
                <a:off x="4714790" y="2072401"/>
                <a:ext cx="1912591" cy="1439289"/>
              </a:xfrm>
              <a:prstGeom prst="rect">
                <a:avLst/>
              </a:prstGeom>
              <a:noFill/>
              <a:ln w="38100">
                <a:solidFill>
                  <a:schemeClr val="bg2">
                    <a:lumMod val="20000"/>
                    <a:lumOff val="80000"/>
                  </a:schemeClr>
                </a:solidFill>
                <a:miter lim="800000"/>
                <a:headEnd/>
                <a:tailEnd/>
              </a:ln>
            </p:spPr>
          </p:pic>
          <p:pic>
            <p:nvPicPr>
              <p:cNvPr id="15" name="Picture 18"/>
              <p:cNvPicPr>
                <a:picLocks noChangeAspect="1" noChangeArrowheads="1"/>
              </p:cNvPicPr>
              <p:nvPr/>
            </p:nvPicPr>
            <p:blipFill>
              <a:blip r:embed="rId7" cstate="print"/>
              <a:srcRect/>
              <a:stretch>
                <a:fillRect/>
              </a:stretch>
            </p:blipFill>
            <p:spPr bwMode="auto">
              <a:xfrm>
                <a:off x="4714790" y="3572663"/>
                <a:ext cx="1910987" cy="1426451"/>
              </a:xfrm>
              <a:prstGeom prst="rect">
                <a:avLst/>
              </a:prstGeom>
              <a:noFill/>
              <a:ln w="38100" algn="ctr">
                <a:solidFill>
                  <a:schemeClr val="bg2">
                    <a:lumMod val="20000"/>
                    <a:lumOff val="80000"/>
                  </a:schemeClr>
                </a:solidFill>
                <a:miter lim="800000"/>
                <a:headEnd/>
                <a:tailEnd/>
              </a:ln>
            </p:spPr>
          </p:pic>
        </p:grpSp>
        <p:pic>
          <p:nvPicPr>
            <p:cNvPr id="12" name="Picture 22" descr="Y:\Staff\Taru Kosunen\Kuvat Leenalle\Hämeenlinna\kokeilu2.jpg"/>
            <p:cNvPicPr>
              <a:picLocks noChangeAspect="1" noChangeArrowheads="1"/>
            </p:cNvPicPr>
            <p:nvPr/>
          </p:nvPicPr>
          <p:blipFill>
            <a:blip r:embed="rId8" cstate="print"/>
            <a:srcRect l="32982" t="3710" r="28298" b="20240"/>
            <a:stretch>
              <a:fillRect/>
            </a:stretch>
          </p:blipFill>
          <p:spPr bwMode="auto">
            <a:xfrm>
              <a:off x="642910" y="2217604"/>
              <a:ext cx="1832949" cy="2783033"/>
            </a:xfrm>
            <a:prstGeom prst="rect">
              <a:avLst/>
            </a:prstGeom>
            <a:noFill/>
            <a:ln w="38100">
              <a:solidFill>
                <a:schemeClr val="bg2">
                  <a:lumMod val="20000"/>
                  <a:lumOff val="80000"/>
                </a:schemeClr>
              </a:solidFill>
            </a:ln>
          </p:spPr>
        </p:pic>
        <p:pic>
          <p:nvPicPr>
            <p:cNvPr id="13" name="Kuva 15" descr="001_Evo_011205_M.Kolkka.jpg"/>
            <p:cNvPicPr>
              <a:picLocks noChangeAspect="1"/>
            </p:cNvPicPr>
            <p:nvPr/>
          </p:nvPicPr>
          <p:blipFill>
            <a:blip r:embed="rId9" cstate="print"/>
            <a:srcRect r="-65"/>
            <a:stretch>
              <a:fillRect/>
            </a:stretch>
          </p:blipFill>
          <p:spPr bwMode="auto">
            <a:xfrm>
              <a:off x="6214952" y="2214554"/>
              <a:ext cx="2215703" cy="1367880"/>
            </a:xfrm>
            <a:prstGeom prst="rect">
              <a:avLst/>
            </a:prstGeom>
            <a:noFill/>
            <a:ln w="38100">
              <a:solidFill>
                <a:schemeClr val="bg2">
                  <a:lumMod val="20000"/>
                  <a:lumOff val="80000"/>
                </a:schemeClr>
              </a:solidFill>
              <a:miter lim="800000"/>
              <a:headEnd/>
              <a:tailEnd/>
            </a:ln>
          </p:spPr>
        </p:pic>
      </p:grpSp>
      <p:sp>
        <p:nvSpPr>
          <p:cNvPr id="16" name="Rectangle 3"/>
          <p:cNvSpPr txBox="1">
            <a:spLocks noChangeArrowheads="1"/>
          </p:cNvSpPr>
          <p:nvPr/>
        </p:nvSpPr>
        <p:spPr>
          <a:xfrm>
            <a:off x="917009" y="522080"/>
            <a:ext cx="7321735" cy="1508767"/>
          </a:xfrm>
          <a:prstGeom prst="rect">
            <a:avLst/>
          </a:prstGeom>
        </p:spPr>
        <p:txBody>
          <a:bodyPr vert="horz" lIns="91440" tIns="45720" rIns="91440" bIns="45720" rtlCol="0" anchor="ctr">
            <a:normAutofit fontScale="82500" lnSpcReduction="10000"/>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ctr"/>
            <a:r>
              <a:rPr lang="fr-FR" altLang="fi-FI" sz="3200" b="1" dirty="0" smtClean="0"/>
              <a:t>Seija Mahlamäki-Kultanen, doyenne de l’université</a:t>
            </a:r>
          </a:p>
          <a:p>
            <a:pPr algn="ctr">
              <a:lnSpc>
                <a:spcPct val="110000"/>
              </a:lnSpc>
            </a:pPr>
            <a:r>
              <a:rPr lang="fr-FR" altLang="fi-FI" sz="3200" b="1" dirty="0" smtClean="0"/>
              <a:t>Université des sciences appliquées de </a:t>
            </a:r>
            <a:r>
              <a:rPr lang="fr-FR" altLang="fi-FI" sz="3200" b="1" dirty="0" err="1" smtClean="0"/>
              <a:t>Häme</a:t>
            </a:r>
            <a:r>
              <a:rPr lang="fr-FR" altLang="fi-FI" sz="3200" b="1" dirty="0" smtClean="0"/>
              <a:t>, </a:t>
            </a:r>
          </a:p>
          <a:p>
            <a:pPr algn="ctr">
              <a:lnSpc>
                <a:spcPct val="110000"/>
              </a:lnSpc>
            </a:pPr>
            <a:r>
              <a:rPr lang="fr-FR" altLang="fi-FI" sz="3200" b="1" dirty="0" smtClean="0"/>
              <a:t>École de formation professionnelle des enseignants</a:t>
            </a:r>
            <a:r>
              <a:rPr lang="fr-FR" dirty="0" smtClean="0"/>
              <a:t> </a:t>
            </a:r>
            <a:endParaRPr lang="fr-FR" altLang="fi-FI" sz="2200" b="1" dirty="0" smtClean="0">
              <a:solidFill>
                <a:srgbClr val="145E87"/>
              </a:solidFill>
              <a:ea typeface="Calibri" pitchFamily="34" charset="0"/>
              <a:cs typeface="Arial" panose="020B0604020202020204" pitchFamily="34" charset="0"/>
            </a:endParaRPr>
          </a:p>
        </p:txBody>
      </p:sp>
    </p:spTree>
    <p:extLst>
      <p:ext uri="{BB962C8B-B14F-4D97-AF65-F5344CB8AC3E}">
        <p14:creationId xmlns:p14="http://schemas.microsoft.com/office/powerpoint/2010/main" xmlns="" val="42226596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orakulmio 35"/>
          <p:cNvSpPr/>
          <p:nvPr/>
        </p:nvSpPr>
        <p:spPr>
          <a:xfrm>
            <a:off x="628649" y="1264333"/>
            <a:ext cx="8223537" cy="46695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sz="1400" dirty="0"/>
          </a:p>
        </p:txBody>
      </p:sp>
      <p:pic>
        <p:nvPicPr>
          <p:cNvPr id="7" name="Kuva 7"/>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5964" y="1327735"/>
            <a:ext cx="5068473" cy="482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3"/>
          <p:cNvSpPr txBox="1">
            <a:spLocks noChangeArrowheads="1"/>
          </p:cNvSpPr>
          <p:nvPr/>
        </p:nvSpPr>
        <p:spPr>
          <a:xfrm>
            <a:off x="1719213" y="204962"/>
            <a:ext cx="6042408" cy="10207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i-FI" sz="3200" b="1" dirty="0" smtClean="0">
                <a:latin typeface="Calibri Light" panose="020F0302020204030204" pitchFamily="34" charset="0"/>
              </a:rPr>
              <a:t>Réforme générale de l’éducation en Finlande sous le gouvernement de Sipilä</a:t>
            </a:r>
          </a:p>
        </p:txBody>
      </p:sp>
      <p:sp>
        <p:nvSpPr>
          <p:cNvPr id="9" name="Text Box 8"/>
          <p:cNvSpPr txBox="1">
            <a:spLocks noChangeArrowheads="1"/>
          </p:cNvSpPr>
          <p:nvPr/>
        </p:nvSpPr>
        <p:spPr bwMode="auto">
          <a:xfrm>
            <a:off x="703261" y="1318958"/>
            <a:ext cx="3173084" cy="4573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a:spcBef>
                <a:spcPct val="20000"/>
              </a:spcBef>
              <a:buClr>
                <a:srgbClr val="004461"/>
              </a:buClr>
              <a:buChar char="•"/>
              <a:defRPr sz="3200">
                <a:solidFill>
                  <a:schemeClr val="tx1"/>
                </a:solidFill>
                <a:latin typeface="Arial" panose="020B0604020202020204" pitchFamily="34" charset="0"/>
              </a:defRPr>
            </a:lvl1pPr>
            <a:lvl2pPr marL="742950" indent="-285750">
              <a:spcBef>
                <a:spcPct val="20000"/>
              </a:spcBef>
              <a:buClr>
                <a:srgbClr val="004461"/>
              </a:buClr>
              <a:buChar char="–"/>
              <a:defRPr sz="2800">
                <a:solidFill>
                  <a:schemeClr val="tx1"/>
                </a:solidFill>
                <a:latin typeface="Arial" panose="020B0604020202020204" pitchFamily="34" charset="0"/>
              </a:defRPr>
            </a:lvl2pPr>
            <a:lvl3pPr marL="1143000" indent="-228600">
              <a:spcBef>
                <a:spcPct val="20000"/>
              </a:spcBef>
              <a:buClr>
                <a:srgbClr val="004461"/>
              </a:buClr>
              <a:buChar char="•"/>
              <a:defRPr sz="2400">
                <a:solidFill>
                  <a:schemeClr val="tx1"/>
                </a:solidFill>
                <a:latin typeface="Arial" panose="020B0604020202020204" pitchFamily="34" charset="0"/>
              </a:defRPr>
            </a:lvl3pPr>
            <a:lvl4pPr marL="1600200" indent="-228600">
              <a:spcBef>
                <a:spcPct val="20000"/>
              </a:spcBef>
              <a:buClr>
                <a:srgbClr val="004461"/>
              </a:buClr>
              <a:buChar char="–"/>
              <a:defRPr sz="2000">
                <a:solidFill>
                  <a:schemeClr val="tx1"/>
                </a:solidFill>
                <a:latin typeface="Arial" panose="020B0604020202020204" pitchFamily="34" charset="0"/>
              </a:defRPr>
            </a:lvl4pPr>
            <a:lvl5pPr marL="2057400" indent="-228600">
              <a:spcBef>
                <a:spcPct val="20000"/>
              </a:spcBef>
              <a:buClr>
                <a:srgbClr val="004461"/>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4461"/>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4461"/>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4461"/>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4461"/>
              </a:buClr>
              <a:buChar char="»"/>
              <a:defRPr sz="2000">
                <a:solidFill>
                  <a:schemeClr val="tx1"/>
                </a:solidFill>
                <a:latin typeface="Arial" panose="020B0604020202020204" pitchFamily="34" charset="0"/>
              </a:defRPr>
            </a:lvl9pPr>
          </a:lstStyle>
          <a:p>
            <a:pPr marL="0" indent="0" eaLnBrk="1" fontAlgn="auto" hangingPunct="1">
              <a:spcAft>
                <a:spcPts val="0"/>
              </a:spcAft>
              <a:buFontTx/>
              <a:buNone/>
              <a:defRPr/>
            </a:pPr>
            <a:r>
              <a:rPr lang="fr-FR" sz="1400" dirty="0" smtClean="0">
                <a:latin typeface="+mn-lt"/>
              </a:rPr>
              <a:t>Chacun a le droit d’accéder gratuitement à un enseignement primaire, un enseignement secondaire non obligatoire et un enseignement supérieur.</a:t>
            </a:r>
            <a:r>
              <a:rPr dirty="0"/>
              <a:t/>
            </a:r>
            <a:br>
              <a:rPr dirty="0"/>
            </a:br>
            <a:endParaRPr lang="fr-FR" sz="1400" dirty="0">
              <a:latin typeface="+mn-lt"/>
              <a:cs typeface="Arial" panose="020B0604020202020204" pitchFamily="34" charset="0"/>
            </a:endParaRPr>
          </a:p>
          <a:p>
            <a:pPr marL="0" indent="0" eaLnBrk="1" fontAlgn="auto" hangingPunct="1">
              <a:spcAft>
                <a:spcPts val="0"/>
              </a:spcAft>
              <a:buFontTx/>
              <a:buNone/>
              <a:defRPr/>
            </a:pPr>
            <a:r>
              <a:rPr lang="fr-FR" sz="1400" dirty="0" smtClean="0">
                <a:latin typeface="+mn-lt"/>
              </a:rPr>
              <a:t>Amélioration de la qualité, de l’efficacité, de l’égalité et de l’ouverture à l'international.</a:t>
            </a:r>
            <a:r>
              <a:rPr dirty="0"/>
              <a:t/>
            </a:r>
            <a:br>
              <a:rPr dirty="0"/>
            </a:br>
            <a:endParaRPr lang="fr-FR" sz="1400" dirty="0">
              <a:latin typeface="+mn-lt"/>
              <a:cs typeface="Arial" panose="020B0604020202020204" pitchFamily="34" charset="0"/>
            </a:endParaRPr>
          </a:p>
          <a:p>
            <a:pPr marL="0" indent="0" eaLnBrk="1" fontAlgn="auto" hangingPunct="1">
              <a:spcAft>
                <a:spcPts val="0"/>
              </a:spcAft>
              <a:buFontTx/>
              <a:buNone/>
              <a:defRPr/>
            </a:pPr>
            <a:r>
              <a:rPr lang="fr-FR" sz="1400" dirty="0" smtClean="0">
                <a:latin typeface="+mn-lt"/>
              </a:rPr>
              <a:t>Les décisions portant sur les contenus de la législation relative à l’enseignement et à la recherche sont prises par le parlement. </a:t>
            </a:r>
            <a:endParaRPr lang="fr-FR" sz="1400" dirty="0">
              <a:latin typeface="+mn-lt"/>
              <a:cs typeface="Arial" panose="020B0604020202020204" pitchFamily="34" charset="0"/>
            </a:endParaRPr>
          </a:p>
          <a:p>
            <a:pPr marL="0" indent="0" eaLnBrk="1" fontAlgn="auto" hangingPunct="1">
              <a:spcAft>
                <a:spcPts val="0"/>
              </a:spcAft>
              <a:buFontTx/>
              <a:buNone/>
              <a:defRPr/>
            </a:pPr>
            <a:endParaRPr lang="fr-FR" sz="1400" dirty="0">
              <a:latin typeface="+mn-lt"/>
              <a:cs typeface="Arial" panose="020B0604020202020204" pitchFamily="34" charset="0"/>
            </a:endParaRPr>
          </a:p>
          <a:p>
            <a:pPr marL="0" indent="0" eaLnBrk="1" fontAlgn="auto" hangingPunct="1">
              <a:spcAft>
                <a:spcPts val="0"/>
              </a:spcAft>
              <a:buFontTx/>
              <a:buNone/>
              <a:defRPr/>
            </a:pPr>
            <a:r>
              <a:rPr lang="fr-FR" sz="1400" dirty="0">
                <a:latin typeface="+mn-lt"/>
              </a:rPr>
              <a:t>Le gouvernement et le ministre de l’éducation et de la culture sont chargés de définir et de mettre en œuvre la politique en matière d’éducation et de science.</a:t>
            </a:r>
            <a:endParaRPr lang="fr-FR" sz="1400" dirty="0">
              <a:latin typeface="+mn-lt"/>
              <a:cs typeface="Arial" panose="020B0604020202020204" pitchFamily="34" charset="0"/>
            </a:endParaRPr>
          </a:p>
        </p:txBody>
      </p:sp>
      <p:sp>
        <p:nvSpPr>
          <p:cNvPr id="6" name="CasellaDiTesto 5"/>
          <p:cNvSpPr txBox="1"/>
          <p:nvPr/>
        </p:nvSpPr>
        <p:spPr>
          <a:xfrm>
            <a:off x="3901439" y="1377519"/>
            <a:ext cx="642869" cy="338554"/>
          </a:xfrm>
          <a:prstGeom prst="rect">
            <a:avLst/>
          </a:prstGeom>
          <a:solidFill>
            <a:schemeClr val="bg1"/>
          </a:solidFill>
        </p:spPr>
        <p:txBody>
          <a:bodyPr wrap="square" rtlCol="0">
            <a:spAutoFit/>
          </a:bodyPr>
          <a:lstStyle/>
          <a:p>
            <a:r>
              <a:rPr lang="it-IT" sz="800" dirty="0" err="1" smtClean="0"/>
              <a:t>Durée</a:t>
            </a:r>
            <a:r>
              <a:rPr lang="it-IT" sz="800" dirty="0" smtClean="0">
                <a:ln>
                  <a:solidFill>
                    <a:sysClr val="windowText" lastClr="000000"/>
                  </a:solidFill>
                </a:ln>
              </a:rPr>
              <a:t> </a:t>
            </a:r>
            <a:r>
              <a:rPr lang="it-IT" sz="800" dirty="0" smtClean="0"/>
              <a:t>en </a:t>
            </a:r>
            <a:r>
              <a:rPr lang="it-IT" sz="800" dirty="0" err="1" smtClean="0"/>
              <a:t>années</a:t>
            </a:r>
            <a:endParaRPr lang="it-IT" sz="800" dirty="0" smtClean="0"/>
          </a:p>
        </p:txBody>
      </p:sp>
      <p:sp>
        <p:nvSpPr>
          <p:cNvPr id="10" name="CasellaDiTesto 9"/>
          <p:cNvSpPr txBox="1"/>
          <p:nvPr/>
        </p:nvSpPr>
        <p:spPr>
          <a:xfrm>
            <a:off x="4545874" y="1767839"/>
            <a:ext cx="1724297" cy="365761"/>
          </a:xfrm>
          <a:prstGeom prst="rect">
            <a:avLst/>
          </a:prstGeom>
          <a:solidFill>
            <a:srgbClr val="145E87"/>
          </a:solidFill>
        </p:spPr>
        <p:txBody>
          <a:bodyPr wrap="square" rtlCol="0">
            <a:spAutoFit/>
          </a:bodyPr>
          <a:lstStyle/>
          <a:p>
            <a:r>
              <a:rPr lang="fr-FR" sz="900" dirty="0" smtClean="0">
                <a:solidFill>
                  <a:schemeClr val="bg1"/>
                </a:solidFill>
              </a:rPr>
              <a:t>DOCTORAT - Diplôme autorisant l'exercice d'une profession</a:t>
            </a:r>
            <a:endParaRPr lang="it-IT" sz="900" dirty="0">
              <a:solidFill>
                <a:schemeClr val="bg1"/>
              </a:solidFill>
            </a:endParaRPr>
          </a:p>
        </p:txBody>
      </p:sp>
      <p:sp>
        <p:nvSpPr>
          <p:cNvPr id="11" name="CasellaDiTesto 10"/>
          <p:cNvSpPr txBox="1"/>
          <p:nvPr/>
        </p:nvSpPr>
        <p:spPr>
          <a:xfrm>
            <a:off x="4545875" y="2420983"/>
            <a:ext cx="1741714" cy="246221"/>
          </a:xfrm>
          <a:prstGeom prst="rect">
            <a:avLst/>
          </a:prstGeom>
          <a:solidFill>
            <a:schemeClr val="accent6"/>
          </a:solidFill>
        </p:spPr>
        <p:txBody>
          <a:bodyPr wrap="square" rtlCol="0">
            <a:spAutoFit/>
          </a:bodyPr>
          <a:lstStyle/>
          <a:p>
            <a:pPr algn="ctr"/>
            <a:r>
              <a:rPr lang="it-IT" sz="1000" dirty="0" smtClean="0">
                <a:solidFill>
                  <a:schemeClr val="bg1"/>
                </a:solidFill>
              </a:rPr>
              <a:t>MASTER</a:t>
            </a:r>
            <a:endParaRPr lang="it-IT" sz="800" dirty="0" smtClean="0">
              <a:solidFill>
                <a:schemeClr val="bg1"/>
              </a:solidFill>
            </a:endParaRPr>
          </a:p>
        </p:txBody>
      </p:sp>
      <p:sp>
        <p:nvSpPr>
          <p:cNvPr id="12" name="CasellaDiTesto 11"/>
          <p:cNvSpPr txBox="1"/>
          <p:nvPr/>
        </p:nvSpPr>
        <p:spPr>
          <a:xfrm>
            <a:off x="6470468" y="2325188"/>
            <a:ext cx="1767840" cy="246221"/>
          </a:xfrm>
          <a:prstGeom prst="rect">
            <a:avLst/>
          </a:prstGeom>
          <a:solidFill>
            <a:schemeClr val="accent6"/>
          </a:solidFill>
        </p:spPr>
        <p:txBody>
          <a:bodyPr wrap="square" rtlCol="0">
            <a:spAutoFit/>
          </a:bodyPr>
          <a:lstStyle/>
          <a:p>
            <a:pPr algn="ctr"/>
            <a:r>
              <a:rPr lang="it-IT" sz="1000" dirty="0" smtClean="0"/>
              <a:t>MASTER</a:t>
            </a:r>
            <a:endParaRPr lang="it-IT" sz="1000" dirty="0"/>
          </a:p>
        </p:txBody>
      </p:sp>
      <p:sp>
        <p:nvSpPr>
          <p:cNvPr id="13" name="CasellaDiTesto 12"/>
          <p:cNvSpPr txBox="1"/>
          <p:nvPr/>
        </p:nvSpPr>
        <p:spPr>
          <a:xfrm>
            <a:off x="6479177" y="2560321"/>
            <a:ext cx="1750423" cy="215444"/>
          </a:xfrm>
          <a:prstGeom prst="rect">
            <a:avLst/>
          </a:prstGeom>
          <a:solidFill>
            <a:schemeClr val="bg2"/>
          </a:solidFill>
        </p:spPr>
        <p:txBody>
          <a:bodyPr wrap="square" rtlCol="0">
            <a:spAutoFit/>
          </a:bodyPr>
          <a:lstStyle/>
          <a:p>
            <a:r>
              <a:rPr lang="it-IT" sz="800" dirty="0" smtClean="0"/>
              <a:t>3 </a:t>
            </a:r>
            <a:r>
              <a:rPr lang="it-IT" sz="800" dirty="0" err="1" smtClean="0"/>
              <a:t>ans</a:t>
            </a:r>
            <a:r>
              <a:rPr lang="it-IT" sz="800" dirty="0" smtClean="0"/>
              <a:t> d'</a:t>
            </a:r>
            <a:r>
              <a:rPr lang="it-IT" sz="800" dirty="0" err="1" smtClean="0"/>
              <a:t>expérience</a:t>
            </a:r>
            <a:r>
              <a:rPr lang="it-IT" sz="800" dirty="0" smtClean="0"/>
              <a:t> </a:t>
            </a:r>
            <a:r>
              <a:rPr lang="it-IT" sz="800" dirty="0" err="1" smtClean="0"/>
              <a:t>professionnelle</a:t>
            </a:r>
            <a:endParaRPr lang="it-IT" sz="800" dirty="0"/>
          </a:p>
        </p:txBody>
      </p:sp>
      <p:sp>
        <p:nvSpPr>
          <p:cNvPr id="14" name="CasellaDiTesto 13"/>
          <p:cNvSpPr txBox="1"/>
          <p:nvPr/>
        </p:nvSpPr>
        <p:spPr>
          <a:xfrm>
            <a:off x="4563292" y="2743200"/>
            <a:ext cx="1724298" cy="461665"/>
          </a:xfrm>
          <a:prstGeom prst="rect">
            <a:avLst/>
          </a:prstGeom>
          <a:solidFill>
            <a:srgbClr val="33CCFF"/>
          </a:solidFill>
        </p:spPr>
        <p:txBody>
          <a:bodyPr wrap="square" rtlCol="0">
            <a:spAutoFit/>
          </a:bodyPr>
          <a:lstStyle/>
          <a:p>
            <a:r>
              <a:rPr lang="it-IT" sz="1200" dirty="0" err="1" smtClean="0"/>
              <a:t>LICENCE</a:t>
            </a:r>
            <a:r>
              <a:rPr lang="it-IT" sz="1200" dirty="0" smtClean="0"/>
              <a:t> </a:t>
            </a:r>
            <a:r>
              <a:rPr lang="it-IT" sz="1200" dirty="0" err="1" smtClean="0"/>
              <a:t>UNIVERSITAIRE</a:t>
            </a:r>
            <a:endParaRPr lang="it-IT" sz="1200" dirty="0" smtClean="0"/>
          </a:p>
          <a:p>
            <a:r>
              <a:rPr lang="it-IT" sz="1200" dirty="0" smtClean="0"/>
              <a:t>        </a:t>
            </a:r>
            <a:endParaRPr lang="it-IT" sz="1200" dirty="0"/>
          </a:p>
        </p:txBody>
      </p:sp>
      <p:sp>
        <p:nvSpPr>
          <p:cNvPr id="15" name="CasellaDiTesto 14"/>
          <p:cNvSpPr txBox="1"/>
          <p:nvPr/>
        </p:nvSpPr>
        <p:spPr>
          <a:xfrm>
            <a:off x="6496595" y="2786741"/>
            <a:ext cx="1724296" cy="400110"/>
          </a:xfrm>
          <a:prstGeom prst="rect">
            <a:avLst/>
          </a:prstGeom>
          <a:solidFill>
            <a:srgbClr val="33CCFF"/>
          </a:solidFill>
        </p:spPr>
        <p:txBody>
          <a:bodyPr wrap="square" rtlCol="0">
            <a:spAutoFit/>
          </a:bodyPr>
          <a:lstStyle/>
          <a:p>
            <a:r>
              <a:rPr lang="fr-FR" sz="1000" dirty="0" smtClean="0"/>
              <a:t>LICENCE UNIVERSITÉ DE SCIENCES APPLIQUÉES</a:t>
            </a:r>
            <a:endParaRPr lang="it-IT" sz="1000" dirty="0"/>
          </a:p>
        </p:txBody>
      </p:sp>
      <p:sp>
        <p:nvSpPr>
          <p:cNvPr id="18" name="CasellaDiTesto 17"/>
          <p:cNvSpPr txBox="1"/>
          <p:nvPr/>
        </p:nvSpPr>
        <p:spPr>
          <a:xfrm>
            <a:off x="7254239" y="3167744"/>
            <a:ext cx="827314" cy="307777"/>
          </a:xfrm>
          <a:prstGeom prst="rect">
            <a:avLst/>
          </a:prstGeom>
          <a:solidFill>
            <a:schemeClr val="bg1"/>
          </a:solidFill>
        </p:spPr>
        <p:txBody>
          <a:bodyPr wrap="square" rtlCol="0">
            <a:spAutoFit/>
          </a:bodyPr>
          <a:lstStyle/>
          <a:p>
            <a:r>
              <a:rPr lang="it-IT" sz="700" dirty="0" err="1" smtClean="0"/>
              <a:t>Expérience</a:t>
            </a:r>
            <a:r>
              <a:rPr lang="it-IT" sz="700" dirty="0" smtClean="0"/>
              <a:t> </a:t>
            </a:r>
            <a:r>
              <a:rPr lang="it-IT" sz="700" dirty="0" err="1" smtClean="0"/>
              <a:t>professionnelle</a:t>
            </a:r>
            <a:endParaRPr lang="it-IT" sz="700" dirty="0"/>
          </a:p>
        </p:txBody>
      </p:sp>
      <p:sp>
        <p:nvSpPr>
          <p:cNvPr id="20" name="CasellaDiTesto 19"/>
          <p:cNvSpPr txBox="1"/>
          <p:nvPr/>
        </p:nvSpPr>
        <p:spPr>
          <a:xfrm>
            <a:off x="4537167" y="4032069"/>
            <a:ext cx="1767840" cy="461665"/>
          </a:xfrm>
          <a:prstGeom prst="rect">
            <a:avLst/>
          </a:prstGeom>
          <a:solidFill>
            <a:srgbClr val="800080"/>
          </a:solidFill>
        </p:spPr>
        <p:txBody>
          <a:bodyPr wrap="square" rtlCol="0">
            <a:spAutoFit/>
          </a:bodyPr>
          <a:lstStyle/>
          <a:p>
            <a:r>
              <a:rPr lang="fr-FR" sz="800" dirty="0" smtClean="0">
                <a:solidFill>
                  <a:schemeClr val="bg1"/>
                </a:solidFill>
              </a:rPr>
              <a:t>EXAMEN D'ENTRÉE Écoles de l'enseignement secondaire général</a:t>
            </a:r>
          </a:p>
          <a:p>
            <a:endParaRPr lang="it-IT" sz="800" dirty="0">
              <a:solidFill>
                <a:schemeClr val="bg1"/>
              </a:solidFill>
            </a:endParaRPr>
          </a:p>
        </p:txBody>
      </p:sp>
      <p:sp>
        <p:nvSpPr>
          <p:cNvPr id="21" name="CasellaDiTesto 20"/>
          <p:cNvSpPr txBox="1"/>
          <p:nvPr/>
        </p:nvSpPr>
        <p:spPr>
          <a:xfrm>
            <a:off x="6479177" y="4040777"/>
            <a:ext cx="1724297" cy="461665"/>
          </a:xfrm>
          <a:prstGeom prst="rect">
            <a:avLst/>
          </a:prstGeom>
          <a:solidFill>
            <a:srgbClr val="800080"/>
          </a:solidFill>
        </p:spPr>
        <p:txBody>
          <a:bodyPr wrap="square" rtlCol="0">
            <a:spAutoFit/>
          </a:bodyPr>
          <a:lstStyle/>
          <a:p>
            <a:r>
              <a:rPr lang="fr-FR" sz="800" dirty="0" smtClean="0">
                <a:solidFill>
                  <a:schemeClr val="bg1"/>
                </a:solidFill>
              </a:rPr>
              <a:t>CERTIFICATIONS PROFESSIONNELLES Établissements professionnels et formation en apprentissage</a:t>
            </a:r>
            <a:endParaRPr lang="it-IT" sz="800" dirty="0">
              <a:solidFill>
                <a:schemeClr val="bg1"/>
              </a:solidFill>
            </a:endParaRPr>
          </a:p>
        </p:txBody>
      </p:sp>
      <p:sp>
        <p:nvSpPr>
          <p:cNvPr id="22" name="CasellaDiTesto 21"/>
          <p:cNvSpPr txBox="1"/>
          <p:nvPr/>
        </p:nvSpPr>
        <p:spPr>
          <a:xfrm>
            <a:off x="4563292" y="4781005"/>
            <a:ext cx="1654628" cy="215444"/>
          </a:xfrm>
          <a:prstGeom prst="rect">
            <a:avLst/>
          </a:prstGeom>
          <a:solidFill>
            <a:srgbClr val="FF3399"/>
          </a:solidFill>
        </p:spPr>
        <p:txBody>
          <a:bodyPr wrap="square" rtlCol="0">
            <a:spAutoFit/>
          </a:bodyPr>
          <a:lstStyle/>
          <a:p>
            <a:r>
              <a:rPr lang="it-IT" sz="800" dirty="0" err="1" smtClean="0">
                <a:solidFill>
                  <a:schemeClr val="bg1"/>
                </a:solidFill>
              </a:rPr>
              <a:t>Éducation</a:t>
            </a:r>
            <a:r>
              <a:rPr lang="it-IT" sz="800" dirty="0" smtClean="0">
                <a:solidFill>
                  <a:schemeClr val="bg1"/>
                </a:solidFill>
              </a:rPr>
              <a:t> de base </a:t>
            </a:r>
            <a:r>
              <a:rPr lang="it-IT" sz="800" dirty="0" err="1" smtClean="0">
                <a:solidFill>
                  <a:schemeClr val="bg1"/>
                </a:solidFill>
              </a:rPr>
              <a:t>complémentaire</a:t>
            </a:r>
            <a:endParaRPr lang="it-IT" sz="800" dirty="0">
              <a:solidFill>
                <a:schemeClr val="bg1"/>
              </a:solidFill>
            </a:endParaRPr>
          </a:p>
        </p:txBody>
      </p:sp>
      <p:sp>
        <p:nvSpPr>
          <p:cNvPr id="23" name="CasellaDiTesto 22"/>
          <p:cNvSpPr txBox="1"/>
          <p:nvPr/>
        </p:nvSpPr>
        <p:spPr>
          <a:xfrm>
            <a:off x="8011885" y="4511040"/>
            <a:ext cx="888275" cy="338554"/>
          </a:xfrm>
          <a:prstGeom prst="rect">
            <a:avLst/>
          </a:prstGeom>
          <a:solidFill>
            <a:schemeClr val="bg1"/>
          </a:solidFill>
        </p:spPr>
        <p:txBody>
          <a:bodyPr wrap="square" rtlCol="0">
            <a:spAutoFit/>
          </a:bodyPr>
          <a:lstStyle/>
          <a:p>
            <a:r>
              <a:rPr lang="it-IT" sz="800" dirty="0" err="1" smtClean="0"/>
              <a:t>Expérience</a:t>
            </a:r>
            <a:r>
              <a:rPr lang="it-IT" sz="800" dirty="0" smtClean="0"/>
              <a:t> </a:t>
            </a:r>
            <a:r>
              <a:rPr lang="it-IT" sz="800" dirty="0" err="1" smtClean="0"/>
              <a:t>professionnelle</a:t>
            </a:r>
            <a:endParaRPr lang="it-IT" sz="800" dirty="0"/>
          </a:p>
        </p:txBody>
      </p:sp>
      <p:sp>
        <p:nvSpPr>
          <p:cNvPr id="24" name="CasellaDiTesto 23"/>
          <p:cNvSpPr txBox="1"/>
          <p:nvPr/>
        </p:nvSpPr>
        <p:spPr>
          <a:xfrm>
            <a:off x="4563291" y="5050972"/>
            <a:ext cx="3666309" cy="577081"/>
          </a:xfrm>
          <a:prstGeom prst="rect">
            <a:avLst/>
          </a:prstGeom>
          <a:solidFill>
            <a:srgbClr val="FF3399"/>
          </a:solidFill>
        </p:spPr>
        <p:txBody>
          <a:bodyPr wrap="square" rtlCol="0">
            <a:spAutoFit/>
          </a:bodyPr>
          <a:lstStyle/>
          <a:p>
            <a:r>
              <a:rPr lang="fr-FR" sz="1050" dirty="0" smtClean="0">
                <a:solidFill>
                  <a:schemeClr val="bg1"/>
                </a:solidFill>
              </a:rPr>
              <a:t>ÉDUCATION DE BASE </a:t>
            </a:r>
          </a:p>
          <a:p>
            <a:r>
              <a:rPr lang="fr-FR" sz="1050" dirty="0" smtClean="0">
                <a:solidFill>
                  <a:schemeClr val="bg1"/>
                </a:solidFill>
              </a:rPr>
              <a:t>(écoles primaires et collèges) 7 à 15 ans</a:t>
            </a:r>
          </a:p>
          <a:p>
            <a:r>
              <a:rPr lang="fr-FR" sz="1050" dirty="0" smtClean="0">
                <a:solidFill>
                  <a:schemeClr val="bg1"/>
                </a:solidFill>
              </a:rPr>
              <a:t> Écoles maternelles 6 ans</a:t>
            </a:r>
            <a:endParaRPr lang="it-IT" sz="1050" dirty="0">
              <a:solidFill>
                <a:schemeClr val="bg1"/>
              </a:solidFill>
            </a:endParaRPr>
          </a:p>
        </p:txBody>
      </p:sp>
      <p:sp>
        <p:nvSpPr>
          <p:cNvPr id="25" name="CasellaDiTesto 24"/>
          <p:cNvSpPr txBox="1"/>
          <p:nvPr/>
        </p:nvSpPr>
        <p:spPr>
          <a:xfrm>
            <a:off x="3831774" y="5634445"/>
            <a:ext cx="661850" cy="338554"/>
          </a:xfrm>
          <a:prstGeom prst="rect">
            <a:avLst/>
          </a:prstGeom>
          <a:solidFill>
            <a:schemeClr val="bg1"/>
          </a:solidFill>
        </p:spPr>
        <p:txBody>
          <a:bodyPr wrap="square" rtlCol="0">
            <a:spAutoFit/>
          </a:bodyPr>
          <a:lstStyle/>
          <a:p>
            <a:r>
              <a:rPr lang="it-IT" sz="700" dirty="0" err="1" smtClean="0"/>
              <a:t>Classification</a:t>
            </a:r>
            <a:r>
              <a:rPr lang="it-IT" sz="800" dirty="0" smtClean="0"/>
              <a:t> CITE</a:t>
            </a:r>
            <a:endParaRPr lang="it-IT" sz="800" dirty="0"/>
          </a:p>
        </p:txBody>
      </p:sp>
      <p:sp>
        <p:nvSpPr>
          <p:cNvPr id="26" name="CasellaDiTesto 25"/>
          <p:cNvSpPr txBox="1"/>
          <p:nvPr/>
        </p:nvSpPr>
        <p:spPr>
          <a:xfrm>
            <a:off x="4511040" y="5651861"/>
            <a:ext cx="1889759" cy="615553"/>
          </a:xfrm>
          <a:prstGeom prst="rect">
            <a:avLst/>
          </a:prstGeom>
          <a:solidFill>
            <a:schemeClr val="bg1"/>
          </a:solidFill>
        </p:spPr>
        <p:txBody>
          <a:bodyPr wrap="square" rtlCol="0">
            <a:spAutoFit/>
          </a:bodyPr>
          <a:lstStyle/>
          <a:p>
            <a:r>
              <a:rPr lang="it-IT" sz="700" b="1" dirty="0" err="1" smtClean="0">
                <a:solidFill>
                  <a:schemeClr val="accent5"/>
                </a:solidFill>
              </a:rPr>
              <a:t>Classification</a:t>
            </a:r>
            <a:r>
              <a:rPr lang="it-IT" sz="700" b="1" dirty="0" smtClean="0">
                <a:solidFill>
                  <a:schemeClr val="accent5"/>
                </a:solidFill>
              </a:rPr>
              <a:t> CITE</a:t>
            </a:r>
          </a:p>
          <a:p>
            <a:r>
              <a:rPr lang="fr-FR" sz="700" b="1" dirty="0" smtClean="0">
                <a:solidFill>
                  <a:schemeClr val="accent5"/>
                </a:solidFill>
              </a:rPr>
              <a:t>0 Éducation de la petite enfance</a:t>
            </a:r>
          </a:p>
          <a:p>
            <a:r>
              <a:rPr lang="fr-FR" sz="700" b="1" dirty="0" smtClean="0">
                <a:solidFill>
                  <a:schemeClr val="accent5"/>
                </a:solidFill>
              </a:rPr>
              <a:t>1 Enseignement primaire</a:t>
            </a:r>
          </a:p>
          <a:p>
            <a:r>
              <a:rPr lang="fr-FR" sz="700" b="1" dirty="0" smtClean="0">
                <a:solidFill>
                  <a:schemeClr val="accent5"/>
                </a:solidFill>
              </a:rPr>
              <a:t>2 Premier cycle de l'enseignement secondaire</a:t>
            </a:r>
          </a:p>
          <a:p>
            <a:endParaRPr lang="it-IT" sz="600" dirty="0"/>
          </a:p>
        </p:txBody>
      </p:sp>
      <p:sp>
        <p:nvSpPr>
          <p:cNvPr id="27" name="CasellaDiTesto 26"/>
          <p:cNvSpPr txBox="1"/>
          <p:nvPr/>
        </p:nvSpPr>
        <p:spPr>
          <a:xfrm>
            <a:off x="6400798" y="5651862"/>
            <a:ext cx="2133602" cy="523220"/>
          </a:xfrm>
          <a:prstGeom prst="rect">
            <a:avLst/>
          </a:prstGeom>
          <a:solidFill>
            <a:schemeClr val="bg1"/>
          </a:solidFill>
        </p:spPr>
        <p:txBody>
          <a:bodyPr wrap="square" rtlCol="0">
            <a:spAutoFit/>
          </a:bodyPr>
          <a:lstStyle/>
          <a:p>
            <a:r>
              <a:rPr lang="fr-FR" sz="700" b="1" dirty="0" smtClean="0">
                <a:solidFill>
                  <a:schemeClr val="accent5"/>
                </a:solidFill>
              </a:rPr>
              <a:t>3 Deuxième cycle de l'enseignement secondaire</a:t>
            </a:r>
          </a:p>
          <a:p>
            <a:r>
              <a:rPr lang="fr-FR" sz="700" b="1" dirty="0" smtClean="0">
                <a:solidFill>
                  <a:schemeClr val="accent5"/>
                </a:solidFill>
              </a:rPr>
              <a:t>4 Enseignement </a:t>
            </a:r>
            <a:r>
              <a:rPr lang="fr-FR" sz="700" b="1" dirty="0" err="1" smtClean="0">
                <a:solidFill>
                  <a:schemeClr val="accent5"/>
                </a:solidFill>
              </a:rPr>
              <a:t>post-secondaire</a:t>
            </a:r>
            <a:r>
              <a:rPr lang="fr-FR" sz="700" b="1" dirty="0" smtClean="0">
                <a:solidFill>
                  <a:schemeClr val="accent5"/>
                </a:solidFill>
              </a:rPr>
              <a:t> non supérieur</a:t>
            </a:r>
          </a:p>
          <a:p>
            <a:r>
              <a:rPr lang="fr-FR" sz="700" b="1" dirty="0" smtClean="0">
                <a:solidFill>
                  <a:schemeClr val="accent5"/>
                </a:solidFill>
              </a:rPr>
              <a:t>5 Premier cycle de l'enseignement supérieur</a:t>
            </a:r>
          </a:p>
          <a:p>
            <a:r>
              <a:rPr lang="fr-FR" sz="700" b="1" dirty="0" smtClean="0">
                <a:solidFill>
                  <a:schemeClr val="accent5"/>
                </a:solidFill>
              </a:rPr>
              <a:t>6 Deuxième cycle de l'enseignement supérieur</a:t>
            </a:r>
            <a:endParaRPr lang="it-IT" b="1" dirty="0">
              <a:solidFill>
                <a:schemeClr val="accent5"/>
              </a:solidFill>
            </a:endParaRPr>
          </a:p>
        </p:txBody>
      </p:sp>
      <p:sp>
        <p:nvSpPr>
          <p:cNvPr id="28" name="Ovale 27"/>
          <p:cNvSpPr/>
          <p:nvPr/>
        </p:nvSpPr>
        <p:spPr>
          <a:xfrm>
            <a:off x="7968342" y="3570515"/>
            <a:ext cx="1175658" cy="574765"/>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dirty="0" err="1" smtClean="0">
                <a:solidFill>
                  <a:schemeClr val="tx1"/>
                </a:solidFill>
              </a:rPr>
              <a:t>Certifications</a:t>
            </a:r>
            <a:r>
              <a:rPr lang="it-IT" sz="700" dirty="0" smtClean="0">
                <a:solidFill>
                  <a:schemeClr val="tx1"/>
                </a:solidFill>
              </a:rPr>
              <a:t> </a:t>
            </a:r>
            <a:r>
              <a:rPr lang="it-IT" sz="700" dirty="0" err="1" smtClean="0">
                <a:solidFill>
                  <a:schemeClr val="tx1"/>
                </a:solidFill>
              </a:rPr>
              <a:t>professionnelles</a:t>
            </a:r>
            <a:r>
              <a:rPr lang="it-IT" sz="700" dirty="0" smtClean="0">
                <a:solidFill>
                  <a:schemeClr val="tx1"/>
                </a:solidFill>
              </a:rPr>
              <a:t> </a:t>
            </a:r>
            <a:r>
              <a:rPr lang="it-IT" sz="700" dirty="0" err="1" smtClean="0">
                <a:solidFill>
                  <a:schemeClr val="tx1"/>
                </a:solidFill>
              </a:rPr>
              <a:t>complémentaires</a:t>
            </a:r>
            <a:endParaRPr lang="it-IT" sz="700" dirty="0">
              <a:solidFill>
                <a:schemeClr val="tx1"/>
              </a:solidFill>
            </a:endParaRPr>
          </a:p>
        </p:txBody>
      </p:sp>
      <p:sp>
        <p:nvSpPr>
          <p:cNvPr id="29" name="Ovale 28"/>
          <p:cNvSpPr/>
          <p:nvPr/>
        </p:nvSpPr>
        <p:spPr>
          <a:xfrm>
            <a:off x="8029301" y="2856412"/>
            <a:ext cx="1114699" cy="618308"/>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700" dirty="0" err="1" smtClean="0">
                <a:solidFill>
                  <a:schemeClr val="tx1"/>
                </a:solidFill>
              </a:rPr>
              <a:t>Certifications</a:t>
            </a:r>
            <a:r>
              <a:rPr lang="it-IT" sz="700" dirty="0" smtClean="0">
                <a:solidFill>
                  <a:schemeClr val="tx1"/>
                </a:solidFill>
              </a:rPr>
              <a:t> </a:t>
            </a:r>
            <a:r>
              <a:rPr lang="it-IT" sz="700" dirty="0" err="1" smtClean="0">
                <a:solidFill>
                  <a:schemeClr val="tx1"/>
                </a:solidFill>
              </a:rPr>
              <a:t>professionnelles</a:t>
            </a:r>
            <a:r>
              <a:rPr lang="it-IT" sz="700" dirty="0" smtClean="0">
                <a:solidFill>
                  <a:schemeClr val="tx1"/>
                </a:solidFill>
              </a:rPr>
              <a:t> </a:t>
            </a:r>
            <a:r>
              <a:rPr lang="it-IT" sz="700" dirty="0" err="1" smtClean="0">
                <a:solidFill>
                  <a:schemeClr val="tx1"/>
                </a:solidFill>
              </a:rPr>
              <a:t>spécialisées</a:t>
            </a:r>
            <a:endParaRPr lang="it-IT" sz="700" dirty="0">
              <a:solidFill>
                <a:schemeClr val="tx1"/>
              </a:solidFill>
            </a:endParaRPr>
          </a:p>
        </p:txBody>
      </p:sp>
    </p:spTree>
    <p:extLst>
      <p:ext uri="{BB962C8B-B14F-4D97-AF65-F5344CB8AC3E}">
        <p14:creationId xmlns:p14="http://schemas.microsoft.com/office/powerpoint/2010/main" xmlns="" val="2842522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4000" dirty="0" smtClean="0"/>
              <a:t>Réforme de l’</a:t>
            </a:r>
            <a:r>
              <a:rPr lang="fr-FR" sz="4000" dirty="0" err="1" smtClean="0"/>
              <a:t>EFP</a:t>
            </a:r>
            <a:r>
              <a:rPr lang="fr-FR" sz="4000" dirty="0" smtClean="0"/>
              <a:t> depuis le 01/01/2018 </a:t>
            </a:r>
            <a:endParaRPr lang="fr-FR" sz="4000" dirty="0"/>
          </a:p>
        </p:txBody>
      </p:sp>
      <p:sp>
        <p:nvSpPr>
          <p:cNvPr id="3" name="Content Placeholder 2"/>
          <p:cNvSpPr>
            <a:spLocks noGrp="1"/>
          </p:cNvSpPr>
          <p:nvPr>
            <p:ph idx="1"/>
          </p:nvPr>
        </p:nvSpPr>
        <p:spPr/>
        <p:txBody>
          <a:bodyPr>
            <a:normAutofit fontScale="62500" lnSpcReduction="20000"/>
          </a:bodyPr>
          <a:lstStyle/>
          <a:p>
            <a:r>
              <a:rPr lang="fr-FR" dirty="0" smtClean="0"/>
              <a:t>Rationalisation de la gestion de l’</a:t>
            </a:r>
            <a:r>
              <a:rPr lang="fr-FR" dirty="0" err="1" smtClean="0"/>
              <a:t>EFP</a:t>
            </a:r>
            <a:r>
              <a:rPr lang="fr-FR" dirty="0" smtClean="0"/>
              <a:t> et des certifications d’</a:t>
            </a:r>
            <a:r>
              <a:rPr lang="fr-FR" dirty="0" err="1" smtClean="0"/>
              <a:t>EFP</a:t>
            </a:r>
            <a:r>
              <a:rPr lang="fr-FR" dirty="0" smtClean="0"/>
              <a:t> </a:t>
            </a:r>
          </a:p>
          <a:p>
            <a:r>
              <a:rPr lang="fr-FR" dirty="0" smtClean="0"/>
              <a:t>Fusion de la formation des adultes avec celle des jeunes étudiants dans une même entité </a:t>
            </a:r>
          </a:p>
          <a:p>
            <a:r>
              <a:rPr lang="fr-FR" dirty="0" smtClean="0"/>
              <a:t>Suppression de plusieurs certifications trop limitées à tous les niveaux, en particulier aux niveaux 5 et 4, qui ont évolué par rapport aux besoins du monde du travail mais qui ne sont plus pertinentes et populaires. </a:t>
            </a:r>
          </a:p>
          <a:p>
            <a:r>
              <a:rPr lang="fr-FR" dirty="0" smtClean="0"/>
              <a:t>Le développement de la formation des adultes est entrée dans une nouvelle ère. Au cours des années 1990-2010, la formation professionnelle des adultes a été mise en place, elle s’est considérablement développée et ses principales caractéristiques se sont consolidées  </a:t>
            </a:r>
          </a:p>
          <a:p>
            <a:r>
              <a:rPr lang="fr-FR" dirty="0" smtClean="0"/>
              <a:t>Les paradigmes de la formation des adultes ont apporté plusieurs contributions au courant principal de l’</a:t>
            </a:r>
            <a:r>
              <a:rPr lang="fr-FR" dirty="0" err="1" smtClean="0"/>
              <a:t>EFP</a:t>
            </a:r>
            <a:r>
              <a:rPr lang="fr-FR" dirty="0" smtClean="0"/>
              <a:t>.</a:t>
            </a:r>
          </a:p>
          <a:p>
            <a:pPr lvl="1"/>
            <a:r>
              <a:rPr lang="fr-FR" dirty="0" smtClean="0"/>
              <a:t>Personnalisation de l’apprentissage  </a:t>
            </a:r>
          </a:p>
          <a:p>
            <a:pPr lvl="1"/>
            <a:r>
              <a:rPr lang="fr-FR" dirty="0" smtClean="0"/>
              <a:t>Habilitation des connaissances antérieures</a:t>
            </a:r>
          </a:p>
          <a:p>
            <a:pPr lvl="1"/>
            <a:r>
              <a:rPr lang="fr-FR" dirty="0" smtClean="0"/>
              <a:t>Certifications basées sur les qualifications</a:t>
            </a:r>
          </a:p>
          <a:p>
            <a:pPr lvl="1"/>
            <a:r>
              <a:rPr lang="fr-FR" dirty="0" smtClean="0"/>
              <a:t>Évaluation authentique </a:t>
            </a:r>
          </a:p>
          <a:p>
            <a:pPr lvl="1"/>
            <a:r>
              <a:rPr lang="fr-FR" dirty="0" smtClean="0"/>
              <a:t>Changement de paradigme quant au rôle de l’enseignant </a:t>
            </a:r>
            <a:endParaRPr lang="fr-FR" dirty="0"/>
          </a:p>
        </p:txBody>
      </p:sp>
    </p:spTree>
    <p:extLst>
      <p:ext uri="{BB962C8B-B14F-4D97-AF65-F5344CB8AC3E}">
        <p14:creationId xmlns:p14="http://schemas.microsoft.com/office/powerpoint/2010/main" xmlns="" val="288589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r-FR" sz="3800" dirty="0" smtClean="0"/>
              <a:t>Contexte historique des certifications d’</a:t>
            </a:r>
            <a:r>
              <a:rPr lang="fr-FR" sz="3800" dirty="0" err="1" smtClean="0"/>
              <a:t>EFP</a:t>
            </a:r>
            <a:r>
              <a:rPr lang="fr-FR" sz="3800" dirty="0" smtClean="0"/>
              <a:t> secondaire de niveau 5 en Finlande </a:t>
            </a:r>
            <a:endParaRPr lang="fr-FR" sz="3800" dirty="0"/>
          </a:p>
        </p:txBody>
      </p:sp>
      <p:sp>
        <p:nvSpPr>
          <p:cNvPr id="3" name="Content Placeholder 2"/>
          <p:cNvSpPr>
            <a:spLocks noGrp="1"/>
          </p:cNvSpPr>
          <p:nvPr>
            <p:ph idx="1"/>
          </p:nvPr>
        </p:nvSpPr>
        <p:spPr>
          <a:xfrm>
            <a:off x="378573" y="1725041"/>
            <a:ext cx="8356124" cy="4684468"/>
          </a:xfrm>
        </p:spPr>
        <p:txBody>
          <a:bodyPr>
            <a:noAutofit/>
          </a:bodyPr>
          <a:lstStyle/>
          <a:p>
            <a:endParaRPr lang="fr-FR" sz="1400" dirty="0" smtClean="0"/>
          </a:p>
          <a:p>
            <a:r>
              <a:rPr lang="fr-FR" sz="1400" dirty="0" smtClean="0"/>
              <a:t>Elles ont été établies en 1994 au terme d’une préparation politique attentive visant à répondre aux exigences liées à l’évolution du monde du travail et à la carence de compétences nécessaires parmi la population adulte. </a:t>
            </a:r>
          </a:p>
          <a:p>
            <a:r>
              <a:rPr lang="fr-FR" sz="1400" dirty="0" smtClean="0"/>
              <a:t>Administration distincte : la responsabilité incombait à des organismes indépendants proches du monde du travail dans un pays où l’enseignement professionnel est principalement public et de nature essentiellement scolaire. </a:t>
            </a:r>
          </a:p>
          <a:p>
            <a:r>
              <a:rPr lang="fr-FR" sz="1400" dirty="0" smtClean="0"/>
              <a:t>Les certifications et les processus administratifs ont commencé à suivre progressivement leur propre orientation en respectant toutefois des principes communs. La popularité de plusieurs certifications a considérablement évolué, de quelques sujets à plusieurs milliers en un an. Certaines certifications portaient sur des qualifications et des compétences traditionnelles, certaines étaient plus dynamiques et davantage tournées vers l'avenir (avis de l’auteur).  </a:t>
            </a:r>
          </a:p>
          <a:p>
            <a:r>
              <a:rPr lang="fr-FR" sz="1400" dirty="0" smtClean="0"/>
              <a:t>Le but premier était de d’obtenir une certification, indépendamment de la manière dont les adultes acquéraient leurs qualifications (les concepts d’apprentissage formel et informel ont fait leur apparition). Le changement de paradigme, entre enseignement et apprentissage, a entraîné une modification profonde du travail des enseignants qui professaient dans des établissements de formation des adultes.</a:t>
            </a:r>
          </a:p>
          <a:p>
            <a:r>
              <a:rPr lang="fr-FR" sz="1400" dirty="0" smtClean="0"/>
              <a:t>L'assurance qualité du système avait besoin de mesures de soutien telle qu’une formation des enseignants et des formateurs en entreprise</a:t>
            </a:r>
          </a:p>
          <a:p>
            <a:r>
              <a:rPr lang="fr-FR" sz="1400" dirty="0" smtClean="0"/>
              <a:t>Dans l’ensemble, près de 19000 spécialistes en certifications basées sur les qualifications (</a:t>
            </a:r>
            <a:r>
              <a:rPr lang="fr-FR" sz="1400" dirty="0" err="1" smtClean="0"/>
              <a:t>NTM</a:t>
            </a:r>
            <a:r>
              <a:rPr lang="fr-FR" sz="1400" dirty="0" smtClean="0"/>
              <a:t>) ont été formés au cours des années 2007-2017.  </a:t>
            </a:r>
          </a:p>
          <a:p>
            <a:pPr marL="0" indent="0">
              <a:buNone/>
            </a:pPr>
            <a:endParaRPr lang="fr-FR" sz="1400" dirty="0"/>
          </a:p>
        </p:txBody>
      </p:sp>
    </p:spTree>
    <p:extLst>
      <p:ext uri="{BB962C8B-B14F-4D97-AF65-F5344CB8AC3E}">
        <p14:creationId xmlns:p14="http://schemas.microsoft.com/office/powerpoint/2010/main" xmlns="" val="379984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494552" y="4055120"/>
            <a:ext cx="3218330" cy="2142201"/>
          </a:xfrm>
          <a:prstGeom prst="rect">
            <a:avLst/>
          </a:prstGeom>
        </p:spPr>
      </p:pic>
      <p:sp>
        <p:nvSpPr>
          <p:cNvPr id="7" name="Sisällön paikkamerkki 6"/>
          <p:cNvSpPr>
            <a:spLocks noGrp="1"/>
          </p:cNvSpPr>
          <p:nvPr>
            <p:ph idx="1"/>
          </p:nvPr>
        </p:nvSpPr>
        <p:spPr>
          <a:xfrm>
            <a:off x="378573" y="1667579"/>
            <a:ext cx="8334309" cy="3777316"/>
          </a:xfrm>
        </p:spPr>
        <p:txBody>
          <a:bodyPr>
            <a:normAutofit fontScale="55000" lnSpcReduction="20000"/>
          </a:bodyPr>
          <a:lstStyle/>
          <a:p>
            <a:pPr>
              <a:buClr>
                <a:schemeClr val="bg1"/>
              </a:buClr>
              <a:defRPr/>
            </a:pPr>
            <a:endParaRPr lang="fr-FR" dirty="0" smtClean="0">
              <a:cs typeface="Arial" panose="020B0604020202020204" pitchFamily="34" charset="0"/>
            </a:endParaRPr>
          </a:p>
          <a:p>
            <a:pPr>
              <a:buClr>
                <a:schemeClr val="bg1"/>
              </a:buClr>
              <a:defRPr/>
            </a:pPr>
            <a:r>
              <a:rPr lang="fr-FR" dirty="0" smtClean="0"/>
              <a:t>Une mesure importante pour le développement de certaines certifications de niveau 5 en Finlande a été la formation des enseignants des établissements d’</a:t>
            </a:r>
            <a:r>
              <a:rPr lang="fr-FR" dirty="0" err="1" smtClean="0"/>
              <a:t>EFP</a:t>
            </a:r>
            <a:r>
              <a:rPr lang="fr-FR" dirty="0" smtClean="0"/>
              <a:t> et des formateurs en entreprise dans le cadre d’un programme spécial dénommé « </a:t>
            </a:r>
            <a:r>
              <a:rPr lang="fr-FR" dirty="0" err="1" smtClean="0"/>
              <a:t>näyttötutkintomestari</a:t>
            </a:r>
            <a:r>
              <a:rPr lang="fr-FR" dirty="0" smtClean="0"/>
              <a:t> » valant 15 crédits  </a:t>
            </a:r>
          </a:p>
          <a:p>
            <a:pPr>
              <a:buClr>
                <a:schemeClr val="bg1"/>
              </a:buClr>
              <a:defRPr/>
            </a:pPr>
            <a:r>
              <a:rPr lang="fr-FR" dirty="0" smtClean="0"/>
              <a:t>Les acteurs chargés de l’enseignement étaient des unités de formation des enseignants des universités de sciences appliquées. En Finlande, l’enseignement supérieur repose sur un modèle double où des universités traditionnelles à orientation académique (14) et des universités de sciences appliquées aux contenus plus pratiques (23) se complètent mutuellement. Les deux types d’établissement délivrent des licences et des maîtrises ayant la même valeur académique et légale.  </a:t>
            </a:r>
            <a:endParaRPr lang="fr-FR" dirty="0">
              <a:cs typeface="Arial" panose="020B0604020202020204" pitchFamily="34" charset="0"/>
            </a:endParaRPr>
          </a:p>
          <a:p>
            <a:pPr>
              <a:spcBef>
                <a:spcPts val="0"/>
              </a:spcBef>
              <a:buClr>
                <a:schemeClr val="bg1"/>
              </a:buClr>
              <a:defRPr/>
            </a:pPr>
            <a:endParaRPr lang="fr-FR" dirty="0"/>
          </a:p>
          <a:p>
            <a:pPr>
              <a:buClr>
                <a:schemeClr val="bg1"/>
              </a:buClr>
              <a:defRPr/>
            </a:pPr>
            <a:r>
              <a:rPr lang="fr-FR" altLang="fi-FI" kern="0" dirty="0"/>
              <a:t>Les universités de sciences appliquées sont des institutions d’enseignement supérieur principalement pluridisciplinaires et régionales et ont un objectif statutaire très clair dans le développement régional. Elles assurent la formation des enseignants </a:t>
            </a:r>
            <a:r>
              <a:rPr lang="fr-FR" altLang="fi-FI" kern="0" dirty="0" smtClean="0"/>
              <a:t>de l’</a:t>
            </a:r>
            <a:r>
              <a:rPr lang="fr-FR" altLang="fi-FI" kern="0" dirty="0" err="1" smtClean="0"/>
              <a:t>EFPT</a:t>
            </a:r>
            <a:r>
              <a:rPr lang="fr-FR" altLang="fi-FI" kern="0" dirty="0"/>
              <a:t>. </a:t>
            </a:r>
            <a:r>
              <a:rPr dirty="0"/>
              <a:t/>
            </a:r>
            <a:br>
              <a:rPr dirty="0"/>
            </a:br>
            <a:endParaRPr lang="fr-FR" altLang="fi-FI" kern="0" dirty="0">
              <a:cs typeface="Arial" panose="020B0604020202020204" pitchFamily="34" charset="0"/>
            </a:endParaRPr>
          </a:p>
          <a:p>
            <a:pPr>
              <a:buClr>
                <a:schemeClr val="bg1"/>
              </a:buClr>
              <a:defRPr/>
            </a:pPr>
            <a:r>
              <a:rPr lang="fr-FR" altLang="fi-FI" kern="0" dirty="0"/>
              <a:t>Offrant une combinaison de </a:t>
            </a:r>
            <a:r>
              <a:rPr dirty="0"/>
              <a:t/>
            </a:r>
            <a:br>
              <a:rPr dirty="0"/>
            </a:br>
            <a:r>
              <a:rPr lang="fr-FR" altLang="fi-FI" kern="0" dirty="0"/>
              <a:t>contenus théoriques et pratiques,</a:t>
            </a:r>
            <a:r>
              <a:rPr dirty="0"/>
              <a:t/>
            </a:r>
            <a:br>
              <a:rPr dirty="0"/>
            </a:br>
            <a:r>
              <a:rPr lang="fr-FR" altLang="fi-FI" kern="0" dirty="0"/>
              <a:t>les universités de sciences appliquées</a:t>
            </a:r>
            <a:r>
              <a:rPr dirty="0"/>
              <a:t/>
            </a:r>
            <a:br>
              <a:rPr dirty="0"/>
            </a:br>
            <a:r>
              <a:rPr lang="fr-FR" altLang="fi-FI" kern="0" dirty="0"/>
              <a:t>constituent une alternative intéressante aux</a:t>
            </a:r>
            <a:r>
              <a:rPr dirty="0"/>
              <a:t/>
            </a:r>
            <a:br>
              <a:rPr dirty="0"/>
            </a:br>
            <a:r>
              <a:rPr lang="fr-FR" altLang="fi-FI" kern="0" dirty="0"/>
              <a:t>universités scientifiques traditionnelles. </a:t>
            </a:r>
            <a:endParaRPr lang="fr-FR" altLang="fi-FI" kern="0" dirty="0">
              <a:cs typeface="Arial" panose="020B0604020202020204" pitchFamily="34" charset="0"/>
            </a:endParaRPr>
          </a:p>
          <a:p>
            <a:endParaRPr lang="fr-FR" dirty="0"/>
          </a:p>
        </p:txBody>
      </p:sp>
      <p:sp>
        <p:nvSpPr>
          <p:cNvPr id="11" name="Rectangle 3"/>
          <p:cNvSpPr txBox="1">
            <a:spLocks noGrp="1" noChangeArrowheads="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altLang="fi-FI" sz="2800" b="1" dirty="0" smtClean="0"/>
              <a:t>Spécialistes en certifications basées sur les qualifications </a:t>
            </a:r>
            <a:r>
              <a:rPr lang="fr-FR" altLang="fi-FI" sz="3200" b="1" dirty="0" smtClean="0"/>
              <a:t>(Näyttötutkintomestari NTM) </a:t>
            </a:r>
          </a:p>
        </p:txBody>
      </p:sp>
    </p:spTree>
    <p:extLst>
      <p:ext uri="{BB962C8B-B14F-4D97-AF65-F5344CB8AC3E}">
        <p14:creationId xmlns:p14="http://schemas.microsoft.com/office/powerpoint/2010/main" xmlns="" val="2632041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b="1" dirty="0" smtClean="0"/>
              <a:t>Personnalisation de l’apprentissage des adultes </a:t>
            </a:r>
            <a:endParaRPr lang="fr-FR" sz="3200" b="1" dirty="0"/>
          </a:p>
        </p:txBody>
      </p:sp>
      <p:sp>
        <p:nvSpPr>
          <p:cNvPr id="3" name="Content Placeholder 2"/>
          <p:cNvSpPr>
            <a:spLocks noGrp="1"/>
          </p:cNvSpPr>
          <p:nvPr>
            <p:ph idx="1"/>
          </p:nvPr>
        </p:nvSpPr>
        <p:spPr/>
        <p:txBody>
          <a:bodyPr>
            <a:normAutofit fontScale="85000" lnSpcReduction="20000"/>
          </a:bodyPr>
          <a:lstStyle/>
          <a:p>
            <a:r>
              <a:rPr lang="fr-FR" dirty="0" smtClean="0"/>
              <a:t>Un des principes et prérequis essentiels pour la réussite de l’apprentissage de niveau 5 et l'acquisition de qualifications reste la personnalisation de l’apprentissage des adultes. </a:t>
            </a:r>
          </a:p>
          <a:p>
            <a:r>
              <a:rPr lang="fr-FR" dirty="0" smtClean="0"/>
              <a:t>Ce principe a été pleinement pris en compte par les universités de sciences appliquées dans l’organisation de la formation de spécialistes en certifications basées sur les qualifications qui ont pu dès lors expérimenter la manière dont ils allaient eux-mêmes agir avec des apprenants adultes dans des programmes de niveau 5.   </a:t>
            </a:r>
          </a:p>
          <a:p>
            <a:r>
              <a:rPr lang="fr-FR" dirty="0" smtClean="0"/>
              <a:t>Thèse de doctorat de </a:t>
            </a:r>
            <a:r>
              <a:rPr lang="fr-FR" dirty="0" err="1" smtClean="0"/>
              <a:t>Päivi</a:t>
            </a:r>
            <a:r>
              <a:rPr lang="fr-FR" dirty="0" smtClean="0"/>
              <a:t> </a:t>
            </a:r>
            <a:r>
              <a:rPr lang="fr-FR" dirty="0" err="1" smtClean="0"/>
              <a:t>Kilja</a:t>
            </a:r>
            <a:r>
              <a:rPr lang="fr-FR" dirty="0" smtClean="0"/>
              <a:t> 4/05/2018 : </a:t>
            </a:r>
          </a:p>
          <a:p>
            <a:pPr lvl="1"/>
            <a:r>
              <a:rPr lang="fr-FR" dirty="0" smtClean="0"/>
              <a:t>« La liberté, la prise de décision et la compréhension des possibilités construisent la signification expérientielle de la participation ».  </a:t>
            </a:r>
          </a:p>
          <a:p>
            <a:pPr lvl="1"/>
            <a:r>
              <a:rPr lang="fr-FR" dirty="0" smtClean="0"/>
              <a:t>« L’implication des apprenants adultes dans leur propre apprentissage a obtenue à travers l’environnement de travail existant, des interactions interpersonnelles et des systèmes d’orientation et de soutien ». </a:t>
            </a:r>
            <a:endParaRPr lang="fr-FR" dirty="0"/>
          </a:p>
        </p:txBody>
      </p:sp>
    </p:spTree>
    <p:extLst>
      <p:ext uri="{BB962C8B-B14F-4D97-AF65-F5344CB8AC3E}">
        <p14:creationId xmlns:p14="http://schemas.microsoft.com/office/powerpoint/2010/main" xmlns="" val="1330657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Conclusions (Kilja, P. 2018) </a:t>
            </a:r>
            <a:endParaRPr lang="fr-FR" dirty="0"/>
          </a:p>
        </p:txBody>
      </p:sp>
      <p:sp>
        <p:nvSpPr>
          <p:cNvPr id="3" name="Content Placeholder 2"/>
          <p:cNvSpPr>
            <a:spLocks noGrp="1"/>
          </p:cNvSpPr>
          <p:nvPr>
            <p:ph idx="1"/>
          </p:nvPr>
        </p:nvSpPr>
        <p:spPr/>
        <p:txBody>
          <a:bodyPr>
            <a:normAutofit fontScale="92500" lnSpcReduction="10000"/>
          </a:bodyPr>
          <a:lstStyle/>
          <a:p>
            <a:endParaRPr lang="fr-FR" dirty="0" smtClean="0"/>
          </a:p>
          <a:p>
            <a:r>
              <a:rPr lang="fr-FR" dirty="0" smtClean="0"/>
              <a:t>Personnalisation des études prise en charge par l’apprenant </a:t>
            </a:r>
          </a:p>
          <a:p>
            <a:r>
              <a:rPr lang="fr-FR" dirty="0" smtClean="0"/>
              <a:t>Introduction de la personnalisation des études dans l’action sociale </a:t>
            </a:r>
          </a:p>
          <a:p>
            <a:r>
              <a:rPr lang="fr-FR" dirty="0" smtClean="0"/>
              <a:t>Écoute des apprenants adultes lors de la personnalisation des études </a:t>
            </a:r>
          </a:p>
          <a:p>
            <a:r>
              <a:rPr lang="fr-FR" dirty="0" smtClean="0"/>
              <a:t>Engagement vers la personnalisation des études pour tenir compte des qualifications des apprenants adultes</a:t>
            </a:r>
          </a:p>
          <a:p>
            <a:r>
              <a:rPr lang="fr-FR" dirty="0" smtClean="0"/>
              <a:t>Transition des structures d’enseignement et du concept d'administration vers une culture du service.  </a:t>
            </a:r>
            <a:endParaRPr lang="fr-FR" dirty="0"/>
          </a:p>
        </p:txBody>
      </p:sp>
    </p:spTree>
    <p:extLst>
      <p:ext uri="{BB962C8B-B14F-4D97-AF65-F5344CB8AC3E}">
        <p14:creationId xmlns:p14="http://schemas.microsoft.com/office/powerpoint/2010/main" xmlns="" val="418454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000" dirty="0" smtClean="0"/>
              <a:t>Modèle de réforme de l’</a:t>
            </a:r>
            <a:r>
              <a:rPr lang="fr-FR" sz="3000" dirty="0" err="1" smtClean="0"/>
              <a:t>EFP</a:t>
            </a:r>
            <a:r>
              <a:rPr lang="fr-FR" sz="3000" dirty="0" smtClean="0"/>
              <a:t> à partir du 01/01/2018  </a:t>
            </a:r>
            <a:endParaRPr lang="fr-FR" sz="3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8573" y="1813589"/>
            <a:ext cx="8334309" cy="4479939"/>
          </a:xfrm>
        </p:spPr>
      </p:pic>
      <p:sp>
        <p:nvSpPr>
          <p:cNvPr id="5" name="CasellaDiTesto 4"/>
          <p:cNvSpPr txBox="1"/>
          <p:nvPr/>
        </p:nvSpPr>
        <p:spPr>
          <a:xfrm>
            <a:off x="496388" y="2063931"/>
            <a:ext cx="7567748" cy="600164"/>
          </a:xfrm>
          <a:prstGeom prst="rect">
            <a:avLst/>
          </a:prstGeom>
          <a:solidFill>
            <a:schemeClr val="bg2"/>
          </a:solidFill>
        </p:spPr>
        <p:txBody>
          <a:bodyPr wrap="square" rtlCol="0">
            <a:spAutoFit/>
          </a:bodyPr>
          <a:lstStyle/>
          <a:p>
            <a:r>
              <a:rPr lang="fr-FR" sz="1200" dirty="0" smtClean="0"/>
              <a:t>NOUVEAUX PARCOURS D'ENSEIGNEMENT ET DE FORMATION PROFESSIONNELS </a:t>
            </a:r>
            <a:r>
              <a:rPr lang="fr-FR" sz="1050" dirty="0" smtClean="0"/>
              <a:t>au 1er janvier 2018. La vie active est en pleine mutation. De nouvelles professions continuent de voir le jour, d'autres disparaissent. La manière de gagner sa vie est a changé. Les besoins des étudiants sont de plus en plus individualisés. Les compétences doivent être actualisées tout au long de la carrière.</a:t>
            </a:r>
            <a:endParaRPr lang="it-IT" sz="1050" dirty="0"/>
          </a:p>
        </p:txBody>
      </p:sp>
      <p:sp>
        <p:nvSpPr>
          <p:cNvPr id="6" name="CasellaDiTesto 5"/>
          <p:cNvSpPr txBox="1"/>
          <p:nvPr/>
        </p:nvSpPr>
        <p:spPr>
          <a:xfrm>
            <a:off x="2612571" y="2769326"/>
            <a:ext cx="1027612" cy="461665"/>
          </a:xfrm>
          <a:prstGeom prst="rect">
            <a:avLst/>
          </a:prstGeom>
          <a:solidFill>
            <a:schemeClr val="bg2"/>
          </a:solidFill>
        </p:spPr>
        <p:txBody>
          <a:bodyPr wrap="square" rtlCol="0">
            <a:spAutoFit/>
          </a:bodyPr>
          <a:lstStyle/>
          <a:p>
            <a:r>
              <a:rPr lang="it-IT" sz="800" dirty="0" smtClean="0"/>
              <a:t>ENVIRONNEMENTS </a:t>
            </a:r>
            <a:r>
              <a:rPr lang="it-IT" sz="800" dirty="0" err="1" smtClean="0"/>
              <a:t>D'APPRENTISSAGE</a:t>
            </a:r>
            <a:r>
              <a:rPr lang="it-IT" sz="800" dirty="0" smtClean="0"/>
              <a:t> VARIÉS</a:t>
            </a:r>
            <a:endParaRPr lang="it-IT" sz="800" dirty="0"/>
          </a:p>
        </p:txBody>
      </p:sp>
      <p:sp>
        <p:nvSpPr>
          <p:cNvPr id="7" name="CasellaDiTesto 6"/>
          <p:cNvSpPr txBox="1"/>
          <p:nvPr/>
        </p:nvSpPr>
        <p:spPr>
          <a:xfrm>
            <a:off x="5721531" y="2873830"/>
            <a:ext cx="940526" cy="338554"/>
          </a:xfrm>
          <a:prstGeom prst="rect">
            <a:avLst/>
          </a:prstGeom>
          <a:solidFill>
            <a:schemeClr val="bg2"/>
          </a:solidFill>
        </p:spPr>
        <p:txBody>
          <a:bodyPr wrap="square" rtlCol="0">
            <a:spAutoFit/>
          </a:bodyPr>
          <a:lstStyle/>
          <a:p>
            <a:r>
              <a:rPr lang="it-IT" sz="800" dirty="0" err="1" smtClean="0"/>
              <a:t>Actualisation</a:t>
            </a:r>
            <a:r>
              <a:rPr lang="it-IT" sz="800" dirty="0" smtClean="0"/>
              <a:t> </a:t>
            </a:r>
            <a:r>
              <a:rPr lang="it-IT" sz="800" dirty="0" err="1" smtClean="0"/>
              <a:t>des</a:t>
            </a:r>
            <a:r>
              <a:rPr lang="it-IT" sz="800" dirty="0" smtClean="0"/>
              <a:t> </a:t>
            </a:r>
            <a:r>
              <a:rPr lang="it-IT" sz="800" dirty="0" err="1" smtClean="0"/>
              <a:t>compétences</a:t>
            </a:r>
            <a:endParaRPr lang="it-IT" sz="800" dirty="0"/>
          </a:p>
        </p:txBody>
      </p:sp>
      <p:sp>
        <p:nvSpPr>
          <p:cNvPr id="8" name="CasellaDiTesto 7"/>
          <p:cNvSpPr txBox="1"/>
          <p:nvPr/>
        </p:nvSpPr>
        <p:spPr>
          <a:xfrm>
            <a:off x="2246811" y="3448594"/>
            <a:ext cx="914401" cy="584775"/>
          </a:xfrm>
          <a:prstGeom prst="rect">
            <a:avLst/>
          </a:prstGeom>
          <a:solidFill>
            <a:schemeClr val="bg2"/>
          </a:solidFill>
        </p:spPr>
        <p:txBody>
          <a:bodyPr wrap="square" rtlCol="0">
            <a:spAutoFit/>
          </a:bodyPr>
          <a:lstStyle/>
          <a:p>
            <a:r>
              <a:rPr lang="fr-FR" sz="800" dirty="0" smtClean="0"/>
              <a:t>De la salle de classe au poste de travail et simulateurs</a:t>
            </a:r>
            <a:endParaRPr lang="it-IT" sz="800" dirty="0"/>
          </a:p>
        </p:txBody>
      </p:sp>
      <p:sp>
        <p:nvSpPr>
          <p:cNvPr id="9" name="CasellaDiTesto 8"/>
          <p:cNvSpPr txBox="1"/>
          <p:nvPr/>
        </p:nvSpPr>
        <p:spPr>
          <a:xfrm>
            <a:off x="1236617" y="3570514"/>
            <a:ext cx="687977" cy="338554"/>
          </a:xfrm>
          <a:prstGeom prst="rect">
            <a:avLst/>
          </a:prstGeom>
          <a:solidFill>
            <a:schemeClr val="bg2"/>
          </a:solidFill>
        </p:spPr>
        <p:txBody>
          <a:bodyPr wrap="square" rtlCol="0">
            <a:spAutoFit/>
          </a:bodyPr>
          <a:lstStyle/>
          <a:p>
            <a:r>
              <a:rPr lang="it-IT" sz="800" dirty="0" err="1" smtClean="0"/>
              <a:t>Apprentissage</a:t>
            </a:r>
            <a:r>
              <a:rPr lang="it-IT" sz="800" dirty="0" smtClean="0"/>
              <a:t> </a:t>
            </a:r>
            <a:r>
              <a:rPr lang="it-IT" sz="800" dirty="0" err="1" smtClean="0"/>
              <a:t>sur</a:t>
            </a:r>
            <a:r>
              <a:rPr lang="it-IT" sz="800" dirty="0" smtClean="0"/>
              <a:t> le </a:t>
            </a:r>
            <a:r>
              <a:rPr lang="it-IT" sz="800" dirty="0" err="1" smtClean="0"/>
              <a:t>tas</a:t>
            </a:r>
            <a:endParaRPr lang="it-IT" sz="800" dirty="0"/>
          </a:p>
        </p:txBody>
      </p:sp>
      <p:sp>
        <p:nvSpPr>
          <p:cNvPr id="10" name="CasellaDiTesto 9"/>
          <p:cNvSpPr txBox="1"/>
          <p:nvPr/>
        </p:nvSpPr>
        <p:spPr>
          <a:xfrm>
            <a:off x="7236824" y="3283131"/>
            <a:ext cx="801188" cy="246221"/>
          </a:xfrm>
          <a:prstGeom prst="rect">
            <a:avLst/>
          </a:prstGeom>
          <a:solidFill>
            <a:schemeClr val="bg2"/>
          </a:solidFill>
        </p:spPr>
        <p:txBody>
          <a:bodyPr wrap="square" rtlCol="0">
            <a:spAutoFit/>
          </a:bodyPr>
          <a:lstStyle/>
          <a:p>
            <a:r>
              <a:rPr lang="it-IT" sz="1000" dirty="0" err="1" smtClean="0"/>
              <a:t>Emploi</a:t>
            </a:r>
            <a:endParaRPr lang="it-IT" sz="1000" dirty="0"/>
          </a:p>
        </p:txBody>
      </p:sp>
      <p:sp>
        <p:nvSpPr>
          <p:cNvPr id="11" name="CasellaDiTesto 10"/>
          <p:cNvSpPr txBox="1"/>
          <p:nvPr/>
        </p:nvSpPr>
        <p:spPr>
          <a:xfrm>
            <a:off x="3509554" y="3213463"/>
            <a:ext cx="757646" cy="584775"/>
          </a:xfrm>
          <a:prstGeom prst="rect">
            <a:avLst/>
          </a:prstGeom>
          <a:solidFill>
            <a:schemeClr val="bg2"/>
          </a:solidFill>
        </p:spPr>
        <p:txBody>
          <a:bodyPr wrap="square" rtlCol="0">
            <a:spAutoFit/>
          </a:bodyPr>
          <a:lstStyle/>
          <a:p>
            <a:r>
              <a:rPr lang="fr-FR" sz="800" dirty="0" smtClean="0"/>
              <a:t>Les compétences manquantes sont acquises</a:t>
            </a:r>
            <a:endParaRPr lang="it-IT" sz="800" dirty="0"/>
          </a:p>
        </p:txBody>
      </p:sp>
      <p:sp>
        <p:nvSpPr>
          <p:cNvPr id="12" name="CasellaDiTesto 11"/>
          <p:cNvSpPr txBox="1"/>
          <p:nvPr/>
        </p:nvSpPr>
        <p:spPr>
          <a:xfrm>
            <a:off x="5329645" y="3579222"/>
            <a:ext cx="783772" cy="738664"/>
          </a:xfrm>
          <a:prstGeom prst="rect">
            <a:avLst/>
          </a:prstGeom>
          <a:solidFill>
            <a:schemeClr val="bg2"/>
          </a:solidFill>
        </p:spPr>
        <p:txBody>
          <a:bodyPr wrap="square" rtlCol="0">
            <a:spAutoFit/>
          </a:bodyPr>
          <a:lstStyle/>
          <a:p>
            <a:r>
              <a:rPr lang="fr-FR" sz="700" dirty="0" smtClean="0"/>
              <a:t>Les compétences sont démontrées par un travail pratique</a:t>
            </a:r>
            <a:endParaRPr lang="it-IT" sz="700" dirty="0"/>
          </a:p>
        </p:txBody>
      </p:sp>
      <p:sp>
        <p:nvSpPr>
          <p:cNvPr id="13" name="CasellaDiTesto 12"/>
          <p:cNvSpPr txBox="1"/>
          <p:nvPr/>
        </p:nvSpPr>
        <p:spPr>
          <a:xfrm>
            <a:off x="1010194" y="3936274"/>
            <a:ext cx="853440" cy="338554"/>
          </a:xfrm>
          <a:prstGeom prst="rect">
            <a:avLst/>
          </a:prstGeom>
          <a:solidFill>
            <a:schemeClr val="bg2"/>
          </a:solidFill>
        </p:spPr>
        <p:txBody>
          <a:bodyPr wrap="square" rtlCol="0">
            <a:spAutoFit/>
          </a:bodyPr>
          <a:lstStyle/>
          <a:p>
            <a:r>
              <a:rPr lang="it-IT" sz="800" dirty="0" smtClean="0"/>
              <a:t>PLAN </a:t>
            </a:r>
            <a:r>
              <a:rPr lang="it-IT" sz="800" dirty="0" err="1" smtClean="0"/>
              <a:t>D'ÉTUDE</a:t>
            </a:r>
            <a:r>
              <a:rPr lang="it-IT" sz="800" dirty="0" smtClean="0"/>
              <a:t> PERSONNEL</a:t>
            </a:r>
            <a:endParaRPr lang="it-IT" sz="800" dirty="0"/>
          </a:p>
        </p:txBody>
      </p:sp>
      <p:sp>
        <p:nvSpPr>
          <p:cNvPr id="14" name="CasellaDiTesto 13"/>
          <p:cNvSpPr txBox="1"/>
          <p:nvPr/>
        </p:nvSpPr>
        <p:spPr>
          <a:xfrm>
            <a:off x="714104" y="4885509"/>
            <a:ext cx="1349828" cy="338554"/>
          </a:xfrm>
          <a:prstGeom prst="rect">
            <a:avLst/>
          </a:prstGeom>
          <a:solidFill>
            <a:schemeClr val="bg2"/>
          </a:solidFill>
        </p:spPr>
        <p:txBody>
          <a:bodyPr wrap="square" rtlCol="0">
            <a:spAutoFit/>
          </a:bodyPr>
          <a:lstStyle/>
          <a:p>
            <a:r>
              <a:rPr lang="it-IT" sz="800" dirty="0" smtClean="0"/>
              <a:t>CONDITIONS </a:t>
            </a:r>
            <a:r>
              <a:rPr lang="it-IT" sz="800" dirty="0" err="1" smtClean="0"/>
              <a:t>D'ADMISSION</a:t>
            </a:r>
            <a:r>
              <a:rPr lang="it-IT" sz="800" dirty="0" smtClean="0"/>
              <a:t> SOUPLES</a:t>
            </a:r>
            <a:endParaRPr lang="it-IT" sz="800" dirty="0"/>
          </a:p>
        </p:txBody>
      </p:sp>
      <p:sp>
        <p:nvSpPr>
          <p:cNvPr id="15" name="CasellaDiTesto 14"/>
          <p:cNvSpPr txBox="1"/>
          <p:nvPr/>
        </p:nvSpPr>
        <p:spPr>
          <a:xfrm>
            <a:off x="2351315" y="4754881"/>
            <a:ext cx="1027611" cy="584775"/>
          </a:xfrm>
          <a:prstGeom prst="rect">
            <a:avLst/>
          </a:prstGeom>
          <a:solidFill>
            <a:schemeClr val="bg2"/>
          </a:solidFill>
        </p:spPr>
        <p:txBody>
          <a:bodyPr wrap="square" rtlCol="0">
            <a:spAutoFit/>
          </a:bodyPr>
          <a:lstStyle/>
          <a:p>
            <a:r>
              <a:rPr lang="fr-FR" sz="800" dirty="0" smtClean="0"/>
              <a:t>orientation, soutien et évaluation de la part des enseignants</a:t>
            </a:r>
            <a:endParaRPr lang="it-IT" sz="800" dirty="0"/>
          </a:p>
        </p:txBody>
      </p:sp>
      <p:sp>
        <p:nvSpPr>
          <p:cNvPr id="16" name="CasellaDiTesto 15"/>
          <p:cNvSpPr txBox="1"/>
          <p:nvPr/>
        </p:nvSpPr>
        <p:spPr>
          <a:xfrm>
            <a:off x="3962400" y="4528457"/>
            <a:ext cx="896983" cy="584775"/>
          </a:xfrm>
          <a:prstGeom prst="rect">
            <a:avLst/>
          </a:prstGeom>
          <a:solidFill>
            <a:schemeClr val="bg2"/>
          </a:solidFill>
        </p:spPr>
        <p:txBody>
          <a:bodyPr wrap="square" rtlCol="0">
            <a:spAutoFit/>
          </a:bodyPr>
          <a:lstStyle/>
          <a:p>
            <a:r>
              <a:rPr lang="fr-FR" sz="800" dirty="0" smtClean="0"/>
              <a:t>TEMPS D'ÉTUDE FLEXIBLE, études de plus courte durée</a:t>
            </a:r>
            <a:endParaRPr lang="it-IT" sz="800" dirty="0"/>
          </a:p>
        </p:txBody>
      </p:sp>
      <p:sp>
        <p:nvSpPr>
          <p:cNvPr id="17" name="CasellaDiTesto 16"/>
          <p:cNvSpPr txBox="1"/>
          <p:nvPr/>
        </p:nvSpPr>
        <p:spPr>
          <a:xfrm>
            <a:off x="6400801" y="4563291"/>
            <a:ext cx="1767840" cy="461665"/>
          </a:xfrm>
          <a:prstGeom prst="rect">
            <a:avLst/>
          </a:prstGeom>
          <a:solidFill>
            <a:schemeClr val="bg2"/>
          </a:solidFill>
        </p:spPr>
        <p:txBody>
          <a:bodyPr wrap="square" rtlCol="0">
            <a:spAutoFit/>
          </a:bodyPr>
          <a:lstStyle/>
          <a:p>
            <a:r>
              <a:rPr lang="fr-FR" sz="800" dirty="0" smtClean="0"/>
              <a:t>DES CERTIFICATIONS A CHAMP LARGE, 164 certifications au lieu de 351</a:t>
            </a:r>
            <a:endParaRPr lang="it-IT" sz="800" dirty="0"/>
          </a:p>
        </p:txBody>
      </p:sp>
      <p:sp>
        <p:nvSpPr>
          <p:cNvPr id="18" name="CasellaDiTesto 17"/>
          <p:cNvSpPr txBox="1"/>
          <p:nvPr/>
        </p:nvSpPr>
        <p:spPr>
          <a:xfrm>
            <a:off x="7689669" y="4267200"/>
            <a:ext cx="792480" cy="338554"/>
          </a:xfrm>
          <a:prstGeom prst="rect">
            <a:avLst/>
          </a:prstGeom>
          <a:solidFill>
            <a:schemeClr val="bg2"/>
          </a:solidFill>
        </p:spPr>
        <p:txBody>
          <a:bodyPr wrap="square" rtlCol="0">
            <a:spAutoFit/>
          </a:bodyPr>
          <a:lstStyle/>
          <a:p>
            <a:r>
              <a:rPr lang="it-IT" sz="800" dirty="0" err="1" smtClean="0"/>
              <a:t>Études</a:t>
            </a:r>
            <a:r>
              <a:rPr lang="it-IT" sz="800" dirty="0" smtClean="0"/>
              <a:t> </a:t>
            </a:r>
            <a:r>
              <a:rPr lang="it-IT" sz="800" dirty="0" err="1" smtClean="0"/>
              <a:t>supérieures</a:t>
            </a:r>
            <a:endParaRPr lang="it-IT" sz="800" dirty="0"/>
          </a:p>
        </p:txBody>
      </p:sp>
      <p:sp>
        <p:nvSpPr>
          <p:cNvPr id="19" name="CasellaDiTesto 18"/>
          <p:cNvSpPr txBox="1"/>
          <p:nvPr/>
        </p:nvSpPr>
        <p:spPr>
          <a:xfrm>
            <a:off x="383177" y="5425441"/>
            <a:ext cx="3265713" cy="461665"/>
          </a:xfrm>
          <a:prstGeom prst="rect">
            <a:avLst/>
          </a:prstGeom>
          <a:solidFill>
            <a:schemeClr val="bg2"/>
          </a:solidFill>
        </p:spPr>
        <p:txBody>
          <a:bodyPr wrap="square" rtlCol="0">
            <a:spAutoFit/>
          </a:bodyPr>
          <a:lstStyle/>
          <a:p>
            <a:r>
              <a:rPr lang="fr-FR" sz="800" dirty="0" smtClean="0"/>
              <a:t>DES FINANCEMENTS QUI SOUTIENNENT L'EFFICACITÉ Les étudiants achèvent leurs études, se diplôment, trouvent du travail ou poursuivent leurs études</a:t>
            </a:r>
            <a:endParaRPr lang="it-IT" sz="800" dirty="0"/>
          </a:p>
        </p:txBody>
      </p:sp>
      <p:sp>
        <p:nvSpPr>
          <p:cNvPr id="20" name="CasellaDiTesto 19"/>
          <p:cNvSpPr txBox="1"/>
          <p:nvPr/>
        </p:nvSpPr>
        <p:spPr>
          <a:xfrm>
            <a:off x="3701143" y="5434148"/>
            <a:ext cx="2595154" cy="461665"/>
          </a:xfrm>
          <a:prstGeom prst="rect">
            <a:avLst/>
          </a:prstGeom>
          <a:solidFill>
            <a:schemeClr val="bg2"/>
          </a:solidFill>
        </p:spPr>
        <p:txBody>
          <a:bodyPr wrap="square" rtlCol="0">
            <a:spAutoFit/>
          </a:bodyPr>
          <a:lstStyle/>
          <a:p>
            <a:r>
              <a:rPr lang="fr-FR" sz="800" dirty="0" smtClean="0"/>
              <a:t>UNE SEULE LÉGISLATION, UNE SEULE AUTORISATION A ENSEIGNER. Pas de frontière entre les jeunes et les adultes.</a:t>
            </a:r>
            <a:endParaRPr lang="it-IT" sz="800" dirty="0"/>
          </a:p>
        </p:txBody>
      </p:sp>
      <p:sp>
        <p:nvSpPr>
          <p:cNvPr id="21" name="CasellaDiTesto 20"/>
          <p:cNvSpPr txBox="1"/>
          <p:nvPr/>
        </p:nvSpPr>
        <p:spPr>
          <a:xfrm>
            <a:off x="6296297" y="5434149"/>
            <a:ext cx="2455817" cy="461665"/>
          </a:xfrm>
          <a:prstGeom prst="rect">
            <a:avLst/>
          </a:prstGeom>
          <a:solidFill>
            <a:schemeClr val="bg2"/>
          </a:solidFill>
        </p:spPr>
        <p:txBody>
          <a:bodyPr wrap="square" rtlCol="0">
            <a:spAutoFit/>
          </a:bodyPr>
          <a:lstStyle/>
          <a:p>
            <a:r>
              <a:rPr lang="fr-FR" sz="800" dirty="0" smtClean="0"/>
              <a:t>MOINS DE BUROCRATIE ET PLUS D'AUTORITÉ pour les professionnels de l'éducation</a:t>
            </a:r>
          </a:p>
          <a:p>
            <a:endParaRPr lang="it-IT" sz="800" dirty="0"/>
          </a:p>
        </p:txBody>
      </p:sp>
      <p:sp>
        <p:nvSpPr>
          <p:cNvPr id="22" name="CasellaDiTesto 21"/>
          <p:cNvSpPr txBox="1"/>
          <p:nvPr/>
        </p:nvSpPr>
        <p:spPr>
          <a:xfrm>
            <a:off x="0" y="6435634"/>
            <a:ext cx="9144000" cy="338554"/>
          </a:xfrm>
          <a:prstGeom prst="rect">
            <a:avLst/>
          </a:prstGeom>
          <a:solidFill>
            <a:schemeClr val="bg2"/>
          </a:solidFill>
        </p:spPr>
        <p:txBody>
          <a:bodyPr wrap="square" rtlCol="0">
            <a:spAutoFit/>
          </a:bodyPr>
          <a:lstStyle/>
          <a:p>
            <a:r>
              <a:rPr lang="fr-FR" sz="1600" dirty="0" smtClean="0"/>
              <a:t>HAMK - L'enseignement supérieur à orientation professionnelle</a:t>
            </a:r>
            <a:endParaRPr lang="it-IT" sz="1600" dirty="0"/>
          </a:p>
        </p:txBody>
      </p:sp>
      <p:sp>
        <p:nvSpPr>
          <p:cNvPr id="23" name="CasellaDiTesto 22"/>
          <p:cNvSpPr txBox="1"/>
          <p:nvPr/>
        </p:nvSpPr>
        <p:spPr>
          <a:xfrm>
            <a:off x="6270171" y="3796938"/>
            <a:ext cx="888275" cy="230832"/>
          </a:xfrm>
          <a:prstGeom prst="rect">
            <a:avLst/>
          </a:prstGeom>
          <a:solidFill>
            <a:schemeClr val="bg2"/>
          </a:solidFill>
        </p:spPr>
        <p:txBody>
          <a:bodyPr wrap="square" rtlCol="0">
            <a:spAutoFit/>
          </a:bodyPr>
          <a:lstStyle/>
          <a:p>
            <a:r>
              <a:rPr lang="it-IT" sz="900" dirty="0" err="1" smtClean="0"/>
              <a:t>certification</a:t>
            </a:r>
            <a:endParaRPr lang="it-IT" sz="900" dirty="0"/>
          </a:p>
        </p:txBody>
      </p:sp>
    </p:spTree>
    <p:extLst>
      <p:ext uri="{BB962C8B-B14F-4D97-AF65-F5344CB8AC3E}">
        <p14:creationId xmlns:p14="http://schemas.microsoft.com/office/powerpoint/2010/main" xmlns="" val="3140958019"/>
      </p:ext>
    </p:extLst>
  </p:cSld>
  <p:clrMapOvr>
    <a:masterClrMapping/>
  </p:clrMapOvr>
</p:sld>
</file>

<file path=ppt/theme/theme1.xml><?xml version="1.0" encoding="utf-8"?>
<a:theme xmlns:a="http://schemas.openxmlformats.org/drawingml/2006/main" name="HAMK_ppmastr2017_Eng (002)">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AMK_ppmastr2017_Eng (002)" id="{7A16F374-97F6-4DDD-A8EF-4E65EDAC4AF8}" vid="{C691023F-FE75-4F74-BF25-EF76EE9FCBF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Event-Meeting Document" ma:contentTypeID="0x01010018C77CAB493C4CC28C851D171ACDEB5D00596B2BA2685E0A45A241E5F16505E5C500E7ACB01FCAFE3B4FAF4542484D921456" ma:contentTypeVersion="22" ma:contentTypeDescription="" ma:contentTypeScope="" ma:versionID="187c557672fdb29590166087a36acddb">
  <xsd:schema xmlns:xsd="http://www.w3.org/2001/XMLSchema" xmlns:xs="http://www.w3.org/2001/XMLSchema" xmlns:p="http://schemas.microsoft.com/office/2006/metadata/properties" xmlns:ns1="df6b2545-d15d-4d63-86ca-644416e434f8" xmlns:ns2="bc3c4bbb-6da8-4c98-8c13-a85c6b75e98e" targetNamespace="http://schemas.microsoft.com/office/2006/metadata/properties" ma:root="true" ma:fieldsID="e4c9166474693185885494972017cf77" ns1:_="" ns2:_="">
    <xsd:import namespace="df6b2545-d15d-4d63-86ca-644416e434f8"/>
    <xsd:import namespace="bc3c4bbb-6da8-4c98-8c13-a85c6b75e98e"/>
    <xsd:element name="properties">
      <xsd:complexType>
        <xsd:sequence>
          <xsd:element name="documentManagement">
            <xsd:complexType>
              <xsd:all>
                <xsd:element ref="ns1:Event_x0020_Meeting_x0020_Document_x0020_Type"/>
                <xsd:element ref="ns2:OperationsSubArea"/>
                <xsd:element ref="ns2:ReferenceYear"/>
                <xsd:element ref="ns2:Authors" minOccurs="0"/>
                <xsd:element ref="ns2:ETFLanguage" minOccurs="0"/>
                <xsd:element ref="ns2:ReferenceNumber" minOccurs="0"/>
                <xsd:element ref="ns2:Qualifications_x0020_Keywords" minOccurs="0"/>
                <xsd:element ref="ns1:Countries" minOccurs="0"/>
                <xsd:element ref="ns1:Regions" minOccurs="0"/>
                <xsd:element ref="ns2:Origin" minOccurs="0"/>
                <xsd:element ref="ns1:General_x0020_Keywords" minOccurs="0"/>
                <xsd:element ref="ns2:Status" minOccurs="0"/>
                <xsd:element ref="ns1:PA_QUAL" minOccurs="0"/>
                <xsd:element ref="ns1:_dlc_DocId" minOccurs="0"/>
                <xsd:element ref="ns1:_dlc_DocIdUrl" minOccurs="0"/>
                <xsd:element ref="ns1: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6b2545-d15d-4d63-86ca-644416e434f8" elementFormDefault="qualified">
    <xsd:import namespace="http://schemas.microsoft.com/office/2006/documentManagement/types"/>
    <xsd:import namespace="http://schemas.microsoft.com/office/infopath/2007/PartnerControls"/>
    <xsd:element name="Event_x0020_Meeting_x0020_Document_x0020_Type" ma:index="0" ma:displayName="Event-Meeting Document Type" ma:format="Dropdown" ma:internalName="Event_x0020_Meeting_x0020_Document_x0020_Type" ma:readOnly="false">
      <xsd:simpleType>
        <xsd:restriction base="dms:Choice">
          <xsd:enumeration value="Agenda"/>
          <xsd:enumeration value="Article"/>
          <xsd:enumeration value="Background note"/>
          <xsd:enumeration value="Briefing for speakers"/>
          <xsd:enumeration value="Budget"/>
          <xsd:enumeration value="Concept note"/>
          <xsd:enumeration value="Event assessment"/>
          <xsd:enumeration value="Event profile"/>
          <xsd:enumeration value="Feedback report"/>
          <xsd:enumeration value="Final report"/>
          <xsd:enumeration value="Invitation"/>
          <xsd:enumeration value="Paper"/>
          <xsd:enumeration value="Participants List"/>
          <xsd:enumeration value="Presentation"/>
          <xsd:enumeration value="Press release"/>
          <xsd:enumeration value="Speech"/>
        </xsd:restriction>
      </xsd:simpleType>
    </xsd:element>
    <xsd:element name="Countries" ma:index="9" nillable="true" ma:displayName="Countries" ma:list="{9194351c-4b7d-432a-9a74-6cfaf37d5a5a}" ma:internalName="Countries0" ma:readOnly="false" ma:showField="Title" ma:web="df6b2545-d15d-4d63-86ca-644416e434f8" ma:requiredMultiChoice="true">
      <xsd:complexType>
        <xsd:complexContent>
          <xsd:extension base="dms:MultiChoiceLookup">
            <xsd:sequence>
              <xsd:element name="Value" type="dms:Lookup" maxOccurs="unbounded" minOccurs="0" nillable="true"/>
            </xsd:sequence>
          </xsd:extension>
        </xsd:complexContent>
      </xsd:complexType>
    </xsd:element>
    <xsd:element name="Regions" ma:index="10" nillable="true" ma:displayName="Regions" ma:default="Not Applicable" ma:internalName="Regions" ma:readOnly="false" ma:requiredMultiChoice="true">
      <xsd:complexType>
        <xsd:complexContent>
          <xsd:extension base="dms:MultiChoice">
            <xsd:sequence>
              <xsd:element name="Value" maxOccurs="unbounded" minOccurs="0" nillable="true">
                <xsd:simpleType>
                  <xsd:restriction base="dms:Choice">
                    <xsd:enumeration value="Not Applicable"/>
                    <xsd:enumeration value="Central Asia"/>
                    <xsd:enumeration value="Eastern Europe"/>
                    <xsd:enumeration value="South Eastern Europe and Turkey (SEET)"/>
                    <xsd:enumeration value="Southern and Eastern Mediterranean (SEMED)"/>
                  </xsd:restriction>
                </xsd:simpleType>
              </xsd:element>
            </xsd:sequence>
          </xsd:extension>
        </xsd:complexContent>
      </xsd:complexType>
    </xsd:element>
    <xsd:element name="General_x0020_Keywords" ma:index="12" nillable="true" ma:displayName="General Keywords" ma:hidden="true" ma:internalName="General_x0020_Keywords" ma:readOnly="false">
      <xsd:complexType>
        <xsd:complexContent>
          <xsd:extension base="dms:MultiChoice">
            <xsd:sequence>
              <xsd:element name="Value" maxOccurs="unbounded" minOccurs="0" nillable="true">
                <xsd:simpleType>
                  <xsd:restriction base="dms:Choice">
                    <xsd:enumeration value="Administration"/>
                    <xsd:enumeration value="Audit"/>
                    <xsd:enumeration value="Budget"/>
                    <xsd:enumeration value="Communication"/>
                    <xsd:enumeration value="Corporate"/>
                    <xsd:enumeration value="Correspondence"/>
                    <xsd:enumeration value="Evaluation"/>
                    <xsd:enumeration value="Facilities"/>
                    <xsd:enumeration value="Finance"/>
                    <xsd:enumeration value="Governance"/>
                    <xsd:enumeration value="Human resources"/>
                    <xsd:enumeration value="ICT"/>
                    <xsd:enumeration value="Management"/>
                    <xsd:enumeration value="Monitoring"/>
                    <xsd:enumeration value="Operations"/>
                    <xsd:enumeration value="Organisational development"/>
                    <xsd:enumeration value="Planning"/>
                    <xsd:enumeration value="Procurement"/>
                    <xsd:enumeration value="Reporting"/>
                    <xsd:enumeration value="Staff committee"/>
                    <xsd:enumeration value="Strategy"/>
                  </xsd:restriction>
                </xsd:simpleType>
              </xsd:element>
            </xsd:sequence>
          </xsd:extension>
        </xsd:complexContent>
      </xsd:complexType>
    </xsd:element>
    <xsd:element name="PA_QUAL" ma:index="20" nillable="true" ma:displayName="Project Activity" ma:list="{a03d2809-6600-4914-80c7-0b761fb3a898}" ma:internalName="PA_QUAL" ma:showField="Title" ma:web="df6b2545-d15d-4d63-86ca-644416e434f8">
      <xsd:simpleType>
        <xsd:restriction base="dms:Lookup"/>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3c4bbb-6da8-4c98-8c13-a85c6b75e98e" elementFormDefault="qualified">
    <xsd:import namespace="http://schemas.microsoft.com/office/2006/documentManagement/types"/>
    <xsd:import namespace="http://schemas.microsoft.com/office/infopath/2007/PartnerControls"/>
    <xsd:element name="OperationsSubArea" ma:index="1" ma:displayName="Operations Sub Area" ma:format="Dropdown" ma:internalName="OperationsSubArea">
      <xsd:simpleType>
        <xsd:restriction base="dms:Choice">
          <xsd:enumeration value="Support to the EU policy and external assistance"/>
          <xsd:enumeration value="Policy analysis and system wide progress monitoring"/>
          <xsd:enumeration value="VET governance"/>
          <xsd:enumeration value="Qualifications and qualification system"/>
          <xsd:enumeration value="VET provision and quality"/>
          <xsd:enumeration value="Employment, employability and mobility"/>
          <xsd:enumeration value="Entrepreneurial learning and enterprise skills"/>
          <xsd:enumeration value="Country desks"/>
          <xsd:enumeration value="GEMM"/>
          <xsd:enumeration value="Statistics"/>
          <xsd:enumeration value="Knowledge management"/>
          <xsd:enumeration value="Capacity building"/>
          <xsd:enumeration value="Expertise development"/>
          <xsd:enumeration value="Regional activities"/>
          <xsd:enumeration value="Management and coordination"/>
          <xsd:enumeration value="Planning monitoring and reporting"/>
          <xsd:enumeration value="Finance and procurement"/>
        </xsd:restriction>
      </xsd:simpleType>
    </xsd:element>
    <xsd:element name="ReferenceYear" ma:index="4" ma:displayName="Reference Year" ma:default="2018" ma:format="Dropdown" ma:internalName="ReferenceYear">
      <xsd:simpleType>
        <xsd:restriction base="dms:Choice">
          <xsd:enumeration value="2030"/>
          <xsd:enumeration value="2029"/>
          <xsd:enumeration value="2028"/>
          <xsd:enumeration value="2027"/>
          <xsd:enumeration value="2026"/>
          <xsd:enumeration value="2025"/>
          <xsd:enumeration value="2024"/>
          <xsd:enumeration value="2023"/>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enumeration value="1994"/>
          <xsd:enumeration value="1993"/>
          <xsd:enumeration value="1992"/>
          <xsd:enumeration value="1991"/>
          <xsd:enumeration value="1990"/>
          <xsd:enumeration value="1989"/>
          <xsd:enumeration value="1988"/>
          <xsd:enumeration value="1987"/>
          <xsd:enumeration value="1986"/>
          <xsd:enumeration value="1985"/>
          <xsd:enumeration value="0000"/>
        </xsd:restriction>
      </xsd:simpleType>
    </xsd:element>
    <xsd:element name="Authors" ma:index="5" nillable="true" ma:displayName="Authors" ma:internalName="Authors">
      <xsd:simpleType>
        <xsd:restriction base="dms:Text"/>
      </xsd:simpleType>
    </xsd:element>
    <xsd:element name="ETFLanguage" ma:index="6" nillable="true" ma:displayName="Language" ma:default="English" ma:format="Dropdown" ma:internalName="ETFLanguage">
      <xsd:simpleType>
        <xsd:restriction base="dms:Choice">
          <xsd:enumeration value="English"/>
          <xsd:enumeration value="Italian"/>
          <xsd:enumeration value="French"/>
          <xsd:enumeration value="German"/>
          <xsd:enumeration value="Spanish"/>
          <xsd:enumeration value="Arabic"/>
          <xsd:enumeration value="Russian"/>
          <xsd:enumeration value="Local language"/>
        </xsd:restriction>
      </xsd:simpleType>
    </xsd:element>
    <xsd:element name="ReferenceNumber" ma:index="7" nillable="true" ma:displayName="Reference Number" ma:internalName="ReferenceNumber">
      <xsd:simpleType>
        <xsd:restriction base="dms:Text"/>
      </xsd:simpleType>
    </xsd:element>
    <xsd:element name="Qualifications_x0020_Keywords" ma:index="8" nillable="true" ma:displayName="Qualifications Keywords" ma:internalName="Qualifications_x0020_Keywords" ma:readOnly="false">
      <xsd:complexType>
        <xsd:complexContent>
          <xsd:extension base="dms:MultiChoice">
            <xsd:sequence>
              <xsd:element name="Value" maxOccurs="unbounded" minOccurs="0" nillable="true">
                <xsd:simpleType>
                  <xsd:restriction base="dms:Choice">
                    <xsd:enumeration value="Assessment and certification"/>
                    <xsd:enumeration value="Bologna Process"/>
                    <xsd:enumeration value="Credit Systems"/>
                    <xsd:enumeration value="Curricula"/>
                    <xsd:enumeration value="Standards"/>
                    <xsd:enumeration value="European Qualifications Framework"/>
                    <xsd:enumeration value="Learning outcomes"/>
                    <xsd:enumeration value="Legislation"/>
                    <xsd:enumeration value="Institutional arrangements"/>
                    <xsd:enumeration value="Mobility"/>
                    <xsd:enumeration value="Qualifications frameworks"/>
                    <xsd:enumeration value="Quality assurance of qualifications"/>
                    <xsd:enumeration value="Recognition of qualifications"/>
                    <xsd:enumeration value="Sector skills councils"/>
                    <xsd:enumeration value="Validation of non-formal and informal learning"/>
                  </xsd:restriction>
                </xsd:simpleType>
              </xsd:element>
            </xsd:sequence>
          </xsd:extension>
        </xsd:complexContent>
      </xsd:complexType>
    </xsd:element>
    <xsd:element name="Origin" ma:index="11" nillable="true" ma:displayName="Origin" ma:hidden="true" ma:internalName="Origin" ma:readOnly="false">
      <xsd:simpleType>
        <xsd:restriction base="dms:Choice">
          <xsd:enumeration value="ETF"/>
          <xsd:enumeration value="External"/>
          <xsd:enumeration value="Commission"/>
        </xsd:restriction>
      </xsd:simpleType>
    </xsd:element>
    <xsd:element name="Status" ma:index="13" nillable="true" ma:displayName="Status" ma:hidden="true" ma:internalName="Status" ma:readOnly="false">
      <xsd:simpleType>
        <xsd:restriction base="dms:Choice">
          <xsd:enumeration value="Draft"/>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uthors xmlns="bc3c4bbb-6da8-4c98-8c13-a85c6b75e98e" xsi:nil="true"/>
    <ReferenceNumber xmlns="bc3c4bbb-6da8-4c98-8c13-a85c6b75e98e" xsi:nil="true"/>
    <Countries xmlns="df6b2545-d15d-4d63-86ca-644416e434f8">
      <Value>231</Value>
    </Countries>
    <ETFLanguage xmlns="bc3c4bbb-6da8-4c98-8c13-a85c6b75e98e">French</ETFLanguage>
    <PA_QUAL xmlns="df6b2545-d15d-4d63-86ca-644416e434f8">88</PA_QUAL>
    <Regions xmlns="df6b2545-d15d-4d63-86ca-644416e434f8">
      <Value>Not Applicable</Value>
    </Regions>
    <Origin xmlns="bc3c4bbb-6da8-4c98-8c13-a85c6b75e98e" xsi:nil="true"/>
    <Qualifications_x0020_Keywords xmlns="bc3c4bbb-6da8-4c98-8c13-a85c6b75e98e"/>
    <Status xmlns="bc3c4bbb-6da8-4c98-8c13-a85c6b75e98e" xsi:nil="true"/>
    <ReferenceYear xmlns="bc3c4bbb-6da8-4c98-8c13-a85c6b75e98e">2018</ReferenceYear>
    <General_x0020_Keywords xmlns="df6b2545-d15d-4d63-86ca-644416e434f8"/>
    <OperationsSubArea xmlns="bc3c4bbb-6da8-4c98-8c13-a85c6b75e98e">Qualifications and qualification system</OperationsSubArea>
    <_dlc_DocId xmlns="df6b2545-d15d-4d63-86ca-644416e434f8">ETFDMS-2034704231-2044</_dlc_DocId>
    <_dlc_DocIdUrl xmlns="df6b2545-d15d-4d63-86ca-644416e434f8">
      <Url>https://sharing.etf.europa.eu/sites/dms/ops/qualf/_layouts/15/DocIdRedir.aspx?ID=ETFDMS-2034704231-2044</Url>
      <Description>ETFDMS-2034704231-2044</Description>
    </_dlc_DocIdUrl>
    <Event_x0020_Meeting_x0020_Document_x0020_Type xmlns="df6b2545-d15d-4d63-86ca-644416e434f8">Presentation</Event_x0020_Meeting_x0020_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29E261A-A5CD-4FC2-AB50-C69787C0A17D}"/>
</file>

<file path=customXml/itemProps2.xml><?xml version="1.0" encoding="utf-8"?>
<ds:datastoreItem xmlns:ds="http://schemas.openxmlformats.org/officeDocument/2006/customXml" ds:itemID="{AB44D9AC-5256-46CE-AD1C-C6DAFA0FE636}">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f81da6c8-1a66-4f1d-93d2-87bd9b4637fe"/>
    <ds:schemaRef ds:uri="http://schemas.microsoft.com/sharepoint/v3"/>
    <ds:schemaRef ds:uri="http://purl.org/dc/terms/"/>
  </ds:schemaRefs>
</ds:datastoreItem>
</file>

<file path=customXml/itemProps3.xml><?xml version="1.0" encoding="utf-8"?>
<ds:datastoreItem xmlns:ds="http://schemas.openxmlformats.org/officeDocument/2006/customXml" ds:itemID="{C8457D03-D31E-4BE6-9F4D-C7C1EFB42E24}">
  <ds:schemaRefs>
    <ds:schemaRef ds:uri="http://schemas.microsoft.com/sharepoint/v3/contenttype/forms"/>
  </ds:schemaRefs>
</ds:datastoreItem>
</file>

<file path=customXml/itemProps4.xml><?xml version="1.0" encoding="utf-8"?>
<ds:datastoreItem xmlns:ds="http://schemas.openxmlformats.org/officeDocument/2006/customXml" ds:itemID="{5A63EE50-19BB-4BBA-AC76-A882F200F010}"/>
</file>

<file path=docProps/app.xml><?xml version="1.0" encoding="utf-8"?>
<Properties xmlns="http://schemas.openxmlformats.org/officeDocument/2006/extended-properties" xmlns:vt="http://schemas.openxmlformats.org/officeDocument/2006/docPropsVTypes">
  <Template>HAMK_ppmastr2017_Eng (002)</Template>
  <TotalTime>6962</TotalTime>
  <Words>1086</Words>
  <Application>Microsoft Office PowerPoint</Application>
  <PresentationFormat>On-screen Show (4:3)</PresentationFormat>
  <Paragraphs>116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HAMK_ppmastr2017_Eng (002)</vt:lpstr>
      <vt:lpstr>Slide 1</vt:lpstr>
      <vt:lpstr>Slide 2</vt:lpstr>
      <vt:lpstr>Slide 3</vt:lpstr>
      <vt:lpstr>Réforme de l’EFP depuis le 01/01/2018 </vt:lpstr>
      <vt:lpstr>Contexte historique des certifications d’EFP secondaire de niveau 5 en Finlande </vt:lpstr>
      <vt:lpstr>Spécialistes en certifications basées sur les qualifications (Näyttötutkintomestari NTM) </vt:lpstr>
      <vt:lpstr>Personnalisation de l’apprentissage des adultes </vt:lpstr>
      <vt:lpstr>Conclusions (Kilja, P. 2018) </vt:lpstr>
      <vt:lpstr>Modèle de réforme de l’EFP à partir du 01/01/2018  </vt:lpstr>
      <vt:lpstr>Réforme de la formation des enseignants pour le futur, forum sur la formation des enseignants</vt:lpstr>
      <vt:lpstr>Slide 11</vt:lpstr>
    </vt:vector>
  </TitlesOfParts>
  <Company>Hamk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1. Finland FR</dc:title>
  <dc:creator>Reima Kallinen</dc:creator>
  <cp:lastModifiedBy>kochubeeva</cp:lastModifiedBy>
  <cp:revision>306</cp:revision>
  <cp:lastPrinted>2017-02-02T12:51:08Z</cp:lastPrinted>
  <dcterms:created xsi:type="dcterms:W3CDTF">2016-02-25T12:56:05Z</dcterms:created>
  <dcterms:modified xsi:type="dcterms:W3CDTF">2018-05-25T13:09:57Z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0x01010018C77CAB493C4CC28C851D171ACDEB5D00596B2BA2685E0A45A241E5F16505E5C500E7ACB01FCAFE3B4FAF4542484D921456</vt:lpwstr>
  </property>
  <property fmtid="{D5CDD505-2E9C-101B-9397-08002B2CF9AE}" pid="3" name="Area">
    <vt:lpwstr>Operations</vt:lpwstr>
  </property>
  <property fmtid="{D5CDD505-2E9C-101B-9397-08002B2CF9AE}" pid="4" name="_dlc_DocIdItemGuid">
    <vt:lpwstr>076789d8-e06e-4747-ad12-96f43864e75e</vt:lpwstr>
  </property>
  <property fmtid="{D5CDD505-2E9C-101B-9397-08002B2CF9AE}" pid="5" name="OPS Tags">
    <vt:lpwstr>;#Qualifications;#</vt:lpwstr>
  </property>
</Properties>
</file>