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301" r:id="rId15"/>
    <p:sldId id="300" r:id="rId16"/>
    <p:sldId id="282" r:id="rId17"/>
    <p:sldId id="25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4319">
          <p15:clr>
            <a:srgbClr val="A4A3A4"/>
          </p15:clr>
        </p15:guide>
        <p15:guide id="4" pos="503">
          <p15:clr>
            <a:srgbClr val="A4A3A4"/>
          </p15:clr>
        </p15:guide>
        <p15:guide id="5" orient="horz" pos="118">
          <p15:clr>
            <a:srgbClr val="A4A3A4"/>
          </p15:clr>
        </p15:guide>
        <p15:guide id="6" orient="horz" pos="3684">
          <p15:clr>
            <a:srgbClr val="A4A3A4"/>
          </p15:clr>
        </p15:guide>
        <p15:guide id="7" pos="7469">
          <p15:clr>
            <a:srgbClr val="A4A3A4"/>
          </p15:clr>
        </p15:guide>
        <p15:guide id="8" pos="4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FF2"/>
    <a:srgbClr val="FF0000"/>
    <a:srgbClr val="004080"/>
    <a:srgbClr val="66CCFF"/>
    <a:srgbClr val="6666FF"/>
    <a:srgbClr val="0080FF"/>
    <a:srgbClr val="80FF00"/>
    <a:srgbClr val="F3FF0A"/>
    <a:srgbClr val="005191"/>
    <a:srgbClr val="4555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8822" autoAdjust="0"/>
  </p:normalViewPr>
  <p:slideViewPr>
    <p:cSldViewPr showGuides="1">
      <p:cViewPr varScale="1">
        <p:scale>
          <a:sx n="73" d="100"/>
          <a:sy n="73" d="100"/>
        </p:scale>
        <p:origin x="-582" y="-96"/>
      </p:cViewPr>
      <p:guideLst>
        <p:guide orient="horz" pos="2160"/>
        <p:guide orient="horz" pos="4319"/>
        <p:guide orient="horz" pos="118"/>
        <p:guide orient="horz" pos="3684"/>
        <p:guide pos="3840"/>
        <p:guide pos="503"/>
        <p:guide pos="7469"/>
        <p:guide pos="44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F0F894-C4E0-4407-88C1-D4CF9CA51686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"/>
        </a:p>
      </dgm:t>
    </dgm:pt>
    <dgm:pt modelId="{FBA591BB-995D-46BF-B253-ACAC9EAEEF8D}">
      <dgm:prSet phldrT="[Texte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6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lIns="0" rIns="0"/>
        <a:lstStyle/>
        <a:p>
          <a:pPr algn="ctr" rtl="0"/>
          <a:r>
            <a:rPr lang="uk" sz="2800" b="0" i="0" u="none" baseline="0" dirty="0">
              <a:solidFill>
                <a:schemeClr val="bg1"/>
              </a:solidFill>
              <a:latin typeface="Garamond"/>
              <a:cs typeface="Garamond"/>
            </a:rPr>
            <a:t>Зміни</a:t>
          </a:r>
          <a:endParaRPr lang="uk" sz="2400" b="0" noProof="0" dirty="0">
            <a:solidFill>
              <a:schemeClr val="bg1"/>
            </a:solidFill>
            <a:latin typeface="Garamond"/>
            <a:cs typeface="Garamond"/>
          </a:endParaRPr>
        </a:p>
      </dgm:t>
    </dgm:pt>
    <dgm:pt modelId="{1390292F-615C-47DF-986E-AF7463DD50FE}" type="parTrans" cxnId="{DC9B7A18-7D2E-4A5D-81B5-FD3BC367C474}">
      <dgm:prSet/>
      <dgm:spPr/>
      <dgm:t>
        <a:bodyPr/>
        <a:lstStyle/>
        <a:p>
          <a:endParaRPr lang="uk">
            <a:latin typeface="Calibri"/>
            <a:cs typeface="Calibri"/>
          </a:endParaRPr>
        </a:p>
      </dgm:t>
    </dgm:pt>
    <dgm:pt modelId="{7E8CC4D8-6B62-4805-97F5-B121A8D015CE}" type="sibTrans" cxnId="{DC9B7A18-7D2E-4A5D-81B5-FD3BC367C474}">
      <dgm:prSet/>
      <dgm:spPr/>
      <dgm:t>
        <a:bodyPr/>
        <a:lstStyle/>
        <a:p>
          <a:endParaRPr lang="uk">
            <a:latin typeface="Calibri"/>
            <a:cs typeface="Calibri"/>
          </a:endParaRPr>
        </a:p>
      </dgm:t>
    </dgm:pt>
    <dgm:pt modelId="{532363CE-A427-4650-95A7-59DE640BBBF1}">
      <dgm:prSet phldrT="[Texte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lIns="0" rIns="0"/>
        <a:lstStyle/>
        <a:p>
          <a:pPr algn="ctr" rtl="0"/>
          <a:r>
            <a:rPr lang="uk" sz="2000" b="0" i="0" u="none" baseline="0" dirty="0">
              <a:latin typeface="Calibri"/>
              <a:cs typeface="Calibri"/>
            </a:rPr>
            <a:t>Економічні</a:t>
          </a:r>
        </a:p>
      </dgm:t>
    </dgm:pt>
    <dgm:pt modelId="{F7DC4171-846F-4E9D-917E-B5153B7F41EC}" type="parTrans" cxnId="{01F79EEB-86ED-45CB-A678-AE0F91E68CAF}">
      <dgm:prSet/>
      <dgm:spPr>
        <a:noFill/>
      </dgm:spPr>
      <dgm:t>
        <a:bodyPr/>
        <a:lstStyle/>
        <a:p>
          <a:endParaRPr lang="uk" b="1">
            <a:latin typeface="Calibri"/>
            <a:cs typeface="Calibri"/>
          </a:endParaRPr>
        </a:p>
      </dgm:t>
    </dgm:pt>
    <dgm:pt modelId="{FD79D1DB-72A2-435C-82E1-DF475292C0A6}" type="sibTrans" cxnId="{01F79EEB-86ED-45CB-A678-AE0F91E68CAF}">
      <dgm:prSet/>
      <dgm:spPr/>
      <dgm:t>
        <a:bodyPr/>
        <a:lstStyle/>
        <a:p>
          <a:endParaRPr lang="uk">
            <a:latin typeface="Calibri"/>
            <a:cs typeface="Calibri"/>
          </a:endParaRPr>
        </a:p>
      </dgm:t>
    </dgm:pt>
    <dgm:pt modelId="{C094B295-E02F-4F3D-88BC-684A28711D30}">
      <dgm:prSet phldrT="[Texte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 rtl="0"/>
          <a:r>
            <a:rPr lang="uk" sz="2000" b="0" i="0" u="none" baseline="0" dirty="0">
              <a:latin typeface="Calibri"/>
              <a:cs typeface="Calibri"/>
            </a:rPr>
            <a:t>Правові</a:t>
          </a:r>
        </a:p>
      </dgm:t>
    </dgm:pt>
    <dgm:pt modelId="{AC9AD33A-C46C-4E4B-9CCD-CCAC7C0DE146}" type="parTrans" cxnId="{6FF21428-88DD-401F-A0DC-62803CBE5720}">
      <dgm:prSet/>
      <dgm:spPr>
        <a:noFill/>
      </dgm:spPr>
      <dgm:t>
        <a:bodyPr/>
        <a:lstStyle/>
        <a:p>
          <a:endParaRPr lang="uk" b="1">
            <a:latin typeface="Calibri"/>
            <a:cs typeface="Calibri"/>
          </a:endParaRPr>
        </a:p>
      </dgm:t>
    </dgm:pt>
    <dgm:pt modelId="{D4FBF7C3-732E-4263-A3D4-23C199B54938}" type="sibTrans" cxnId="{6FF21428-88DD-401F-A0DC-62803CBE5720}">
      <dgm:prSet/>
      <dgm:spPr/>
      <dgm:t>
        <a:bodyPr/>
        <a:lstStyle/>
        <a:p>
          <a:endParaRPr lang="uk">
            <a:latin typeface="Calibri"/>
            <a:cs typeface="Calibri"/>
          </a:endParaRPr>
        </a:p>
      </dgm:t>
    </dgm:pt>
    <dgm:pt modelId="{58859AFD-CDE9-417F-B53A-9B354A3181E8}">
      <dgm:prSet phldrT="[Texte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 rtl="0"/>
          <a:r>
            <a:rPr lang="uk" sz="2000" b="0" i="0" u="none" baseline="0" dirty="0">
              <a:latin typeface="Calibri"/>
              <a:cs typeface="Calibri"/>
            </a:rPr>
            <a:t>Технічні</a:t>
          </a:r>
        </a:p>
      </dgm:t>
    </dgm:pt>
    <dgm:pt modelId="{8913F597-C8B1-49F4-8784-760C6AE65AD9}" type="parTrans" cxnId="{D3BA6187-009C-451E-BEBF-BC857DB6BD04}">
      <dgm:prSet/>
      <dgm:spPr>
        <a:noFill/>
      </dgm:spPr>
      <dgm:t>
        <a:bodyPr/>
        <a:lstStyle/>
        <a:p>
          <a:endParaRPr lang="uk" b="1">
            <a:latin typeface="Calibri"/>
            <a:cs typeface="Calibri"/>
          </a:endParaRPr>
        </a:p>
      </dgm:t>
    </dgm:pt>
    <dgm:pt modelId="{D45ECE4A-96D1-46D8-A019-6D3FF387FBCB}" type="sibTrans" cxnId="{D3BA6187-009C-451E-BEBF-BC857DB6BD04}">
      <dgm:prSet/>
      <dgm:spPr/>
      <dgm:t>
        <a:bodyPr/>
        <a:lstStyle/>
        <a:p>
          <a:endParaRPr lang="uk">
            <a:latin typeface="Calibri"/>
            <a:cs typeface="Calibri"/>
          </a:endParaRPr>
        </a:p>
      </dgm:t>
    </dgm:pt>
    <dgm:pt modelId="{9CB85E74-186B-4F9E-A8D6-BC645021D6C1}">
      <dgm:prSet phldrT="[Texte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 rtl="0"/>
          <a:r>
            <a:rPr lang="uk" sz="2000" b="0" i="0" u="none" baseline="0" dirty="0">
              <a:latin typeface="Calibri"/>
              <a:cs typeface="Calibri"/>
            </a:rPr>
            <a:t>Суспільні</a:t>
          </a:r>
        </a:p>
      </dgm:t>
    </dgm:pt>
    <dgm:pt modelId="{07073571-F076-4E5C-8858-F1F285A82A95}" type="parTrans" cxnId="{CBD600D0-1D27-486B-A3F6-01F5847B6CD7}">
      <dgm:prSet/>
      <dgm:spPr>
        <a:noFill/>
      </dgm:spPr>
      <dgm:t>
        <a:bodyPr/>
        <a:lstStyle/>
        <a:p>
          <a:endParaRPr lang="uk" b="1" dirty="0">
            <a:latin typeface="Calibri"/>
            <a:cs typeface="Calibri"/>
          </a:endParaRPr>
        </a:p>
      </dgm:t>
    </dgm:pt>
    <dgm:pt modelId="{8C59C576-7CA5-4E89-AB42-5E31C9E78A26}" type="sibTrans" cxnId="{CBD600D0-1D27-486B-A3F6-01F5847B6CD7}">
      <dgm:prSet/>
      <dgm:spPr/>
      <dgm:t>
        <a:bodyPr/>
        <a:lstStyle/>
        <a:p>
          <a:endParaRPr lang="uk">
            <a:latin typeface="Calibri"/>
            <a:cs typeface="Calibri"/>
          </a:endParaRPr>
        </a:p>
      </dgm:t>
    </dgm:pt>
    <dgm:pt modelId="{EDFA18CA-CB7B-4917-A65C-A5FAB41A1C9B}">
      <dgm:prSet phldrT="[Texte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lIns="0" rIns="0"/>
        <a:lstStyle/>
        <a:p>
          <a:pPr algn="ctr" rtl="0"/>
          <a:r>
            <a:rPr lang="uk" sz="2000" b="0" i="0" u="none" baseline="0" dirty="0">
              <a:latin typeface="Calibri"/>
              <a:cs typeface="Calibri"/>
            </a:rPr>
            <a:t>Соціальні</a:t>
          </a:r>
        </a:p>
      </dgm:t>
    </dgm:pt>
    <dgm:pt modelId="{EB7A83E0-5E37-44E3-9B4F-DCECF19349A5}" type="parTrans" cxnId="{DAB7F3CC-7F56-46B2-90F3-B38592677086}">
      <dgm:prSet/>
      <dgm:spPr>
        <a:noFill/>
      </dgm:spPr>
      <dgm:t>
        <a:bodyPr/>
        <a:lstStyle/>
        <a:p>
          <a:endParaRPr lang="uk" b="1">
            <a:latin typeface="Calibri"/>
            <a:cs typeface="Calibri"/>
          </a:endParaRPr>
        </a:p>
      </dgm:t>
    </dgm:pt>
    <dgm:pt modelId="{C445F964-8534-4419-AAB0-F1236F247952}" type="sibTrans" cxnId="{DAB7F3CC-7F56-46B2-90F3-B38592677086}">
      <dgm:prSet/>
      <dgm:spPr/>
      <dgm:t>
        <a:bodyPr/>
        <a:lstStyle/>
        <a:p>
          <a:endParaRPr lang="uk">
            <a:latin typeface="Calibri"/>
            <a:cs typeface="Calibri"/>
          </a:endParaRPr>
        </a:p>
      </dgm:t>
    </dgm:pt>
    <dgm:pt modelId="{A9C2A5A0-ED6C-4CBF-8552-785F5F69A1E5}">
      <dgm:prSet phldrT="[Texte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lIns="0" rIns="0"/>
        <a:lstStyle/>
        <a:p>
          <a:pPr algn="ctr" rtl="0"/>
          <a:r>
            <a:rPr lang="uk" sz="2000" b="0" i="0" u="none" baseline="0" dirty="0">
              <a:latin typeface="Calibri"/>
              <a:cs typeface="Calibri"/>
            </a:rPr>
            <a:t>Демографічні</a:t>
          </a:r>
        </a:p>
      </dgm:t>
    </dgm:pt>
    <dgm:pt modelId="{7931880C-C949-4CBF-A161-10E332D4214F}" type="parTrans" cxnId="{F8FD13C3-5CDD-40B8-A993-3217004AFD04}">
      <dgm:prSet/>
      <dgm:spPr>
        <a:noFill/>
      </dgm:spPr>
      <dgm:t>
        <a:bodyPr/>
        <a:lstStyle/>
        <a:p>
          <a:endParaRPr lang="uk" b="1">
            <a:latin typeface="Calibri"/>
            <a:cs typeface="Calibri"/>
          </a:endParaRPr>
        </a:p>
      </dgm:t>
    </dgm:pt>
    <dgm:pt modelId="{32BD04C0-C5EB-4199-90E3-C2D6AB496D7A}" type="sibTrans" cxnId="{F8FD13C3-5CDD-40B8-A993-3217004AFD04}">
      <dgm:prSet/>
      <dgm:spPr/>
      <dgm:t>
        <a:bodyPr/>
        <a:lstStyle/>
        <a:p>
          <a:endParaRPr lang="uk">
            <a:latin typeface="Calibri"/>
            <a:cs typeface="Calibri"/>
          </a:endParaRPr>
        </a:p>
      </dgm:t>
    </dgm:pt>
    <dgm:pt modelId="{2C4B2346-D1EB-4D85-9C89-EC65687E6C62}" type="pres">
      <dgm:prSet presAssocID="{CAF0F894-C4E0-4407-88C1-D4CF9CA5168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759B3430-53A8-455F-B94C-199AF107780B}" type="pres">
      <dgm:prSet presAssocID="{FBA591BB-995D-46BF-B253-ACAC9EAEEF8D}" presName="centerShape" presStyleLbl="node0" presStyleIdx="0" presStyleCnt="1" custScaleX="152631" custScaleY="60495" custLinFactNeighborX="-1875" custLinFactNeighborY="1738"/>
      <dgm:spPr>
        <a:prstGeom prst="roundRect">
          <a:avLst/>
        </a:prstGeom>
      </dgm:spPr>
      <dgm:t>
        <a:bodyPr/>
        <a:lstStyle/>
        <a:p>
          <a:endParaRPr lang="fr-BE"/>
        </a:p>
      </dgm:t>
    </dgm:pt>
    <dgm:pt modelId="{69089E08-DB38-439B-84FF-505D38D43694}" type="pres">
      <dgm:prSet presAssocID="{F7DC4171-846F-4E9D-917E-B5153B7F41EC}" presName="parTrans" presStyleLbl="sibTrans2D1" presStyleIdx="0" presStyleCnt="6" custScaleX="35241" custScaleY="119955" custLinFactNeighborX="-6739" custLinFactNeighborY="3558"/>
      <dgm:spPr>
        <a:prstGeom prst="moon">
          <a:avLst/>
        </a:prstGeom>
      </dgm:spPr>
      <dgm:t>
        <a:bodyPr/>
        <a:lstStyle/>
        <a:p>
          <a:endParaRPr lang="fr-BE"/>
        </a:p>
      </dgm:t>
    </dgm:pt>
    <dgm:pt modelId="{21DF563B-FB96-41D5-8BAF-48115C7D8DA3}" type="pres">
      <dgm:prSet presAssocID="{F7DC4171-846F-4E9D-917E-B5153B7F41EC}" presName="connectorText" presStyleLbl="sibTrans2D1" presStyleIdx="0" presStyleCnt="6"/>
      <dgm:spPr/>
      <dgm:t>
        <a:bodyPr/>
        <a:lstStyle/>
        <a:p>
          <a:endParaRPr lang="fr-BE"/>
        </a:p>
      </dgm:t>
    </dgm:pt>
    <dgm:pt modelId="{6809814B-52AD-406D-B124-146ED86229C4}" type="pres">
      <dgm:prSet presAssocID="{532363CE-A427-4650-95A7-59DE640BBBF1}" presName="node" presStyleLbl="node1" presStyleIdx="0" presStyleCnt="6" custScaleX="153102" custScaleY="45931" custRadScaleRad="86416" custRadScaleInc="953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BE"/>
        </a:p>
      </dgm:t>
    </dgm:pt>
    <dgm:pt modelId="{712ADCFE-898C-4926-B9DB-8ABA18E87708}" type="pres">
      <dgm:prSet presAssocID="{AC9AD33A-C46C-4E4B-9CCD-CCAC7C0DE146}" presName="parTrans" presStyleLbl="sibTrans2D1" presStyleIdx="1" presStyleCnt="6" custAng="20182522" custScaleX="35241" custScaleY="119955" custLinFactNeighborX="-97417" custLinFactNeighborY="-31149"/>
      <dgm:spPr>
        <a:prstGeom prst="moon">
          <a:avLst/>
        </a:prstGeom>
      </dgm:spPr>
      <dgm:t>
        <a:bodyPr/>
        <a:lstStyle/>
        <a:p>
          <a:endParaRPr lang="fr-BE"/>
        </a:p>
      </dgm:t>
    </dgm:pt>
    <dgm:pt modelId="{C6A4B807-FA8B-4845-9F0C-731E13B43C43}" type="pres">
      <dgm:prSet presAssocID="{AC9AD33A-C46C-4E4B-9CCD-CCAC7C0DE146}" presName="connectorText" presStyleLbl="sibTrans2D1" presStyleIdx="1" presStyleCnt="6"/>
      <dgm:spPr/>
      <dgm:t>
        <a:bodyPr/>
        <a:lstStyle/>
        <a:p>
          <a:endParaRPr lang="fr-BE"/>
        </a:p>
      </dgm:t>
    </dgm:pt>
    <dgm:pt modelId="{8DD15398-7B73-4F82-A176-5DDB36285792}" type="pres">
      <dgm:prSet presAssocID="{C094B295-E02F-4F3D-88BC-684A28711D30}" presName="node" presStyleLbl="node1" presStyleIdx="1" presStyleCnt="6" custScaleX="153102" custScaleY="45931" custRadScaleRad="132286" custRadScaleInc="4460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BE"/>
        </a:p>
      </dgm:t>
    </dgm:pt>
    <dgm:pt modelId="{6FB6C9D5-B526-4C3F-91A2-C0DB26C53EDB}" type="pres">
      <dgm:prSet presAssocID="{EB7A83E0-5E37-44E3-9B4F-DCECF19349A5}" presName="parTrans" presStyleLbl="sibTrans2D1" presStyleIdx="2" presStyleCnt="6" custAng="1505882" custScaleX="35241" custScaleY="119955"/>
      <dgm:spPr>
        <a:prstGeom prst="moon">
          <a:avLst/>
        </a:prstGeom>
      </dgm:spPr>
      <dgm:t>
        <a:bodyPr/>
        <a:lstStyle/>
        <a:p>
          <a:endParaRPr lang="fr-BE"/>
        </a:p>
      </dgm:t>
    </dgm:pt>
    <dgm:pt modelId="{234B62D0-68B0-4074-8ABD-2FE4DC06F97D}" type="pres">
      <dgm:prSet presAssocID="{EB7A83E0-5E37-44E3-9B4F-DCECF19349A5}" presName="connectorText" presStyleLbl="sibTrans2D1" presStyleIdx="2" presStyleCnt="6"/>
      <dgm:spPr/>
      <dgm:t>
        <a:bodyPr/>
        <a:lstStyle/>
        <a:p>
          <a:endParaRPr lang="fr-BE"/>
        </a:p>
      </dgm:t>
    </dgm:pt>
    <dgm:pt modelId="{C2CE9E36-90E8-41B5-B544-F02E1D5A78DA}" type="pres">
      <dgm:prSet presAssocID="{EDFA18CA-CB7B-4917-A65C-A5FAB41A1C9B}" presName="node" presStyleLbl="node1" presStyleIdx="2" presStyleCnt="6" custScaleX="153102" custScaleY="45931" custRadScaleRad="133783" custRadScaleInc="-3778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BE"/>
        </a:p>
      </dgm:t>
    </dgm:pt>
    <dgm:pt modelId="{AC40FDAD-E394-42EF-BF0C-7536634A53E4}" type="pres">
      <dgm:prSet presAssocID="{7931880C-C949-4CBF-A161-10E332D4214F}" presName="parTrans" presStyleLbl="sibTrans2D1" presStyleIdx="3" presStyleCnt="6" custScaleX="35241" custScaleY="119955" custLinFactNeighborX="4388" custLinFactNeighborY="12755"/>
      <dgm:spPr>
        <a:prstGeom prst="moon">
          <a:avLst/>
        </a:prstGeom>
      </dgm:spPr>
      <dgm:t>
        <a:bodyPr/>
        <a:lstStyle/>
        <a:p>
          <a:endParaRPr lang="fr-BE"/>
        </a:p>
      </dgm:t>
    </dgm:pt>
    <dgm:pt modelId="{655490FE-4B73-48BE-8E5C-98E0E1341957}" type="pres">
      <dgm:prSet presAssocID="{7931880C-C949-4CBF-A161-10E332D4214F}" presName="connectorText" presStyleLbl="sibTrans2D1" presStyleIdx="3" presStyleCnt="6"/>
      <dgm:spPr/>
      <dgm:t>
        <a:bodyPr/>
        <a:lstStyle/>
        <a:p>
          <a:endParaRPr lang="fr-BE"/>
        </a:p>
      </dgm:t>
    </dgm:pt>
    <dgm:pt modelId="{91378726-EE29-49FB-9590-F7638BBB66FB}" type="pres">
      <dgm:prSet presAssocID="{A9C2A5A0-ED6C-4CBF-8552-785F5F69A1E5}" presName="node" presStyleLbl="node1" presStyleIdx="3" presStyleCnt="6" custScaleX="153102" custScaleY="45931" custRadScaleRad="95290" custRadScaleInc="-71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BE"/>
        </a:p>
      </dgm:t>
    </dgm:pt>
    <dgm:pt modelId="{69DC0943-D628-4689-B416-D61D33E661E9}" type="pres">
      <dgm:prSet presAssocID="{8913F597-C8B1-49F4-8784-760C6AE65AD9}" presName="parTrans" presStyleLbl="sibTrans2D1" presStyleIdx="4" presStyleCnt="6" custAng="20361853" custScaleX="35241" custScaleY="119955" custLinFactNeighborX="6288" custLinFactNeighborY="22360"/>
      <dgm:spPr>
        <a:prstGeom prst="moon">
          <a:avLst/>
        </a:prstGeom>
      </dgm:spPr>
      <dgm:t>
        <a:bodyPr/>
        <a:lstStyle/>
        <a:p>
          <a:endParaRPr lang="fr-BE"/>
        </a:p>
      </dgm:t>
    </dgm:pt>
    <dgm:pt modelId="{78C3C0A1-462B-43BA-B9D7-E10435CF164A}" type="pres">
      <dgm:prSet presAssocID="{8913F597-C8B1-49F4-8784-760C6AE65AD9}" presName="connectorText" presStyleLbl="sibTrans2D1" presStyleIdx="4" presStyleCnt="6"/>
      <dgm:spPr/>
      <dgm:t>
        <a:bodyPr/>
        <a:lstStyle/>
        <a:p>
          <a:endParaRPr lang="fr-BE"/>
        </a:p>
      </dgm:t>
    </dgm:pt>
    <dgm:pt modelId="{7856E681-412C-41E6-A6ED-6946730EAFC0}" type="pres">
      <dgm:prSet presAssocID="{58859AFD-CDE9-417F-B53A-9B354A3181E8}" presName="node" presStyleLbl="node1" presStyleIdx="4" presStyleCnt="6" custScaleX="153102" custScaleY="45931" custRadScaleRad="138074" custRadScaleInc="3979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BE"/>
        </a:p>
      </dgm:t>
    </dgm:pt>
    <dgm:pt modelId="{B277E6AE-89AF-485C-96F3-931BEF1CD69B}" type="pres">
      <dgm:prSet presAssocID="{07073571-F076-4E5C-8858-F1F285A82A95}" presName="parTrans" presStyleLbl="sibTrans2D1" presStyleIdx="5" presStyleCnt="6" custAng="827965" custScaleX="35241" custScaleY="119955" custLinFactNeighborX="84313" custLinFactNeighborY="-42818"/>
      <dgm:spPr>
        <a:prstGeom prst="moon">
          <a:avLst/>
        </a:prstGeom>
      </dgm:spPr>
      <dgm:t>
        <a:bodyPr/>
        <a:lstStyle/>
        <a:p>
          <a:endParaRPr lang="fr-BE"/>
        </a:p>
      </dgm:t>
    </dgm:pt>
    <dgm:pt modelId="{D43C22ED-1FE6-4CA2-890F-B39C312D8D6C}" type="pres">
      <dgm:prSet presAssocID="{07073571-F076-4E5C-8858-F1F285A82A95}" presName="connectorText" presStyleLbl="sibTrans2D1" presStyleIdx="5" presStyleCnt="6"/>
      <dgm:spPr/>
      <dgm:t>
        <a:bodyPr/>
        <a:lstStyle/>
        <a:p>
          <a:endParaRPr lang="fr-BE"/>
        </a:p>
      </dgm:t>
    </dgm:pt>
    <dgm:pt modelId="{E6B3B552-D139-479F-8766-078F65A6B179}" type="pres">
      <dgm:prSet presAssocID="{9CB85E74-186B-4F9E-A8D6-BC645021D6C1}" presName="node" presStyleLbl="node1" presStyleIdx="5" presStyleCnt="6" custScaleX="153102" custScaleY="45931" custRadScaleRad="135961" custRadScaleInc="-4967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BE"/>
        </a:p>
      </dgm:t>
    </dgm:pt>
  </dgm:ptLst>
  <dgm:cxnLst>
    <dgm:cxn modelId="{15689F1B-8E7B-3146-A77E-CE0BA287723A}" type="presOf" srcId="{F7DC4171-846F-4E9D-917E-B5153B7F41EC}" destId="{21DF563B-FB96-41D5-8BAF-48115C7D8DA3}" srcOrd="1" destOrd="0" presId="urn:microsoft.com/office/officeart/2005/8/layout/radial5"/>
    <dgm:cxn modelId="{5C676EC8-24EE-4540-9C8B-F5D844CECDB6}" type="presOf" srcId="{07073571-F076-4E5C-8858-F1F285A82A95}" destId="{B277E6AE-89AF-485C-96F3-931BEF1CD69B}" srcOrd="0" destOrd="0" presId="urn:microsoft.com/office/officeart/2005/8/layout/radial5"/>
    <dgm:cxn modelId="{F8FD13C3-5CDD-40B8-A993-3217004AFD04}" srcId="{FBA591BB-995D-46BF-B253-ACAC9EAEEF8D}" destId="{A9C2A5A0-ED6C-4CBF-8552-785F5F69A1E5}" srcOrd="3" destOrd="0" parTransId="{7931880C-C949-4CBF-A161-10E332D4214F}" sibTransId="{32BD04C0-C5EB-4199-90E3-C2D6AB496D7A}"/>
    <dgm:cxn modelId="{3AF65121-3541-A34D-A9B8-737AC42BEA6F}" type="presOf" srcId="{AC9AD33A-C46C-4E4B-9CCD-CCAC7C0DE146}" destId="{C6A4B807-FA8B-4845-9F0C-731E13B43C43}" srcOrd="1" destOrd="0" presId="urn:microsoft.com/office/officeart/2005/8/layout/radial5"/>
    <dgm:cxn modelId="{8AEEAF4F-6C0E-054F-B783-B53610CD4305}" type="presOf" srcId="{07073571-F076-4E5C-8858-F1F285A82A95}" destId="{D43C22ED-1FE6-4CA2-890F-B39C312D8D6C}" srcOrd="1" destOrd="0" presId="urn:microsoft.com/office/officeart/2005/8/layout/radial5"/>
    <dgm:cxn modelId="{B5932B0C-F8C7-FE43-9FB5-D01C03EDA8E7}" type="presOf" srcId="{7931880C-C949-4CBF-A161-10E332D4214F}" destId="{655490FE-4B73-48BE-8E5C-98E0E1341957}" srcOrd="1" destOrd="0" presId="urn:microsoft.com/office/officeart/2005/8/layout/radial5"/>
    <dgm:cxn modelId="{5822CD02-65A6-3E4D-B541-A02A2674C06D}" type="presOf" srcId="{8913F597-C8B1-49F4-8784-760C6AE65AD9}" destId="{78C3C0A1-462B-43BA-B9D7-E10435CF164A}" srcOrd="1" destOrd="0" presId="urn:microsoft.com/office/officeart/2005/8/layout/radial5"/>
    <dgm:cxn modelId="{DC9B7A18-7D2E-4A5D-81B5-FD3BC367C474}" srcId="{CAF0F894-C4E0-4407-88C1-D4CF9CA51686}" destId="{FBA591BB-995D-46BF-B253-ACAC9EAEEF8D}" srcOrd="0" destOrd="0" parTransId="{1390292F-615C-47DF-986E-AF7463DD50FE}" sibTransId="{7E8CC4D8-6B62-4805-97F5-B121A8D015CE}"/>
    <dgm:cxn modelId="{1B8E3A54-45FD-124E-A11E-2EE0EB09017C}" type="presOf" srcId="{FBA591BB-995D-46BF-B253-ACAC9EAEEF8D}" destId="{759B3430-53A8-455F-B94C-199AF107780B}" srcOrd="0" destOrd="0" presId="urn:microsoft.com/office/officeart/2005/8/layout/radial5"/>
    <dgm:cxn modelId="{7BDDD16D-F4D8-C846-8607-FE7274392302}" type="presOf" srcId="{C094B295-E02F-4F3D-88BC-684A28711D30}" destId="{8DD15398-7B73-4F82-A176-5DDB36285792}" srcOrd="0" destOrd="0" presId="urn:microsoft.com/office/officeart/2005/8/layout/radial5"/>
    <dgm:cxn modelId="{B557DE92-9FF3-4E4A-883E-537B656ACC5E}" type="presOf" srcId="{EB7A83E0-5E37-44E3-9B4F-DCECF19349A5}" destId="{6FB6C9D5-B526-4C3F-91A2-C0DB26C53EDB}" srcOrd="0" destOrd="0" presId="urn:microsoft.com/office/officeart/2005/8/layout/radial5"/>
    <dgm:cxn modelId="{80F23869-8F0B-7C42-B143-31597AA2D944}" type="presOf" srcId="{9CB85E74-186B-4F9E-A8D6-BC645021D6C1}" destId="{E6B3B552-D139-479F-8766-078F65A6B179}" srcOrd="0" destOrd="0" presId="urn:microsoft.com/office/officeart/2005/8/layout/radial5"/>
    <dgm:cxn modelId="{E8A9FEA4-E328-0641-8342-BA8562139938}" type="presOf" srcId="{CAF0F894-C4E0-4407-88C1-D4CF9CA51686}" destId="{2C4B2346-D1EB-4D85-9C89-EC65687E6C62}" srcOrd="0" destOrd="0" presId="urn:microsoft.com/office/officeart/2005/8/layout/radial5"/>
    <dgm:cxn modelId="{EAA3A4C4-EF29-424D-85F4-418EBBD69925}" type="presOf" srcId="{58859AFD-CDE9-417F-B53A-9B354A3181E8}" destId="{7856E681-412C-41E6-A6ED-6946730EAFC0}" srcOrd="0" destOrd="0" presId="urn:microsoft.com/office/officeart/2005/8/layout/radial5"/>
    <dgm:cxn modelId="{6019B497-02E8-804A-BA92-96F54F417DBA}" type="presOf" srcId="{7931880C-C949-4CBF-A161-10E332D4214F}" destId="{AC40FDAD-E394-42EF-BF0C-7536634A53E4}" srcOrd="0" destOrd="0" presId="urn:microsoft.com/office/officeart/2005/8/layout/radial5"/>
    <dgm:cxn modelId="{CACE7698-1064-2E49-96A1-7E02B67EBC1C}" type="presOf" srcId="{EB7A83E0-5E37-44E3-9B4F-DCECF19349A5}" destId="{234B62D0-68B0-4074-8ABD-2FE4DC06F97D}" srcOrd="1" destOrd="0" presId="urn:microsoft.com/office/officeart/2005/8/layout/radial5"/>
    <dgm:cxn modelId="{8312D7BB-318F-A844-B5A0-9DF7A52E9E33}" type="presOf" srcId="{AC9AD33A-C46C-4E4B-9CCD-CCAC7C0DE146}" destId="{712ADCFE-898C-4926-B9DB-8ABA18E87708}" srcOrd="0" destOrd="0" presId="urn:microsoft.com/office/officeart/2005/8/layout/radial5"/>
    <dgm:cxn modelId="{D3BA6187-009C-451E-BEBF-BC857DB6BD04}" srcId="{FBA591BB-995D-46BF-B253-ACAC9EAEEF8D}" destId="{58859AFD-CDE9-417F-B53A-9B354A3181E8}" srcOrd="4" destOrd="0" parTransId="{8913F597-C8B1-49F4-8784-760C6AE65AD9}" sibTransId="{D45ECE4A-96D1-46D8-A019-6D3FF387FBCB}"/>
    <dgm:cxn modelId="{E80083D7-B97B-6449-8281-90CED586DF03}" type="presOf" srcId="{8913F597-C8B1-49F4-8784-760C6AE65AD9}" destId="{69DC0943-D628-4689-B416-D61D33E661E9}" srcOrd="0" destOrd="0" presId="urn:microsoft.com/office/officeart/2005/8/layout/radial5"/>
    <dgm:cxn modelId="{D89DE75D-6C1A-0141-8F43-3574B335FFC9}" type="presOf" srcId="{EDFA18CA-CB7B-4917-A65C-A5FAB41A1C9B}" destId="{C2CE9E36-90E8-41B5-B544-F02E1D5A78DA}" srcOrd="0" destOrd="0" presId="urn:microsoft.com/office/officeart/2005/8/layout/radial5"/>
    <dgm:cxn modelId="{6FF21428-88DD-401F-A0DC-62803CBE5720}" srcId="{FBA591BB-995D-46BF-B253-ACAC9EAEEF8D}" destId="{C094B295-E02F-4F3D-88BC-684A28711D30}" srcOrd="1" destOrd="0" parTransId="{AC9AD33A-C46C-4E4B-9CCD-CCAC7C0DE146}" sibTransId="{D4FBF7C3-732E-4263-A3D4-23C199B54938}"/>
    <dgm:cxn modelId="{A9313001-8E03-FE4B-8AAF-6FB3262DF9A1}" type="presOf" srcId="{A9C2A5A0-ED6C-4CBF-8552-785F5F69A1E5}" destId="{91378726-EE29-49FB-9590-F7638BBB66FB}" srcOrd="0" destOrd="0" presId="urn:microsoft.com/office/officeart/2005/8/layout/radial5"/>
    <dgm:cxn modelId="{01F79EEB-86ED-45CB-A678-AE0F91E68CAF}" srcId="{FBA591BB-995D-46BF-B253-ACAC9EAEEF8D}" destId="{532363CE-A427-4650-95A7-59DE640BBBF1}" srcOrd="0" destOrd="0" parTransId="{F7DC4171-846F-4E9D-917E-B5153B7F41EC}" sibTransId="{FD79D1DB-72A2-435C-82E1-DF475292C0A6}"/>
    <dgm:cxn modelId="{DAB7F3CC-7F56-46B2-90F3-B38592677086}" srcId="{FBA591BB-995D-46BF-B253-ACAC9EAEEF8D}" destId="{EDFA18CA-CB7B-4917-A65C-A5FAB41A1C9B}" srcOrd="2" destOrd="0" parTransId="{EB7A83E0-5E37-44E3-9B4F-DCECF19349A5}" sibTransId="{C445F964-8534-4419-AAB0-F1236F247952}"/>
    <dgm:cxn modelId="{EB3C24A1-385C-884B-8F63-4010DE5695C6}" type="presOf" srcId="{F7DC4171-846F-4E9D-917E-B5153B7F41EC}" destId="{69089E08-DB38-439B-84FF-505D38D43694}" srcOrd="0" destOrd="0" presId="urn:microsoft.com/office/officeart/2005/8/layout/radial5"/>
    <dgm:cxn modelId="{D303F610-004F-8140-AAB3-2D17A4623E4A}" type="presOf" srcId="{532363CE-A427-4650-95A7-59DE640BBBF1}" destId="{6809814B-52AD-406D-B124-146ED86229C4}" srcOrd="0" destOrd="0" presId="urn:microsoft.com/office/officeart/2005/8/layout/radial5"/>
    <dgm:cxn modelId="{CBD600D0-1D27-486B-A3F6-01F5847B6CD7}" srcId="{FBA591BB-995D-46BF-B253-ACAC9EAEEF8D}" destId="{9CB85E74-186B-4F9E-A8D6-BC645021D6C1}" srcOrd="5" destOrd="0" parTransId="{07073571-F076-4E5C-8858-F1F285A82A95}" sibTransId="{8C59C576-7CA5-4E89-AB42-5E31C9E78A26}"/>
    <dgm:cxn modelId="{05413A4E-E422-A248-912C-115EADF71322}" type="presParOf" srcId="{2C4B2346-D1EB-4D85-9C89-EC65687E6C62}" destId="{759B3430-53A8-455F-B94C-199AF107780B}" srcOrd="0" destOrd="0" presId="urn:microsoft.com/office/officeart/2005/8/layout/radial5"/>
    <dgm:cxn modelId="{801E01C0-2D57-F144-8D17-9CE861F8F6CC}" type="presParOf" srcId="{2C4B2346-D1EB-4D85-9C89-EC65687E6C62}" destId="{69089E08-DB38-439B-84FF-505D38D43694}" srcOrd="1" destOrd="0" presId="urn:microsoft.com/office/officeart/2005/8/layout/radial5"/>
    <dgm:cxn modelId="{7E42DDB1-E3AB-3040-B69E-3662316BE06D}" type="presParOf" srcId="{69089E08-DB38-439B-84FF-505D38D43694}" destId="{21DF563B-FB96-41D5-8BAF-48115C7D8DA3}" srcOrd="0" destOrd="0" presId="urn:microsoft.com/office/officeart/2005/8/layout/radial5"/>
    <dgm:cxn modelId="{33F62B6E-659A-4448-8504-26744D1FFF5A}" type="presParOf" srcId="{2C4B2346-D1EB-4D85-9C89-EC65687E6C62}" destId="{6809814B-52AD-406D-B124-146ED86229C4}" srcOrd="2" destOrd="0" presId="urn:microsoft.com/office/officeart/2005/8/layout/radial5"/>
    <dgm:cxn modelId="{156ADCE9-B08C-7048-935E-F92F47013B62}" type="presParOf" srcId="{2C4B2346-D1EB-4D85-9C89-EC65687E6C62}" destId="{712ADCFE-898C-4926-B9DB-8ABA18E87708}" srcOrd="3" destOrd="0" presId="urn:microsoft.com/office/officeart/2005/8/layout/radial5"/>
    <dgm:cxn modelId="{CCF88FDD-6E88-5643-B7E3-1031452E65AB}" type="presParOf" srcId="{712ADCFE-898C-4926-B9DB-8ABA18E87708}" destId="{C6A4B807-FA8B-4845-9F0C-731E13B43C43}" srcOrd="0" destOrd="0" presId="urn:microsoft.com/office/officeart/2005/8/layout/radial5"/>
    <dgm:cxn modelId="{C001DBA5-0597-C247-B7D6-87649A979EED}" type="presParOf" srcId="{2C4B2346-D1EB-4D85-9C89-EC65687E6C62}" destId="{8DD15398-7B73-4F82-A176-5DDB36285792}" srcOrd="4" destOrd="0" presId="urn:microsoft.com/office/officeart/2005/8/layout/radial5"/>
    <dgm:cxn modelId="{6DAA9128-7A51-E84D-834E-2E309DDB32C5}" type="presParOf" srcId="{2C4B2346-D1EB-4D85-9C89-EC65687E6C62}" destId="{6FB6C9D5-B526-4C3F-91A2-C0DB26C53EDB}" srcOrd="5" destOrd="0" presId="urn:microsoft.com/office/officeart/2005/8/layout/radial5"/>
    <dgm:cxn modelId="{24B0D7F8-6603-2A4D-8C9E-05CEDFBFBDA5}" type="presParOf" srcId="{6FB6C9D5-B526-4C3F-91A2-C0DB26C53EDB}" destId="{234B62D0-68B0-4074-8ABD-2FE4DC06F97D}" srcOrd="0" destOrd="0" presId="urn:microsoft.com/office/officeart/2005/8/layout/radial5"/>
    <dgm:cxn modelId="{FF690043-5FD4-B441-B050-545D3F0D5952}" type="presParOf" srcId="{2C4B2346-D1EB-4D85-9C89-EC65687E6C62}" destId="{C2CE9E36-90E8-41B5-B544-F02E1D5A78DA}" srcOrd="6" destOrd="0" presId="urn:microsoft.com/office/officeart/2005/8/layout/radial5"/>
    <dgm:cxn modelId="{062F5E62-A1E3-8F44-9CCA-EA24084DB98E}" type="presParOf" srcId="{2C4B2346-D1EB-4D85-9C89-EC65687E6C62}" destId="{AC40FDAD-E394-42EF-BF0C-7536634A53E4}" srcOrd="7" destOrd="0" presId="urn:microsoft.com/office/officeart/2005/8/layout/radial5"/>
    <dgm:cxn modelId="{C8774952-F81F-9842-9DD5-7416913DE06B}" type="presParOf" srcId="{AC40FDAD-E394-42EF-BF0C-7536634A53E4}" destId="{655490FE-4B73-48BE-8E5C-98E0E1341957}" srcOrd="0" destOrd="0" presId="urn:microsoft.com/office/officeart/2005/8/layout/radial5"/>
    <dgm:cxn modelId="{8992BD53-83BB-D447-94EE-7FB3C8AE7DCE}" type="presParOf" srcId="{2C4B2346-D1EB-4D85-9C89-EC65687E6C62}" destId="{91378726-EE29-49FB-9590-F7638BBB66FB}" srcOrd="8" destOrd="0" presId="urn:microsoft.com/office/officeart/2005/8/layout/radial5"/>
    <dgm:cxn modelId="{2265E8B2-EF17-394B-822A-43A816EDA4D9}" type="presParOf" srcId="{2C4B2346-D1EB-4D85-9C89-EC65687E6C62}" destId="{69DC0943-D628-4689-B416-D61D33E661E9}" srcOrd="9" destOrd="0" presId="urn:microsoft.com/office/officeart/2005/8/layout/radial5"/>
    <dgm:cxn modelId="{D90A9A4D-0981-8641-ABAC-8D4A94DC9ECF}" type="presParOf" srcId="{69DC0943-D628-4689-B416-D61D33E661E9}" destId="{78C3C0A1-462B-43BA-B9D7-E10435CF164A}" srcOrd="0" destOrd="0" presId="urn:microsoft.com/office/officeart/2005/8/layout/radial5"/>
    <dgm:cxn modelId="{25B13EC0-8EA9-904A-9D5C-B87C5C4336EE}" type="presParOf" srcId="{2C4B2346-D1EB-4D85-9C89-EC65687E6C62}" destId="{7856E681-412C-41E6-A6ED-6946730EAFC0}" srcOrd="10" destOrd="0" presId="urn:microsoft.com/office/officeart/2005/8/layout/radial5"/>
    <dgm:cxn modelId="{FA87486E-B8E0-A642-B092-8CCAC6CB511C}" type="presParOf" srcId="{2C4B2346-D1EB-4D85-9C89-EC65687E6C62}" destId="{B277E6AE-89AF-485C-96F3-931BEF1CD69B}" srcOrd="11" destOrd="0" presId="urn:microsoft.com/office/officeart/2005/8/layout/radial5"/>
    <dgm:cxn modelId="{3677602B-FD81-3340-ABF8-BEAACFF59930}" type="presParOf" srcId="{B277E6AE-89AF-485C-96F3-931BEF1CD69B}" destId="{D43C22ED-1FE6-4CA2-890F-B39C312D8D6C}" srcOrd="0" destOrd="0" presId="urn:microsoft.com/office/officeart/2005/8/layout/radial5"/>
    <dgm:cxn modelId="{ADA0E7FD-B325-E844-8134-11A269E74646}" type="presParOf" srcId="{2C4B2346-D1EB-4D85-9C89-EC65687E6C62}" destId="{E6B3B552-D139-479F-8766-078F65A6B179}" srcOrd="12" destOrd="0" presId="urn:microsoft.com/office/officeart/2005/8/layout/radial5"/>
  </dgm:cxnLst>
  <dgm:bg>
    <a:noFill/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9B3430-53A8-455F-B94C-199AF107780B}">
      <dsp:nvSpPr>
        <dsp:cNvPr id="0" name=""/>
        <dsp:cNvSpPr/>
      </dsp:nvSpPr>
      <dsp:spPr>
        <a:xfrm>
          <a:off x="4528368" y="1938629"/>
          <a:ext cx="1795466" cy="711629"/>
        </a:xfrm>
        <a:prstGeom prst="roundRect">
          <a:avLst/>
        </a:prstGeom>
        <a:solidFill>
          <a:schemeClr val="accent6">
            <a:lumMod val="75000"/>
          </a:schemeClr>
        </a:solidFill>
        <a:ln w="63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" sz="2800" b="0" i="0" u="none" kern="1200" baseline="0" dirty="0">
              <a:solidFill>
                <a:schemeClr val="bg1"/>
              </a:solidFill>
              <a:latin typeface="Garamond"/>
              <a:cs typeface="Garamond"/>
            </a:rPr>
            <a:t>Зміни</a:t>
          </a:r>
          <a:endParaRPr lang="uk" sz="2400" b="0" kern="1200" noProof="0" dirty="0">
            <a:solidFill>
              <a:schemeClr val="bg1"/>
            </a:solidFill>
            <a:latin typeface="Garamond"/>
            <a:cs typeface="Garamond"/>
          </a:endParaRPr>
        </a:p>
      </dsp:txBody>
      <dsp:txXfrm>
        <a:off x="4563107" y="1973368"/>
        <a:ext cx="1725988" cy="642151"/>
      </dsp:txXfrm>
    </dsp:sp>
    <dsp:sp modelId="{69089E08-DB38-439B-84FF-505D38D43694}">
      <dsp:nvSpPr>
        <dsp:cNvPr id="0" name=""/>
        <dsp:cNvSpPr/>
      </dsp:nvSpPr>
      <dsp:spPr>
        <a:xfrm rot="16507829">
          <a:off x="5384682" y="1299946"/>
          <a:ext cx="159787" cy="479768"/>
        </a:xfrm>
        <a:prstGeom prst="moon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" sz="2000" b="1" kern="1200">
            <a:latin typeface="Calibri"/>
            <a:cs typeface="Calibri"/>
          </a:endParaRPr>
        </a:p>
      </dsp:txBody>
      <dsp:txXfrm>
        <a:off x="5406507" y="1419772"/>
        <a:ext cx="111851" cy="287860"/>
      </dsp:txXfrm>
    </dsp:sp>
    <dsp:sp modelId="{6809814B-52AD-406D-B124-146ED86229C4}">
      <dsp:nvSpPr>
        <dsp:cNvPr id="0" name=""/>
        <dsp:cNvSpPr/>
      </dsp:nvSpPr>
      <dsp:spPr>
        <a:xfrm>
          <a:off x="4658273" y="546574"/>
          <a:ext cx="1801007" cy="540306"/>
        </a:xfrm>
        <a:prstGeom prst="round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" sz="2000" b="0" i="0" u="none" kern="1200" baseline="0" dirty="0">
              <a:latin typeface="Calibri"/>
              <a:cs typeface="Calibri"/>
            </a:rPr>
            <a:t>Економічні</a:t>
          </a:r>
        </a:p>
      </dsp:txBody>
      <dsp:txXfrm>
        <a:off x="4684649" y="572950"/>
        <a:ext cx="1748255" cy="487554"/>
      </dsp:txXfrm>
    </dsp:sp>
    <dsp:sp modelId="{712ADCFE-898C-4926-B9DB-8ABA18E87708}">
      <dsp:nvSpPr>
        <dsp:cNvPr id="0" name=""/>
        <dsp:cNvSpPr/>
      </dsp:nvSpPr>
      <dsp:spPr>
        <a:xfrm rot="19128627">
          <a:off x="5999778" y="1580954"/>
          <a:ext cx="162033" cy="479768"/>
        </a:xfrm>
        <a:prstGeom prst="moon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" sz="2000" b="1" kern="1200">
            <a:latin typeface="Calibri"/>
            <a:cs typeface="Calibri"/>
          </a:endParaRPr>
        </a:p>
      </dsp:txBody>
      <dsp:txXfrm>
        <a:off x="6005793" y="1692914"/>
        <a:ext cx="113423" cy="287860"/>
      </dsp:txXfrm>
    </dsp:sp>
    <dsp:sp modelId="{8DD15398-7B73-4F82-A176-5DDB36285792}">
      <dsp:nvSpPr>
        <dsp:cNvPr id="0" name=""/>
        <dsp:cNvSpPr/>
      </dsp:nvSpPr>
      <dsp:spPr>
        <a:xfrm>
          <a:off x="6673592" y="1344355"/>
          <a:ext cx="1801007" cy="540306"/>
        </a:xfrm>
        <a:prstGeom prst="round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" sz="2000" b="0" i="0" u="none" kern="1200" baseline="0" dirty="0">
              <a:latin typeface="Calibri"/>
              <a:cs typeface="Calibri"/>
            </a:rPr>
            <a:t>Правові</a:t>
          </a:r>
        </a:p>
      </dsp:txBody>
      <dsp:txXfrm>
        <a:off x="6699968" y="1370731"/>
        <a:ext cx="1748255" cy="487554"/>
      </dsp:txXfrm>
    </dsp:sp>
    <dsp:sp modelId="{6FB6C9D5-B526-4C3F-91A2-C0DB26C53EDB}">
      <dsp:nvSpPr>
        <dsp:cNvPr id="0" name=""/>
        <dsp:cNvSpPr/>
      </dsp:nvSpPr>
      <dsp:spPr>
        <a:xfrm rot="2512329">
          <a:off x="6449859" y="2386608"/>
          <a:ext cx="155670" cy="479768"/>
        </a:xfrm>
        <a:prstGeom prst="moon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" sz="2000" b="1" kern="1200">
            <a:latin typeface="Calibri"/>
            <a:cs typeface="Calibri"/>
          </a:endParaRPr>
        </a:p>
      </dsp:txBody>
      <dsp:txXfrm>
        <a:off x="6455822" y="2466976"/>
        <a:ext cx="108969" cy="287860"/>
      </dsp:txXfrm>
    </dsp:sp>
    <dsp:sp modelId="{C2CE9E36-90E8-41B5-B544-F02E1D5A78DA}">
      <dsp:nvSpPr>
        <dsp:cNvPr id="0" name=""/>
        <dsp:cNvSpPr/>
      </dsp:nvSpPr>
      <dsp:spPr>
        <a:xfrm>
          <a:off x="6673401" y="2671692"/>
          <a:ext cx="1801007" cy="540306"/>
        </a:xfrm>
        <a:prstGeom prst="round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" sz="2000" b="0" i="0" u="none" kern="1200" baseline="0" dirty="0">
              <a:latin typeface="Calibri"/>
              <a:cs typeface="Calibri"/>
            </a:rPr>
            <a:t>Соціальні</a:t>
          </a:r>
        </a:p>
      </dsp:txBody>
      <dsp:txXfrm>
        <a:off x="6699777" y="2698068"/>
        <a:ext cx="1748255" cy="487554"/>
      </dsp:txXfrm>
    </dsp:sp>
    <dsp:sp modelId="{AC40FDAD-E394-42EF-BF0C-7536634A53E4}">
      <dsp:nvSpPr>
        <dsp:cNvPr id="0" name=""/>
        <dsp:cNvSpPr/>
      </dsp:nvSpPr>
      <dsp:spPr>
        <a:xfrm rot="5246260">
          <a:off x="5399090" y="2890666"/>
          <a:ext cx="165504" cy="479768"/>
        </a:xfrm>
        <a:prstGeom prst="moon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" sz="2000" b="1" kern="1200">
            <a:latin typeface="Calibri"/>
            <a:cs typeface="Calibri"/>
          </a:endParaRPr>
        </a:p>
      </dsp:txBody>
      <dsp:txXfrm>
        <a:off x="5422806" y="2961819"/>
        <a:ext cx="115853" cy="287860"/>
      </dsp:txXfrm>
    </dsp:sp>
    <dsp:sp modelId="{91378726-EE29-49FB-9590-F7638BBB66FB}">
      <dsp:nvSpPr>
        <dsp:cNvPr id="0" name=""/>
        <dsp:cNvSpPr/>
      </dsp:nvSpPr>
      <dsp:spPr>
        <a:xfrm>
          <a:off x="4593222" y="3535401"/>
          <a:ext cx="1801007" cy="540306"/>
        </a:xfrm>
        <a:prstGeom prst="round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" sz="2000" b="0" i="0" u="none" kern="1200" baseline="0" dirty="0">
              <a:latin typeface="Calibri"/>
              <a:cs typeface="Calibri"/>
            </a:rPr>
            <a:t>Демографічні</a:t>
          </a:r>
        </a:p>
      </dsp:txBody>
      <dsp:txXfrm>
        <a:off x="4619598" y="3561777"/>
        <a:ext cx="1748255" cy="487554"/>
      </dsp:txXfrm>
    </dsp:sp>
    <dsp:sp modelId="{69DC0943-D628-4689-B416-D61D33E661E9}">
      <dsp:nvSpPr>
        <dsp:cNvPr id="0" name=""/>
        <dsp:cNvSpPr/>
      </dsp:nvSpPr>
      <dsp:spPr>
        <a:xfrm rot="8533273">
          <a:off x="4299913" y="2476594"/>
          <a:ext cx="149034" cy="479768"/>
        </a:xfrm>
        <a:prstGeom prst="moon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" sz="2000" b="1" kern="1200">
            <a:latin typeface="Calibri"/>
            <a:cs typeface="Calibri"/>
          </a:endParaRPr>
        </a:p>
      </dsp:txBody>
      <dsp:txXfrm rot="10800000">
        <a:off x="4339937" y="2558853"/>
        <a:ext cx="104324" cy="287860"/>
      </dsp:txXfrm>
    </dsp:sp>
    <dsp:sp modelId="{7856E681-412C-41E6-A6ED-6946730EAFC0}">
      <dsp:nvSpPr>
        <dsp:cNvPr id="0" name=""/>
        <dsp:cNvSpPr/>
      </dsp:nvSpPr>
      <dsp:spPr>
        <a:xfrm>
          <a:off x="2426820" y="2671684"/>
          <a:ext cx="1801007" cy="540306"/>
        </a:xfrm>
        <a:prstGeom prst="round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" sz="2000" b="0" i="0" u="none" kern="1200" baseline="0" dirty="0">
              <a:latin typeface="Calibri"/>
              <a:cs typeface="Calibri"/>
            </a:rPr>
            <a:t>Технічні</a:t>
          </a:r>
        </a:p>
      </dsp:txBody>
      <dsp:txXfrm>
        <a:off x="2453196" y="2698060"/>
        <a:ext cx="1748255" cy="487554"/>
      </dsp:txXfrm>
    </dsp:sp>
    <dsp:sp modelId="{B277E6AE-89AF-485C-96F3-931BEF1CD69B}">
      <dsp:nvSpPr>
        <dsp:cNvPr id="0" name=""/>
        <dsp:cNvSpPr/>
      </dsp:nvSpPr>
      <dsp:spPr>
        <a:xfrm rot="12645488">
          <a:off x="4627332" y="1554566"/>
          <a:ext cx="147569" cy="479768"/>
        </a:xfrm>
        <a:prstGeom prst="moon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" sz="2000" b="1" kern="1200" dirty="0">
            <a:latin typeface="Calibri"/>
            <a:cs typeface="Calibri"/>
          </a:endParaRPr>
        </a:p>
      </dsp:txBody>
      <dsp:txXfrm rot="10800000">
        <a:off x="4668489" y="1661840"/>
        <a:ext cx="103298" cy="287860"/>
      </dsp:txXfrm>
    </dsp:sp>
    <dsp:sp modelId="{E6B3B552-D139-479F-8766-078F65A6B179}">
      <dsp:nvSpPr>
        <dsp:cNvPr id="0" name=""/>
        <dsp:cNvSpPr/>
      </dsp:nvSpPr>
      <dsp:spPr>
        <a:xfrm>
          <a:off x="2426828" y="1384286"/>
          <a:ext cx="1801007" cy="540306"/>
        </a:xfrm>
        <a:prstGeom prst="round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" sz="2000" b="0" i="0" u="none" kern="1200" baseline="0" dirty="0">
              <a:latin typeface="Calibri"/>
              <a:cs typeface="Calibri"/>
            </a:rPr>
            <a:t>Суспільні</a:t>
          </a:r>
        </a:p>
      </dsp:txBody>
      <dsp:txXfrm>
        <a:off x="2453204" y="1410662"/>
        <a:ext cx="1748255" cy="4875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9DD5B-EF62-450E-A185-B0C3DCF6F6EF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7C652-48E8-4D82-8489-5D63978E4C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848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7C652-48E8-4D82-8489-5D63978E4C3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9389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38AD-272E-49C6-9EDF-AC09A3477B4B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870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6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En France, chaque employeur de droit privé est soumis à une obligation de financement de la formation professionnelle continue. Cette obligation est calculée en fonction de la taille de l’entreprise et du montant de la masse salariale 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600" kern="1200" dirty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Les Fonds d'Assurance Formation (FAF) de non-salariés sont des organismes collecteurs agréés par l'Etat au plan national pour collecter les cotisations dues au titre de la formation professionnelle continue des travailleurs indépendants et des professions non-salariés et prendre en charge leurs dépenses de formation (selon leurs règles et priorités).</a:t>
            </a:r>
            <a:r>
              <a:rPr lang="fr-FR" sz="1600" dirty="0">
                <a:effectLst/>
              </a:rPr>
              <a:t> </a:t>
            </a:r>
            <a:endParaRPr lang="fr-FR" sz="1600" kern="1200" dirty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endParaRPr lang="fr-FR" sz="1600" kern="1200" dirty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A2CEB4C-364C-674E-A933-C3977187AE0B}" type="datetime1">
              <a:rPr lang="id-ID" smtClean="0"/>
              <a:pPr/>
              <a:t>28/02/2019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DA8B1A-13F2-1446-8603-74185E46CFC5}" type="slidenum">
              <a:rPr lang="id-ID" smtClean="0"/>
              <a:pPr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13158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4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Exploitants agricoles; professionnels de la pêche et de la mer; Professions libérales; Professions médicales; Artisans; Chefs d'entreprise, </a:t>
            </a:r>
            <a:r>
              <a:rPr lang="fr-FR" sz="14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commercçants</a:t>
            </a:r>
            <a:r>
              <a:rPr lang="fr-FR" sz="14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, travailleurs indépendants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Tous les travailleurs non salariés ont accès à la formation professionnelle continue. Ils participent obligatoirement au financement de leur formation, par le versement d’une contribution à un organisme collecteur habilité par l’Etat (OPCA ou FAF).</a:t>
            </a:r>
            <a:r>
              <a:rPr lang="fr-FR" sz="1400" dirty="0">
                <a:effectLst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Les Fonds d'Assurance Formation (FAF) de non-salariés sont des organismes collecteurs agréés par l'Etat au plan national pour collecter les cotisations dues au titre de la formation professionnelle continue des travailleurs indépendants et des professions non-salariés et prendre en charge leurs dépenses de formation (selon leurs règles et priorités).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400" b="1" kern="1200" dirty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A2CEB4C-364C-674E-A933-C3977187AE0B}" type="datetime1">
              <a:rPr lang="id-ID" smtClean="0"/>
              <a:pPr/>
              <a:t>28/02/2019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DA8B1A-13F2-1446-8603-74185E46CFC5}" type="slidenum">
              <a:rPr lang="id-ID" smtClean="0"/>
              <a:pPr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15814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ea typeface="MS PGothic" charset="0"/>
            </a:endParaRPr>
          </a:p>
          <a:p>
            <a:endParaRPr lang="en-GB">
              <a:ea typeface="MS PGothic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226B7D27-8B7B-A543-AA91-F0426947FDF3}" type="slidenum">
              <a:rPr lang="en-GB" sz="1200"/>
              <a:pPr/>
              <a:t>6</a:t>
            </a:fld>
            <a:endParaRPr lang="en-GB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0C1FDCB3-8550-3440-B7AD-106E9A337B1A}" type="slidenum">
              <a:rPr lang="en-GB" sz="1200"/>
              <a:pPr/>
              <a:t>7</a:t>
            </a:fld>
            <a:endParaRPr lang="en-GB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5703C3C6-BFD0-1E44-A530-D920D54D8551}" type="slidenum">
              <a:rPr lang="en-GB" sz="1200"/>
              <a:pPr/>
              <a:t>8</a:t>
            </a:fld>
            <a:endParaRPr lang="en-GB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71891D08-5347-8241-B63A-CF717A498A9B}" type="slidenum">
              <a:rPr lang="en-GB" sz="1200"/>
              <a:pPr/>
              <a:t>11</a:t>
            </a:fld>
            <a:endParaRPr lang="en-GB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Collect</a:t>
            </a:r>
            <a:r>
              <a:rPr lang="en-US" baseline="0" dirty="0"/>
              <a:t> </a:t>
            </a:r>
            <a:r>
              <a:rPr lang="en-US" baseline="0" dirty="0" err="1"/>
              <a:t>fonds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A2CEB4C-364C-674E-A933-C3977187AE0B}" type="datetime1">
              <a:rPr lang="id-ID" smtClean="0"/>
              <a:pPr/>
              <a:t>28/02/2019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DA8B1A-13F2-1446-8603-74185E46CFC5}" type="slidenum">
              <a:rPr lang="id-ID" smtClean="0"/>
              <a:pPr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53257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Macher</a:t>
            </a:r>
            <a:r>
              <a:rPr lang="en-US" baseline="0" dirty="0"/>
              <a:t> travail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A2CEB4C-364C-674E-A933-C3977187AE0B}" type="datetime1">
              <a:rPr lang="id-ID" smtClean="0"/>
              <a:pPr/>
              <a:t>28/02/2019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DA8B1A-13F2-1446-8603-74185E46CFC5}" type="slidenum">
              <a:rPr lang="id-ID" smtClean="0"/>
              <a:pPr/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66239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51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60563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402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96" y="-28574"/>
            <a:ext cx="2883324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554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010D-B46E-4CB6-BD1C-0C742D485EA8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DC003-C2EF-479B-8A8E-1F62F583F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601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010D-B46E-4CB6-BD1C-0C742D485EA8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DC003-C2EF-479B-8A8E-1F62F583F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001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Placeholder 1">
            <a:extLst>
              <a:ext uri="{FF2B5EF4-FFF2-40B4-BE49-F238E27FC236}">
                <a16:creationId xmlns:a16="http://schemas.microsoft.com/office/drawing/2014/main" xmlns="" id="{F9490E25-8CFE-41CC-8273-A5274D2EC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3" y="580157"/>
            <a:ext cx="11326005" cy="1000884"/>
          </a:xfrm>
          <a:prstGeom prst="rect">
            <a:avLst/>
          </a:prstGeom>
          <a:effectLst/>
        </p:spPr>
        <p:txBody>
          <a:bodyPr vert="horz" lIns="0" tIns="0" rIns="0" bIns="0" rtlCol="0" anchor="t">
            <a:normAutofit/>
          </a:bodyPr>
          <a:lstStyle>
            <a:lvl1pPr>
              <a:defRPr sz="2667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742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pos="43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214624"/>
      </p:ext>
    </p:extLst>
  </p:cSld>
  <p:clrMapOvr>
    <a:masterClrMapping/>
  </p:clrMapOvr>
  <p:transition spd="med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707" y="275631"/>
            <a:ext cx="11239912" cy="132916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25451" y="1708152"/>
            <a:ext cx="11233151" cy="3953933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820151" y="6213476"/>
            <a:ext cx="28448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EE9162E-24B5-6D40-A33F-2D756D5BA45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61454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010D-B46E-4CB6-BD1C-0C742D485EA8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DC003-C2EF-479B-8A8E-1F62F583FFB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5905500"/>
            <a:ext cx="12192000" cy="952500"/>
          </a:xfrm>
          <a:prstGeom prst="rect">
            <a:avLst/>
          </a:prstGeom>
          <a:solidFill>
            <a:srgbClr val="80A8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99" y="5895975"/>
            <a:ext cx="1565151" cy="2057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850" y="5895975"/>
            <a:ext cx="1318144" cy="10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305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0051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010D-B46E-4CB6-BD1C-0C742D485EA8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DC003-C2EF-479B-8A8E-1F62F583F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697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678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503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367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9294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010D-B46E-4CB6-BD1C-0C742D485EA8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DC003-C2EF-479B-8A8E-1F62F583F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24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010D-B46E-4CB6-BD1C-0C742D485EA8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DC003-C2EF-479B-8A8E-1F62F583F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5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E010D-B46E-4CB6-BD1C-0C742D485EA8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DC003-C2EF-479B-8A8E-1F62F583FFB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5905500"/>
            <a:ext cx="12192000" cy="952500"/>
          </a:xfrm>
          <a:prstGeom prst="rect">
            <a:avLst/>
          </a:prstGeom>
          <a:solidFill>
            <a:srgbClr val="80A8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99" y="5895975"/>
            <a:ext cx="1565151" cy="2057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850" y="5895975"/>
            <a:ext cx="1318144" cy="10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19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5556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rgbClr val="4555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rgbClr val="4555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rgbClr val="4555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rgbClr val="4555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rgbClr val="4555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f.europa.eu" TargetMode="External"/><Relationship Id="rId2" Type="http://schemas.openxmlformats.org/officeDocument/2006/relationships/hyperlink" Target="mailto:didier.gelibert@etf.europa.eu" TargetMode="Externa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1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905500"/>
            <a:ext cx="12192000" cy="952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0"/>
            <a:r>
              <a:rPr lang="uk" sz="1400" b="0" i="0" u="none" baseline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Дідьє Желібер, ЄФО</a:t>
            </a:r>
          </a:p>
          <a:p>
            <a:pPr algn="ctr" rtl="0"/>
            <a:endParaRPr lang="u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831850" y="4800600"/>
            <a:ext cx="10515600" cy="962025"/>
          </a:xfrm>
        </p:spPr>
        <p:txBody>
          <a:bodyPr>
            <a:normAutofit/>
          </a:bodyPr>
          <a:lstStyle/>
          <a:p>
            <a:pPr algn="l" rtl="0"/>
            <a:r>
              <a:rPr lang="uk" sz="2000" b="0" i="0" u="none" baseline="0">
                <a:latin typeface="+mn-lt"/>
              </a:rPr>
              <a:t>Навчальний семінар для Національного агентства кваліфікацій України</a:t>
            </a:r>
            <a:endParaRPr lang="uk" sz="2000" dirty="0">
              <a:latin typeface="+mn-lt"/>
            </a:endParaRPr>
          </a:p>
          <a:p>
            <a:pPr algn="l" rtl="0"/>
            <a:r>
              <a:rPr lang="uk" sz="2000" b="0" i="0" u="none" baseline="0">
                <a:latin typeface="+mn-lt"/>
              </a:rPr>
              <a:t>Європейський фонд освіти, Турин, 26-28 лютого 2019 року</a:t>
            </a:r>
            <a:endParaRPr lang="uk" sz="20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96" y="-28574"/>
            <a:ext cx="2883324" cy="2333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99" y="5895975"/>
            <a:ext cx="1565151" cy="2057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31850" y="2036311"/>
            <a:ext cx="9152582" cy="260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" sz="11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lvl="0" algn="l" rtl="0"/>
            <a:r>
              <a:rPr lang="uk" sz="1100" b="0" i="0" u="none" baseline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uk" sz="3200" b="0" i="0" u="none" baseline="0">
                <a:solidFill>
                  <a:schemeClr val="bg1"/>
                </a:solidFill>
              </a:rPr>
              <a:t>Роль галузей виробництва на ринку кваліфікацій. </a:t>
            </a:r>
          </a:p>
          <a:p>
            <a:pPr lvl="0" algn="l" rtl="0"/>
            <a:r>
              <a:rPr lang="uk" sz="3200" b="0" i="0" u="none" baseline="0">
                <a:solidFill>
                  <a:schemeClr val="bg1"/>
                </a:solidFill>
              </a:rPr>
              <a:t>Досвід Франції </a:t>
            </a:r>
            <a:endParaRPr lang="uk" sz="3200" dirty="0">
              <a:solidFill>
                <a:schemeClr val="bg1"/>
              </a:solidFill>
            </a:endParaRPr>
          </a:p>
          <a:p>
            <a:endParaRPr lang="uk" sz="2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l" rtl="0"/>
            <a:r>
              <a:rPr lang="uk" sz="2400" b="0" i="0" u="none" baseline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  <a:p>
            <a:endParaRPr lang="uk" sz="2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uk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40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35360" y="258763"/>
            <a:ext cx="11511624" cy="1441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 eaLnBrk="1" hangingPunct="1"/>
            <a:r>
              <a:rPr lang="uk" b="0" i="0" u="none" baseline="0" dirty="0">
                <a:solidFill>
                  <a:srgbClr val="3A177F"/>
                </a:solidFill>
                <a:latin typeface="Calibri"/>
                <a:cs typeface="Calibri"/>
              </a:rPr>
              <a:t>Автомобільна галузь у Франції  </a:t>
            </a:r>
          </a:p>
          <a:p>
            <a:pPr algn="ctr" rtl="0" eaLnBrk="1" hangingPunct="1"/>
            <a:r>
              <a:rPr lang="uk" b="0" i="0" u="none" baseline="0" dirty="0">
                <a:solidFill>
                  <a:srgbClr val="3A177F"/>
                </a:solidFill>
                <a:latin typeface="Calibri"/>
                <a:cs typeface="Calibri"/>
              </a:rPr>
              <a:t>Спільний затверджений орган зі збору внесків Національна асоціація з підготовки кадрів у сфері автомобільного транспорту (ANFA) </a:t>
            </a:r>
            <a:r>
              <a:rPr lang="uk" dirty="0">
                <a:solidFill>
                  <a:srgbClr val="3A177F"/>
                </a:solidFill>
                <a:latin typeface="Calibri"/>
                <a:cs typeface="Calibri"/>
              </a:rPr>
              <a:t/>
            </a:r>
            <a:br>
              <a:rPr lang="uk" dirty="0">
                <a:solidFill>
                  <a:srgbClr val="3A177F"/>
                </a:solidFill>
                <a:latin typeface="Calibri"/>
                <a:cs typeface="Calibri"/>
              </a:rPr>
            </a:br>
            <a:endParaRPr lang="uk" dirty="0">
              <a:solidFill>
                <a:srgbClr val="3A177F"/>
              </a:solidFill>
              <a:latin typeface="Calibri"/>
              <a:cs typeface="Calibri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27051" y="1701452"/>
            <a:ext cx="10657416" cy="30957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0" r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charset="0"/>
              <a:buChar char="n"/>
              <a:defRPr sz="2400">
                <a:solidFill>
                  <a:srgbClr val="003399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n"/>
              <a:defRPr sz="20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Arial" charset="0"/>
              <a:buChar char="–"/>
              <a:defRPr sz="24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 New Roman" charset="0"/>
              <a:buChar char="–"/>
              <a:defRPr sz="20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 New Roman" charset="0"/>
              <a:buChar char="»"/>
              <a:defRPr sz="20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 New Roman" charset="0"/>
              <a:buChar char="»"/>
              <a:defRPr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 New Roman" charset="0"/>
              <a:buChar char="»"/>
              <a:defRPr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 New Roman" charset="0"/>
              <a:buChar char="»"/>
              <a:defRPr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 New Roman" charset="0"/>
              <a:buChar char="»"/>
              <a:defRPr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Wingdings" charset="0"/>
              <a:buNone/>
              <a:defRPr/>
            </a:pPr>
            <a:r>
              <a:rPr lang="uk" b="0" i="0" u="none" baseline="0">
                <a:solidFill>
                  <a:srgbClr val="000090"/>
                </a:solidFill>
                <a:latin typeface="Calibri"/>
                <a:cs typeface="Calibri"/>
              </a:rPr>
              <a:t>Подвійна легітимність</a:t>
            </a:r>
          </a:p>
          <a:p>
            <a:pPr algn="l" rtl="0">
              <a:defRPr/>
            </a:pPr>
            <a:endParaRPr lang="uk" b="1" dirty="0">
              <a:solidFill>
                <a:srgbClr val="000090"/>
              </a:solidFill>
              <a:latin typeface="Calibri"/>
              <a:cs typeface="Calibri"/>
            </a:endParaRPr>
          </a:p>
          <a:p>
            <a:pPr algn="l" rtl="0">
              <a:buClr>
                <a:srgbClr val="000090"/>
              </a:buClr>
              <a:buSzPct val="59000"/>
              <a:buFont typeface="Wingdings" charset="2"/>
              <a:buChar char="n"/>
              <a:defRPr/>
            </a:pPr>
            <a:r>
              <a:rPr lang="uk" sz="2200" b="0" i="0" u="none" baseline="0">
                <a:solidFill>
                  <a:srgbClr val="000090"/>
                </a:solidFill>
                <a:latin typeface="Calibri"/>
                <a:cs typeface="Calibri"/>
              </a:rPr>
              <a:t>ANFA акредитована </a:t>
            </a:r>
            <a:r>
              <a:rPr lang="uk" sz="2200" b="1" i="0" u="none" baseline="0">
                <a:solidFill>
                  <a:srgbClr val="000090"/>
                </a:solidFill>
                <a:latin typeface="Calibri"/>
                <a:cs typeface="Calibri"/>
              </a:rPr>
              <a:t>Державою</a:t>
            </a:r>
            <a:r>
              <a:rPr lang="uk" sz="2200" b="0" i="0" u="none" baseline="0">
                <a:solidFill>
                  <a:srgbClr val="000090"/>
                </a:solidFill>
                <a:latin typeface="Calibri"/>
                <a:cs typeface="Calibri"/>
              </a:rPr>
              <a:t> для збору* внесків компаній на підготовку кадрів для галузі, збору на учнівство</a:t>
            </a:r>
            <a:r>
              <a:rPr lang="uk" b="1" i="0" u="none" baseline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uk" b="0" i="0" u="none" baseline="0">
                <a:solidFill>
                  <a:srgbClr val="000090"/>
                </a:solidFill>
                <a:latin typeface="Calibri"/>
                <a:cs typeface="Calibri"/>
              </a:rPr>
              <a:t>та спеціального галузевого внеску на на підготовку кадрів.</a:t>
            </a:r>
            <a:r>
              <a:rPr lang="uk" b="1">
                <a:solidFill>
                  <a:srgbClr val="000090"/>
                </a:solidFill>
                <a:latin typeface="Calibri"/>
                <a:cs typeface="Calibri"/>
              </a:rPr>
              <a:t/>
            </a:r>
            <a:br>
              <a:rPr lang="uk" b="1">
                <a:solidFill>
                  <a:srgbClr val="000090"/>
                </a:solidFill>
                <a:latin typeface="Calibri"/>
                <a:cs typeface="Calibri"/>
              </a:rPr>
            </a:br>
            <a:endParaRPr lang="uk" sz="3600" b="1" dirty="0">
              <a:solidFill>
                <a:srgbClr val="000090"/>
              </a:solidFill>
              <a:latin typeface="Calibri"/>
              <a:cs typeface="Calibri"/>
            </a:endParaRPr>
          </a:p>
          <a:p>
            <a:pPr algn="l" rtl="0">
              <a:buClr>
                <a:srgbClr val="000090"/>
              </a:buClr>
              <a:buSzPct val="59000"/>
              <a:defRPr/>
            </a:pPr>
            <a:r>
              <a:rPr lang="uk" sz="2200" b="1" i="0" u="none" baseline="0">
                <a:solidFill>
                  <a:srgbClr val="000090"/>
                </a:solidFill>
                <a:latin typeface="Calibri"/>
                <a:cs typeface="Calibri"/>
              </a:rPr>
              <a:t>Соціальні партнери </a:t>
            </a:r>
            <a:r>
              <a:rPr lang="uk" sz="2200" b="0" i="0" u="none" baseline="0">
                <a:solidFill>
                  <a:srgbClr val="000090"/>
                </a:solidFill>
                <a:latin typeface="Calibri"/>
                <a:cs typeface="Calibri"/>
              </a:rPr>
              <a:t>уповноважили ANFA формувати </a:t>
            </a:r>
            <a:r>
              <a:rPr lang="uk" sz="2200">
                <a:solidFill>
                  <a:srgbClr val="000090"/>
                </a:solidFill>
                <a:latin typeface="Calibri"/>
                <a:cs typeface="Calibri"/>
              </a:rPr>
              <a:t/>
            </a:r>
            <a:br>
              <a:rPr lang="uk" sz="2200">
                <a:solidFill>
                  <a:srgbClr val="000090"/>
                </a:solidFill>
                <a:latin typeface="Calibri"/>
                <a:cs typeface="Calibri"/>
              </a:rPr>
            </a:br>
            <a:r>
              <a:rPr lang="uk" sz="2200" b="0" i="0" u="none" baseline="0">
                <a:solidFill>
                  <a:srgbClr val="000090"/>
                </a:solidFill>
                <a:latin typeface="Calibri"/>
                <a:cs typeface="Calibri"/>
              </a:rPr>
              <a:t>політику у сфері підготовки кадрів для галузі.</a:t>
            </a:r>
          </a:p>
          <a:p>
            <a:pPr algn="l" rtl="0">
              <a:defRPr/>
            </a:pPr>
            <a:endParaRPr lang="uk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527051" y="1412776"/>
            <a:ext cx="1152101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 bwMode="auto">
          <a:xfrm>
            <a:off x="3407701" y="6525924"/>
            <a:ext cx="136447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l" rtl="0" eaLnBrk="1" hangingPunct="1"/>
            <a:r>
              <a:rPr lang="uk" sz="800" b="0" i="0" u="none" baseline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ДІДЬЄ ЖЕЛІБЕР, ЄФО 2018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33258" y="5538718"/>
            <a:ext cx="28834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uk" sz="1600" b="0" i="0" u="none" baseline="0">
                <a:solidFill>
                  <a:srgbClr val="000090"/>
                </a:solidFill>
              </a:rPr>
              <a:t>* Реформа триває 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9336360" y="6597932"/>
            <a:ext cx="135325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l" rtl="0" eaLnBrk="1" hangingPunct="1"/>
            <a:r>
              <a:rPr lang="uk" sz="800" b="0" i="0" u="none" baseline="0">
                <a:solidFill>
                  <a:schemeClr val="bg1">
                    <a:lumMod val="85000"/>
                  </a:schemeClr>
                </a:solidFill>
                <a:cs typeface="Arial" charset="0"/>
              </a:rPr>
              <a:t>ДІДЬЄ ЖЕЛІБЕР, ЄФО 2019</a:t>
            </a:r>
          </a:p>
        </p:txBody>
      </p:sp>
    </p:spTree>
    <p:extLst>
      <p:ext uri="{BB962C8B-B14F-4D97-AF65-F5344CB8AC3E}">
        <p14:creationId xmlns:p14="http://schemas.microsoft.com/office/powerpoint/2010/main" val="2171379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 txBox="1">
            <a:spLocks noChangeArrowheads="1"/>
          </p:cNvSpPr>
          <p:nvPr/>
        </p:nvSpPr>
        <p:spPr bwMode="auto">
          <a:xfrm>
            <a:off x="0" y="188641"/>
            <a:ext cx="12192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rgbClr val="003399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 eaLnBrk="1" hangingPunct="1"/>
            <a:r>
              <a:rPr lang="uk" sz="2800" b="0" i="0" u="none" baseline="0">
                <a:solidFill>
                  <a:srgbClr val="000090"/>
                </a:solidFill>
                <a:latin typeface="Calibri"/>
                <a:cs typeface="Calibri"/>
              </a:rPr>
              <a:t>Місії та дії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27051" y="2997200"/>
            <a:ext cx="11521016" cy="863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" sz="2400">
              <a:latin typeface="Calibri"/>
              <a:cs typeface="Calibri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39350" y="1412777"/>
            <a:ext cx="11808884" cy="4325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 rtl="0" eaLnBrk="1" hangingPunct="1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uk" sz="2400" b="0" i="0" u="none" baseline="0">
                <a:solidFill>
                  <a:srgbClr val="003399"/>
                </a:solidFill>
                <a:latin typeface="Calibri"/>
                <a:cs typeface="Calibri"/>
              </a:rPr>
              <a:t>Місії</a:t>
            </a:r>
            <a:r>
              <a:rPr lang="uk" sz="2400">
                <a:solidFill>
                  <a:srgbClr val="003399"/>
                </a:solidFill>
                <a:latin typeface="Calibri"/>
                <a:cs typeface="Calibri"/>
              </a:rPr>
              <a:t/>
            </a:r>
            <a:br>
              <a:rPr lang="uk" sz="2400">
                <a:solidFill>
                  <a:srgbClr val="003399"/>
                </a:solidFill>
                <a:latin typeface="Calibri"/>
                <a:cs typeface="Calibri"/>
              </a:rPr>
            </a:br>
            <a:r>
              <a:rPr lang="uk" sz="1200" b="0" i="0" u="none" baseline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endParaRPr lang="uk" sz="1400" dirty="0">
              <a:solidFill>
                <a:srgbClr val="003399"/>
              </a:solidFill>
              <a:latin typeface="Calibri"/>
              <a:cs typeface="Calibri"/>
            </a:endParaRPr>
          </a:p>
          <a:p>
            <a:pPr marL="446088" indent="-269875" algn="l" rtl="0">
              <a:buClr>
                <a:srgbClr val="000090"/>
              </a:buClr>
              <a:buSzPct val="77000"/>
              <a:buFont typeface="Arial"/>
              <a:buChar char="•"/>
              <a:defRPr/>
            </a:pPr>
            <a:r>
              <a:rPr lang="uk" sz="2400" b="0" i="0" u="none" baseline="0">
                <a:solidFill>
                  <a:srgbClr val="003399"/>
                </a:solidFill>
                <a:latin typeface="Calibri"/>
                <a:cs typeface="Calibri"/>
              </a:rPr>
              <a:t>Формування політики з підготовки кадрів для галузі</a:t>
            </a:r>
            <a:r>
              <a:rPr lang="uk" sz="2400">
                <a:solidFill>
                  <a:srgbClr val="003399"/>
                </a:solidFill>
                <a:latin typeface="Calibri"/>
                <a:cs typeface="Calibri"/>
              </a:rPr>
              <a:t/>
            </a:r>
            <a:br>
              <a:rPr lang="uk" sz="2400">
                <a:solidFill>
                  <a:srgbClr val="003399"/>
                </a:solidFill>
                <a:latin typeface="Calibri"/>
                <a:cs typeface="Calibri"/>
              </a:rPr>
            </a:br>
            <a:r>
              <a:rPr lang="uk" sz="1400">
                <a:solidFill>
                  <a:srgbClr val="003399"/>
                </a:solidFill>
                <a:latin typeface="Calibri"/>
                <a:cs typeface="Calibri"/>
              </a:rPr>
              <a:t/>
            </a:r>
            <a:br>
              <a:rPr lang="uk" sz="1400">
                <a:solidFill>
                  <a:srgbClr val="003399"/>
                </a:solidFill>
                <a:latin typeface="Calibri"/>
                <a:cs typeface="Calibri"/>
              </a:rPr>
            </a:br>
            <a:r>
              <a:rPr lang="uk" sz="2400" b="1" i="1" u="none" baseline="0">
                <a:solidFill>
                  <a:srgbClr val="FF0000"/>
                </a:solidFill>
                <a:latin typeface="Calibri"/>
                <a:cs typeface="Calibri"/>
              </a:rPr>
              <a:t>Оновлення робочої сили галузі</a:t>
            </a:r>
            <a:r>
              <a:rPr lang="uk" sz="2400" b="1" i="1">
                <a:solidFill>
                  <a:srgbClr val="FF0000"/>
                </a:solidFill>
                <a:latin typeface="Calibri"/>
                <a:cs typeface="Calibri"/>
              </a:rPr>
              <a:t/>
            </a:r>
            <a:br>
              <a:rPr lang="uk" sz="2400" b="1" i="1">
                <a:solidFill>
                  <a:srgbClr val="FF0000"/>
                </a:solidFill>
                <a:latin typeface="Calibri"/>
                <a:cs typeface="Calibri"/>
              </a:rPr>
            </a:br>
            <a:r>
              <a:rPr lang="uk" sz="2400" b="1" i="1" u="none" baseline="0">
                <a:solidFill>
                  <a:srgbClr val="FF0000"/>
                </a:solidFill>
                <a:latin typeface="Calibri"/>
                <a:cs typeface="Calibri"/>
              </a:rPr>
              <a:t>Постійна адаптація працівників до змін у галузі</a:t>
            </a:r>
            <a:endParaRPr lang="uk" sz="2400" b="1" i="1" dirty="0">
              <a:solidFill>
                <a:srgbClr val="003399"/>
              </a:solidFill>
              <a:latin typeface="Calibri"/>
              <a:cs typeface="Calibri"/>
            </a:endParaRPr>
          </a:p>
          <a:p>
            <a:pPr marL="446088" indent="-269875" algn="l" rtl="0">
              <a:buClr>
                <a:srgbClr val="000090"/>
              </a:buClr>
              <a:buSzPct val="77000"/>
              <a:defRPr/>
            </a:pPr>
            <a:endParaRPr lang="uk" sz="1600" dirty="0">
              <a:solidFill>
                <a:srgbClr val="003399"/>
              </a:solidFill>
              <a:latin typeface="Calibri"/>
              <a:cs typeface="Calibri"/>
            </a:endParaRPr>
          </a:p>
          <a:p>
            <a:pPr marL="446088" indent="-269875" algn="l" rtl="0">
              <a:buClr>
                <a:srgbClr val="000090"/>
              </a:buClr>
              <a:buSzPct val="77000"/>
              <a:buFont typeface="Arial"/>
              <a:buChar char="•"/>
              <a:defRPr/>
            </a:pPr>
            <a:r>
              <a:rPr lang="uk" sz="2400" b="0" i="0" u="none" baseline="0">
                <a:solidFill>
                  <a:srgbClr val="003399"/>
                </a:solidFill>
                <a:latin typeface="Calibri"/>
                <a:cs typeface="Calibri"/>
              </a:rPr>
              <a:t>Розробка й гармонізація системи ПОН (первинної й неперервної професійної освіти й навчання) на національному й регіональному рівні.</a:t>
            </a:r>
            <a:r>
              <a:rPr lang="uk" sz="2400">
                <a:solidFill>
                  <a:srgbClr val="003399"/>
                </a:solidFill>
                <a:latin typeface="Calibri"/>
                <a:cs typeface="Calibri"/>
              </a:rPr>
              <a:t/>
            </a:r>
            <a:br>
              <a:rPr lang="uk" sz="2400">
                <a:solidFill>
                  <a:srgbClr val="003399"/>
                </a:solidFill>
                <a:latin typeface="Calibri"/>
                <a:cs typeface="Calibri"/>
              </a:rPr>
            </a:br>
            <a:endParaRPr lang="uk" sz="1600" dirty="0">
              <a:solidFill>
                <a:srgbClr val="003399"/>
              </a:solidFill>
              <a:latin typeface="Calibri"/>
              <a:cs typeface="Calibri"/>
            </a:endParaRPr>
          </a:p>
          <a:p>
            <a:pPr marL="446088" indent="-269875" algn="l" rtl="0">
              <a:buClr>
                <a:srgbClr val="000090"/>
              </a:buClr>
              <a:buSzPct val="77000"/>
              <a:buFont typeface="Arial"/>
              <a:buChar char="•"/>
              <a:defRPr/>
            </a:pPr>
            <a:endParaRPr lang="uk" sz="2400" dirty="0">
              <a:solidFill>
                <a:srgbClr val="003399"/>
              </a:solidFill>
              <a:latin typeface="Calibri"/>
              <a:cs typeface="Calibri"/>
            </a:endParaRPr>
          </a:p>
          <a:p>
            <a:pPr marL="446088" indent="-269875" algn="l" rtl="0">
              <a:buClr>
                <a:srgbClr val="000090"/>
              </a:buClr>
              <a:buSzPct val="77000"/>
              <a:buFont typeface="Arial"/>
              <a:buChar char="•"/>
              <a:defRPr/>
            </a:pPr>
            <a:r>
              <a:rPr lang="uk" sz="2400" b="0" i="0" u="none" baseline="0">
                <a:solidFill>
                  <a:srgbClr val="003399"/>
                </a:solidFill>
                <a:latin typeface="Calibri"/>
                <a:cs typeface="Calibri"/>
              </a:rPr>
              <a:t>Організація планування управління вакансіями та професійними вміннями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431371" y="764704"/>
            <a:ext cx="1152101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9336360" y="6597932"/>
            <a:ext cx="135325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l" rtl="0" eaLnBrk="1" hangingPunct="1"/>
            <a:r>
              <a:rPr lang="uk" sz="800" b="0" i="0" u="none" baseline="0">
                <a:solidFill>
                  <a:schemeClr val="bg1">
                    <a:lumMod val="85000"/>
                  </a:schemeClr>
                </a:solidFill>
                <a:cs typeface="Arial" charset="0"/>
              </a:rPr>
              <a:t>ДІДЬЄ ЖЕЛІБЕР, ЄФО 2019</a:t>
            </a:r>
          </a:p>
        </p:txBody>
      </p:sp>
    </p:spTree>
    <p:extLst>
      <p:ext uri="{BB962C8B-B14F-4D97-AF65-F5344CB8AC3E}">
        <p14:creationId xmlns:p14="http://schemas.microsoft.com/office/powerpoint/2010/main" val="2678047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63" name="Content Placeholder 2"/>
          <p:cNvSpPr txBox="1">
            <a:spLocks/>
          </p:cNvSpPr>
          <p:nvPr/>
        </p:nvSpPr>
        <p:spPr bwMode="auto">
          <a:xfrm>
            <a:off x="1487488" y="692696"/>
            <a:ext cx="9601067" cy="525658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>
            <a:lvl1pPr marL="269875" indent="-269875">
              <a:defRPr sz="2400">
                <a:solidFill>
                  <a:srgbClr val="003399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spcBef>
                <a:spcPct val="20000"/>
              </a:spcBef>
              <a:buClr>
                <a:srgbClr val="FF6600"/>
              </a:buClr>
              <a:buSzPct val="52000"/>
              <a:buFont typeface="Wingdings" charset="0"/>
              <a:buChar char="n"/>
            </a:pPr>
            <a:r>
              <a:rPr lang="uk" sz="2000" b="0" i="0" u="none" baseline="0" dirty="0">
                <a:solidFill>
                  <a:srgbClr val="000090"/>
                </a:solidFill>
                <a:latin typeface="Calibri"/>
                <a:cs typeface="Calibri"/>
              </a:rPr>
              <a:t>Управління ресурсами;</a:t>
            </a:r>
          </a:p>
          <a:p>
            <a:pPr algn="l" rtl="0">
              <a:spcBef>
                <a:spcPct val="20000"/>
              </a:spcBef>
              <a:buClr>
                <a:srgbClr val="FF6600"/>
              </a:buClr>
              <a:buSzPct val="52000"/>
              <a:buFont typeface="Wingdings" charset="0"/>
              <a:buChar char="n"/>
            </a:pPr>
            <a:r>
              <a:rPr lang="uk" sz="2000" b="0" i="0" u="none" baseline="0" dirty="0">
                <a:solidFill>
                  <a:srgbClr val="000090"/>
                </a:solidFill>
                <a:latin typeface="Calibri"/>
                <a:cs typeface="Calibri"/>
              </a:rPr>
              <a:t>Супровід постачальників навчальних послуг; </a:t>
            </a:r>
          </a:p>
          <a:p>
            <a:pPr algn="l" rtl="0">
              <a:spcBef>
                <a:spcPct val="20000"/>
              </a:spcBef>
              <a:buClr>
                <a:srgbClr val="FF6600"/>
              </a:buClr>
              <a:buSzPct val="52000"/>
              <a:buFont typeface="Wingdings" charset="0"/>
              <a:buChar char="n"/>
            </a:pPr>
            <a:r>
              <a:rPr lang="uk" sz="2000" b="0" i="0" u="none" baseline="0" dirty="0">
                <a:solidFill>
                  <a:srgbClr val="000090"/>
                </a:solidFill>
                <a:latin typeface="Calibri"/>
                <a:cs typeface="Calibri"/>
              </a:rPr>
              <a:t>Прогнозування: обсерваторія;</a:t>
            </a:r>
          </a:p>
          <a:p>
            <a:pPr algn="l" rtl="0">
              <a:spcBef>
                <a:spcPct val="20000"/>
              </a:spcBef>
              <a:buClr>
                <a:srgbClr val="FF6600"/>
              </a:buClr>
              <a:buSzPct val="52000"/>
              <a:buFont typeface="Wingdings" charset="0"/>
              <a:buChar char="n"/>
            </a:pPr>
            <a:endParaRPr lang="uk" sz="1000" dirty="0">
              <a:solidFill>
                <a:srgbClr val="000090"/>
              </a:solidFill>
              <a:latin typeface="Calibri"/>
              <a:cs typeface="Calibri"/>
            </a:endParaRPr>
          </a:p>
          <a:p>
            <a:pPr algn="l" rtl="0">
              <a:spcBef>
                <a:spcPct val="20000"/>
              </a:spcBef>
              <a:buClr>
                <a:srgbClr val="FF6600"/>
              </a:buClr>
              <a:buSzPct val="52000"/>
              <a:buFont typeface="Wingdings" charset="0"/>
              <a:buChar char="n"/>
            </a:pPr>
            <a:r>
              <a:rPr lang="uk" sz="2000" b="0" i="0" u="none" baseline="0" dirty="0">
                <a:solidFill>
                  <a:srgbClr val="000090"/>
                </a:solidFill>
                <a:latin typeface="Calibri"/>
                <a:cs typeface="Calibri"/>
              </a:rPr>
              <a:t>Підтримка закладів первинної професійної підготовки;</a:t>
            </a:r>
          </a:p>
          <a:p>
            <a:pPr algn="l" rtl="0">
              <a:spcBef>
                <a:spcPct val="20000"/>
              </a:spcBef>
              <a:buClr>
                <a:srgbClr val="FF6600"/>
              </a:buClr>
              <a:buSzPct val="52000"/>
              <a:buFont typeface="Wingdings" charset="0"/>
              <a:buChar char="n"/>
            </a:pPr>
            <a:r>
              <a:rPr lang="uk" sz="2000" b="0" i="0" u="sng" baseline="0" dirty="0">
                <a:solidFill>
                  <a:srgbClr val="000090"/>
                </a:solidFill>
                <a:latin typeface="Calibri"/>
                <a:cs typeface="Calibri"/>
              </a:rPr>
              <a:t>Надання дотацій навчальним центрам</a:t>
            </a:r>
            <a:r>
              <a:rPr lang="uk" sz="2000" b="0" i="0" u="none" baseline="0" dirty="0">
                <a:solidFill>
                  <a:srgbClr val="000090"/>
                </a:solidFill>
                <a:latin typeface="Calibri"/>
                <a:cs typeface="Calibri"/>
              </a:rPr>
              <a:t> (обладнання й операційні витрати);</a:t>
            </a:r>
          </a:p>
          <a:p>
            <a:pPr algn="l" rtl="0">
              <a:spcBef>
                <a:spcPct val="20000"/>
              </a:spcBef>
              <a:buClr>
                <a:srgbClr val="FF6600"/>
              </a:buClr>
              <a:buSzPct val="52000"/>
              <a:buFont typeface="Wingdings" charset="0"/>
              <a:buChar char="n"/>
            </a:pPr>
            <a:r>
              <a:rPr lang="uk" sz="2000" b="0" i="0" u="none" baseline="0" dirty="0">
                <a:solidFill>
                  <a:srgbClr val="000090"/>
                </a:solidFill>
                <a:latin typeface="Calibri"/>
                <a:cs typeface="Calibri"/>
              </a:rPr>
              <a:t>Інформаційні кампанії з метою пропагування професій та траєкторій навчання;</a:t>
            </a:r>
          </a:p>
          <a:p>
            <a:pPr algn="l" rtl="0">
              <a:spcBef>
                <a:spcPct val="20000"/>
              </a:spcBef>
              <a:buClr>
                <a:srgbClr val="FF6600"/>
              </a:buClr>
              <a:buSzPct val="52000"/>
              <a:buFont typeface="Wingdings" charset="0"/>
              <a:buChar char="n"/>
            </a:pPr>
            <a:r>
              <a:rPr lang="uk" sz="2000" b="0" i="0" u="none" baseline="0" dirty="0">
                <a:solidFill>
                  <a:srgbClr val="000090"/>
                </a:solidFill>
                <a:latin typeface="Calibri"/>
                <a:cs typeface="Calibri"/>
              </a:rPr>
              <a:t>Курси з підвищення кваліфікації для вчителів і майстрів виробничого навчання;</a:t>
            </a:r>
          </a:p>
          <a:p>
            <a:pPr algn="l" rtl="0">
              <a:spcBef>
                <a:spcPct val="20000"/>
              </a:spcBef>
              <a:buClr>
                <a:srgbClr val="FF6600"/>
              </a:buClr>
              <a:buSzPct val="52000"/>
              <a:buFont typeface="Wingdings" charset="0"/>
              <a:buChar char="n"/>
            </a:pPr>
            <a:endParaRPr lang="uk" sz="900" dirty="0">
              <a:solidFill>
                <a:srgbClr val="000090"/>
              </a:solidFill>
              <a:latin typeface="Calibri"/>
              <a:cs typeface="Calibri"/>
            </a:endParaRPr>
          </a:p>
          <a:p>
            <a:pPr algn="l" rtl="0">
              <a:spcBef>
                <a:spcPct val="20000"/>
              </a:spcBef>
              <a:buClr>
                <a:srgbClr val="FF6600"/>
              </a:buClr>
              <a:buSzPct val="52000"/>
              <a:buFont typeface="Wingdings" charset="0"/>
              <a:buChar char="n"/>
            </a:pPr>
            <a:r>
              <a:rPr lang="uk" sz="2000" b="0" i="0" u="sng" baseline="0" dirty="0">
                <a:solidFill>
                  <a:srgbClr val="000090"/>
                </a:solidFill>
                <a:latin typeface="Calibri"/>
                <a:cs typeface="Calibri"/>
              </a:rPr>
              <a:t>Фінансування неперервного навчання</a:t>
            </a:r>
            <a:r>
              <a:rPr lang="uk" sz="2000" b="0" i="0" u="none" baseline="0" dirty="0">
                <a:solidFill>
                  <a:srgbClr val="000090"/>
                </a:solidFill>
                <a:latin typeface="Calibri"/>
                <a:cs typeface="Calibri"/>
              </a:rPr>
              <a:t> (навчальний план компанії);</a:t>
            </a:r>
          </a:p>
          <a:p>
            <a:pPr algn="l" rtl="0">
              <a:spcBef>
                <a:spcPct val="20000"/>
              </a:spcBef>
              <a:buClr>
                <a:srgbClr val="FF6600"/>
              </a:buClr>
              <a:buSzPct val="52000"/>
              <a:buFont typeface="Wingdings" charset="0"/>
              <a:buChar char="n"/>
            </a:pPr>
            <a:r>
              <a:rPr lang="uk" sz="2000" b="0" i="0" u="none" baseline="0" dirty="0">
                <a:solidFill>
                  <a:srgbClr val="000090"/>
                </a:solidFill>
                <a:latin typeface="Calibri"/>
                <a:cs typeface="Calibri"/>
              </a:rPr>
              <a:t>Підтримка компаній за їх </a:t>
            </a:r>
            <a:r>
              <a:rPr lang="uk" sz="2000" b="0" i="0" u="none" baseline="0" dirty="0">
                <a:latin typeface="Calibri"/>
                <a:cs typeface="Calibri"/>
              </a:rPr>
              <a:t>«управління вакансіями та професійними вміннями»</a:t>
            </a:r>
            <a:r>
              <a:rPr lang="uk" sz="2000" b="0" i="0" u="none" baseline="0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</a:p>
          <a:p>
            <a:pPr algn="l" rtl="0">
              <a:spcBef>
                <a:spcPct val="20000"/>
              </a:spcBef>
              <a:buClr>
                <a:srgbClr val="FF6600"/>
              </a:buClr>
              <a:buSzPct val="52000"/>
              <a:buFont typeface="Wingdings" charset="0"/>
              <a:buChar char="n"/>
            </a:pPr>
            <a:r>
              <a:rPr lang="uk" sz="2000" b="0" i="0" u="none" baseline="0" dirty="0">
                <a:solidFill>
                  <a:srgbClr val="000090"/>
                </a:solidFill>
                <a:latin typeface="Calibri"/>
                <a:cs typeface="Calibri"/>
              </a:rPr>
              <a:t>Оновлення Галузевої національної рамки кваліфікацій;</a:t>
            </a:r>
          </a:p>
          <a:p>
            <a:pPr algn="l" rtl="0">
              <a:spcBef>
                <a:spcPct val="20000"/>
              </a:spcBef>
              <a:buClr>
                <a:srgbClr val="FF6600"/>
              </a:buClr>
              <a:buSzPct val="52000"/>
              <a:buFont typeface="Wingdings" charset="0"/>
              <a:buChar char="n"/>
            </a:pPr>
            <a:r>
              <a:rPr lang="uk" sz="2000" b="0" i="0" u="none" baseline="0" dirty="0">
                <a:solidFill>
                  <a:srgbClr val="000090"/>
                </a:solidFill>
                <a:latin typeface="Calibri"/>
                <a:cs typeface="Calibri"/>
              </a:rPr>
              <a:t>Розвиток галузевих кваліфікацій;</a:t>
            </a:r>
          </a:p>
          <a:p>
            <a:pPr algn="l" rtl="0">
              <a:spcBef>
                <a:spcPct val="20000"/>
              </a:spcBef>
              <a:buClr>
                <a:srgbClr val="FF6600"/>
              </a:buClr>
              <a:buSzPct val="52000"/>
              <a:buFont typeface="Wingdings" charset="0"/>
              <a:buChar char="n"/>
            </a:pPr>
            <a:r>
              <a:rPr lang="uk" sz="2000" b="0" i="0" u="none" baseline="0" dirty="0">
                <a:solidFill>
                  <a:srgbClr val="000090"/>
                </a:solidFill>
                <a:latin typeface="Calibri"/>
                <a:cs typeface="Calibri"/>
              </a:rPr>
              <a:t>Та інше...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1175454" y="1412776"/>
            <a:ext cx="4992555" cy="431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3175" algn="l" rtl="0" eaLnBrk="1" hangingPunct="1"/>
            <a:endParaRPr lang="uk">
              <a:latin typeface="Calibri"/>
              <a:cs typeface="Calibri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188641"/>
            <a:ext cx="12048661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rgbClr val="003399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 eaLnBrk="1" hangingPunct="1"/>
            <a:r>
              <a:rPr lang="uk" sz="2800" b="0" i="0" u="none" baseline="0">
                <a:solidFill>
                  <a:srgbClr val="000090"/>
                </a:solidFill>
                <a:latin typeface="Calibri"/>
                <a:cs typeface="Calibri"/>
              </a:rPr>
              <a:t>Напрямки діяльності*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527051" y="764704"/>
            <a:ext cx="1152101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1103445" y="4221088"/>
            <a:ext cx="24003" cy="1627262"/>
          </a:xfrm>
          <a:prstGeom prst="line">
            <a:avLst/>
          </a:prstGeom>
          <a:ln w="15875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103445" y="2276872"/>
            <a:ext cx="24003" cy="1656184"/>
          </a:xfrm>
          <a:prstGeom prst="line">
            <a:avLst/>
          </a:prstGeom>
          <a:ln w="15875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03445" y="908720"/>
            <a:ext cx="0" cy="864096"/>
          </a:xfrm>
          <a:prstGeom prst="line">
            <a:avLst/>
          </a:prstGeom>
          <a:ln w="15875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 bwMode="auto">
          <a:xfrm>
            <a:off x="3407701" y="6525924"/>
            <a:ext cx="136447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l" rtl="0" eaLnBrk="1" hangingPunct="1"/>
            <a:r>
              <a:rPr lang="uk" sz="800" b="0" i="0" u="none" baseline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ДІДЬЄ ЖЕЛІБЕР, ЄФО 2018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1133727" y="4725144"/>
            <a:ext cx="5400600" cy="431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3175" algn="l" rtl="0" eaLnBrk="1" hangingPunct="1"/>
            <a:endParaRPr lang="uk">
              <a:latin typeface="Calibri"/>
              <a:cs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33258" y="5538718"/>
            <a:ext cx="28834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uk" sz="1600" b="0" i="0" u="none" baseline="0">
                <a:solidFill>
                  <a:srgbClr val="000090"/>
                </a:solidFill>
              </a:rPr>
              <a:t>* Реформа триває 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9336360" y="6597932"/>
            <a:ext cx="135325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l" rtl="0" eaLnBrk="1" hangingPunct="1"/>
            <a:r>
              <a:rPr lang="uk" sz="800" b="0" i="0" u="none" baseline="0">
                <a:solidFill>
                  <a:schemeClr val="bg1">
                    <a:lumMod val="85000"/>
                  </a:schemeClr>
                </a:solidFill>
                <a:cs typeface="Arial" charset="0"/>
              </a:rPr>
              <a:t>ДІДЬЄ ЖЕЛІБЕР, ЄФО 2019</a:t>
            </a:r>
          </a:p>
        </p:txBody>
      </p:sp>
    </p:spTree>
    <p:extLst>
      <p:ext uri="{BB962C8B-B14F-4D97-AF65-F5344CB8AC3E}">
        <p14:creationId xmlns:p14="http://schemas.microsoft.com/office/powerpoint/2010/main" val="177377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9" name="Group 22"/>
          <p:cNvGrpSpPr>
            <a:grpSpLocks/>
          </p:cNvGrpSpPr>
          <p:nvPr/>
        </p:nvGrpSpPr>
        <p:grpSpPr bwMode="auto">
          <a:xfrm>
            <a:off x="4271434" y="4816375"/>
            <a:ext cx="4705351" cy="1040592"/>
            <a:chOff x="3203575" y="4492625"/>
            <a:chExt cx="3529013" cy="1041041"/>
          </a:xfrm>
        </p:grpSpPr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4206875" y="4492625"/>
              <a:ext cx="2525713" cy="1041041"/>
            </a:xfrm>
            <a:prstGeom prst="rect">
              <a:avLst/>
            </a:prstGeom>
            <a:ln/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116129" tIns="58064" rIns="116129" bIns="58064">
              <a:spAutoFit/>
            </a:bodyPr>
            <a:lstStyle>
              <a:lvl1pPr defTabSz="11620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11620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1620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11620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1620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11620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11620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11620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11620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rtl="0">
                <a:spcBef>
                  <a:spcPct val="50000"/>
                </a:spcBef>
                <a:defRPr/>
              </a:pPr>
              <a:r>
                <a:rPr lang="uk" sz="2000" b="0" i="0" u="none" baseline="0">
                  <a:solidFill>
                    <a:schemeClr val="accent5">
                      <a:lumMod val="50000"/>
                    </a:schemeClr>
                  </a:solidFill>
                  <a:latin typeface="Calibri"/>
                  <a:cs typeface="Calibri"/>
                </a:rPr>
                <a:t>Аналіз відносин між ринком праці та сферою навчання</a:t>
              </a:r>
            </a:p>
          </p:txBody>
        </p:sp>
        <p:sp>
          <p:nvSpPr>
            <p:cNvPr id="75804" name="Line 14"/>
            <p:cNvSpPr>
              <a:spLocks noChangeShapeType="1"/>
            </p:cNvSpPr>
            <p:nvPr/>
          </p:nvSpPr>
          <p:spPr bwMode="auto">
            <a:xfrm>
              <a:off x="3203575" y="4508507"/>
              <a:ext cx="936625" cy="289050"/>
            </a:xfrm>
            <a:prstGeom prst="line">
              <a:avLst/>
            </a:prstGeom>
            <a:noFill/>
            <a:ln w="38100">
              <a:solidFill>
                <a:srgbClr val="1A187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">
                <a:latin typeface="Calibri"/>
                <a:cs typeface="Calibri"/>
              </a:endParaRPr>
            </a:p>
          </p:txBody>
        </p:sp>
      </p:grpSp>
      <p:grpSp>
        <p:nvGrpSpPr>
          <p:cNvPr id="18437" name="Group 21"/>
          <p:cNvGrpSpPr>
            <a:grpSpLocks/>
          </p:cNvGrpSpPr>
          <p:nvPr/>
        </p:nvGrpSpPr>
        <p:grpSpPr bwMode="auto">
          <a:xfrm>
            <a:off x="5539317" y="3446364"/>
            <a:ext cx="4095749" cy="732815"/>
            <a:chOff x="4154612" y="3122613"/>
            <a:chExt cx="3071688" cy="733364"/>
          </a:xfrm>
        </p:grpSpPr>
        <p:sp>
          <p:nvSpPr>
            <p:cNvPr id="75801" name="Line 13"/>
            <p:cNvSpPr>
              <a:spLocks noChangeShapeType="1"/>
            </p:cNvSpPr>
            <p:nvPr/>
          </p:nvSpPr>
          <p:spPr bwMode="auto">
            <a:xfrm>
              <a:off x="4154612" y="3580156"/>
              <a:ext cx="633386" cy="0"/>
            </a:xfrm>
            <a:prstGeom prst="line">
              <a:avLst/>
            </a:prstGeom>
            <a:ln>
              <a:headEnd/>
              <a:tailEnd type="triangle" w="med" len="med"/>
            </a:ln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uk">
                <a:solidFill>
                  <a:srgbClr val="203864"/>
                </a:solidFill>
                <a:latin typeface="Calibri"/>
                <a:cs typeface="Calibri"/>
              </a:endParaRP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4848321" y="3122613"/>
              <a:ext cx="2377979" cy="733364"/>
            </a:xfrm>
            <a:prstGeom prst="rect">
              <a:avLst/>
            </a:prstGeom>
            <a:ln/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116129" tIns="58064" rIns="116129" bIns="58064">
              <a:spAutoFit/>
            </a:bodyPr>
            <a:lstStyle>
              <a:lvl1pPr defTabSz="11620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11620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1620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11620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1620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11620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11620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11620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11620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rtl="0">
                <a:spcBef>
                  <a:spcPct val="50000"/>
                </a:spcBef>
                <a:defRPr/>
              </a:pPr>
              <a:r>
                <a:rPr lang="uk" sz="2000" b="0" i="0" u="none" baseline="0">
                  <a:solidFill>
                    <a:srgbClr val="203864"/>
                  </a:solidFill>
                  <a:latin typeface="Calibri"/>
                  <a:cs typeface="Calibri"/>
                </a:rPr>
                <a:t>Реалізує навчальну політику в середині галузі</a:t>
              </a:r>
            </a:p>
          </p:txBody>
        </p:sp>
      </p:grpSp>
      <p:grpSp>
        <p:nvGrpSpPr>
          <p:cNvPr id="18440" name="Group 2"/>
          <p:cNvGrpSpPr>
            <a:grpSpLocks/>
          </p:cNvGrpSpPr>
          <p:nvPr/>
        </p:nvGrpSpPr>
        <p:grpSpPr bwMode="auto">
          <a:xfrm>
            <a:off x="6288618" y="1709639"/>
            <a:ext cx="4931833" cy="671260"/>
            <a:chOff x="4716016" y="1385888"/>
            <a:chExt cx="3699321" cy="671763"/>
          </a:xfrm>
        </p:grpSpPr>
        <p:sp>
          <p:nvSpPr>
            <p:cNvPr id="75799" name="Line 18"/>
            <p:cNvSpPr>
              <a:spLocks noChangeShapeType="1"/>
            </p:cNvSpPr>
            <p:nvPr/>
          </p:nvSpPr>
          <p:spPr bwMode="auto">
            <a:xfrm flipV="1">
              <a:off x="4716016" y="1773528"/>
              <a:ext cx="431852" cy="0"/>
            </a:xfrm>
            <a:prstGeom prst="line">
              <a:avLst/>
            </a:prstGeom>
            <a:noFill/>
            <a:ln w="38100">
              <a:solidFill>
                <a:srgbClr val="15136B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">
                <a:solidFill>
                  <a:srgbClr val="203864"/>
                </a:solidFill>
                <a:latin typeface="Calibri"/>
                <a:cs typeface="Calibri"/>
              </a:endParaRPr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5212963" y="1385888"/>
              <a:ext cx="3202374" cy="671763"/>
            </a:xfrm>
            <a:prstGeom prst="rect">
              <a:avLst/>
            </a:prstGeom>
            <a:ln/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116129" tIns="58064" rIns="116129" bIns="58064">
              <a:spAutoFit/>
            </a:bodyPr>
            <a:lstStyle>
              <a:lvl1pPr defTabSz="11620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11620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1620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11620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1620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11620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11620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11620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11620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rtl="0">
                <a:defRPr/>
              </a:pPr>
              <a:r>
                <a:rPr lang="uk" b="0" i="0" u="none" baseline="0" dirty="0">
                  <a:solidFill>
                    <a:srgbClr val="203864"/>
                  </a:solidFill>
                  <a:latin typeface="Calibri"/>
                  <a:cs typeface="Calibri"/>
                </a:rPr>
                <a:t>Визначає напрями та пріоритети політики галузі у сфері підготовки кадрів </a:t>
              </a:r>
            </a:p>
          </p:txBody>
        </p:sp>
      </p:grp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239185" y="1595338"/>
            <a:ext cx="6100233" cy="1004888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prstShdw prst="shdw17" dist="17961" dir="2700000">
              <a:srgbClr val="7A9999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116129" tIns="0" rIns="116129" bIns="0" anchor="b"/>
          <a:lstStyle/>
          <a:p>
            <a:pPr algn="ctr" defTabSz="1162050" rtl="0"/>
            <a:r>
              <a:rPr lang="uk" sz="2000" b="0" i="0" u="none" baseline="0" dirty="0">
                <a:solidFill>
                  <a:srgbClr val="000066"/>
                </a:solidFill>
                <a:latin typeface="Calibri"/>
                <a:cs typeface="Calibri"/>
              </a:rPr>
              <a:t>Спільний національний комітет з питань зайнятості</a:t>
            </a:r>
            <a:r>
              <a:rPr lang="uk" sz="1600" dirty="0">
                <a:solidFill>
                  <a:srgbClr val="000066"/>
                </a:solidFill>
                <a:latin typeface="Calibri"/>
                <a:cs typeface="Calibri"/>
              </a:rPr>
              <a:t/>
            </a:r>
            <a:br>
              <a:rPr lang="uk" sz="1600" dirty="0">
                <a:solidFill>
                  <a:srgbClr val="000066"/>
                </a:solidFill>
                <a:latin typeface="Calibri"/>
                <a:cs typeface="Calibri"/>
              </a:rPr>
            </a:br>
            <a:r>
              <a:rPr lang="uk" sz="1600" b="0" i="0" u="none" baseline="0" dirty="0">
                <a:solidFill>
                  <a:srgbClr val="000066"/>
                </a:solidFill>
                <a:latin typeface="Calibri"/>
                <a:cs typeface="Calibri"/>
              </a:rPr>
              <a:t>(CPNE)</a:t>
            </a:r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630768" y="3606701"/>
            <a:ext cx="5465233" cy="137001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prstShdw prst="shdw17" dist="17961" dir="2700000">
              <a:srgbClr val="7A99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C0C0C0"/>
                </a:solidFill>
                <a:round/>
                <a:headEnd/>
                <a:tailEnd/>
              </a14:hiddenLine>
            </a:ext>
          </a:extLst>
        </p:spPr>
        <p:txBody>
          <a:bodyPr wrap="none" lIns="116129" tIns="0" rIns="116129" bIns="58064" anchor="ctr"/>
          <a:lstStyle/>
          <a:p>
            <a:pPr algn="ctr" defTabSz="1162050" rtl="0">
              <a:defRPr/>
            </a:pPr>
            <a:r>
              <a:rPr lang="uk" sz="1600" b="0" i="0" u="none" baseline="0" dirty="0">
                <a:solidFill>
                  <a:srgbClr val="000066"/>
                </a:solidFill>
                <a:latin typeface="Calibri"/>
                <a:ea typeface="+mn-ea"/>
                <a:cs typeface="Calibri"/>
              </a:rPr>
              <a:t>Акредитований спільний орган з питань збору внесків*</a:t>
            </a:r>
          </a:p>
        </p:txBody>
      </p:sp>
      <p:grpSp>
        <p:nvGrpSpPr>
          <p:cNvPr id="18436" name="Group 3"/>
          <p:cNvGrpSpPr>
            <a:grpSpLocks/>
          </p:cNvGrpSpPr>
          <p:nvPr/>
        </p:nvGrpSpPr>
        <p:grpSpPr bwMode="auto">
          <a:xfrm>
            <a:off x="1524001" y="2600226"/>
            <a:ext cx="3780367" cy="1008062"/>
            <a:chOff x="1143000" y="2276921"/>
            <a:chExt cx="2835275" cy="1008063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2466975" y="2276921"/>
              <a:ext cx="184150" cy="1008063"/>
            </a:xfrm>
            <a:prstGeom prst="downArrow">
              <a:avLst>
                <a:gd name="adj1" fmla="val 50000"/>
                <a:gd name="adj2" fmla="val 136854"/>
              </a:avLst>
            </a:prstGeom>
            <a:solidFill>
              <a:srgbClr val="00FFFF"/>
            </a:solidFill>
            <a:ln>
              <a:noFill/>
            </a:ln>
            <a:effectLst>
              <a:prstShdw prst="shdw17" dist="17961" dir="2700000">
                <a:srgbClr val="009999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rtl="0" eaLnBrk="1" hangingPunct="1">
                <a:defRPr/>
              </a:pPr>
              <a:endParaRPr lang="uk" sz="17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1143000" y="2437258"/>
              <a:ext cx="2835275" cy="487363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>
              <a:prstShdw prst="shdw17" dist="17961" dir="2700000">
                <a:srgbClr val="009999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1A187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16129" tIns="58064" rIns="116129" bIns="58064">
              <a:spAutoFit/>
            </a:bodyPr>
            <a:lstStyle>
              <a:lvl1pPr defTabSz="11620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11620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1620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11620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1620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11620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11620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11620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11620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rtl="0">
                <a:spcBef>
                  <a:spcPct val="50000"/>
                </a:spcBef>
                <a:defRPr/>
              </a:pPr>
              <a:r>
                <a:rPr lang="uk" sz="2400" b="0" i="0" u="none" baseline="0">
                  <a:latin typeface="Calibri"/>
                  <a:ea typeface="+mn-ea"/>
                  <a:cs typeface="Calibri"/>
                </a:rPr>
                <a:t>Мандат*</a:t>
              </a:r>
            </a:p>
          </p:txBody>
        </p:sp>
      </p:grp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706034" y="5089426"/>
            <a:ext cx="3780367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6129" tIns="58064" rIns="116129" bIns="58064">
            <a:spAutoFit/>
          </a:bodyPr>
          <a:lstStyle>
            <a:lvl1pPr defTabSz="11620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1620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1620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1620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1620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162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162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162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162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rtl="0">
              <a:spcBef>
                <a:spcPct val="50000"/>
              </a:spcBef>
              <a:defRPr/>
            </a:pPr>
            <a:endParaRPr lang="uk" sz="1700">
              <a:latin typeface="Calibri"/>
              <a:ea typeface="+mn-ea"/>
              <a:cs typeface="Calibri"/>
            </a:endParaRPr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2256367" y="4616351"/>
            <a:ext cx="2207684" cy="360362"/>
          </a:xfrm>
          <a:prstGeom prst="ellipse">
            <a:avLst/>
          </a:prstGeom>
          <a:solidFill>
            <a:srgbClr val="00FFFF"/>
          </a:solidFill>
          <a:ln w="38100" cmpd="sng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009999"/>
            </a:prstShdw>
          </a:effectLst>
          <a:extLst/>
        </p:spPr>
        <p:txBody>
          <a:bodyPr wrap="none" anchor="ctr"/>
          <a:lstStyle/>
          <a:p>
            <a:pPr algn="l" rtl="0" eaLnBrk="1" hangingPunct="1">
              <a:defRPr/>
            </a:pPr>
            <a:r>
              <a:rPr lang="uk" sz="2000" b="0" i="0" u="none" baseline="0">
                <a:latin typeface="Calibri"/>
                <a:ea typeface="+mn-ea"/>
                <a:cs typeface="Calibri"/>
              </a:rPr>
              <a:t>Обсерваторія</a:t>
            </a:r>
          </a:p>
        </p:txBody>
      </p:sp>
      <p:grpSp>
        <p:nvGrpSpPr>
          <p:cNvPr id="18443" name="Group 24"/>
          <p:cNvGrpSpPr>
            <a:grpSpLocks/>
          </p:cNvGrpSpPr>
          <p:nvPr/>
        </p:nvGrpSpPr>
        <p:grpSpPr bwMode="auto">
          <a:xfrm>
            <a:off x="8784167" y="2800252"/>
            <a:ext cx="3310467" cy="2497137"/>
            <a:chOff x="6588125" y="2476053"/>
            <a:chExt cx="2482899" cy="2497585"/>
          </a:xfrm>
        </p:grpSpPr>
        <p:sp>
          <p:nvSpPr>
            <p:cNvPr id="75792" name="Line 15"/>
            <p:cNvSpPr>
              <a:spLocks noChangeShapeType="1"/>
            </p:cNvSpPr>
            <p:nvPr/>
          </p:nvSpPr>
          <p:spPr bwMode="auto">
            <a:xfrm>
              <a:off x="6588125" y="4973638"/>
              <a:ext cx="1738347" cy="0"/>
            </a:xfrm>
            <a:prstGeom prst="line">
              <a:avLst/>
            </a:prstGeom>
            <a:noFill/>
            <a:ln w="38100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">
                <a:latin typeface="Calibri"/>
                <a:cs typeface="Calibri"/>
              </a:endParaRPr>
            </a:p>
          </p:txBody>
        </p:sp>
        <p:sp>
          <p:nvSpPr>
            <p:cNvPr id="75793" name="Line 16"/>
            <p:cNvSpPr>
              <a:spLocks noChangeShapeType="1"/>
            </p:cNvSpPr>
            <p:nvPr/>
          </p:nvSpPr>
          <p:spPr bwMode="auto">
            <a:xfrm>
              <a:off x="8326472" y="4606860"/>
              <a:ext cx="0" cy="366778"/>
            </a:xfrm>
            <a:prstGeom prst="line">
              <a:avLst/>
            </a:prstGeom>
            <a:noFill/>
            <a:ln w="38100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">
                <a:latin typeface="Calibri"/>
                <a:cs typeface="Calibri"/>
              </a:endParaRPr>
            </a:p>
          </p:txBody>
        </p:sp>
        <p:sp>
          <p:nvSpPr>
            <p:cNvPr id="75794" name="Line 17"/>
            <p:cNvSpPr>
              <a:spLocks noChangeShapeType="1"/>
            </p:cNvSpPr>
            <p:nvPr/>
          </p:nvSpPr>
          <p:spPr bwMode="auto">
            <a:xfrm flipH="1">
              <a:off x="7226313" y="3579563"/>
              <a:ext cx="365132" cy="0"/>
            </a:xfrm>
            <a:prstGeom prst="line">
              <a:avLst/>
            </a:prstGeom>
            <a:noFill/>
            <a:ln w="38100">
              <a:solidFill>
                <a:srgbClr val="00009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">
                <a:latin typeface="Calibri"/>
                <a:cs typeface="Calibri"/>
              </a:endParaRPr>
            </a:p>
          </p:txBody>
        </p:sp>
        <p:sp>
          <p:nvSpPr>
            <p:cNvPr id="75795" name="Line 20"/>
            <p:cNvSpPr>
              <a:spLocks noChangeShapeType="1"/>
            </p:cNvSpPr>
            <p:nvPr/>
          </p:nvSpPr>
          <p:spPr bwMode="auto">
            <a:xfrm flipV="1">
              <a:off x="8323297" y="2476053"/>
              <a:ext cx="0" cy="1097159"/>
            </a:xfrm>
            <a:prstGeom prst="line">
              <a:avLst/>
            </a:prstGeom>
            <a:noFill/>
            <a:ln w="38100">
              <a:solidFill>
                <a:srgbClr val="000090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">
                <a:latin typeface="Calibri"/>
                <a:cs typeface="Calibri"/>
              </a:endParaRP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7591445" y="3284235"/>
              <a:ext cx="1479579" cy="945311"/>
            </a:xfrm>
            <a:prstGeom prst="rect">
              <a:avLst/>
            </a:prstGeom>
            <a:ln/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36000" tIns="10800" rIns="36000" bIns="10800">
              <a:spAutoFit/>
            </a:bodyPr>
            <a:lstStyle>
              <a:lvl1pPr defTabSz="11620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11620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1620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11620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1620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11620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11620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11620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11620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rtl="0">
                <a:spcBef>
                  <a:spcPct val="50000"/>
                </a:spcBef>
                <a:defRPr/>
              </a:pPr>
              <a:r>
                <a:rPr lang="uk" sz="2000" b="0" i="0" u="none" baseline="0">
                  <a:solidFill>
                    <a:schemeClr val="bg1"/>
                  </a:solidFill>
                  <a:latin typeface="Calibri"/>
                  <a:cs typeface="Calibri"/>
                </a:rPr>
                <a:t>Технічна підтримка у формуванні стратегії</a:t>
              </a:r>
            </a:p>
          </p:txBody>
        </p:sp>
      </p:grpSp>
      <p:sp>
        <p:nvSpPr>
          <p:cNvPr id="75788" name="TextBox 25"/>
          <p:cNvSpPr txBox="1">
            <a:spLocks noChangeArrowheads="1"/>
          </p:cNvSpPr>
          <p:nvPr/>
        </p:nvSpPr>
        <p:spPr bwMode="auto">
          <a:xfrm>
            <a:off x="119336" y="5699856"/>
            <a:ext cx="131001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3399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uk" sz="1100" b="0" i="0" u="none" baseline="0">
                <a:solidFill>
                  <a:schemeClr val="tx1"/>
                </a:solidFill>
                <a:latin typeface="Calibri"/>
                <a:cs typeface="Calibri"/>
              </a:rPr>
              <a:t>* Навчальні цілі </a:t>
            </a:r>
          </a:p>
        </p:txBody>
      </p:sp>
      <p:sp>
        <p:nvSpPr>
          <p:cNvPr id="75790" name="Rectangle 2"/>
          <p:cNvSpPr txBox="1">
            <a:spLocks noChangeArrowheads="1"/>
          </p:cNvSpPr>
          <p:nvPr/>
        </p:nvSpPr>
        <p:spPr bwMode="auto">
          <a:xfrm>
            <a:off x="815414" y="44625"/>
            <a:ext cx="11179737" cy="11398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/>
          <a:lstStyle>
            <a:lvl1pPr>
              <a:defRPr sz="2400">
                <a:solidFill>
                  <a:srgbClr val="003399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 eaLnBrk="1" hangingPunct="1"/>
            <a:r>
              <a:rPr lang="uk" sz="2800" b="0" i="0" u="none" baseline="0">
                <a:solidFill>
                  <a:srgbClr val="000090"/>
                </a:solidFill>
                <a:latin typeface="Calibri"/>
                <a:cs typeface="Calibri"/>
              </a:rPr>
              <a:t>Наголос на соціальних партнерах </a:t>
            </a:r>
          </a:p>
          <a:p>
            <a:pPr algn="ctr" rtl="0" eaLnBrk="1" hangingPunct="1"/>
            <a:r>
              <a:rPr lang="uk" sz="2800" b="0" i="0" u="none" baseline="0">
                <a:solidFill>
                  <a:srgbClr val="000090"/>
                </a:solidFill>
                <a:latin typeface="Calibri"/>
                <a:cs typeface="Calibri"/>
              </a:rPr>
              <a:t>Їхня роль та інструменти</a:t>
            </a: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431371" y="980728"/>
            <a:ext cx="1152101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333258" y="5538718"/>
            <a:ext cx="28834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uk" sz="1600" b="0" i="0" u="none" baseline="0">
                <a:solidFill>
                  <a:srgbClr val="000090"/>
                </a:solidFill>
              </a:rPr>
              <a:t>* Реформа триває </a:t>
            </a:r>
          </a:p>
        </p:txBody>
      </p:sp>
      <p:sp>
        <p:nvSpPr>
          <p:cNvPr id="30" name="TextBox 29"/>
          <p:cNvSpPr txBox="1"/>
          <p:nvPr/>
        </p:nvSpPr>
        <p:spPr bwMode="auto">
          <a:xfrm>
            <a:off x="9336360" y="6597932"/>
            <a:ext cx="135325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l" rtl="0" eaLnBrk="1" hangingPunct="1"/>
            <a:r>
              <a:rPr lang="uk" sz="800" b="0" i="0" u="none" baseline="0">
                <a:solidFill>
                  <a:schemeClr val="bg1">
                    <a:lumMod val="85000"/>
                  </a:schemeClr>
                </a:solidFill>
                <a:cs typeface="Arial" charset="0"/>
              </a:rPr>
              <a:t>ДІДЬЄ ЖЕЛІБЕР, ЄФО 2019</a:t>
            </a:r>
          </a:p>
        </p:txBody>
      </p:sp>
    </p:spTree>
    <p:extLst>
      <p:ext uri="{BB962C8B-B14F-4D97-AF65-F5344CB8AC3E}">
        <p14:creationId xmlns:p14="http://schemas.microsoft.com/office/powerpoint/2010/main" val="3030464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"/>
          </a:p>
        </p:txBody>
      </p:sp>
      <p:sp>
        <p:nvSpPr>
          <p:cNvPr id="60419" name="Rectangle 13"/>
          <p:cNvSpPr>
            <a:spLocks noChangeArrowheads="1"/>
          </p:cNvSpPr>
          <p:nvPr/>
        </p:nvSpPr>
        <p:spPr bwMode="auto">
          <a:xfrm>
            <a:off x="4943476" y="260350"/>
            <a:ext cx="5580063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rtl="0"/>
            <a:endParaRPr lang="uk" altLang="en-US" sz="3600">
              <a:solidFill>
                <a:srgbClr val="0092BB"/>
              </a:solidFill>
              <a:latin typeface="Arial" panose="020B0604020202020204" pitchFamily="34" charset="0"/>
            </a:endParaRPr>
          </a:p>
        </p:txBody>
      </p:sp>
      <p:sp>
        <p:nvSpPr>
          <p:cNvPr id="60420" name="Rectangle 14"/>
          <p:cNvSpPr>
            <a:spLocks noChangeArrowheads="1"/>
          </p:cNvSpPr>
          <p:nvPr/>
        </p:nvSpPr>
        <p:spPr bwMode="auto">
          <a:xfrm>
            <a:off x="2024063" y="2643188"/>
            <a:ext cx="8102600" cy="339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5425" indent="-225425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uk" altLang="en-US" sz="3200">
              <a:solidFill>
                <a:srgbClr val="455560"/>
              </a:solidFill>
              <a:latin typeface="Arial" panose="020B0604020202020204" pitchFamily="34" charset="0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1703388" y="0"/>
            <a:ext cx="4038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lang="uk" altLang="en-US" sz="4400" b="1">
              <a:solidFill>
                <a:schemeClr val="hlink"/>
              </a:solidFill>
              <a:latin typeface="R Avenir Roman" charset="0"/>
            </a:endParaRP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1703389" y="1916113"/>
            <a:ext cx="8785225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uk" sz="4000" b="0" i="0" u="none" baseline="0">
                <a:latin typeface="Calibri" panose="020F0502020204030204" pitchFamily="34" charset="0"/>
              </a:rPr>
              <a:t>	</a:t>
            </a:r>
            <a:endParaRPr lang="uk" altLang="en-US" sz="3600">
              <a:latin typeface="Calibri" panose="020F0502020204030204" pitchFamily="34" charset="0"/>
            </a:endParaRPr>
          </a:p>
          <a:p>
            <a:pPr algn="l" rtl="0">
              <a:spcBef>
                <a:spcPct val="50000"/>
              </a:spcBef>
            </a:pPr>
            <a:endParaRPr lang="uk" altLang="en-US" sz="2400">
              <a:latin typeface="Calibri" panose="020F0502020204030204" pitchFamily="34" charset="0"/>
            </a:endParaRPr>
          </a:p>
          <a:p>
            <a:pPr algn="l" rtl="0">
              <a:spcBef>
                <a:spcPct val="50000"/>
              </a:spcBef>
            </a:pPr>
            <a:endParaRPr lang="uk" altLang="en-US" sz="2400">
              <a:latin typeface="Calibri" panose="020F0502020204030204" pitchFamily="34" charset="0"/>
            </a:endParaRPr>
          </a:p>
          <a:p>
            <a:pPr algn="l" rtl="0">
              <a:spcBef>
                <a:spcPct val="50000"/>
              </a:spcBef>
            </a:pPr>
            <a:endParaRPr lang="uk" altLang="en-US" sz="2400">
              <a:latin typeface="Calibri" panose="020F0502020204030204" pitchFamily="34" charset="0"/>
            </a:endParaRPr>
          </a:p>
        </p:txBody>
      </p:sp>
      <p:sp>
        <p:nvSpPr>
          <p:cNvPr id="60424" name="Rectangle 13"/>
          <p:cNvSpPr>
            <a:spLocks noChangeArrowheads="1"/>
          </p:cNvSpPr>
          <p:nvPr/>
        </p:nvSpPr>
        <p:spPr bwMode="auto">
          <a:xfrm>
            <a:off x="1524001" y="-231775"/>
            <a:ext cx="8856663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uk" b="1" i="0" u="none" baseline="0">
                <a:solidFill>
                  <a:srgbClr val="0092BB"/>
                </a:solidFill>
                <a:latin typeface="Arial" panose="020B0604020202020204" pitchFamily="34" charset="0"/>
              </a:rPr>
              <a:t>Національні контексти НРК та кваліфікацій Системи</a:t>
            </a:r>
            <a:endParaRPr lang="uk" altLang="en-US" sz="1400" dirty="0">
              <a:solidFill>
                <a:srgbClr val="0092BB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37674" name="Group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854122"/>
              </p:ext>
            </p:extLst>
          </p:nvPr>
        </p:nvGraphicFramePr>
        <p:xfrm>
          <a:off x="1415480" y="764704"/>
          <a:ext cx="9577187" cy="5837097"/>
        </p:xfrm>
        <a:graphic>
          <a:graphicData uri="http://schemas.openxmlformats.org/drawingml/2006/table">
            <a:tbl>
              <a:tblPr/>
              <a:tblGrid>
                <a:gridCol w="23951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934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951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934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8114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Постачальники кваліфікацій/органи, що їх присвоюють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uk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/>
                      </a:r>
                      <a:br>
                        <a:rPr kumimoji="0" lang="uk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</a:br>
                      <a:r>
                        <a:rPr kumimoji="0" lang="uk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Учні / «клієнти» </a:t>
                      </a:r>
                      <a:endParaRPr kumimoji="0" lang="uk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Один постачальник кваліфікацій/орган, що їх присвоює</a:t>
                      </a:r>
                      <a:endParaRPr kumimoji="0" lang="uk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Кілька постачальників кваліфікацій/органів, що їх присвоюють</a:t>
                      </a:r>
                      <a:endParaRPr kumimoji="0" lang="uk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Багато постачальників кваліфікацій/органів, що їх присвоюють</a:t>
                      </a:r>
                      <a:endParaRPr kumimoji="0" lang="uk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309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Один тип</a:t>
                      </a:r>
                      <a:r>
                        <a:rPr kumimoji="0" lang="u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uk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здобувачів освіти (наприклад, здобувачі первинної професійної підготовки)</a:t>
                      </a:r>
                      <a:endParaRPr kumimoji="0" lang="uk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Одна система кваліфікацій (КС)</a:t>
                      </a:r>
                      <a:br>
                        <a:rPr kumimoji="0" lang="uk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</a:br>
                      <a:r>
                        <a:rPr kumimoji="0" lang="uk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Один уповноважений орган (УО)</a:t>
                      </a:r>
                      <a:endParaRPr kumimoji="0" lang="uk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Дуже обмежена кількість КС</a:t>
                      </a:r>
                      <a:br>
                        <a:rPr kumimoji="0" lang="uk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</a:br>
                      <a:r>
                        <a:rPr kumimoji="0" lang="uk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Обмежена кількість УО </a:t>
                      </a:r>
                      <a:endParaRPr kumimoji="0" lang="uk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«Обмежений ринок» кваліфікацій </a:t>
                      </a:r>
                      <a:br>
                        <a:rPr kumimoji="0" lang="uk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</a:br>
                      <a:r>
                        <a:rPr kumimoji="0" lang="uk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з кількома КС та УО</a:t>
                      </a:r>
                      <a:endParaRPr kumimoji="0" lang="uk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660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Обмежена кількість типів здобувачів</a:t>
                      </a:r>
                      <a:endParaRPr kumimoji="0" lang="uk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Одна або кілька КС</a:t>
                      </a:r>
                      <a:br>
                        <a:rPr kumimoji="0" lang="uk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</a:br>
                      <a:r>
                        <a:rPr kumimoji="0" lang="uk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Один уповноважений орган</a:t>
                      </a:r>
                      <a:endParaRPr kumimoji="0" lang="uk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Обмежена кількість КС</a:t>
                      </a:r>
                      <a:br>
                        <a:rPr kumimoji="0" lang="uk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</a:br>
                      <a:r>
                        <a:rPr kumimoji="0" lang="uk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Дуже обмежена кількість УО</a:t>
                      </a:r>
                      <a:endParaRPr kumimoji="0" lang="uk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«Напіввідкритий ринок»</a:t>
                      </a:r>
                      <a:r>
                        <a:rPr kumimoji="0" lang="uk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кваліфікацій з</a:t>
                      </a:r>
                      <a:endParaRPr kumimoji="0" lang="uk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багатьма КС та УО</a:t>
                      </a:r>
                      <a:endParaRPr kumimoji="0" lang="uk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660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Всі типи здобувачів у перспективі навчання впродовж життя</a:t>
                      </a:r>
                      <a:endParaRPr kumimoji="0" lang="uk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Кілька КС </a:t>
                      </a:r>
                      <a:br>
                        <a:rPr kumimoji="0" lang="uk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</a:br>
                      <a:r>
                        <a:rPr kumimoji="0" lang="uk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Один уповноважений орган</a:t>
                      </a:r>
                      <a:endParaRPr kumimoji="0" lang="uk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Багато КС</a:t>
                      </a:r>
                      <a:br>
                        <a:rPr kumimoji="0" lang="uk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</a:br>
                      <a:r>
                        <a:rPr kumimoji="0" lang="uk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Обмежена кількість УО</a:t>
                      </a:r>
                      <a:endParaRPr kumimoji="0" lang="uk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«Відкритий ринок» кваліфікацій</a:t>
                      </a:r>
                      <a:br>
                        <a:rPr kumimoji="0" lang="uk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</a:br>
                      <a:r>
                        <a:rPr kumimoji="0" lang="uk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необмежена кількість КС</a:t>
                      </a:r>
                      <a:br>
                        <a:rPr kumimoji="0" lang="uk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</a:br>
                      <a:r>
                        <a:rPr kumimoji="0" lang="uk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Необмежена кількість УО</a:t>
                      </a:r>
                      <a:endParaRPr kumimoji="0" lang="uk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0452" name="Line 36"/>
          <p:cNvSpPr>
            <a:spLocks noChangeShapeType="1"/>
          </p:cNvSpPr>
          <p:nvPr/>
        </p:nvSpPr>
        <p:spPr bwMode="auto">
          <a:xfrm>
            <a:off x="1524001" y="1096134"/>
            <a:ext cx="2166911" cy="1348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"/>
          </a:p>
        </p:txBody>
      </p:sp>
      <p:sp>
        <p:nvSpPr>
          <p:cNvPr id="537676" name="Line 76"/>
          <p:cNvSpPr>
            <a:spLocks noChangeShapeType="1"/>
          </p:cNvSpPr>
          <p:nvPr/>
        </p:nvSpPr>
        <p:spPr bwMode="auto">
          <a:xfrm>
            <a:off x="3854873" y="2669857"/>
            <a:ext cx="6577039" cy="379522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"/>
          </a:p>
        </p:txBody>
      </p:sp>
    </p:spTree>
    <p:extLst>
      <p:ext uri="{BB962C8B-B14F-4D97-AF65-F5344CB8AC3E}">
        <p14:creationId xmlns:p14="http://schemas.microsoft.com/office/powerpoint/2010/main" val="335018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67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 bwMode="auto">
          <a:xfrm>
            <a:off x="4367808" y="260350"/>
            <a:ext cx="7244226" cy="4086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 rtl="0"/>
            <a:r>
              <a:rPr lang="uk" b="0" i="0" u="none" baseline="0">
                <a:latin typeface="Calibri" charset="0"/>
                <a:ea typeface="MS PGothic" charset="0"/>
                <a:cs typeface="Arial" charset="0"/>
              </a:rPr>
              <a:t> </a:t>
            </a:r>
          </a:p>
        </p:txBody>
      </p:sp>
      <p:sp>
        <p:nvSpPr>
          <p:cNvPr id="7680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5360" y="3587497"/>
            <a:ext cx="9984316" cy="2520950"/>
          </a:xfrm>
        </p:spPr>
        <p:txBody>
          <a:bodyPr>
            <a:normAutofit/>
          </a:bodyPr>
          <a:lstStyle/>
          <a:p>
            <a:pPr marL="0" indent="0" algn="l" rtl="0">
              <a:spcAft>
                <a:spcPts val="1200"/>
              </a:spcAft>
              <a:buFont typeface="Wingdings" charset="0"/>
              <a:buNone/>
            </a:pPr>
            <a:endParaRPr lang="uk" sz="2400" dirty="0">
              <a:solidFill>
                <a:srgbClr val="FF00FF"/>
              </a:solidFill>
              <a:latin typeface="Cambria" charset="0"/>
              <a:ea typeface="MS PGothic" charset="0"/>
              <a:cs typeface="Arial" charset="0"/>
            </a:endParaRPr>
          </a:p>
          <a:p>
            <a:pPr marL="0" indent="0" algn="l" rtl="0">
              <a:spcAft>
                <a:spcPts val="1200"/>
              </a:spcAft>
              <a:buFont typeface="Wingdings" charset="0"/>
              <a:buNone/>
            </a:pPr>
            <a:r>
              <a:rPr lang="uk" sz="1800" b="0" i="0" u="none" baseline="0">
                <a:latin typeface="Cambria" charset="0"/>
                <a:ea typeface="MS PGothic" charset="0"/>
                <a:cs typeface="Arial" charset="0"/>
                <a:hlinkClick r:id="rId2"/>
              </a:rPr>
              <a:t>didier.gelibert@etf.europa.eu</a:t>
            </a:r>
            <a:r>
              <a:rPr lang="uk" sz="1800">
                <a:latin typeface="Cambria" charset="0"/>
                <a:ea typeface="MS PGothic" charset="0"/>
                <a:cs typeface="Arial" charset="0"/>
              </a:rPr>
              <a:t/>
            </a:r>
            <a:br>
              <a:rPr lang="uk" sz="1800">
                <a:latin typeface="Cambria" charset="0"/>
                <a:ea typeface="MS PGothic" charset="0"/>
                <a:cs typeface="Arial" charset="0"/>
              </a:rPr>
            </a:br>
            <a:endParaRPr lang="uk" sz="1800" dirty="0">
              <a:latin typeface="Cambria" charset="0"/>
              <a:ea typeface="MS PGothic" charset="0"/>
              <a:cs typeface="Arial" charset="0"/>
            </a:endParaRPr>
          </a:p>
          <a:p>
            <a:pPr marL="0" indent="0" algn="l" rtl="0">
              <a:spcAft>
                <a:spcPts val="1200"/>
              </a:spcAft>
              <a:buFont typeface="Wingdings" charset="0"/>
              <a:buNone/>
            </a:pPr>
            <a:r>
              <a:rPr lang="uk" sz="1800" b="0" i="0" u="none" baseline="0">
                <a:latin typeface="Cambria" charset="0"/>
                <a:ea typeface="MS PGothic" charset="0"/>
                <a:cs typeface="Arial" charset="0"/>
              </a:rPr>
              <a:t>Відвідайте наш веб-сайт:</a:t>
            </a:r>
            <a:r>
              <a:rPr lang="uk" sz="1800">
                <a:latin typeface="Cambria" charset="0"/>
                <a:ea typeface="MS PGothic" charset="0"/>
                <a:cs typeface="Arial" charset="0"/>
              </a:rPr>
              <a:t/>
            </a:r>
            <a:br>
              <a:rPr lang="uk" sz="1800">
                <a:latin typeface="Cambria" charset="0"/>
                <a:ea typeface="MS PGothic" charset="0"/>
                <a:cs typeface="Arial" charset="0"/>
              </a:rPr>
            </a:br>
            <a:r>
              <a:rPr lang="uk" sz="2400" b="0" i="0" u="none" baseline="0">
                <a:latin typeface="Cambria" charset="0"/>
                <a:ea typeface="MS PGothic" charset="0"/>
                <a:cs typeface="Arial" charset="0"/>
                <a:hlinkClick r:id="rId3"/>
              </a:rPr>
              <a:t>www.etf.europa.eu</a:t>
            </a:r>
            <a:endParaRPr lang="uk" sz="2400" dirty="0">
              <a:latin typeface="Cambria" charset="0"/>
              <a:ea typeface="MS PGothic" charset="0"/>
              <a:cs typeface="Arial" charset="0"/>
            </a:endParaRPr>
          </a:p>
          <a:p>
            <a:pPr marL="0" indent="0" algn="l" rtl="0">
              <a:spcAft>
                <a:spcPts val="1200"/>
              </a:spcAft>
              <a:buFont typeface="Wingdings" charset="0"/>
              <a:buNone/>
            </a:pPr>
            <a:endParaRPr lang="uk" sz="2400" dirty="0">
              <a:latin typeface="Cambria" charset="0"/>
              <a:ea typeface="MS PGothic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5360" y="3639418"/>
            <a:ext cx="7681383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>
              <a:defRPr/>
            </a:pPr>
            <a:r>
              <a:rPr lang="uk" b="0" i="0" u="none" baseline="0">
                <a:solidFill>
                  <a:srgbClr val="000090"/>
                </a:solidFill>
                <a:latin typeface="Cambria"/>
                <a:ea typeface="+mn-ea"/>
                <a:cs typeface="Cambria"/>
              </a:rPr>
              <a:t>Якщо вам потрібна додаткова інформація, звертайтесь:</a:t>
            </a:r>
          </a:p>
        </p:txBody>
      </p:sp>
      <p:sp>
        <p:nvSpPr>
          <p:cNvPr id="76805" name="Slide Number Placeholder 3"/>
          <p:cNvSpPr txBox="1">
            <a:spLocks/>
          </p:cNvSpPr>
          <p:nvPr/>
        </p:nvSpPr>
        <p:spPr bwMode="auto">
          <a:xfrm>
            <a:off x="11472334" y="6446838"/>
            <a:ext cx="673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fld id="{B043AD07-D09B-4E41-8CFB-A2D88DF9D727}" type="slidenum">
              <a:rPr sz="1000">
                <a:solidFill>
                  <a:srgbClr val="A6A6A6"/>
                </a:solidFill>
                <a:latin typeface="Cambria" charset="0"/>
              </a:rPr>
              <a:pPr algn="ctr" rtl="0"/>
              <a:t>15</a:t>
            </a:fld>
            <a:endParaRPr lang="uk" sz="1000">
              <a:solidFill>
                <a:srgbClr val="A6A6A6"/>
              </a:solidFill>
              <a:latin typeface="Cambria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2387168"/>
            <a:ext cx="12191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lang="uk" sz="3600" b="0" i="0" u="none" baseline="0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Thank you</a:t>
            </a:r>
          </a:p>
          <a:p>
            <a:pPr algn="ctr" rtl="0">
              <a:defRPr/>
            </a:pPr>
            <a:r>
              <a:rPr lang="uk" sz="3600" b="0" i="0" u="none" baseline="0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Merci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3407701" y="6525924"/>
            <a:ext cx="136447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l" rtl="0" eaLnBrk="1" hangingPunct="1"/>
            <a:r>
              <a:rPr lang="uk" sz="800" b="0" i="0" u="none" baseline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ДІДЬЄ ЖЕЛІБЕР, ЄФО 2018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077353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buFont typeface="Wingdings" panose="05000000000000000000" pitchFamily="2" charset="2"/>
              <a:buNone/>
            </a:pPr>
            <a:r>
              <a:rPr lang="uk" sz="4400" b="1" i="0" u="none" baseline="0">
                <a:solidFill>
                  <a:srgbClr val="FF0000"/>
                </a:solidFill>
              </a:rPr>
              <a:t>ДЯКУЮ ЗА УВАГУ!</a:t>
            </a:r>
            <a:endParaRPr lang="uk" altLang="uk-UA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24430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10-04 at 19.33.2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3" t="27294" r="48562" b="12072"/>
          <a:stretch/>
        </p:blipFill>
        <p:spPr>
          <a:xfrm>
            <a:off x="3071664" y="0"/>
            <a:ext cx="5976664" cy="596118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655840" y="1556792"/>
            <a:ext cx="2736304" cy="2808312"/>
          </a:xfrm>
          <a:prstGeom prst="ellipse">
            <a:avLst/>
          </a:prstGeom>
          <a:solidFill>
            <a:srgbClr val="F9FF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"/>
          </a:p>
        </p:txBody>
      </p:sp>
      <p:sp>
        <p:nvSpPr>
          <p:cNvPr id="3" name="TextBox 2"/>
          <p:cNvSpPr txBox="1"/>
          <p:nvPr/>
        </p:nvSpPr>
        <p:spPr>
          <a:xfrm>
            <a:off x="4818913" y="2348880"/>
            <a:ext cx="25541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uk" sz="3600" b="0" i="0" u="none" baseline="0">
                <a:latin typeface="Lucida Handwriting"/>
                <a:cs typeface="Lucida Handwriting"/>
              </a:rPr>
              <a:t>Натхнення вам!</a:t>
            </a:r>
          </a:p>
        </p:txBody>
      </p:sp>
    </p:spTree>
    <p:extLst>
      <p:ext uri="{BB962C8B-B14F-4D97-AF65-F5344CB8AC3E}">
        <p14:creationId xmlns:p14="http://schemas.microsoft.com/office/powerpoint/2010/main" val="1437186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1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4A9EA2B-7937-4C05-87EA-BA330A06A916}"/>
              </a:ext>
            </a:extLst>
          </p:cNvPr>
          <p:cNvGrpSpPr/>
          <p:nvPr/>
        </p:nvGrpSpPr>
        <p:grpSpPr>
          <a:xfrm>
            <a:off x="2581551" y="997778"/>
            <a:ext cx="6304997" cy="2684440"/>
            <a:chOff x="2251150" y="509588"/>
            <a:chExt cx="4527401" cy="192760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1CBFF13A-1572-4BFF-9801-CDA6D203D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1150" y="509588"/>
              <a:ext cx="2381663" cy="192760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244900C3-94A3-4694-9CF3-97CBEC09F9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467" y="832140"/>
              <a:ext cx="1558084" cy="1261039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0" y="5905500"/>
            <a:ext cx="12192000" cy="952500"/>
          </a:xfrm>
          <a:prstGeom prst="rect">
            <a:avLst/>
          </a:prstGeom>
          <a:solidFill>
            <a:srgbClr val="80A8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99" y="5895975"/>
            <a:ext cx="1565151" cy="20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3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 rot="16200000">
            <a:off x="-777291" y="2455277"/>
            <a:ext cx="3384376" cy="511382"/>
          </a:xfrm>
        </p:spPr>
        <p:txBody>
          <a:bodyPr>
            <a:normAutofit fontScale="90000"/>
          </a:bodyPr>
          <a:lstStyle/>
          <a:p>
            <a:pPr algn="ctr" rtl="0"/>
            <a:r>
              <a:rPr lang="uk" sz="3200" b="0" i="0" u="none" spc="100" baseline="0">
                <a:solidFill>
                  <a:srgbClr val="005191"/>
                </a:solidFill>
                <a:latin typeface="Calibri"/>
                <a:cs typeface="Calibri"/>
              </a:rPr>
              <a:t>Огляд</a:t>
            </a:r>
          </a:p>
        </p:txBody>
      </p:sp>
      <p:grpSp>
        <p:nvGrpSpPr>
          <p:cNvPr id="5" name="Groupe 2"/>
          <p:cNvGrpSpPr/>
          <p:nvPr/>
        </p:nvGrpSpPr>
        <p:grpSpPr>
          <a:xfrm>
            <a:off x="1824586" y="1165586"/>
            <a:ext cx="7919820" cy="558800"/>
            <a:chOff x="3001168" y="2368550"/>
            <a:chExt cx="5914520" cy="558800"/>
          </a:xfrm>
        </p:grpSpPr>
        <p:sp>
          <p:nvSpPr>
            <p:cNvPr id="6" name="Rectangle 5"/>
            <p:cNvSpPr/>
            <p:nvPr/>
          </p:nvSpPr>
          <p:spPr>
            <a:xfrm>
              <a:off x="3001168" y="2368550"/>
              <a:ext cx="558800" cy="558800"/>
            </a:xfrm>
            <a:prstGeom prst="rect">
              <a:avLst/>
            </a:prstGeom>
            <a:solidFill>
              <a:srgbClr val="3F27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uk" sz="1600" b="1" i="0" u="none" spc="100" baseline="0">
                  <a:solidFill>
                    <a:schemeClr val="bg1"/>
                  </a:solidFill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556792" y="2368550"/>
              <a:ext cx="5358896" cy="558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rtl="0"/>
              <a:r>
                <a:rPr lang="uk" sz="1400" b="1" i="0" u="none" spc="100" baseline="0">
                  <a:solidFill>
                    <a:srgbClr val="000090"/>
                  </a:solidFill>
                  <a:latin typeface="Calibri"/>
                  <a:cs typeface="Calibri"/>
                </a:rPr>
                <a:t>СЕКТОР АВТОМОБІЛЬНИХ ПОСЛУГ У ФРАНЦІЇ</a:t>
              </a:r>
            </a:p>
          </p:txBody>
        </p:sp>
      </p:grpSp>
      <p:grpSp>
        <p:nvGrpSpPr>
          <p:cNvPr id="8" name="Groupe 10"/>
          <p:cNvGrpSpPr/>
          <p:nvPr/>
        </p:nvGrpSpPr>
        <p:grpSpPr>
          <a:xfrm>
            <a:off x="1839099" y="1937741"/>
            <a:ext cx="9511243" cy="558800"/>
            <a:chOff x="3001168" y="3149600"/>
            <a:chExt cx="7133432" cy="558800"/>
          </a:xfrm>
        </p:grpSpPr>
        <p:sp>
          <p:nvSpPr>
            <p:cNvPr id="9" name="Rectangle 8"/>
            <p:cNvSpPr/>
            <p:nvPr/>
          </p:nvSpPr>
          <p:spPr>
            <a:xfrm>
              <a:off x="3001168" y="3149600"/>
              <a:ext cx="558800" cy="558800"/>
            </a:xfrm>
            <a:prstGeom prst="rect">
              <a:avLst/>
            </a:prstGeom>
            <a:solidFill>
              <a:srgbClr val="3F27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uk" sz="1600" b="1" i="0" u="none" spc="100" baseline="0">
                  <a:solidFill>
                    <a:srgbClr val="FFFFFF"/>
                  </a:solidFill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56793" y="3149600"/>
              <a:ext cx="6577807" cy="558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rtl="0"/>
              <a:r>
                <a:rPr lang="uk" sz="1400" b="1" i="0" u="none" spc="100" baseline="0">
                  <a:solidFill>
                    <a:srgbClr val="000090"/>
                  </a:solidFill>
                  <a:latin typeface="Calibri"/>
                  <a:cs typeface="Calibri"/>
                </a:rPr>
                <a:t>ГАЛУЗЕВІ ПЕРЕГОВОРИ</a:t>
              </a:r>
            </a:p>
          </p:txBody>
        </p:sp>
      </p:grpSp>
      <p:grpSp>
        <p:nvGrpSpPr>
          <p:cNvPr id="11" name="Groupe 11"/>
          <p:cNvGrpSpPr/>
          <p:nvPr/>
        </p:nvGrpSpPr>
        <p:grpSpPr>
          <a:xfrm>
            <a:off x="1839099" y="2720782"/>
            <a:ext cx="9511243" cy="558800"/>
            <a:chOff x="3001168" y="3930650"/>
            <a:chExt cx="7133432" cy="558800"/>
          </a:xfrm>
        </p:grpSpPr>
        <p:sp>
          <p:nvSpPr>
            <p:cNvPr id="12" name="Rectangle 11"/>
            <p:cNvSpPr/>
            <p:nvPr/>
          </p:nvSpPr>
          <p:spPr>
            <a:xfrm>
              <a:off x="3001168" y="3930650"/>
              <a:ext cx="558800" cy="558800"/>
            </a:xfrm>
            <a:prstGeom prst="rect">
              <a:avLst/>
            </a:prstGeom>
            <a:solidFill>
              <a:srgbClr val="3F27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uk" sz="1600" b="1" i="0" u="none" spc="100" baseline="0">
                  <a:solidFill>
                    <a:srgbClr val="FFFFFF"/>
                  </a:solidFill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556793" y="3930650"/>
              <a:ext cx="6577807" cy="558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rtl="0"/>
              <a:r>
                <a:rPr lang="uk" sz="1400" b="1" i="0" u="none" spc="100" baseline="0">
                  <a:solidFill>
                    <a:srgbClr val="000090"/>
                  </a:solidFill>
                  <a:latin typeface="Calibri"/>
                  <a:cs typeface="Calibri"/>
                </a:rPr>
                <a:t> ЗАТВЕРДЖЕНИЙ МІЖГАЛУЗЕВИЙ ОРГАН ЗІ ЗБОРУ ВНЕСКІВ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1868123" y="3504570"/>
            <a:ext cx="745067" cy="558800"/>
          </a:xfrm>
          <a:prstGeom prst="rect">
            <a:avLst/>
          </a:prstGeom>
          <a:solidFill>
            <a:srgbClr val="3F2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uk" sz="1600" b="1" i="0" u="none" spc="100" baseline="0">
                <a:solidFill>
                  <a:srgbClr val="FFFFFF"/>
                </a:solidFill>
                <a:latin typeface="Calibri"/>
                <a:cs typeface="Calibri"/>
              </a:rPr>
              <a:t>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39616" y="3501008"/>
            <a:ext cx="6051712" cy="55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uk" sz="1400" b="1" i="0" u="none" spc="100" baseline="0">
                <a:solidFill>
                  <a:srgbClr val="000090"/>
                </a:solidFill>
                <a:latin typeface="Calibri"/>
                <a:cs typeface="Calibri"/>
              </a:rPr>
              <a:t>НАГОЛОС НА СОЦІАЛЬНИХ ПАРТНЕРАХ </a:t>
            </a:r>
          </a:p>
        </p:txBody>
      </p:sp>
      <p:cxnSp>
        <p:nvCxnSpPr>
          <p:cNvPr id="16" name="Connecteur droit 23"/>
          <p:cNvCxnSpPr/>
          <p:nvPr/>
        </p:nvCxnSpPr>
        <p:spPr>
          <a:xfrm>
            <a:off x="2623469" y="4005064"/>
            <a:ext cx="6140864" cy="4601"/>
          </a:xfrm>
          <a:prstGeom prst="line">
            <a:avLst/>
          </a:prstGeom>
          <a:ln w="28575">
            <a:solidFill>
              <a:srgbClr val="00A7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30"/>
          <p:cNvCxnSpPr/>
          <p:nvPr/>
        </p:nvCxnSpPr>
        <p:spPr>
          <a:xfrm>
            <a:off x="2585128" y="3261893"/>
            <a:ext cx="6140864" cy="4601"/>
          </a:xfrm>
          <a:prstGeom prst="line">
            <a:avLst/>
          </a:prstGeom>
          <a:ln w="28575">
            <a:solidFill>
              <a:srgbClr val="00A7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31"/>
          <p:cNvCxnSpPr/>
          <p:nvPr/>
        </p:nvCxnSpPr>
        <p:spPr>
          <a:xfrm>
            <a:off x="2585129" y="2476889"/>
            <a:ext cx="6140864" cy="4601"/>
          </a:xfrm>
          <a:prstGeom prst="line">
            <a:avLst/>
          </a:prstGeom>
          <a:ln w="28575">
            <a:solidFill>
              <a:srgbClr val="00A7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32"/>
          <p:cNvCxnSpPr/>
          <p:nvPr/>
        </p:nvCxnSpPr>
        <p:spPr>
          <a:xfrm>
            <a:off x="2581296" y="1706262"/>
            <a:ext cx="6140864" cy="4601"/>
          </a:xfrm>
          <a:prstGeom prst="line">
            <a:avLst/>
          </a:prstGeom>
          <a:ln w="28575">
            <a:solidFill>
              <a:srgbClr val="00A7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871531" y="4274278"/>
            <a:ext cx="745067" cy="558800"/>
          </a:xfrm>
          <a:prstGeom prst="rect">
            <a:avLst/>
          </a:prstGeom>
          <a:solidFill>
            <a:srgbClr val="3F2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uk" sz="1600" b="1" i="0" u="none" spc="100" baseline="0">
                <a:solidFill>
                  <a:srgbClr val="FFFFFF"/>
                </a:solidFill>
                <a:latin typeface="Calibri"/>
                <a:cs typeface="Calibri"/>
              </a:rPr>
              <a:t>6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708584" y="4270716"/>
            <a:ext cx="6051712" cy="55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uk" sz="1400" b="1" i="0" u="none" spc="100" baseline="0">
                <a:solidFill>
                  <a:srgbClr val="000090"/>
                </a:solidFill>
                <a:latin typeface="Calibri"/>
                <a:cs typeface="Calibri"/>
              </a:rPr>
              <a:t>ОГЛЯД РЕФОРМИ, ЩО ТРИВАЄ </a:t>
            </a:r>
          </a:p>
        </p:txBody>
      </p:sp>
      <p:cxnSp>
        <p:nvCxnSpPr>
          <p:cNvPr id="23" name="Connecteur droit 23"/>
          <p:cNvCxnSpPr/>
          <p:nvPr/>
        </p:nvCxnSpPr>
        <p:spPr>
          <a:xfrm>
            <a:off x="2561317" y="4810854"/>
            <a:ext cx="6140864" cy="4601"/>
          </a:xfrm>
          <a:prstGeom prst="line">
            <a:avLst/>
          </a:prstGeom>
          <a:ln w="28575">
            <a:solidFill>
              <a:srgbClr val="00A7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 bwMode="auto">
          <a:xfrm>
            <a:off x="3407701" y="6525924"/>
            <a:ext cx="136447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l" rtl="0" eaLnBrk="1" hangingPunct="1"/>
            <a:r>
              <a:rPr lang="uk" sz="800" b="0" i="0" u="none" baseline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ДІДЬЄ ЖЕЛІБЕР, ЄФО 2018</a:t>
            </a:r>
          </a:p>
        </p:txBody>
      </p:sp>
      <p:grpSp>
        <p:nvGrpSpPr>
          <p:cNvPr id="25" name="Groupe 2"/>
          <p:cNvGrpSpPr/>
          <p:nvPr/>
        </p:nvGrpSpPr>
        <p:grpSpPr>
          <a:xfrm>
            <a:off x="1824587" y="404664"/>
            <a:ext cx="9552000" cy="558800"/>
            <a:chOff x="3001168" y="2368550"/>
            <a:chExt cx="7133432" cy="558800"/>
          </a:xfrm>
        </p:grpSpPr>
        <p:sp>
          <p:nvSpPr>
            <p:cNvPr id="26" name="Rectangle 25"/>
            <p:cNvSpPr/>
            <p:nvPr/>
          </p:nvSpPr>
          <p:spPr>
            <a:xfrm>
              <a:off x="3001168" y="2368550"/>
              <a:ext cx="558800" cy="558800"/>
            </a:xfrm>
            <a:prstGeom prst="rect">
              <a:avLst/>
            </a:prstGeom>
            <a:solidFill>
              <a:srgbClr val="3F27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uk" sz="1600" b="1" i="0" u="none" spc="100" baseline="0">
                  <a:solidFill>
                    <a:schemeClr val="bg1"/>
                  </a:solidFill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556793" y="2368550"/>
              <a:ext cx="6577807" cy="558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rtl="0"/>
              <a:r>
                <a:rPr lang="uk" sz="1400" b="1" i="0" u="none" spc="100" baseline="0">
                  <a:solidFill>
                    <a:srgbClr val="000090"/>
                  </a:solidFill>
                  <a:latin typeface="Calibri"/>
                  <a:cs typeface="Calibri"/>
                </a:rPr>
                <a:t>ВСТУП: ПРО ЩО МОВА?</a:t>
              </a:r>
            </a:p>
          </p:txBody>
        </p:sp>
      </p:grpSp>
      <p:cxnSp>
        <p:nvCxnSpPr>
          <p:cNvPr id="28" name="Connecteur droit 32"/>
          <p:cNvCxnSpPr/>
          <p:nvPr/>
        </p:nvCxnSpPr>
        <p:spPr>
          <a:xfrm>
            <a:off x="2581297" y="945339"/>
            <a:ext cx="6140864" cy="4601"/>
          </a:xfrm>
          <a:prstGeom prst="line">
            <a:avLst/>
          </a:prstGeom>
          <a:ln w="28575">
            <a:solidFill>
              <a:srgbClr val="00A7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3"/>
          <p:cNvCxnSpPr/>
          <p:nvPr/>
        </p:nvCxnSpPr>
        <p:spPr>
          <a:xfrm>
            <a:off x="2665026" y="7024799"/>
            <a:ext cx="6140864" cy="4601"/>
          </a:xfrm>
          <a:prstGeom prst="line">
            <a:avLst/>
          </a:prstGeom>
          <a:ln w="28575">
            <a:solidFill>
              <a:srgbClr val="00A7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847528" y="4958432"/>
            <a:ext cx="745067" cy="558800"/>
          </a:xfrm>
          <a:prstGeom prst="rect">
            <a:avLst/>
          </a:prstGeom>
          <a:solidFill>
            <a:srgbClr val="3F2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uk" sz="1600" b="1" i="0" u="none" spc="100" baseline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endParaRPr lang="uk" sz="1600" b="1" spc="1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639616" y="4954870"/>
            <a:ext cx="6051712" cy="55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uk" sz="1400" b="1" i="0" u="none" spc="100" baseline="0">
                <a:solidFill>
                  <a:srgbClr val="000090"/>
                </a:solidFill>
                <a:latin typeface="Calibri"/>
                <a:cs typeface="Calibri"/>
              </a:rPr>
              <a:t>«РИНОК» КВАЛІФІКАЦІЙ У ФРАНЦІЇ</a:t>
            </a:r>
          </a:p>
        </p:txBody>
      </p:sp>
      <p:cxnSp>
        <p:nvCxnSpPr>
          <p:cNvPr id="32" name="Connecteur droit 23"/>
          <p:cNvCxnSpPr/>
          <p:nvPr/>
        </p:nvCxnSpPr>
        <p:spPr>
          <a:xfrm>
            <a:off x="2602874" y="5495008"/>
            <a:ext cx="6140864" cy="4601"/>
          </a:xfrm>
          <a:prstGeom prst="line">
            <a:avLst/>
          </a:prstGeom>
          <a:ln w="28575">
            <a:solidFill>
              <a:srgbClr val="00A7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25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>
            <a:off x="527051" y="764704"/>
            <a:ext cx="1152101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188641"/>
            <a:ext cx="12192000" cy="571723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algn="ctr" rtl="0">
              <a:defRPr/>
            </a:pPr>
            <a:r>
              <a:rPr lang="uk" sz="2800" b="0" i="0" u="none" kern="0" baseline="0">
                <a:solidFill>
                  <a:srgbClr val="003399"/>
                </a:solidFill>
                <a:latin typeface="Calibri"/>
                <a:ea typeface="+mn-ea"/>
                <a:cs typeface="Calibri"/>
              </a:rPr>
              <a:t>Вступ: цілі</a:t>
            </a:r>
            <a:endParaRPr lang="uk" sz="1600" dirty="0">
              <a:latin typeface="Calibri"/>
              <a:ea typeface="+mn-ea"/>
              <a:cs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07435" y="1772817"/>
            <a:ext cx="1065718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Arial"/>
              <a:buChar char="•"/>
            </a:pPr>
            <a:r>
              <a:rPr lang="uk" sz="2800" b="0" i="0" u="none" baseline="0">
                <a:solidFill>
                  <a:srgbClr val="000090"/>
                </a:solidFill>
                <a:latin typeface="Calibri"/>
                <a:cs typeface="Calibri"/>
              </a:rPr>
              <a:t>Дізнатися, яку роль галузі виробництва відіграють у розвитку кваліфікацій у Франції</a:t>
            </a:r>
            <a:endParaRPr lang="uk" sz="1400" dirty="0">
              <a:solidFill>
                <a:srgbClr val="000090"/>
              </a:solidFill>
              <a:latin typeface="Calibri"/>
              <a:cs typeface="Calibri"/>
            </a:endParaRPr>
          </a:p>
          <a:p>
            <a:pPr marL="342900" indent="-342900" algn="l" rtl="0">
              <a:buFont typeface="Arial"/>
              <a:buChar char="•"/>
            </a:pPr>
            <a:endParaRPr lang="uk" sz="2000" dirty="0">
              <a:solidFill>
                <a:srgbClr val="000090"/>
              </a:solidFill>
              <a:latin typeface="Calibri"/>
              <a:cs typeface="Calibri"/>
            </a:endParaRPr>
          </a:p>
          <a:p>
            <a:pPr marL="342900" indent="-342900" algn="l" rtl="0">
              <a:buFont typeface="Arial"/>
              <a:buChar char="•"/>
            </a:pPr>
            <a:r>
              <a:rPr lang="uk" sz="2800" b="0" i="0" u="none" baseline="0">
                <a:solidFill>
                  <a:srgbClr val="000090"/>
                </a:solidFill>
                <a:latin typeface="Calibri"/>
                <a:cs typeface="Calibri"/>
              </a:rPr>
              <a:t>Визначити практики, які можуть послужити джерелом натхнення</a:t>
            </a:r>
          </a:p>
          <a:p>
            <a:endParaRPr lang="uk" sz="2400" dirty="0">
              <a:solidFill>
                <a:srgbClr val="000090"/>
              </a:solidFill>
              <a:latin typeface="Calibri"/>
              <a:cs typeface="Calibri"/>
            </a:endParaRPr>
          </a:p>
          <a:p>
            <a:pPr marL="342900" indent="-342900" algn="l" rtl="0">
              <a:buFont typeface="Arial"/>
              <a:buChar char="•"/>
            </a:pPr>
            <a:r>
              <a:rPr lang="uk" sz="2800" b="0" i="0" u="none" baseline="0">
                <a:solidFill>
                  <a:srgbClr val="000090"/>
                </a:solidFill>
                <a:latin typeface="Calibri"/>
                <a:cs typeface="Calibri"/>
              </a:rPr>
              <a:t>Обміркувати контекст вашої країни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3407701" y="6525924"/>
            <a:ext cx="136447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l" rtl="0" eaLnBrk="1" hangingPunct="1"/>
            <a:r>
              <a:rPr lang="uk" sz="800" b="0" i="0" u="none" baseline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ДІДЬЄ ЖЕЛІБЕР, ЄФО 2018</a:t>
            </a:r>
          </a:p>
        </p:txBody>
      </p:sp>
    </p:spTree>
    <p:extLst>
      <p:ext uri="{BB962C8B-B14F-4D97-AF65-F5344CB8AC3E}">
        <p14:creationId xmlns:p14="http://schemas.microsoft.com/office/powerpoint/2010/main" val="3906437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>
            <a:off x="527051" y="764704"/>
            <a:ext cx="1152101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188641"/>
            <a:ext cx="12192000" cy="571723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algn="ctr" rtl="0">
              <a:defRPr/>
            </a:pPr>
            <a:r>
              <a:rPr lang="uk" sz="2800" b="0" i="0" u="none" kern="0" baseline="0">
                <a:solidFill>
                  <a:srgbClr val="003399"/>
                </a:solidFill>
                <a:latin typeface="Calibri"/>
                <a:ea typeface="+mn-ea"/>
                <a:cs typeface="Calibri"/>
              </a:rPr>
              <a:t>Вступ: про що мова?</a:t>
            </a:r>
            <a:endParaRPr lang="uk" sz="1600" dirty="0">
              <a:latin typeface="Calibri"/>
              <a:ea typeface="+mn-ea"/>
              <a:cs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124744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 eaLnBrk="1" hangingPunct="1"/>
            <a:r>
              <a:rPr lang="uk" sz="2800" b="0" i="0" u="none" baseline="0">
                <a:solidFill>
                  <a:srgbClr val="3A177F"/>
                </a:solidFill>
                <a:latin typeface="Calibri"/>
                <a:cs typeface="Calibri"/>
              </a:rPr>
              <a:t>Спільні затверджені органи зі збору внесків</a:t>
            </a:r>
          </a:p>
        </p:txBody>
      </p:sp>
      <p:sp>
        <p:nvSpPr>
          <p:cNvPr id="8" name="Rectangle 7"/>
          <p:cNvSpPr/>
          <p:nvPr/>
        </p:nvSpPr>
        <p:spPr>
          <a:xfrm>
            <a:off x="1487488" y="2132856"/>
            <a:ext cx="98890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uk" sz="2400" b="0" i="0" u="none" baseline="0">
                <a:solidFill>
                  <a:srgbClr val="000090"/>
                </a:solidFill>
                <a:latin typeface="Calibri"/>
                <a:cs typeface="Calibri"/>
              </a:rPr>
              <a:t>Ці органи відповідають за </a:t>
            </a:r>
            <a:r>
              <a:rPr lang="uk" sz="2400" b="0" i="0" u="sng" baseline="0">
                <a:solidFill>
                  <a:srgbClr val="000090"/>
                </a:solidFill>
                <a:latin typeface="Calibri"/>
                <a:cs typeface="Calibri"/>
              </a:rPr>
              <a:t>збір</a:t>
            </a:r>
            <a:r>
              <a:rPr lang="uk" sz="2400" b="0" i="0" u="none" baseline="0">
                <a:solidFill>
                  <a:srgbClr val="000090"/>
                </a:solidFill>
                <a:latin typeface="Calibri"/>
                <a:cs typeface="Calibri"/>
              </a:rPr>
              <a:t> та </a:t>
            </a:r>
            <a:r>
              <a:rPr lang="uk" sz="2400" b="0" i="0" u="sng" baseline="0">
                <a:solidFill>
                  <a:srgbClr val="000090"/>
                </a:solidFill>
                <a:latin typeface="Calibri"/>
                <a:cs typeface="Calibri"/>
              </a:rPr>
              <a:t>розпоряджання</a:t>
            </a:r>
            <a:r>
              <a:rPr lang="uk" sz="2400" b="0" i="0" u="none" baseline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uk" sz="2400" b="0" i="0" u="sng" baseline="0">
                <a:solidFill>
                  <a:srgbClr val="000090"/>
                </a:solidFill>
                <a:latin typeface="Calibri"/>
                <a:cs typeface="Calibri"/>
              </a:rPr>
              <a:t>обов'язковими</a:t>
            </a:r>
            <a:r>
              <a:rPr lang="uk" sz="2400" b="0" i="0" u="none" baseline="0">
                <a:solidFill>
                  <a:srgbClr val="000090"/>
                </a:solidFill>
                <a:latin typeface="Calibri"/>
                <a:cs typeface="Calibri"/>
              </a:rPr>
              <a:t> внесками підприємств на професійне навчання (неперервна професійна освіта й навчання та відповідні збори)</a:t>
            </a:r>
          </a:p>
        </p:txBody>
      </p:sp>
      <p:sp>
        <p:nvSpPr>
          <p:cNvPr id="9" name="Rectangle 8"/>
          <p:cNvSpPr/>
          <p:nvPr/>
        </p:nvSpPr>
        <p:spPr>
          <a:xfrm>
            <a:off x="1487488" y="3717032"/>
            <a:ext cx="97930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uk" sz="2400" b="0" i="0" u="none" baseline="0">
                <a:solidFill>
                  <a:srgbClr val="000090"/>
                </a:solidFill>
                <a:latin typeface="Calibri"/>
                <a:cs typeface="Calibri"/>
              </a:rPr>
              <a:t>Окрім фінансового управління, усі вони пропонують послуги й консультації компаніям-членам та їх працівникам: </a:t>
            </a:r>
            <a:r>
              <a:rPr lang="uk" sz="2400" b="0" i="0" u="sng" baseline="0">
                <a:solidFill>
                  <a:srgbClr val="000090"/>
                </a:solidFill>
                <a:latin typeface="Calibri"/>
                <a:cs typeface="Calibri"/>
              </a:rPr>
              <a:t>допомога у створенні плану навчання, допомога із пошуком навчальних курсів, прогнозування потреб у професійних уміннях, консультації</a:t>
            </a:r>
            <a:r>
              <a:rPr lang="uk" sz="2400" b="0" i="0" u="none" baseline="0">
                <a:solidFill>
                  <a:srgbClr val="000090"/>
                </a:solidFill>
                <a:latin typeface="Calibri"/>
                <a:cs typeface="Calibri"/>
              </a:rPr>
              <a:t> та інше.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3407701" y="6525924"/>
            <a:ext cx="136447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l" rtl="0" eaLnBrk="1" hangingPunct="1"/>
            <a:r>
              <a:rPr lang="uk" sz="800" b="0" i="0" u="none" baseline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ДІДЬЄ ЖЕЛІБЕР, ЄФО 2018</a:t>
            </a:r>
          </a:p>
        </p:txBody>
      </p:sp>
    </p:spTree>
    <p:extLst>
      <p:ext uri="{BB962C8B-B14F-4D97-AF65-F5344CB8AC3E}">
        <p14:creationId xmlns:p14="http://schemas.microsoft.com/office/powerpoint/2010/main" val="752098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527381" y="188641"/>
            <a:ext cx="1123324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rgbClr val="003399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uk" sz="2800" b="0" i="0" u="none" baseline="0">
                <a:solidFill>
                  <a:srgbClr val="3A177F"/>
                </a:solidFill>
                <a:latin typeface="Calibri"/>
                <a:cs typeface="Calibri"/>
              </a:rPr>
              <a:t>Спільний затверджений орган зі збору внесків </a:t>
            </a:r>
            <a:r>
              <a:rPr lang="uk" sz="2800" b="0" i="0" u="none" spc="100" baseline="0">
                <a:solidFill>
                  <a:srgbClr val="000090"/>
                </a:solidFill>
                <a:latin typeface="Calibri"/>
                <a:cs typeface="Calibri"/>
              </a:rPr>
              <a:t>у Франції </a:t>
            </a:r>
            <a:r>
              <a:rPr lang="uk" sz="1400" b="0" i="0" u="none" spc="100" baseline="0">
                <a:solidFill>
                  <a:srgbClr val="000090"/>
                </a:solidFill>
                <a:latin typeface="Calibri"/>
                <a:cs typeface="Calibri"/>
              </a:rPr>
              <a:t>(загальна картина) 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527051" y="764704"/>
            <a:ext cx="1152101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ZoneTexte 10"/>
          <p:cNvSpPr txBox="1"/>
          <p:nvPr/>
        </p:nvSpPr>
        <p:spPr>
          <a:xfrm>
            <a:off x="1693503" y="1771697"/>
            <a:ext cx="3922444" cy="1574604"/>
          </a:xfrm>
          <a:prstGeom prst="rect">
            <a:avLst/>
          </a:prstGeom>
          <a:solidFill>
            <a:srgbClr val="00FFFF">
              <a:alpha val="29000"/>
            </a:srgbClr>
          </a:solidFill>
          <a:ln>
            <a:noFill/>
          </a:ln>
        </p:spPr>
        <p:txBody>
          <a:bodyPr wrap="square" lIns="36000" rIns="36000" rtlCol="0" anchor="ctr">
            <a:noAutofit/>
          </a:bodyPr>
          <a:lstStyle/>
          <a:p>
            <a:pPr algn="ctr" rtl="0"/>
            <a:r>
              <a:rPr lang="uk" sz="2000" b="1" i="0" u="none" baseline="0">
                <a:solidFill>
                  <a:srgbClr val="000090"/>
                </a:solidFill>
                <a:latin typeface="Calibri"/>
                <a:cs typeface="Calibri"/>
              </a:rPr>
              <a:t>Мультигалузеві</a:t>
            </a:r>
            <a:endParaRPr lang="uk" sz="2000" b="1" spc="100" dirty="0">
              <a:solidFill>
                <a:srgbClr val="000090"/>
              </a:solidFill>
              <a:latin typeface="Calibri"/>
              <a:cs typeface="Calibri"/>
            </a:endParaRPr>
          </a:p>
          <a:p>
            <a:pPr algn="ctr" rtl="0"/>
            <a:r>
              <a:rPr lang="uk" sz="2000" b="0" i="0" u="none" baseline="0">
                <a:solidFill>
                  <a:srgbClr val="3A177F"/>
                </a:solidFill>
                <a:cs typeface="Calibri"/>
              </a:rPr>
              <a:t>Спільний затверджений орган зі збору внесків </a:t>
            </a:r>
            <a:r>
              <a:rPr lang="uk" sz="2000" b="1" i="0" u="none" spc="100" baseline="0">
                <a:solidFill>
                  <a:srgbClr val="000090"/>
                </a:solidFill>
                <a:latin typeface="Calibri"/>
                <a:cs typeface="Calibri"/>
              </a:rPr>
              <a:t>*</a:t>
            </a:r>
          </a:p>
          <a:p>
            <a:pPr algn="ctr" rtl="0"/>
            <a:endParaRPr lang="uk" sz="2000" b="1" spc="100" dirty="0">
              <a:solidFill>
                <a:srgbClr val="000090"/>
              </a:solidFill>
              <a:latin typeface="Calibri"/>
              <a:cs typeface="Calibri"/>
            </a:endParaRPr>
          </a:p>
          <a:p>
            <a:pPr algn="ctr" rtl="0"/>
            <a:r>
              <a:rPr lang="uk" sz="2000" b="1" i="0" u="none" spc="100" baseline="0">
                <a:solidFill>
                  <a:srgbClr val="00009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15" name="ZoneTexte 21"/>
          <p:cNvSpPr txBox="1"/>
          <p:nvPr/>
        </p:nvSpPr>
        <p:spPr>
          <a:xfrm>
            <a:off x="4175788" y="4302668"/>
            <a:ext cx="3896649" cy="1574604"/>
          </a:xfrm>
          <a:prstGeom prst="rect">
            <a:avLst/>
          </a:prstGeom>
          <a:solidFill>
            <a:srgbClr val="00FFFF">
              <a:alpha val="29000"/>
            </a:srgbClr>
          </a:solidFill>
          <a:ln>
            <a:noFill/>
          </a:ln>
        </p:spPr>
        <p:txBody>
          <a:bodyPr wrap="square" lIns="36000" rIns="36000" rtlCol="0" anchor="ctr">
            <a:noAutofit/>
          </a:bodyPr>
          <a:lstStyle/>
          <a:p>
            <a:pPr algn="ctr" rtl="0"/>
            <a:r>
              <a:rPr lang="uk" sz="2000" b="1" i="0" u="none" baseline="0">
                <a:solidFill>
                  <a:srgbClr val="000090"/>
                </a:solidFill>
                <a:latin typeface="Calibri"/>
                <a:cs typeface="Calibri"/>
              </a:rPr>
              <a:t>Фонд підготовки кадрів </a:t>
            </a:r>
          </a:p>
          <a:p>
            <a:pPr algn="ctr" rtl="0"/>
            <a:r>
              <a:rPr lang="uk" sz="2000" b="1" i="0" u="none" baseline="0">
                <a:solidFill>
                  <a:srgbClr val="000090"/>
                </a:solidFill>
                <a:latin typeface="Calibri"/>
                <a:cs typeface="Calibri"/>
              </a:rPr>
              <a:t>Робітники, лікарі, фрілансери, чоловік/дружина-помічник... </a:t>
            </a:r>
          </a:p>
          <a:p>
            <a:pPr algn="ctr" rtl="0"/>
            <a:endParaRPr lang="uk" sz="2000" b="1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18" name="ZoneTexte 24"/>
          <p:cNvSpPr txBox="1"/>
          <p:nvPr/>
        </p:nvSpPr>
        <p:spPr>
          <a:xfrm>
            <a:off x="6672065" y="1772816"/>
            <a:ext cx="3922444" cy="1574604"/>
          </a:xfrm>
          <a:prstGeom prst="rect">
            <a:avLst/>
          </a:prstGeom>
          <a:solidFill>
            <a:srgbClr val="00FFFF">
              <a:alpha val="29000"/>
            </a:srgbClr>
          </a:solidFill>
          <a:ln w="38100" cmpd="sng">
            <a:noFill/>
          </a:ln>
        </p:spPr>
        <p:txBody>
          <a:bodyPr wrap="square" lIns="36000" rIns="36000" rtlCol="0" anchor="ctr">
            <a:noAutofit/>
          </a:bodyPr>
          <a:lstStyle/>
          <a:p>
            <a:pPr algn="ctr" rtl="0"/>
            <a:r>
              <a:rPr lang="uk" sz="2000" b="1" i="0" u="none" baseline="0">
                <a:solidFill>
                  <a:srgbClr val="000090"/>
                </a:solidFill>
                <a:latin typeface="Calibri"/>
                <a:cs typeface="Calibri"/>
              </a:rPr>
              <a:t>Галузеві </a:t>
            </a:r>
          </a:p>
          <a:p>
            <a:pPr algn="ctr" rtl="0"/>
            <a:r>
              <a:rPr lang="uk" sz="2000" b="1" i="0" u="none" baseline="0">
                <a:solidFill>
                  <a:srgbClr val="000090"/>
                </a:solidFill>
                <a:latin typeface="Calibri"/>
                <a:cs typeface="Calibri"/>
              </a:rPr>
              <a:t>Спільний затверджений орган зі збору внесків</a:t>
            </a:r>
          </a:p>
          <a:p>
            <a:pPr algn="ctr" rtl="0"/>
            <a:endParaRPr lang="uk" sz="2000" b="1" dirty="0">
              <a:solidFill>
                <a:srgbClr val="000090"/>
              </a:solidFill>
              <a:latin typeface="Calibri"/>
              <a:cs typeface="Calibri"/>
            </a:endParaRPr>
          </a:p>
          <a:p>
            <a:pPr algn="ctr" rtl="0"/>
            <a:r>
              <a:rPr lang="uk" sz="2000" b="1" i="0" u="none" baseline="0">
                <a:solidFill>
                  <a:srgbClr val="000090"/>
                </a:solidFill>
                <a:latin typeface="Calibri"/>
                <a:cs typeface="Calibri"/>
              </a:rPr>
              <a:t>18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103065" y="6217568"/>
            <a:ext cx="553709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l" rtl="0" eaLnBrk="1" hangingPunct="1"/>
            <a:r>
              <a:rPr lang="uk" sz="1400" b="0" i="0" u="none" baseline="0">
                <a:solidFill>
                  <a:srgbClr val="B11B86"/>
                </a:solidFill>
                <a:latin typeface="Calibri"/>
                <a:cs typeface="Calibri"/>
              </a:rPr>
              <a:t>(Походить від об'єднання міжгалузевого та регіонального фонду підготовки кадрів)</a:t>
            </a:r>
            <a:endParaRPr lang="uk" sz="1400" i="0" noProof="0" dirty="0">
              <a:solidFill>
                <a:srgbClr val="B11B86"/>
              </a:solidFill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5155248" y="1052736"/>
            <a:ext cx="17181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l" rtl="0" eaLnBrk="1" hangingPunct="1"/>
            <a:r>
              <a:rPr lang="uk" sz="2000" b="0" i="0" u="none" baseline="0">
                <a:solidFill>
                  <a:srgbClr val="000090"/>
                </a:solidFill>
                <a:latin typeface="Calibri"/>
                <a:cs typeface="Calibri"/>
              </a:rPr>
              <a:t>Для працівників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5203363" y="3676962"/>
            <a:ext cx="16856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l" rtl="0" eaLnBrk="1" hangingPunct="1"/>
            <a:r>
              <a:rPr lang="uk" sz="2000" b="0" i="0" u="none" baseline="0">
                <a:solidFill>
                  <a:srgbClr val="000090"/>
                </a:solidFill>
                <a:latin typeface="Calibri"/>
                <a:cs typeface="Calibri"/>
              </a:rPr>
              <a:t>Для самозайнятих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9336360" y="6597932"/>
            <a:ext cx="135325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l" rtl="0" eaLnBrk="1" hangingPunct="1"/>
            <a:r>
              <a:rPr lang="uk" sz="800" b="0" i="0" u="none" baseline="0">
                <a:solidFill>
                  <a:schemeClr val="bg1">
                    <a:lumMod val="85000"/>
                  </a:schemeClr>
                </a:solidFill>
                <a:cs typeface="Arial" charset="0"/>
              </a:rPr>
              <a:t>ДІДЬЄ ЖЕЛІБЕР, ЄФО 2019</a:t>
            </a:r>
          </a:p>
        </p:txBody>
      </p:sp>
      <p:sp>
        <p:nvSpPr>
          <p:cNvPr id="21" name="ZoneTexte 24"/>
          <p:cNvSpPr txBox="1"/>
          <p:nvPr/>
        </p:nvSpPr>
        <p:spPr>
          <a:xfrm>
            <a:off x="6686058" y="1782388"/>
            <a:ext cx="3922444" cy="1574604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txBody>
          <a:bodyPr wrap="square" lIns="36000" rIns="36000" rtlCol="0" anchor="ctr">
            <a:noAutofit/>
          </a:bodyPr>
          <a:lstStyle/>
          <a:p>
            <a:pPr algn="ctr" rtl="0"/>
            <a:endParaRPr lang="uk" sz="2000" b="1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802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335360" y="764704"/>
            <a:ext cx="1152101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120973"/>
            <a:ext cx="12192000" cy="571723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algn="ctr" rtl="0">
              <a:defRPr/>
            </a:pPr>
            <a:r>
              <a:rPr lang="uk" sz="2800" b="0" i="0" u="none" kern="0" baseline="0">
                <a:solidFill>
                  <a:srgbClr val="003399"/>
                </a:solidFill>
                <a:latin typeface="Calibri"/>
                <a:ea typeface="+mn-ea"/>
                <a:cs typeface="Calibri"/>
              </a:rPr>
              <a:t>Сектор автомобільних послуг у Франції</a:t>
            </a:r>
            <a:endParaRPr lang="uk" sz="1600">
              <a:latin typeface="Calibri"/>
              <a:ea typeface="+mn-ea"/>
              <a:cs typeface="Calibri"/>
            </a:endParaRPr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-24004" y="6092651"/>
            <a:ext cx="12240684" cy="720725"/>
          </a:xfrm>
          <a:prstGeom prst="rect">
            <a:avLst/>
          </a:prstGeom>
          <a:noFill/>
          <a:ln w="3175" cmpd="sng">
            <a:noFill/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1439863" algn="l" rtl="0">
              <a:defRPr/>
            </a:pPr>
            <a:r>
              <a:rPr lang="uk" sz="2000" b="0" i="0" u="none" baseline="0">
                <a:solidFill>
                  <a:schemeClr val="bg1">
                    <a:lumMod val="85000"/>
                  </a:schemeClr>
                </a:solidFill>
                <a:latin typeface="Calibri"/>
                <a:cs typeface="Calibri"/>
              </a:rPr>
              <a:t>Продаж і ремонт автомобілів, вантажівок, велосипедів і мотоциклів та інша</a:t>
            </a:r>
            <a:r>
              <a:rPr lang="uk" sz="2000">
                <a:solidFill>
                  <a:schemeClr val="bg1">
                    <a:lumMod val="85000"/>
                  </a:schemeClr>
                </a:solidFill>
                <a:latin typeface="Calibri"/>
                <a:cs typeface="Calibri"/>
              </a:rPr>
              <a:t/>
            </a:r>
            <a:br>
              <a:rPr lang="uk" sz="2000">
                <a:solidFill>
                  <a:schemeClr val="bg1">
                    <a:lumMod val="85000"/>
                  </a:schemeClr>
                </a:solidFill>
                <a:latin typeface="Calibri"/>
                <a:cs typeface="Calibri"/>
              </a:rPr>
            </a:br>
            <a:r>
              <a:rPr lang="uk" sz="2000" b="0" i="0" u="none" baseline="0">
                <a:solidFill>
                  <a:schemeClr val="bg1">
                    <a:lumMod val="85000"/>
                  </a:schemeClr>
                </a:solidFill>
                <a:latin typeface="Calibri"/>
                <a:cs typeface="Calibri"/>
              </a:rPr>
              <a:t>пов'язана діяльність (автозаправні станції, оренда автомобілів, технічний огляд тощо)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559496" y="692696"/>
            <a:ext cx="9217024" cy="5155654"/>
            <a:chOff x="1476375" y="2364184"/>
            <a:chExt cx="6408738" cy="4521200"/>
          </a:xfrm>
        </p:grpSpPr>
        <p:pic>
          <p:nvPicPr>
            <p:cNvPr id="62471" name="Picture 1" descr="Screen Shot 2015-03-01 at 19.53.0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84" t="23933" r="25591" b="21381"/>
            <a:stretch>
              <a:fillRect/>
            </a:stretch>
          </p:blipFill>
          <p:spPr bwMode="auto">
            <a:xfrm>
              <a:off x="1476375" y="2364184"/>
              <a:ext cx="6408738" cy="452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1476375" y="2364185"/>
              <a:ext cx="6343650" cy="4462882"/>
              <a:chOff x="1476071" y="2364496"/>
              <a:chExt cx="6344673" cy="4462192"/>
            </a:xfrm>
          </p:grpSpPr>
          <p:grpSp>
            <p:nvGrpSpPr>
              <p:cNvPr id="62474" name="Group 27"/>
              <p:cNvGrpSpPr>
                <a:grpSpLocks/>
              </p:cNvGrpSpPr>
              <p:nvPr/>
            </p:nvGrpSpPr>
            <p:grpSpPr bwMode="auto">
              <a:xfrm>
                <a:off x="1476071" y="2364496"/>
                <a:ext cx="6344673" cy="4462192"/>
                <a:chOff x="1476071" y="2306421"/>
                <a:chExt cx="6344673" cy="4462192"/>
              </a:xfrm>
            </p:grpSpPr>
            <p:grpSp>
              <p:nvGrpSpPr>
                <p:cNvPr id="62476" name="Group 28"/>
                <p:cNvGrpSpPr>
                  <a:grpSpLocks/>
                </p:cNvGrpSpPr>
                <p:nvPr/>
              </p:nvGrpSpPr>
              <p:grpSpPr bwMode="auto">
                <a:xfrm>
                  <a:off x="1476071" y="2306421"/>
                  <a:ext cx="6344673" cy="4462192"/>
                  <a:chOff x="1476071" y="2306421"/>
                  <a:chExt cx="6344673" cy="4462192"/>
                </a:xfrm>
              </p:grpSpPr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3779905" y="2306421"/>
                    <a:ext cx="1790989" cy="512734"/>
                  </a:xfrm>
                  <a:prstGeom prst="rect">
                    <a:avLst/>
                  </a:prstGeom>
                  <a:solidFill>
                    <a:schemeClr val="bg2">
                      <a:lumMod val="40000"/>
                      <a:lumOff val="60000"/>
                    </a:schemeClr>
                  </a:solidFill>
                </p:spPr>
                <p:txBody>
                  <a:bodyPr>
                    <a:spAutoFit/>
                  </a:bodyPr>
                  <a:lstStyle/>
                  <a:p>
                    <a:pPr algn="ctr" rtl="0">
                      <a:defRPr/>
                    </a:pPr>
                    <a:r>
                      <a:rPr lang="uk" sz="1600" b="0" i="0" u="none" baseline="0">
                        <a:solidFill>
                          <a:srgbClr val="800080"/>
                        </a:solidFill>
                        <a:latin typeface="+mn-lt"/>
                        <a:ea typeface="ＭＳ Ｐゴシック" charset="0"/>
                        <a:cs typeface="ＭＳ Ｐゴシック" charset="0"/>
                      </a:rPr>
                      <a:t>КОМЕРЦІЙНІ</a:t>
                    </a:r>
                    <a:r>
                      <a:rPr lang="uk" sz="1600">
                        <a:solidFill>
                          <a:srgbClr val="800080"/>
                        </a:solidFill>
                        <a:latin typeface="+mn-lt"/>
                        <a:ea typeface="ＭＳ Ｐゴシック" charset="0"/>
                        <a:cs typeface="ＭＳ Ｐゴシック" charset="0"/>
                      </a:rPr>
                      <a:t/>
                    </a:r>
                    <a:br>
                      <a:rPr lang="uk" sz="1600">
                        <a:solidFill>
                          <a:srgbClr val="800080"/>
                        </a:solidFill>
                        <a:latin typeface="+mn-lt"/>
                        <a:ea typeface="ＭＳ Ｐゴシック" charset="0"/>
                        <a:cs typeface="ＭＳ Ｐゴシック" charset="0"/>
                      </a:rPr>
                    </a:br>
                    <a:r>
                      <a:rPr lang="uk" sz="1600" b="0" i="0" u="none" baseline="0">
                        <a:solidFill>
                          <a:srgbClr val="800080"/>
                        </a:solidFill>
                        <a:latin typeface="+mn-lt"/>
                        <a:ea typeface="ＭＳ Ｐゴシック" charset="0"/>
                        <a:cs typeface="ＭＳ Ｐゴシック" charset="0"/>
                      </a:rPr>
                      <a:t>АВТО/ВАНТАЖІВКИ</a:t>
                    </a:r>
                  </a:p>
                </p:txBody>
              </p: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266773" y="2794899"/>
                    <a:ext cx="1368646" cy="296846"/>
                  </a:xfrm>
                  <a:prstGeom prst="rect">
                    <a:avLst/>
                  </a:prstGeom>
                  <a:solidFill>
                    <a:schemeClr val="bg2">
                      <a:lumMod val="40000"/>
                      <a:lumOff val="60000"/>
                    </a:schemeClr>
                  </a:solidFill>
                </p:spPr>
                <p:txBody>
                  <a:bodyPr>
                    <a:spAutoFit/>
                  </a:bodyPr>
                  <a:lstStyle/>
                  <a:p>
                    <a:pPr algn="ctr" rtl="0">
                      <a:defRPr/>
                    </a:pPr>
                    <a:r>
                      <a:rPr lang="uk" sz="1600" b="0" i="0" u="none" baseline="0">
                        <a:solidFill>
                          <a:srgbClr val="800080"/>
                        </a:solidFill>
                        <a:latin typeface="+mn-lt"/>
                        <a:ea typeface="ＭＳ Ｐゴシック" charset="0"/>
                        <a:cs typeface="ＭＳ Ｐゴシック" charset="0"/>
                      </a:rPr>
                      <a:t>АВТОМИЙКА</a:t>
                    </a: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1626300" y="3442886"/>
                    <a:ext cx="1452214" cy="296846"/>
                  </a:xfrm>
                  <a:prstGeom prst="rect">
                    <a:avLst/>
                  </a:prstGeom>
                  <a:solidFill>
                    <a:schemeClr val="bg2">
                      <a:lumMod val="40000"/>
                      <a:lumOff val="60000"/>
                    </a:schemeClr>
                  </a:solidFill>
                </p:spPr>
                <p:txBody>
                  <a:bodyPr wrap="square" lIns="0" rIns="0">
                    <a:spAutoFit/>
                  </a:bodyPr>
                  <a:lstStyle/>
                  <a:p>
                    <a:pPr algn="ctr" rtl="0">
                      <a:defRPr/>
                    </a:pPr>
                    <a:r>
                      <a:rPr lang="uk" sz="1600" b="0" i="0" u="none" baseline="0">
                        <a:solidFill>
                          <a:srgbClr val="800080"/>
                        </a:solidFill>
                        <a:latin typeface="+mn-lt"/>
                        <a:ea typeface="ＭＳ Ｐゴシック" charset="0"/>
                        <a:cs typeface="ＭＳ Ｐゴシック" charset="0"/>
                      </a:rPr>
                      <a:t>ТЕХНІЧНИЙ ОГЛЯД</a:t>
                    </a:r>
                  </a:p>
                </p:txBody>
              </p:sp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1476071" y="4234539"/>
                    <a:ext cx="1390874" cy="296846"/>
                  </a:xfrm>
                  <a:prstGeom prst="rect">
                    <a:avLst/>
                  </a:prstGeom>
                  <a:solidFill>
                    <a:schemeClr val="bg2">
                      <a:lumMod val="40000"/>
                      <a:lumOff val="60000"/>
                    </a:schemeClr>
                  </a:solidFill>
                </p:spPr>
                <p:txBody>
                  <a:bodyPr lIns="0" rIns="0">
                    <a:spAutoFit/>
                  </a:bodyPr>
                  <a:lstStyle/>
                  <a:p>
                    <a:pPr algn="ctr" rtl="0">
                      <a:defRPr/>
                    </a:pPr>
                    <a:r>
                      <a:rPr lang="uk" sz="1600" b="0" i="0" u="none" baseline="0">
                        <a:solidFill>
                          <a:srgbClr val="800080"/>
                        </a:solidFill>
                        <a:latin typeface="+mn-lt"/>
                        <a:ea typeface="ＭＳ Ｐゴシック" charset="0"/>
                        <a:cs typeface="ＭＳ Ｐゴシック" charset="0"/>
                      </a:rPr>
                      <a:t>АВТОШКОЛА</a:t>
                    </a:r>
                  </a:p>
                </p:txBody>
              </p:sp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1690419" y="4828172"/>
                    <a:ext cx="1176527" cy="512734"/>
                  </a:xfrm>
                  <a:prstGeom prst="rect">
                    <a:avLst/>
                  </a:prstGeom>
                  <a:solidFill>
                    <a:schemeClr val="bg2">
                      <a:lumMod val="40000"/>
                      <a:lumOff val="60000"/>
                    </a:schemeClr>
                  </a:solidFill>
                </p:spPr>
                <p:txBody>
                  <a:bodyPr lIns="0" rIns="0">
                    <a:spAutoFit/>
                  </a:bodyPr>
                  <a:lstStyle/>
                  <a:p>
                    <a:pPr algn="ctr" rtl="0">
                      <a:defRPr/>
                    </a:pPr>
                    <a:r>
                      <a:rPr lang="uk" sz="1600" b="0" i="0" u="none" baseline="0">
                        <a:solidFill>
                          <a:srgbClr val="800080"/>
                        </a:solidFill>
                        <a:latin typeface="+mn-lt"/>
                        <a:ea typeface="ＭＳ Ｐゴシック" charset="0"/>
                        <a:cs typeface="ＭＳ Ｐゴシック" charset="0"/>
                      </a:rPr>
                      <a:t>ЕВАКУАТОР</a:t>
                    </a:r>
                  </a:p>
                </p:txBody>
              </p:sp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2411260" y="6093214"/>
                    <a:ext cx="1152711" cy="512734"/>
                  </a:xfrm>
                  <a:prstGeom prst="rect">
                    <a:avLst/>
                  </a:prstGeom>
                  <a:solidFill>
                    <a:schemeClr val="bg2">
                      <a:lumMod val="40000"/>
                      <a:lumOff val="60000"/>
                    </a:schemeClr>
                  </a:solidFill>
                </p:spPr>
                <p:txBody>
                  <a:bodyPr lIns="0" rIns="0">
                    <a:spAutoFit/>
                  </a:bodyPr>
                  <a:lstStyle/>
                  <a:p>
                    <a:pPr algn="ctr" rtl="0">
                      <a:defRPr/>
                    </a:pPr>
                    <a:r>
                      <a:rPr lang="uk" sz="1600" b="0" i="0" u="none" baseline="0">
                        <a:solidFill>
                          <a:srgbClr val="800080"/>
                        </a:solidFill>
                        <a:latin typeface="+mn-lt"/>
                        <a:ea typeface="ＭＳ Ｐゴシック" charset="0"/>
                        <a:cs typeface="ＭＳ Ｐゴシック" charset="0"/>
                      </a:rPr>
                      <a:t>АВТОСТОЯНКИ</a:t>
                    </a:r>
                  </a:p>
                  <a:p>
                    <a:pPr algn="ctr" rtl="0">
                      <a:defRPr/>
                    </a:pPr>
                    <a:endParaRPr lang="uk" sz="1600" b="0" i="0" u="none" baseline="0">
                      <a:solidFill>
                        <a:srgbClr val="800080"/>
                      </a:solidFill>
                      <a:latin typeface="+mn-lt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4140326" y="6539232"/>
                    <a:ext cx="1079674" cy="229381"/>
                  </a:xfrm>
                  <a:prstGeom prst="rect">
                    <a:avLst/>
                  </a:prstGeom>
                  <a:solidFill>
                    <a:schemeClr val="bg2">
                      <a:lumMod val="40000"/>
                      <a:lumOff val="60000"/>
                    </a:schemeClr>
                  </a:solidFill>
                </p:spPr>
                <p:txBody>
                  <a:bodyPr lIns="0" rIns="0">
                    <a:spAutoFit/>
                  </a:bodyPr>
                  <a:lstStyle/>
                  <a:p>
                    <a:pPr algn="ctr" rtl="0">
                      <a:defRPr/>
                    </a:pPr>
                    <a:r>
                      <a:rPr lang="uk" sz="1100" b="0" i="0" u="none" baseline="0" dirty="0">
                        <a:solidFill>
                          <a:srgbClr val="800080"/>
                        </a:solidFill>
                        <a:latin typeface="+mn-lt"/>
                        <a:ea typeface="ＭＳ Ｐゴシック" charset="0"/>
                        <a:cs typeface="ＭＳ Ｐゴシック" charset="0"/>
                      </a:rPr>
                      <a:t>ОРЕНДА АВТО</a:t>
                    </a:r>
                  </a:p>
                </p:txBody>
              </p:sp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5582331" y="6302887"/>
                    <a:ext cx="1440095" cy="269860"/>
                  </a:xfrm>
                  <a:prstGeom prst="rect">
                    <a:avLst/>
                  </a:prstGeom>
                  <a:solidFill>
                    <a:schemeClr val="bg2">
                      <a:lumMod val="40000"/>
                      <a:lumOff val="60000"/>
                    </a:schemeClr>
                  </a:solidFill>
                </p:spPr>
                <p:txBody>
                  <a:bodyPr lIns="0" rIns="0">
                    <a:spAutoFit/>
                  </a:bodyPr>
                  <a:lstStyle/>
                  <a:p>
                    <a:pPr algn="ctr" rtl="0">
                      <a:defRPr/>
                    </a:pPr>
                    <a:r>
                      <a:rPr lang="uk" sz="1400" b="0" i="0" u="none" baseline="0" dirty="0">
                        <a:solidFill>
                          <a:srgbClr val="800080"/>
                        </a:solidFill>
                        <a:latin typeface="+mn-lt"/>
                        <a:ea typeface="ＭＳ Ｐゴシック" charset="0"/>
                        <a:cs typeface="ＭＳ Ｐゴシック" charset="0"/>
                      </a:rPr>
                      <a:t>АВТОЗАПРАВНА СТАНЦІЯ</a:t>
                    </a:r>
                  </a:p>
                </p:txBody>
              </p:sp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6228225" y="5667189"/>
                    <a:ext cx="1440094" cy="512734"/>
                  </a:xfrm>
                  <a:prstGeom prst="rect">
                    <a:avLst/>
                  </a:prstGeom>
                  <a:solidFill>
                    <a:schemeClr val="bg2">
                      <a:lumMod val="40000"/>
                      <a:lumOff val="60000"/>
                    </a:schemeClr>
                  </a:solidFill>
                </p:spPr>
                <p:txBody>
                  <a:bodyPr lIns="0" rIns="0">
                    <a:spAutoFit/>
                  </a:bodyPr>
                  <a:lstStyle/>
                  <a:p>
                    <a:pPr algn="ctr" rtl="0">
                      <a:defRPr/>
                    </a:pPr>
                    <a:r>
                      <a:rPr lang="uk" sz="1600" b="0" i="0" u="none" baseline="0">
                        <a:solidFill>
                          <a:srgbClr val="800080"/>
                        </a:solidFill>
                        <a:latin typeface="+mn-lt"/>
                        <a:ea typeface="ＭＳ Ｐゴシック" charset="0"/>
                        <a:cs typeface="ＭＳ Ｐゴシック" charset="0"/>
                      </a:rPr>
                      <a:t>ЗАПЧАСТИНИ ТА </a:t>
                    </a:r>
                  </a:p>
                  <a:p>
                    <a:pPr algn="ctr" rtl="0">
                      <a:defRPr/>
                    </a:pPr>
                    <a:r>
                      <a:rPr lang="uk" sz="1600" b="0" i="0" u="none" baseline="0">
                        <a:solidFill>
                          <a:srgbClr val="800080"/>
                        </a:solidFill>
                        <a:latin typeface="+mn-lt"/>
                        <a:ea typeface="ＭＳ Ｐゴシック" charset="0"/>
                        <a:cs typeface="ＭＳ Ｐゴシック" charset="0"/>
                      </a:rPr>
                      <a:t>АКСЕСУАРИ</a:t>
                    </a:r>
                  </a:p>
                </p:txBody>
              </p:sp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6588645" y="4899599"/>
                    <a:ext cx="1224160" cy="512734"/>
                  </a:xfrm>
                  <a:prstGeom prst="rect">
                    <a:avLst/>
                  </a:prstGeom>
                  <a:solidFill>
                    <a:schemeClr val="bg2">
                      <a:lumMod val="40000"/>
                      <a:lumOff val="60000"/>
                    </a:schemeClr>
                  </a:solidFill>
                </p:spPr>
                <p:txBody>
                  <a:bodyPr lIns="0" rIns="0">
                    <a:spAutoFit/>
                  </a:bodyPr>
                  <a:lstStyle/>
                  <a:p>
                    <a:pPr algn="ctr" rtl="0">
                      <a:defRPr/>
                    </a:pPr>
                    <a:r>
                      <a:rPr lang="uk" sz="1600" b="0" i="0" u="none" baseline="0">
                        <a:solidFill>
                          <a:srgbClr val="800080"/>
                        </a:solidFill>
                        <a:latin typeface="+mn-lt"/>
                        <a:ea typeface="ＭＳ Ｐゴシック" charset="0"/>
                        <a:cs typeface="ＭＳ Ｐゴシック" charset="0"/>
                      </a:rPr>
                      <a:t>ОПЕРАТИВНИЙ РЕМОНТ</a:t>
                    </a:r>
                    <a:r>
                      <a:rPr lang="uk" sz="1600">
                        <a:solidFill>
                          <a:srgbClr val="800080"/>
                        </a:solidFill>
                        <a:latin typeface="+mn-lt"/>
                        <a:ea typeface="ＭＳ Ｐゴシック" charset="0"/>
                        <a:cs typeface="ＭＳ Ｐゴシック" charset="0"/>
                      </a:rPr>
                      <a:t/>
                    </a:r>
                    <a:br>
                      <a:rPr lang="uk" sz="1600">
                        <a:solidFill>
                          <a:srgbClr val="800080"/>
                        </a:solidFill>
                        <a:latin typeface="+mn-lt"/>
                        <a:ea typeface="ＭＳ Ｐゴシック" charset="0"/>
                        <a:cs typeface="ＭＳ Ｐゴシック" charset="0"/>
                      </a:rPr>
                    </a:br>
                    <a:endParaRPr lang="uk" sz="1600" dirty="0">
                      <a:solidFill>
                        <a:srgbClr val="800080"/>
                      </a:solidFill>
                      <a:latin typeface="+mn-lt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6588645" y="4151902"/>
                    <a:ext cx="1224160" cy="512734"/>
                  </a:xfrm>
                  <a:prstGeom prst="rect">
                    <a:avLst/>
                  </a:prstGeom>
                  <a:solidFill>
                    <a:schemeClr val="bg2">
                      <a:lumMod val="40000"/>
                      <a:lumOff val="60000"/>
                    </a:schemeClr>
                  </a:solidFill>
                </p:spPr>
                <p:txBody>
                  <a:bodyPr lIns="0" rIns="0">
                    <a:spAutoFit/>
                  </a:bodyPr>
                  <a:lstStyle/>
                  <a:p>
                    <a:pPr algn="ctr" rtl="0">
                      <a:defRPr/>
                    </a:pPr>
                    <a:r>
                      <a:rPr lang="uk" sz="1600" b="0" i="0" u="none" baseline="0">
                        <a:solidFill>
                          <a:srgbClr val="800080"/>
                        </a:solidFill>
                        <a:latin typeface="+mn-lt"/>
                        <a:ea typeface="ＭＳ Ｐゴシック" charset="0"/>
                        <a:cs typeface="ＭＳ Ｐゴシック" charset="0"/>
                      </a:rPr>
                      <a:t>ПРОДАЖ І РЕМОНТ </a:t>
                    </a:r>
                  </a:p>
                  <a:p>
                    <a:pPr algn="ctr" rtl="0">
                      <a:defRPr/>
                    </a:pPr>
                    <a:r>
                      <a:rPr lang="uk" sz="1600" b="0" i="0" u="none" baseline="0">
                        <a:solidFill>
                          <a:srgbClr val="800080"/>
                        </a:solidFill>
                        <a:latin typeface="+mn-lt"/>
                        <a:ea typeface="ＭＳ Ｐゴシック" charset="0"/>
                        <a:cs typeface="ＭＳ Ｐゴシック" charset="0"/>
                      </a:rPr>
                      <a:t>ВЕЛОСИПЕДІВ</a:t>
                    </a:r>
                  </a:p>
                </p:txBody>
              </p:sp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6372711" y="3356787"/>
                    <a:ext cx="1440095" cy="512734"/>
                  </a:xfrm>
                  <a:prstGeom prst="rect">
                    <a:avLst/>
                  </a:prstGeom>
                  <a:solidFill>
                    <a:schemeClr val="bg2">
                      <a:lumMod val="40000"/>
                      <a:lumOff val="60000"/>
                    </a:schemeClr>
                  </a:solidFill>
                </p:spPr>
                <p:txBody>
                  <a:bodyPr lIns="0" rIns="0">
                    <a:spAutoFit/>
                  </a:bodyPr>
                  <a:lstStyle/>
                  <a:p>
                    <a:pPr algn="ctr" rtl="0">
                      <a:defRPr/>
                    </a:pPr>
                    <a:r>
                      <a:rPr lang="uk" sz="1600" b="0" i="0" u="none" baseline="0">
                        <a:solidFill>
                          <a:srgbClr val="800080"/>
                        </a:solidFill>
                        <a:latin typeface="+mn-lt"/>
                        <a:ea typeface="ＭＳ Ｐゴシック" charset="0"/>
                        <a:cs typeface="ＭＳ Ｐゴシック" charset="0"/>
                      </a:rPr>
                      <a:t>ПРОДАЖ І РЕМОНТ</a:t>
                    </a:r>
                  </a:p>
                  <a:p>
                    <a:pPr algn="ctr" rtl="0">
                      <a:defRPr/>
                    </a:pPr>
                    <a:r>
                      <a:rPr lang="uk" sz="1600" b="0" i="0" u="none" baseline="0">
                        <a:solidFill>
                          <a:srgbClr val="800080"/>
                        </a:solidFill>
                        <a:latin typeface="+mn-lt"/>
                        <a:ea typeface="ＭＳ Ｐゴシック" charset="0"/>
                        <a:cs typeface="ＭＳ Ｐゴシック" charset="0"/>
                      </a:rPr>
                      <a:t>МОТОЦИКЛІВ</a:t>
                    </a:r>
                  </a:p>
                </p:txBody>
              </p:sp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5796356" y="2725060"/>
                    <a:ext cx="2024388" cy="458762"/>
                  </a:xfrm>
                  <a:prstGeom prst="rect">
                    <a:avLst/>
                  </a:prstGeom>
                  <a:solidFill>
                    <a:schemeClr val="bg2">
                      <a:lumMod val="40000"/>
                      <a:lumOff val="60000"/>
                    </a:schemeClr>
                  </a:solidFill>
                </p:spPr>
                <p:txBody>
                  <a:bodyPr lIns="0" rIns="0">
                    <a:spAutoFit/>
                  </a:bodyPr>
                  <a:lstStyle/>
                  <a:p>
                    <a:pPr algn="ctr" rtl="0">
                      <a:defRPr/>
                    </a:pPr>
                    <a:r>
                      <a:rPr lang="uk" sz="1400" b="0" i="0" u="none" baseline="0" dirty="0">
                        <a:solidFill>
                          <a:srgbClr val="800080"/>
                        </a:solidFill>
                        <a:latin typeface="+mn-lt"/>
                        <a:ea typeface="ＭＳ Ｐゴシック" charset="0"/>
                        <a:cs typeface="ＭＳ Ｐゴシック" charset="0"/>
                      </a:rPr>
                      <a:t>РЕМОНТ І ОБСЛУГОВУВАННЯ КУЗОВІВ</a:t>
                    </a:r>
                    <a:r>
                      <a:rPr lang="en-US" sz="1400" b="0" i="0" u="none" baseline="0" dirty="0">
                        <a:solidFill>
                          <a:srgbClr val="800080"/>
                        </a:solidFill>
                        <a:latin typeface="+mn-lt"/>
                        <a:ea typeface="ＭＳ Ｐゴシック" charset="0"/>
                        <a:cs typeface="ＭＳ Ｐゴシック" charset="0"/>
                      </a:rPr>
                      <a:t> </a:t>
                    </a:r>
                    <a:r>
                      <a:rPr lang="uk" sz="1400" b="0" i="0" u="none" baseline="0" dirty="0">
                        <a:solidFill>
                          <a:srgbClr val="800080"/>
                        </a:solidFill>
                        <a:latin typeface="+mn-lt"/>
                        <a:ea typeface="ＭＳ Ｐゴシック" charset="0"/>
                        <a:cs typeface="ＭＳ Ｐゴシック" charset="0"/>
                      </a:rPr>
                      <a:t>ЛЕГКОВИХ І ВАНТАЖНИХ АВТО</a:t>
                    </a:r>
                  </a:p>
                </p:txBody>
              </p:sp>
            </p:grpSp>
            <p:sp>
              <p:nvSpPr>
                <p:cNvPr id="30" name="TextBox 29"/>
                <p:cNvSpPr txBox="1"/>
                <p:nvPr/>
              </p:nvSpPr>
              <p:spPr>
                <a:xfrm>
                  <a:off x="1726453" y="5604052"/>
                  <a:ext cx="1352062" cy="512734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</p:spPr>
              <p:txBody>
                <a:bodyPr wrap="square" lIns="0" rIns="0">
                  <a:spAutoFit/>
                </a:bodyPr>
                <a:lstStyle/>
                <a:p>
                  <a:pPr algn="ctr" rtl="0">
                    <a:defRPr/>
                  </a:pPr>
                  <a:r>
                    <a:rPr lang="uk" sz="1600" b="0" i="0" u="none" baseline="0">
                      <a:solidFill>
                        <a:srgbClr val="800080"/>
                      </a:solidFill>
                      <a:latin typeface="+mn-lt"/>
                      <a:ea typeface="ＭＳ Ｐゴシック" charset="0"/>
                      <a:cs typeface="ＭＳ Ｐゴシック" charset="0"/>
                    </a:rPr>
                    <a:t>УТИЛІЗАЦІЯ / </a:t>
                  </a:r>
                </a:p>
                <a:p>
                  <a:pPr algn="ctr" rtl="0">
                    <a:defRPr/>
                  </a:pPr>
                  <a:r>
                    <a:rPr lang="uk" sz="1600" b="0" i="0" u="none" baseline="0">
                      <a:solidFill>
                        <a:srgbClr val="800080"/>
                      </a:solidFill>
                      <a:latin typeface="+mn-lt"/>
                      <a:ea typeface="ＭＳ Ｐゴシック" charset="0"/>
                      <a:cs typeface="ＭＳ Ｐゴシック" charset="0"/>
                    </a:rPr>
                    <a:t>ЗНИЩЕННЯ</a:t>
                  </a:r>
                </a:p>
              </p:txBody>
            </p:sp>
          </p:grpSp>
          <p:sp>
            <p:nvSpPr>
              <p:cNvPr id="62475" name="Oval 3"/>
              <p:cNvSpPr>
                <a:spLocks noChangeArrowheads="1"/>
              </p:cNvSpPr>
              <p:nvPr/>
            </p:nvSpPr>
            <p:spPr bwMode="auto">
              <a:xfrm>
                <a:off x="2879848" y="4221088"/>
                <a:ext cx="360000" cy="324000"/>
              </a:xfrm>
              <a:prstGeom prst="ellipse">
                <a:avLst/>
              </a:prstGeom>
              <a:solidFill>
                <a:srgbClr val="95FF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6000" tIns="0" anchor="ctr"/>
              <a:lstStyle/>
              <a:p>
                <a:pPr algn="l" rtl="0"/>
                <a:r>
                  <a:rPr lang="uk" sz="2400" b="0" i="0" u="none" baseline="0">
                    <a:solidFill>
                      <a:srgbClr val="000090"/>
                    </a:solidFill>
                    <a:latin typeface="Arial Black" charset="0"/>
                    <a:cs typeface="Arial" charset="0"/>
                  </a:rPr>
                  <a:t>L</a:t>
                </a:r>
              </a:p>
            </p:txBody>
          </p:sp>
        </p:grpSp>
      </p:grpSp>
      <p:sp>
        <p:nvSpPr>
          <p:cNvPr id="25" name="Slide Number Placeholder 5"/>
          <p:cNvSpPr txBox="1">
            <a:spLocks/>
          </p:cNvSpPr>
          <p:nvPr/>
        </p:nvSpPr>
        <p:spPr bwMode="auto">
          <a:xfrm>
            <a:off x="1559496" y="5497810"/>
            <a:ext cx="1296144" cy="45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uk" sz="1400" b="0" i="1" u="none" baseline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Джерело: Національна асоціація з підготовки кадрів у сфері автомобільного транспорту (ANFA)   </a:t>
            </a:r>
          </a:p>
        </p:txBody>
      </p:sp>
      <p:sp>
        <p:nvSpPr>
          <p:cNvPr id="26" name="TextBox 25"/>
          <p:cNvSpPr txBox="1"/>
          <p:nvPr/>
        </p:nvSpPr>
        <p:spPr bwMode="auto">
          <a:xfrm>
            <a:off x="9336360" y="6597932"/>
            <a:ext cx="135325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l" rtl="0" eaLnBrk="1" hangingPunct="1"/>
            <a:r>
              <a:rPr lang="uk" sz="800" b="0" i="0" u="none" baseline="0">
                <a:solidFill>
                  <a:schemeClr val="bg1">
                    <a:lumMod val="85000"/>
                  </a:schemeClr>
                </a:solidFill>
                <a:cs typeface="Arial" charset="0"/>
              </a:rPr>
              <a:t>ДІДЬЄ ЖЕЛІБЕР, ЄФО 2019</a:t>
            </a:r>
          </a:p>
        </p:txBody>
      </p:sp>
    </p:spTree>
    <p:extLst>
      <p:ext uri="{BB962C8B-B14F-4D97-AF65-F5344CB8AC3E}">
        <p14:creationId xmlns:p14="http://schemas.microsoft.com/office/powerpoint/2010/main" val="1497307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88641"/>
            <a:ext cx="12192000" cy="643731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algn="ctr" rtl="0">
              <a:defRPr/>
            </a:pPr>
            <a:r>
              <a:rPr lang="uk" sz="2800" b="0" i="0" u="none" kern="0" baseline="0">
                <a:solidFill>
                  <a:srgbClr val="003399"/>
                </a:solidFill>
                <a:latin typeface="Calibri"/>
                <a:ea typeface="+mn-ea"/>
                <a:cs typeface="Calibri"/>
              </a:rPr>
              <a:t>Галузь продажу й ремонту автомобілів у Франції</a:t>
            </a:r>
            <a:endParaRPr lang="uk" sz="1600" dirty="0">
              <a:solidFill>
                <a:srgbClr val="003399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589232" y="836712"/>
            <a:ext cx="7339416" cy="4248472"/>
          </a:xfrm>
          <a:prstGeom prst="rect">
            <a:avLst/>
          </a:prstGeom>
          <a:noFill/>
          <a:ln w="3175" cmpd="sng">
            <a:noFill/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 rtl="0">
              <a:defRPr/>
            </a:pPr>
            <a:endParaRPr lang="uk" sz="3200" dirty="0">
              <a:solidFill>
                <a:srgbClr val="003399"/>
              </a:solidFill>
              <a:latin typeface="Calibri"/>
              <a:cs typeface="Calibri"/>
            </a:endParaRPr>
          </a:p>
          <a:p>
            <a:pPr algn="l" rtl="0">
              <a:defRPr/>
            </a:pPr>
            <a:r>
              <a:rPr lang="uk" sz="2800" b="0" i="0" u="none" baseline="0" dirty="0">
                <a:solidFill>
                  <a:srgbClr val="003399"/>
                </a:solidFill>
                <a:latin typeface="Calibri"/>
                <a:cs typeface="Calibri"/>
              </a:rPr>
              <a:t>131 700 підприємств</a:t>
            </a:r>
            <a:r>
              <a:rPr lang="uk" sz="2800" dirty="0">
                <a:solidFill>
                  <a:srgbClr val="003399"/>
                </a:solidFill>
                <a:latin typeface="Calibri"/>
                <a:cs typeface="Calibri"/>
              </a:rPr>
              <a:t/>
            </a:r>
            <a:br>
              <a:rPr lang="uk" sz="2800" dirty="0">
                <a:solidFill>
                  <a:srgbClr val="003399"/>
                </a:solidFill>
                <a:latin typeface="Calibri"/>
                <a:cs typeface="Calibri"/>
              </a:rPr>
            </a:br>
            <a:endParaRPr lang="uk" sz="2800" dirty="0">
              <a:solidFill>
                <a:srgbClr val="003399"/>
              </a:solidFill>
              <a:latin typeface="Calibri"/>
              <a:cs typeface="Calibri"/>
            </a:endParaRPr>
          </a:p>
          <a:p>
            <a:pPr algn="l" rtl="0">
              <a:defRPr/>
            </a:pPr>
            <a:endParaRPr lang="uk" sz="1600" dirty="0">
              <a:solidFill>
                <a:srgbClr val="003399"/>
              </a:solidFill>
              <a:latin typeface="Calibri"/>
              <a:cs typeface="Calibri"/>
            </a:endParaRPr>
          </a:p>
          <a:p>
            <a:pPr algn="l" rtl="0">
              <a:defRPr/>
            </a:pPr>
            <a:endParaRPr lang="uk" sz="2400" dirty="0">
              <a:solidFill>
                <a:srgbClr val="003399"/>
              </a:solidFill>
              <a:latin typeface="Calibri"/>
              <a:cs typeface="Calibri"/>
            </a:endParaRPr>
          </a:p>
          <a:p>
            <a:pPr algn="l" rtl="0">
              <a:defRPr/>
            </a:pPr>
            <a:r>
              <a:rPr lang="uk" sz="2800" b="0" i="0" u="none" baseline="0" dirty="0">
                <a:solidFill>
                  <a:srgbClr val="003399"/>
                </a:solidFill>
                <a:latin typeface="Calibri"/>
                <a:cs typeface="Calibri"/>
              </a:rPr>
              <a:t>402 700 працівників</a:t>
            </a:r>
          </a:p>
          <a:p>
            <a:pPr algn="l" rtl="0">
              <a:defRPr/>
            </a:pPr>
            <a:endParaRPr lang="uk" sz="3600" dirty="0">
              <a:solidFill>
                <a:srgbClr val="003399"/>
              </a:solidFill>
              <a:latin typeface="Calibri"/>
              <a:cs typeface="Calibri"/>
            </a:endParaRPr>
          </a:p>
          <a:p>
            <a:pPr algn="l" rtl="0">
              <a:defRPr/>
            </a:pPr>
            <a:r>
              <a:rPr lang="uk" sz="2800" b="0" i="0" u="none" baseline="0" dirty="0">
                <a:solidFill>
                  <a:srgbClr val="003399"/>
                </a:solidFill>
                <a:latin typeface="Calibri"/>
                <a:cs typeface="Calibri"/>
              </a:rPr>
              <a:t>Середня кількість працівників на підприємство</a:t>
            </a:r>
          </a:p>
          <a:p>
            <a:pPr algn="l" rtl="0">
              <a:defRPr/>
            </a:pPr>
            <a:endParaRPr lang="uk" sz="4400" dirty="0">
              <a:solidFill>
                <a:srgbClr val="003399"/>
              </a:solidFill>
              <a:latin typeface="Calibri"/>
              <a:cs typeface="Calibri"/>
            </a:endParaRPr>
          </a:p>
          <a:p>
            <a:pPr algn="l" rtl="0">
              <a:defRPr/>
            </a:pPr>
            <a:r>
              <a:rPr lang="uk" sz="2800" b="0" i="0" u="none" baseline="0" dirty="0">
                <a:solidFill>
                  <a:srgbClr val="003399"/>
                </a:solidFill>
                <a:latin typeface="Calibri"/>
                <a:cs typeface="Calibri"/>
              </a:rPr>
              <a:t>підприємств мають менше, ніж 11 працівників</a:t>
            </a:r>
          </a:p>
        </p:txBody>
      </p:sp>
      <p:grpSp>
        <p:nvGrpSpPr>
          <p:cNvPr id="64521" name="Group 4"/>
          <p:cNvGrpSpPr>
            <a:grpSpLocks/>
          </p:cNvGrpSpPr>
          <p:nvPr/>
        </p:nvGrpSpPr>
        <p:grpSpPr bwMode="auto">
          <a:xfrm>
            <a:off x="1103445" y="980728"/>
            <a:ext cx="2880320" cy="1296144"/>
            <a:chOff x="1455428" y="-1923396"/>
            <a:chExt cx="4032000" cy="2448000"/>
          </a:xfrm>
        </p:grpSpPr>
        <p:pic>
          <p:nvPicPr>
            <p:cNvPr id="64531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54" t="36517" r="36990" b="32404"/>
            <a:stretch>
              <a:fillRect/>
            </a:stretch>
          </p:blipFill>
          <p:spPr bwMode="auto">
            <a:xfrm>
              <a:off x="1455428" y="-1923396"/>
              <a:ext cx="4032000" cy="24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2045308" y="-753052"/>
              <a:ext cx="565589" cy="12407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 rtl="0">
                <a:defRPr/>
              </a:pPr>
              <a:endParaRPr lang="uk" sz="24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3058512" y="-880482"/>
              <a:ext cx="201253" cy="23138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 rtl="0">
                <a:defRPr/>
              </a:pPr>
              <a:endParaRPr lang="uk" sz="24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2465162" y="-484778"/>
              <a:ext cx="1370604" cy="14419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dbl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 rtl="0">
                <a:defRPr/>
              </a:pPr>
              <a:endParaRPr lang="uk" sz="2400">
                <a:latin typeface="Calibri"/>
                <a:ea typeface="+mn-ea"/>
                <a:cs typeface="Calibri"/>
              </a:endParaRPr>
            </a:p>
          </p:txBody>
        </p:sp>
      </p:grpSp>
      <p:grpSp>
        <p:nvGrpSpPr>
          <p:cNvPr id="64522" name="Group 46"/>
          <p:cNvGrpSpPr>
            <a:grpSpLocks/>
          </p:cNvGrpSpPr>
          <p:nvPr/>
        </p:nvGrpSpPr>
        <p:grpSpPr bwMode="auto">
          <a:xfrm>
            <a:off x="1103445" y="2420888"/>
            <a:ext cx="2880320" cy="1296144"/>
            <a:chOff x="3662255" y="5416536"/>
            <a:chExt cx="1703931" cy="1036800"/>
          </a:xfrm>
        </p:grpSpPr>
        <p:pic>
          <p:nvPicPr>
            <p:cNvPr id="64529" name="Picture 52" descr="OLYMPIADES_SAINT_GALL_37_FINALES_NATIONALES_PRESENTATION_PPT_50E_ANFA_DIA_2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236" t="33595" r="19949" b="30446"/>
            <a:stretch>
              <a:fillRect/>
            </a:stretch>
          </p:blipFill>
          <p:spPr bwMode="auto">
            <a:xfrm>
              <a:off x="4457107" y="5416536"/>
              <a:ext cx="909079" cy="103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30" name="Picture 5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78" t="23561" r="26180" b="28683"/>
            <a:stretch>
              <a:fillRect/>
            </a:stretch>
          </p:blipFill>
          <p:spPr bwMode="auto">
            <a:xfrm>
              <a:off x="3662255" y="5416893"/>
              <a:ext cx="821341" cy="1036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ctangle 18"/>
          <p:cNvSpPr/>
          <p:nvPr/>
        </p:nvSpPr>
        <p:spPr bwMode="auto">
          <a:xfrm>
            <a:off x="1391477" y="3861048"/>
            <a:ext cx="2304256" cy="864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140400" anchor="ctr"/>
          <a:lstStyle>
            <a:lvl1pPr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rtl="0">
              <a:defRPr/>
            </a:pPr>
            <a:r>
              <a:rPr lang="uk" sz="4400" b="0" i="0" u="none" baseline="0">
                <a:solidFill>
                  <a:srgbClr val="002060"/>
                </a:solidFill>
                <a:latin typeface="Calibri"/>
                <a:cs typeface="Calibri"/>
              </a:rPr>
              <a:t>3,05</a:t>
            </a:r>
            <a:r>
              <a:rPr lang="uk" sz="4800" b="0" i="0" u="none" baseline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uk" sz="2400">
                <a:solidFill>
                  <a:srgbClr val="002060"/>
                </a:solidFill>
                <a:latin typeface="Calibri"/>
                <a:cs typeface="Calibri"/>
              </a:rPr>
              <a:t/>
            </a:r>
            <a:br>
              <a:rPr lang="uk" sz="2400">
                <a:solidFill>
                  <a:srgbClr val="002060"/>
                </a:solidFill>
                <a:latin typeface="Calibri"/>
                <a:cs typeface="Calibri"/>
              </a:rPr>
            </a:br>
            <a:endParaRPr lang="uk" sz="2000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64527" name="Slide Number Placeholder 5"/>
          <p:cNvSpPr txBox="1">
            <a:spLocks/>
          </p:cNvSpPr>
          <p:nvPr/>
        </p:nvSpPr>
        <p:spPr bwMode="auto">
          <a:xfrm>
            <a:off x="551384" y="6309320"/>
            <a:ext cx="7469716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uk" sz="900" b="0" i="1" u="none" baseline="0">
                <a:solidFill>
                  <a:schemeClr val="bg1">
                    <a:lumMod val="85000"/>
                  </a:schemeClr>
                </a:solidFill>
                <a:latin typeface="Calibri"/>
                <a:cs typeface="Calibri"/>
              </a:rPr>
              <a:t>Джерело: rapport des données sociales des services de l’automobile 2017 </a:t>
            </a:r>
            <a:r>
              <a:rPr lang="uk" sz="900" i="1">
                <a:solidFill>
                  <a:schemeClr val="bg1">
                    <a:lumMod val="85000"/>
                  </a:schemeClr>
                </a:solidFill>
                <a:latin typeface="Calibri"/>
                <a:cs typeface="Calibri"/>
              </a:rPr>
              <a:t/>
            </a:r>
            <a:br>
              <a:rPr lang="uk" sz="900" i="1">
                <a:solidFill>
                  <a:schemeClr val="bg1">
                    <a:lumMod val="85000"/>
                  </a:schemeClr>
                </a:solidFill>
                <a:latin typeface="Calibri"/>
                <a:cs typeface="Calibri"/>
              </a:rPr>
            </a:br>
            <a:r>
              <a:rPr lang="uk" sz="900" b="0" i="1" u="none" baseline="0">
                <a:solidFill>
                  <a:schemeClr val="bg1">
                    <a:lumMod val="85000"/>
                  </a:schemeClr>
                </a:solidFill>
                <a:latin typeface="Calibri"/>
                <a:cs typeface="Calibri"/>
              </a:rPr>
              <a:t>(observatoire d la Branche des Services de l’Automobile avec le concours de l’observatoire de l’ANFA)</a:t>
            </a:r>
            <a:r>
              <a:rPr lang="uk" sz="1200" b="0" i="1" u="none" baseline="0">
                <a:solidFill>
                  <a:schemeClr val="bg1">
                    <a:lumMod val="85000"/>
                  </a:schemeClr>
                </a:solidFill>
                <a:latin typeface="Calibri"/>
                <a:cs typeface="Calibri"/>
              </a:rPr>
              <a:t>   </a:t>
            </a: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335360" y="764704"/>
            <a:ext cx="1152101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 bwMode="auto">
          <a:xfrm>
            <a:off x="1391477" y="4941169"/>
            <a:ext cx="2304256" cy="864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140400" anchor="ctr"/>
          <a:lstStyle>
            <a:lvl1pPr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rtl="0">
              <a:defRPr/>
            </a:pPr>
            <a:r>
              <a:rPr lang="uk" sz="4400" b="0" i="0" u="none" baseline="0">
                <a:solidFill>
                  <a:srgbClr val="002060"/>
                </a:solidFill>
                <a:latin typeface="Calibri"/>
                <a:cs typeface="Calibri"/>
              </a:rPr>
              <a:t>95 %</a:t>
            </a:r>
            <a:endParaRPr lang="uk" sz="2000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9336360" y="6597932"/>
            <a:ext cx="135325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l" rtl="0" eaLnBrk="1" hangingPunct="1"/>
            <a:r>
              <a:rPr lang="uk" sz="800" b="0" i="0" u="none" baseline="0">
                <a:solidFill>
                  <a:schemeClr val="bg1">
                    <a:lumMod val="85000"/>
                  </a:schemeClr>
                </a:solidFill>
                <a:cs typeface="Arial" charset="0"/>
              </a:rPr>
              <a:t>ДІДЬЄ ЖЕЛІБЕР, ЄФО 2019</a:t>
            </a:r>
          </a:p>
        </p:txBody>
      </p:sp>
    </p:spTree>
    <p:extLst>
      <p:ext uri="{BB962C8B-B14F-4D97-AF65-F5344CB8AC3E}">
        <p14:creationId xmlns:p14="http://schemas.microsoft.com/office/powerpoint/2010/main" val="3617170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ZoneTexte 8"/>
          <p:cNvSpPr txBox="1">
            <a:spLocks noChangeArrowheads="1"/>
          </p:cNvSpPr>
          <p:nvPr/>
        </p:nvSpPr>
        <p:spPr bwMode="auto">
          <a:xfrm>
            <a:off x="1212851" y="2209800"/>
            <a:ext cx="274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3399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hangingPunct="1"/>
            <a:endParaRPr lang="uk" sz="2000">
              <a:solidFill>
                <a:srgbClr val="370C76"/>
              </a:solidFill>
              <a:latin typeface="Calibri"/>
              <a:cs typeface="Calibri"/>
            </a:endParaRPr>
          </a:p>
        </p:txBody>
      </p:sp>
      <p:sp>
        <p:nvSpPr>
          <p:cNvPr id="68615" name="Slide Number Placeholder 5"/>
          <p:cNvSpPr txBox="1">
            <a:spLocks/>
          </p:cNvSpPr>
          <p:nvPr/>
        </p:nvSpPr>
        <p:spPr bwMode="auto">
          <a:xfrm>
            <a:off x="14818" y="6497638"/>
            <a:ext cx="2688167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uk" sz="900" b="0" i="0" u="none" baseline="0">
                <a:solidFill>
                  <a:schemeClr val="bg1">
                    <a:lumMod val="85000"/>
                  </a:schemeClr>
                </a:solidFill>
                <a:latin typeface="Calibri"/>
                <a:cs typeface="Calibri"/>
              </a:rPr>
              <a:t>Джерело: Обсерваторія ANFA</a:t>
            </a:r>
            <a:endParaRPr lang="uk" sz="1200" dirty="0">
              <a:solidFill>
                <a:schemeClr val="bg1">
                  <a:lumMod val="85000"/>
                </a:schemeClr>
              </a:solidFill>
              <a:latin typeface="Calibri"/>
              <a:cs typeface="Calibri"/>
            </a:endParaRPr>
          </a:p>
        </p:txBody>
      </p:sp>
      <p:graphicFrame>
        <p:nvGraphicFramePr>
          <p:cNvPr id="63" name="Espace réservé du contenu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5075931"/>
              </p:ext>
            </p:extLst>
          </p:nvPr>
        </p:nvGraphicFramePr>
        <p:xfrm>
          <a:off x="550321" y="1282981"/>
          <a:ext cx="10975643" cy="4474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8625" name="ZoneTexte 8"/>
          <p:cNvSpPr txBox="1">
            <a:spLocks noChangeArrowheads="1"/>
          </p:cNvSpPr>
          <p:nvPr/>
        </p:nvSpPr>
        <p:spPr bwMode="auto">
          <a:xfrm>
            <a:off x="1105553" y="1426061"/>
            <a:ext cx="2743167" cy="400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3399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hangingPunct="1"/>
            <a:endParaRPr lang="uk" sz="2000">
              <a:solidFill>
                <a:srgbClr val="370C76"/>
              </a:solidFill>
              <a:latin typeface="Calibri"/>
              <a:cs typeface="Calibri"/>
            </a:endParaRPr>
          </a:p>
        </p:txBody>
      </p:sp>
      <p:grpSp>
        <p:nvGrpSpPr>
          <p:cNvPr id="68626" name="Group 64"/>
          <p:cNvGrpSpPr>
            <a:grpSpLocks/>
          </p:cNvGrpSpPr>
          <p:nvPr/>
        </p:nvGrpSpPr>
        <p:grpSpPr bwMode="auto">
          <a:xfrm>
            <a:off x="36499" y="1208147"/>
            <a:ext cx="11713301" cy="4625975"/>
            <a:chOff x="107838" y="1991863"/>
            <a:chExt cx="8785083" cy="4626439"/>
          </a:xfrm>
        </p:grpSpPr>
        <p:sp>
          <p:nvSpPr>
            <p:cNvPr id="73" name="Ellipse 7"/>
            <p:cNvSpPr/>
            <p:nvPr/>
          </p:nvSpPr>
          <p:spPr bwMode="auto">
            <a:xfrm>
              <a:off x="1042887" y="1991863"/>
              <a:ext cx="7274014" cy="4626439"/>
            </a:xfrm>
            <a:prstGeom prst="ellipse">
              <a:avLst/>
            </a:prstGeom>
            <a:noFill/>
            <a:ln w="127000">
              <a:solidFill>
                <a:srgbClr val="09FF7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" sz="2000" dirty="0">
                <a:solidFill>
                  <a:srgbClr val="370C76"/>
                </a:solidFill>
                <a:latin typeface="Calibri"/>
                <a:cs typeface="Calibri"/>
              </a:endParaRPr>
            </a:p>
          </p:txBody>
        </p:sp>
        <p:sp>
          <p:nvSpPr>
            <p:cNvPr id="68635" name="Rectangle 29"/>
            <p:cNvSpPr>
              <a:spLocks noChangeArrowheads="1"/>
            </p:cNvSpPr>
            <p:nvPr/>
          </p:nvSpPr>
          <p:spPr bwMode="auto">
            <a:xfrm rot="-1246476">
              <a:off x="6122292" y="5766911"/>
              <a:ext cx="1273070" cy="664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l" rtl="0"/>
              <a:r>
                <a:rPr lang="uk" sz="1600" b="1" i="0" u="none" baseline="0">
                  <a:solidFill>
                    <a:srgbClr val="370C76"/>
                  </a:solidFill>
                  <a:latin typeface="Calibri"/>
                  <a:cs typeface="Calibri"/>
                </a:rPr>
                <a:t>Підприємства</a:t>
              </a:r>
            </a:p>
          </p:txBody>
        </p:sp>
        <p:sp>
          <p:nvSpPr>
            <p:cNvPr id="68636" name="Rectangle 30"/>
            <p:cNvSpPr>
              <a:spLocks noChangeArrowheads="1"/>
            </p:cNvSpPr>
            <p:nvPr/>
          </p:nvSpPr>
          <p:spPr bwMode="auto">
            <a:xfrm rot="1208714">
              <a:off x="2059436" y="5902380"/>
              <a:ext cx="1560278" cy="667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rtl="0"/>
              <a:r>
                <a:rPr lang="uk" sz="1600" b="1" i="0" u="none" baseline="0">
                  <a:solidFill>
                    <a:srgbClr val="370C76"/>
                  </a:solidFill>
                  <a:latin typeface="Calibri"/>
                  <a:cs typeface="Calibri"/>
                </a:rPr>
                <a:t>Організації роботодавців і працівників</a:t>
              </a:r>
            </a:p>
          </p:txBody>
        </p:sp>
        <p:sp>
          <p:nvSpPr>
            <p:cNvPr id="68637" name="Rectangle 31"/>
            <p:cNvSpPr>
              <a:spLocks noChangeArrowheads="1"/>
            </p:cNvSpPr>
            <p:nvPr/>
          </p:nvSpPr>
          <p:spPr bwMode="auto">
            <a:xfrm>
              <a:off x="107838" y="3716755"/>
              <a:ext cx="1318243" cy="918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rtl="0"/>
              <a:r>
                <a:rPr lang="uk" sz="1600" b="1" i="0" u="none" baseline="0">
                  <a:solidFill>
                    <a:srgbClr val="370C76"/>
                  </a:solidFill>
                  <a:latin typeface="Calibri"/>
                  <a:cs typeface="Calibri"/>
                </a:rPr>
                <a:t>Інформаційно-консультаційні центри</a:t>
              </a:r>
            </a:p>
          </p:txBody>
        </p:sp>
        <p:sp>
          <p:nvSpPr>
            <p:cNvPr id="68639" name="Rectangle 28"/>
            <p:cNvSpPr>
              <a:spLocks noChangeArrowheads="1"/>
            </p:cNvSpPr>
            <p:nvPr/>
          </p:nvSpPr>
          <p:spPr bwMode="auto">
            <a:xfrm>
              <a:off x="7740779" y="3887891"/>
              <a:ext cx="1152142" cy="6659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 anchor="ctr"/>
            <a:lstStyle/>
            <a:p>
              <a:pPr algn="ctr" rtl="0"/>
              <a:r>
                <a:rPr lang="uk" sz="1600" b="1" i="0" u="none" baseline="0">
                  <a:solidFill>
                    <a:srgbClr val="370C76"/>
                  </a:solidFill>
                  <a:latin typeface="Calibri"/>
                  <a:cs typeface="Calibri"/>
                </a:rPr>
                <a:t>Інституційні органи</a:t>
              </a:r>
            </a:p>
          </p:txBody>
        </p:sp>
      </p:grpSp>
      <p:sp>
        <p:nvSpPr>
          <p:cNvPr id="68628" name="Chevron 66"/>
          <p:cNvSpPr>
            <a:spLocks noChangeArrowheads="1"/>
          </p:cNvSpPr>
          <p:nvPr/>
        </p:nvSpPr>
        <p:spPr bwMode="auto">
          <a:xfrm rot="12674805">
            <a:off x="4501706" y="2984919"/>
            <a:ext cx="264329" cy="261636"/>
          </a:xfrm>
          <a:prstGeom prst="chevron">
            <a:avLst>
              <a:gd name="adj" fmla="val 7341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" sz="2400">
              <a:latin typeface="Calibri"/>
              <a:cs typeface="Calibri"/>
            </a:endParaRPr>
          </a:p>
        </p:txBody>
      </p:sp>
      <p:sp>
        <p:nvSpPr>
          <p:cNvPr id="68629" name="Chevron 67"/>
          <p:cNvSpPr>
            <a:spLocks noChangeArrowheads="1"/>
          </p:cNvSpPr>
          <p:nvPr/>
        </p:nvSpPr>
        <p:spPr bwMode="auto">
          <a:xfrm rot="9000000">
            <a:off x="4598696" y="3973185"/>
            <a:ext cx="264329" cy="261636"/>
          </a:xfrm>
          <a:prstGeom prst="chevron">
            <a:avLst>
              <a:gd name="adj" fmla="val 7341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" sz="2400">
              <a:latin typeface="Calibri"/>
              <a:cs typeface="Calibri"/>
            </a:endParaRPr>
          </a:p>
        </p:txBody>
      </p:sp>
      <p:sp>
        <p:nvSpPr>
          <p:cNvPr id="68630" name="Chevron 68"/>
          <p:cNvSpPr>
            <a:spLocks noChangeArrowheads="1"/>
          </p:cNvSpPr>
          <p:nvPr/>
        </p:nvSpPr>
        <p:spPr bwMode="auto">
          <a:xfrm rot="5400000">
            <a:off x="5871950" y="4297834"/>
            <a:ext cx="198229" cy="348879"/>
          </a:xfrm>
          <a:prstGeom prst="chevron">
            <a:avLst>
              <a:gd name="adj" fmla="val 7341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" sz="2400">
              <a:latin typeface="Calibri"/>
              <a:cs typeface="Calibri"/>
            </a:endParaRPr>
          </a:p>
        </p:txBody>
      </p:sp>
      <p:sp>
        <p:nvSpPr>
          <p:cNvPr id="68631" name="Chevron 69"/>
          <p:cNvSpPr>
            <a:spLocks noChangeArrowheads="1"/>
          </p:cNvSpPr>
          <p:nvPr/>
        </p:nvSpPr>
        <p:spPr bwMode="auto">
          <a:xfrm rot="20220000">
            <a:off x="7106804" y="3003182"/>
            <a:ext cx="264329" cy="261636"/>
          </a:xfrm>
          <a:prstGeom prst="chevron">
            <a:avLst>
              <a:gd name="adj" fmla="val 7341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" sz="2400">
              <a:latin typeface="Calibri"/>
              <a:cs typeface="Calibri"/>
            </a:endParaRPr>
          </a:p>
        </p:txBody>
      </p:sp>
      <p:sp>
        <p:nvSpPr>
          <p:cNvPr id="68632" name="Chevron 70"/>
          <p:cNvSpPr>
            <a:spLocks noChangeArrowheads="1"/>
          </p:cNvSpPr>
          <p:nvPr/>
        </p:nvSpPr>
        <p:spPr bwMode="auto">
          <a:xfrm rot="16200000">
            <a:off x="5907107" y="2633956"/>
            <a:ext cx="198229" cy="348879"/>
          </a:xfrm>
          <a:prstGeom prst="chevron">
            <a:avLst>
              <a:gd name="adj" fmla="val 7341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" sz="2400">
              <a:latin typeface="Calibri"/>
              <a:cs typeface="Calibri"/>
            </a:endParaRPr>
          </a:p>
        </p:txBody>
      </p:sp>
      <p:sp>
        <p:nvSpPr>
          <p:cNvPr id="68633" name="Chevron 71"/>
          <p:cNvSpPr>
            <a:spLocks noChangeArrowheads="1"/>
          </p:cNvSpPr>
          <p:nvPr/>
        </p:nvSpPr>
        <p:spPr bwMode="auto">
          <a:xfrm rot="1080000">
            <a:off x="7116062" y="3935157"/>
            <a:ext cx="264329" cy="261636"/>
          </a:xfrm>
          <a:prstGeom prst="chevron">
            <a:avLst>
              <a:gd name="adj" fmla="val 7341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" sz="2400">
              <a:latin typeface="Calibri"/>
              <a:cs typeface="Calibri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0" y="188640"/>
            <a:ext cx="12048661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lang="uk" sz="2800" b="0" i="0" u="none" kern="0" baseline="0">
                <a:solidFill>
                  <a:srgbClr val="003399"/>
                </a:solidFill>
                <a:latin typeface="Calibri"/>
                <a:ea typeface="+mn-ea"/>
                <a:cs typeface="Calibri"/>
              </a:rPr>
              <a:t>Деякі характеристики сектора</a:t>
            </a:r>
            <a:endParaRPr lang="uk" sz="1600" dirty="0">
              <a:latin typeface="Calibri"/>
              <a:ea typeface="+mn-ea"/>
              <a:cs typeface="Calibri"/>
            </a:endParaRPr>
          </a:p>
        </p:txBody>
      </p:sp>
      <p:cxnSp>
        <p:nvCxnSpPr>
          <p:cNvPr id="41" name="Straight Connector 40"/>
          <p:cNvCxnSpPr/>
          <p:nvPr/>
        </p:nvCxnSpPr>
        <p:spPr bwMode="auto">
          <a:xfrm>
            <a:off x="527051" y="764704"/>
            <a:ext cx="1152101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42" name="Group 64"/>
          <p:cNvGrpSpPr>
            <a:grpSpLocks/>
          </p:cNvGrpSpPr>
          <p:nvPr/>
        </p:nvGrpSpPr>
        <p:grpSpPr bwMode="auto">
          <a:xfrm>
            <a:off x="47328" y="1208147"/>
            <a:ext cx="11713301" cy="4625975"/>
            <a:chOff x="107838" y="1991863"/>
            <a:chExt cx="8785083" cy="4626439"/>
          </a:xfrm>
        </p:grpSpPr>
        <p:sp>
          <p:nvSpPr>
            <p:cNvPr id="43" name="Ellipse 7"/>
            <p:cNvSpPr/>
            <p:nvPr/>
          </p:nvSpPr>
          <p:spPr bwMode="auto">
            <a:xfrm>
              <a:off x="1042887" y="1991863"/>
              <a:ext cx="7274014" cy="4626439"/>
            </a:xfrm>
            <a:prstGeom prst="ellipse">
              <a:avLst/>
            </a:prstGeom>
            <a:noFill/>
            <a:ln w="127000">
              <a:solidFill>
                <a:srgbClr val="09FF7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" sz="2000" dirty="0">
                <a:solidFill>
                  <a:srgbClr val="370C76"/>
                </a:solidFill>
                <a:latin typeface="Calibri"/>
                <a:cs typeface="Calibri"/>
              </a:endParaRPr>
            </a:p>
          </p:txBody>
        </p:sp>
        <p:sp>
          <p:nvSpPr>
            <p:cNvPr id="44" name="Rectangle 29"/>
            <p:cNvSpPr>
              <a:spLocks noChangeArrowheads="1"/>
            </p:cNvSpPr>
            <p:nvPr/>
          </p:nvSpPr>
          <p:spPr bwMode="auto">
            <a:xfrm rot="-1246476">
              <a:off x="6122292" y="5766911"/>
              <a:ext cx="1273070" cy="664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l" rtl="0"/>
              <a:r>
                <a:rPr lang="uk" sz="1600" b="1" i="0" u="none" baseline="0">
                  <a:solidFill>
                    <a:srgbClr val="370C76"/>
                  </a:solidFill>
                  <a:latin typeface="Calibri"/>
                  <a:cs typeface="Calibri"/>
                </a:rPr>
                <a:t>Підприємства</a:t>
              </a:r>
            </a:p>
          </p:txBody>
        </p:sp>
        <p:sp>
          <p:nvSpPr>
            <p:cNvPr id="45" name="Rectangle 30"/>
            <p:cNvSpPr>
              <a:spLocks noChangeArrowheads="1"/>
            </p:cNvSpPr>
            <p:nvPr/>
          </p:nvSpPr>
          <p:spPr bwMode="auto">
            <a:xfrm rot="1208714">
              <a:off x="2059436" y="5902380"/>
              <a:ext cx="1560278" cy="667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rtl="0"/>
              <a:r>
                <a:rPr lang="uk" sz="1600" b="1" i="0" u="none" baseline="0">
                  <a:solidFill>
                    <a:srgbClr val="370C76"/>
                  </a:solidFill>
                  <a:latin typeface="Calibri"/>
                  <a:cs typeface="Calibri"/>
                </a:rPr>
                <a:t>Організації роботодавців і працівників</a:t>
              </a:r>
            </a:p>
          </p:txBody>
        </p:sp>
        <p:sp>
          <p:nvSpPr>
            <p:cNvPr id="46" name="Rectangle 31"/>
            <p:cNvSpPr>
              <a:spLocks noChangeArrowheads="1"/>
            </p:cNvSpPr>
            <p:nvPr/>
          </p:nvSpPr>
          <p:spPr bwMode="auto">
            <a:xfrm>
              <a:off x="107838" y="3716755"/>
              <a:ext cx="1318243" cy="918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rtl="0"/>
              <a:r>
                <a:rPr lang="uk" sz="1600" b="1" i="0" u="none" baseline="0">
                  <a:solidFill>
                    <a:srgbClr val="370C76"/>
                  </a:solidFill>
                  <a:latin typeface="Calibri"/>
                  <a:cs typeface="Calibri"/>
                </a:rPr>
                <a:t>Інформаційно-консультаційні центри</a:t>
              </a:r>
            </a:p>
          </p:txBody>
        </p:sp>
        <p:sp>
          <p:nvSpPr>
            <p:cNvPr id="48" name="Rectangle 28"/>
            <p:cNvSpPr>
              <a:spLocks noChangeArrowheads="1"/>
            </p:cNvSpPr>
            <p:nvPr/>
          </p:nvSpPr>
          <p:spPr bwMode="auto">
            <a:xfrm>
              <a:off x="7740779" y="3887891"/>
              <a:ext cx="1152142" cy="6659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 anchor="ctr"/>
            <a:lstStyle/>
            <a:p>
              <a:pPr algn="ctr" rtl="0"/>
              <a:r>
                <a:rPr lang="uk" sz="1600" b="1" i="0" u="none" baseline="0">
                  <a:solidFill>
                    <a:srgbClr val="370C76"/>
                  </a:solidFill>
                  <a:latin typeface="Calibri"/>
                  <a:cs typeface="Calibri"/>
                </a:rPr>
                <a:t>Інституційні органи</a:t>
              </a:r>
            </a:p>
          </p:txBody>
        </p:sp>
      </p:grpSp>
      <p:grpSp>
        <p:nvGrpSpPr>
          <p:cNvPr id="50" name="Group 64"/>
          <p:cNvGrpSpPr>
            <a:grpSpLocks/>
          </p:cNvGrpSpPr>
          <p:nvPr/>
        </p:nvGrpSpPr>
        <p:grpSpPr bwMode="auto">
          <a:xfrm>
            <a:off x="47328" y="1208147"/>
            <a:ext cx="11713301" cy="4625975"/>
            <a:chOff x="107838" y="1991863"/>
            <a:chExt cx="8785083" cy="4626439"/>
          </a:xfrm>
        </p:grpSpPr>
        <p:sp>
          <p:nvSpPr>
            <p:cNvPr id="51" name="Ellipse 7"/>
            <p:cNvSpPr/>
            <p:nvPr/>
          </p:nvSpPr>
          <p:spPr bwMode="auto">
            <a:xfrm>
              <a:off x="1042887" y="1991863"/>
              <a:ext cx="7274014" cy="4626439"/>
            </a:xfrm>
            <a:prstGeom prst="ellipse">
              <a:avLst/>
            </a:prstGeom>
            <a:noFill/>
            <a:ln w="127000">
              <a:solidFill>
                <a:srgbClr val="09FF7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" sz="2000" dirty="0">
                <a:solidFill>
                  <a:srgbClr val="370C76"/>
                </a:solidFill>
                <a:latin typeface="Calibri"/>
                <a:cs typeface="Calibri"/>
              </a:endParaRPr>
            </a:p>
          </p:txBody>
        </p:sp>
        <p:sp>
          <p:nvSpPr>
            <p:cNvPr id="52" name="Rectangle 29"/>
            <p:cNvSpPr>
              <a:spLocks noChangeArrowheads="1"/>
            </p:cNvSpPr>
            <p:nvPr/>
          </p:nvSpPr>
          <p:spPr bwMode="auto">
            <a:xfrm rot="-1246476">
              <a:off x="6122292" y="5766911"/>
              <a:ext cx="1273070" cy="664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l" rtl="0"/>
              <a:r>
                <a:rPr lang="uk" sz="1600" b="1" i="0" u="none" baseline="0">
                  <a:solidFill>
                    <a:srgbClr val="370C76"/>
                  </a:solidFill>
                  <a:latin typeface="Calibri"/>
                  <a:cs typeface="Calibri"/>
                </a:rPr>
                <a:t>Підприємства</a:t>
              </a:r>
            </a:p>
          </p:txBody>
        </p:sp>
        <p:sp>
          <p:nvSpPr>
            <p:cNvPr id="53" name="Rectangle 30"/>
            <p:cNvSpPr>
              <a:spLocks noChangeArrowheads="1"/>
            </p:cNvSpPr>
            <p:nvPr/>
          </p:nvSpPr>
          <p:spPr bwMode="auto">
            <a:xfrm rot="1208714">
              <a:off x="2059436" y="5902380"/>
              <a:ext cx="1560278" cy="667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rtl="0"/>
              <a:r>
                <a:rPr lang="uk" sz="1600" b="1" i="0" u="none" baseline="0">
                  <a:solidFill>
                    <a:srgbClr val="370C76"/>
                  </a:solidFill>
                  <a:latin typeface="Calibri"/>
                  <a:cs typeface="Calibri"/>
                </a:rPr>
                <a:t>Організації роботодавців і працівників</a:t>
              </a:r>
            </a:p>
          </p:txBody>
        </p:sp>
        <p:sp>
          <p:nvSpPr>
            <p:cNvPr id="54" name="Rectangle 31"/>
            <p:cNvSpPr>
              <a:spLocks noChangeArrowheads="1"/>
            </p:cNvSpPr>
            <p:nvPr/>
          </p:nvSpPr>
          <p:spPr bwMode="auto">
            <a:xfrm>
              <a:off x="107838" y="3716755"/>
              <a:ext cx="1318243" cy="918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rtl="0"/>
              <a:r>
                <a:rPr lang="uk" sz="1600" b="1" i="0" u="none" baseline="0">
                  <a:solidFill>
                    <a:srgbClr val="370C76"/>
                  </a:solidFill>
                  <a:latin typeface="Calibri"/>
                  <a:cs typeface="Calibri"/>
                </a:rPr>
                <a:t>Інформаційно-консультаційні центри</a:t>
              </a:r>
            </a:p>
          </p:txBody>
        </p:sp>
        <p:sp>
          <p:nvSpPr>
            <p:cNvPr id="56" name="Rectangle 28"/>
            <p:cNvSpPr>
              <a:spLocks noChangeArrowheads="1"/>
            </p:cNvSpPr>
            <p:nvPr/>
          </p:nvSpPr>
          <p:spPr bwMode="auto">
            <a:xfrm>
              <a:off x="7740779" y="3887891"/>
              <a:ext cx="1152142" cy="6659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 anchor="ctr"/>
            <a:lstStyle/>
            <a:p>
              <a:pPr algn="ctr" rtl="0"/>
              <a:r>
                <a:rPr lang="uk" sz="1600" b="1" i="0" u="none" baseline="0">
                  <a:solidFill>
                    <a:srgbClr val="370C76"/>
                  </a:solidFill>
                  <a:latin typeface="Calibri"/>
                  <a:cs typeface="Calibri"/>
                </a:rPr>
                <a:t>Інституційні органи</a:t>
              </a:r>
            </a:p>
          </p:txBody>
        </p:sp>
      </p:grpSp>
      <p:grpSp>
        <p:nvGrpSpPr>
          <p:cNvPr id="58" name="Group 64"/>
          <p:cNvGrpSpPr>
            <a:grpSpLocks/>
          </p:cNvGrpSpPr>
          <p:nvPr/>
        </p:nvGrpSpPr>
        <p:grpSpPr bwMode="auto">
          <a:xfrm>
            <a:off x="47328" y="1251298"/>
            <a:ext cx="11713301" cy="4625975"/>
            <a:chOff x="107838" y="1991863"/>
            <a:chExt cx="8785083" cy="4626439"/>
          </a:xfrm>
        </p:grpSpPr>
        <p:sp>
          <p:nvSpPr>
            <p:cNvPr id="59" name="Ellipse 7"/>
            <p:cNvSpPr/>
            <p:nvPr/>
          </p:nvSpPr>
          <p:spPr bwMode="auto">
            <a:xfrm>
              <a:off x="1042887" y="1991863"/>
              <a:ext cx="7274014" cy="4626439"/>
            </a:xfrm>
            <a:prstGeom prst="ellipse">
              <a:avLst/>
            </a:prstGeom>
            <a:noFill/>
            <a:ln w="127000">
              <a:solidFill>
                <a:srgbClr val="09FF7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" sz="2000" dirty="0">
                <a:solidFill>
                  <a:srgbClr val="370C76"/>
                </a:solidFill>
                <a:latin typeface="Calibri"/>
                <a:cs typeface="Calibri"/>
              </a:endParaRPr>
            </a:p>
          </p:txBody>
        </p:sp>
        <p:sp>
          <p:nvSpPr>
            <p:cNvPr id="60" name="Rectangle 29"/>
            <p:cNvSpPr>
              <a:spLocks noChangeArrowheads="1"/>
            </p:cNvSpPr>
            <p:nvPr/>
          </p:nvSpPr>
          <p:spPr bwMode="auto">
            <a:xfrm rot="-1246476">
              <a:off x="6122292" y="5766911"/>
              <a:ext cx="1273070" cy="664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l" rtl="0"/>
              <a:r>
                <a:rPr lang="uk" sz="1600" b="1" i="0" u="none" baseline="0">
                  <a:solidFill>
                    <a:srgbClr val="370C76"/>
                  </a:solidFill>
                  <a:latin typeface="Calibri"/>
                  <a:cs typeface="Calibri"/>
                </a:rPr>
                <a:t>Підприємства</a:t>
              </a:r>
            </a:p>
          </p:txBody>
        </p:sp>
        <p:sp>
          <p:nvSpPr>
            <p:cNvPr id="61" name="Rectangle 30"/>
            <p:cNvSpPr>
              <a:spLocks noChangeArrowheads="1"/>
            </p:cNvSpPr>
            <p:nvPr/>
          </p:nvSpPr>
          <p:spPr bwMode="auto">
            <a:xfrm rot="1208714">
              <a:off x="2059436" y="5902380"/>
              <a:ext cx="1560278" cy="667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rtl="0"/>
              <a:r>
                <a:rPr lang="uk" sz="1600" b="1" i="0" u="none" baseline="0">
                  <a:solidFill>
                    <a:srgbClr val="370C76"/>
                  </a:solidFill>
                  <a:latin typeface="Calibri"/>
                  <a:cs typeface="Calibri"/>
                </a:rPr>
                <a:t>Організації роботодавців і працівників</a:t>
              </a:r>
            </a:p>
          </p:txBody>
        </p:sp>
        <p:sp>
          <p:nvSpPr>
            <p:cNvPr id="64" name="Rectangle 31"/>
            <p:cNvSpPr>
              <a:spLocks noChangeArrowheads="1"/>
            </p:cNvSpPr>
            <p:nvPr/>
          </p:nvSpPr>
          <p:spPr bwMode="auto">
            <a:xfrm>
              <a:off x="107838" y="3716755"/>
              <a:ext cx="1318243" cy="918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rtl="0"/>
              <a:r>
                <a:rPr lang="uk" sz="1600" b="1" i="0" u="none" baseline="0">
                  <a:solidFill>
                    <a:srgbClr val="370C76"/>
                  </a:solidFill>
                  <a:latin typeface="Calibri"/>
                  <a:cs typeface="Calibri"/>
                </a:rPr>
                <a:t>Інформаційно-консультаційні центри</a:t>
              </a:r>
            </a:p>
          </p:txBody>
        </p:sp>
        <p:sp>
          <p:nvSpPr>
            <p:cNvPr id="66" name="Rectangle 28"/>
            <p:cNvSpPr>
              <a:spLocks noChangeArrowheads="1"/>
            </p:cNvSpPr>
            <p:nvPr/>
          </p:nvSpPr>
          <p:spPr bwMode="auto">
            <a:xfrm>
              <a:off x="7740779" y="3887891"/>
              <a:ext cx="1152142" cy="6659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 anchor="ctr"/>
            <a:lstStyle/>
            <a:p>
              <a:pPr algn="ctr" rtl="0"/>
              <a:r>
                <a:rPr lang="uk" sz="1600" b="1" i="0" u="none" baseline="0">
                  <a:solidFill>
                    <a:srgbClr val="370C76"/>
                  </a:solidFill>
                  <a:latin typeface="Calibri"/>
                  <a:cs typeface="Calibri"/>
                </a:rPr>
                <a:t>Інституційні органи</a:t>
              </a:r>
            </a:p>
          </p:txBody>
        </p:sp>
      </p:grpSp>
      <p:grpSp>
        <p:nvGrpSpPr>
          <p:cNvPr id="68" name="Group 64"/>
          <p:cNvGrpSpPr>
            <a:grpSpLocks/>
          </p:cNvGrpSpPr>
          <p:nvPr/>
        </p:nvGrpSpPr>
        <p:grpSpPr bwMode="auto">
          <a:xfrm>
            <a:off x="47328" y="1208147"/>
            <a:ext cx="11713301" cy="4625975"/>
            <a:chOff x="107838" y="1991863"/>
            <a:chExt cx="8785083" cy="4626439"/>
          </a:xfrm>
        </p:grpSpPr>
        <p:sp>
          <p:nvSpPr>
            <p:cNvPr id="69" name="Ellipse 7"/>
            <p:cNvSpPr/>
            <p:nvPr/>
          </p:nvSpPr>
          <p:spPr bwMode="auto">
            <a:xfrm>
              <a:off x="1042887" y="1991863"/>
              <a:ext cx="7274014" cy="4626439"/>
            </a:xfrm>
            <a:prstGeom prst="ellipse">
              <a:avLst/>
            </a:prstGeom>
            <a:noFill/>
            <a:ln w="127000">
              <a:solidFill>
                <a:srgbClr val="09FF7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" sz="2000" dirty="0">
                <a:solidFill>
                  <a:srgbClr val="370C76"/>
                </a:solidFill>
                <a:latin typeface="Calibri"/>
                <a:cs typeface="Calibri"/>
              </a:endParaRPr>
            </a:p>
          </p:txBody>
        </p:sp>
        <p:sp>
          <p:nvSpPr>
            <p:cNvPr id="70" name="Rectangle 29"/>
            <p:cNvSpPr>
              <a:spLocks noChangeArrowheads="1"/>
            </p:cNvSpPr>
            <p:nvPr/>
          </p:nvSpPr>
          <p:spPr bwMode="auto">
            <a:xfrm rot="-1246476">
              <a:off x="6122292" y="5766911"/>
              <a:ext cx="1273070" cy="664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l" rtl="0"/>
              <a:r>
                <a:rPr lang="uk" sz="1600" b="1" i="0" u="none" baseline="0">
                  <a:solidFill>
                    <a:srgbClr val="370C76"/>
                  </a:solidFill>
                  <a:latin typeface="Calibri"/>
                  <a:cs typeface="Calibri"/>
                </a:rPr>
                <a:t>Підприємства</a:t>
              </a:r>
            </a:p>
          </p:txBody>
        </p:sp>
        <p:sp>
          <p:nvSpPr>
            <p:cNvPr id="71" name="Rectangle 30"/>
            <p:cNvSpPr>
              <a:spLocks noChangeArrowheads="1"/>
            </p:cNvSpPr>
            <p:nvPr/>
          </p:nvSpPr>
          <p:spPr bwMode="auto">
            <a:xfrm rot="1208714">
              <a:off x="2059436" y="5902380"/>
              <a:ext cx="1560278" cy="667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rtl="0"/>
              <a:r>
                <a:rPr lang="uk" sz="1600" b="1" i="0" u="none" baseline="0">
                  <a:solidFill>
                    <a:srgbClr val="370C76"/>
                  </a:solidFill>
                  <a:latin typeface="Calibri"/>
                  <a:cs typeface="Calibri"/>
                </a:rPr>
                <a:t>Організації роботодавців і працівників</a:t>
              </a:r>
            </a:p>
          </p:txBody>
        </p:sp>
        <p:sp>
          <p:nvSpPr>
            <p:cNvPr id="72" name="Rectangle 31"/>
            <p:cNvSpPr>
              <a:spLocks noChangeArrowheads="1"/>
            </p:cNvSpPr>
            <p:nvPr/>
          </p:nvSpPr>
          <p:spPr bwMode="auto">
            <a:xfrm>
              <a:off x="107838" y="3716755"/>
              <a:ext cx="1318243" cy="918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rtl="0"/>
              <a:r>
                <a:rPr lang="uk" sz="1600" b="1" i="0" u="none" baseline="0">
                  <a:solidFill>
                    <a:srgbClr val="370C76"/>
                  </a:solidFill>
                  <a:latin typeface="Calibri"/>
                  <a:cs typeface="Calibri"/>
                </a:rPr>
                <a:t>Інформаційно-консультаційні центри</a:t>
              </a:r>
            </a:p>
          </p:txBody>
        </p:sp>
        <p:sp>
          <p:nvSpPr>
            <p:cNvPr id="75" name="Rectangle 28"/>
            <p:cNvSpPr>
              <a:spLocks noChangeArrowheads="1"/>
            </p:cNvSpPr>
            <p:nvPr/>
          </p:nvSpPr>
          <p:spPr bwMode="auto">
            <a:xfrm>
              <a:off x="7740779" y="3887891"/>
              <a:ext cx="1152142" cy="6659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 anchor="ctr"/>
            <a:lstStyle/>
            <a:p>
              <a:pPr algn="ctr" rtl="0"/>
              <a:r>
                <a:rPr lang="uk" sz="1600" b="1" i="0" u="none" baseline="0">
                  <a:solidFill>
                    <a:srgbClr val="370C76"/>
                  </a:solidFill>
                  <a:latin typeface="Calibri"/>
                  <a:cs typeface="Calibri"/>
                </a:rPr>
                <a:t>Інституційні органи</a:t>
              </a:r>
            </a:p>
          </p:txBody>
        </p:sp>
      </p:grpSp>
      <p:grpSp>
        <p:nvGrpSpPr>
          <p:cNvPr id="77" name="Group 64"/>
          <p:cNvGrpSpPr>
            <a:grpSpLocks/>
          </p:cNvGrpSpPr>
          <p:nvPr/>
        </p:nvGrpSpPr>
        <p:grpSpPr bwMode="auto">
          <a:xfrm>
            <a:off x="47328" y="1208148"/>
            <a:ext cx="11713301" cy="4679127"/>
            <a:chOff x="107838" y="1991863"/>
            <a:chExt cx="8785083" cy="4679595"/>
          </a:xfrm>
        </p:grpSpPr>
        <p:sp>
          <p:nvSpPr>
            <p:cNvPr id="78" name="Ellipse 7"/>
            <p:cNvSpPr/>
            <p:nvPr/>
          </p:nvSpPr>
          <p:spPr bwMode="auto">
            <a:xfrm>
              <a:off x="1042887" y="1991863"/>
              <a:ext cx="7274014" cy="4626439"/>
            </a:xfrm>
            <a:prstGeom prst="ellipse">
              <a:avLst/>
            </a:prstGeom>
            <a:noFill/>
            <a:ln w="127000">
              <a:solidFill>
                <a:srgbClr val="09FF7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" sz="2000" dirty="0">
                <a:solidFill>
                  <a:srgbClr val="370C76"/>
                </a:solidFill>
                <a:latin typeface="Calibri"/>
                <a:cs typeface="Calibri"/>
              </a:endParaRPr>
            </a:p>
          </p:txBody>
        </p:sp>
        <p:sp>
          <p:nvSpPr>
            <p:cNvPr id="79" name="Rectangle 29"/>
            <p:cNvSpPr>
              <a:spLocks noChangeArrowheads="1"/>
            </p:cNvSpPr>
            <p:nvPr/>
          </p:nvSpPr>
          <p:spPr bwMode="auto">
            <a:xfrm rot="-1246476">
              <a:off x="6122292" y="5766911"/>
              <a:ext cx="1273070" cy="664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l" rtl="0"/>
              <a:r>
                <a:rPr lang="uk" sz="1600" b="1" i="0" u="none" baseline="0">
                  <a:solidFill>
                    <a:srgbClr val="370C76"/>
                  </a:solidFill>
                  <a:latin typeface="Calibri"/>
                  <a:cs typeface="Calibri"/>
                </a:rPr>
                <a:t>Підприємства</a:t>
              </a:r>
            </a:p>
          </p:txBody>
        </p:sp>
        <p:sp>
          <p:nvSpPr>
            <p:cNvPr id="80" name="Rectangle 30"/>
            <p:cNvSpPr>
              <a:spLocks noChangeArrowheads="1"/>
            </p:cNvSpPr>
            <p:nvPr/>
          </p:nvSpPr>
          <p:spPr bwMode="auto">
            <a:xfrm rot="1208714">
              <a:off x="2045911" y="5899176"/>
              <a:ext cx="1560278" cy="7722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rtl="0"/>
              <a:r>
                <a:rPr lang="uk" sz="1600" b="1" i="0" u="none" baseline="0">
                  <a:solidFill>
                    <a:srgbClr val="370C76"/>
                  </a:solidFill>
                  <a:latin typeface="Calibri"/>
                  <a:cs typeface="Calibri"/>
                </a:rPr>
                <a:t>Організації роботодавців і працівників</a:t>
              </a:r>
            </a:p>
          </p:txBody>
        </p:sp>
        <p:sp>
          <p:nvSpPr>
            <p:cNvPr id="81" name="Rectangle 31"/>
            <p:cNvSpPr>
              <a:spLocks noChangeArrowheads="1"/>
            </p:cNvSpPr>
            <p:nvPr/>
          </p:nvSpPr>
          <p:spPr bwMode="auto">
            <a:xfrm>
              <a:off x="107838" y="3716755"/>
              <a:ext cx="1318243" cy="918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rtl="0"/>
              <a:r>
                <a:rPr lang="uk" sz="1600" b="1" i="0" u="none" baseline="0">
                  <a:solidFill>
                    <a:srgbClr val="370C76"/>
                  </a:solidFill>
                  <a:latin typeface="Calibri"/>
                  <a:cs typeface="Calibri"/>
                </a:rPr>
                <a:t>Інформаційно-консультаційні центри</a:t>
              </a:r>
            </a:p>
          </p:txBody>
        </p:sp>
        <p:sp>
          <p:nvSpPr>
            <p:cNvPr id="82" name="Rectangle 26"/>
            <p:cNvSpPr>
              <a:spLocks noChangeArrowheads="1"/>
            </p:cNvSpPr>
            <p:nvPr/>
          </p:nvSpPr>
          <p:spPr bwMode="auto">
            <a:xfrm rot="20433309">
              <a:off x="1879407" y="2039411"/>
              <a:ext cx="1507032" cy="667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rtl="0"/>
              <a:r>
                <a:rPr lang="uk" sz="1600" b="1" i="0" u="none" baseline="0" dirty="0">
                  <a:solidFill>
                    <a:srgbClr val="370C76"/>
                  </a:solidFill>
                  <a:latin typeface="Calibri"/>
                  <a:cs typeface="Calibri"/>
                </a:rPr>
                <a:t>Організації первинної підготовки</a:t>
              </a:r>
            </a:p>
          </p:txBody>
        </p:sp>
        <p:sp>
          <p:nvSpPr>
            <p:cNvPr id="83" name="Rectangle 28"/>
            <p:cNvSpPr>
              <a:spLocks noChangeArrowheads="1"/>
            </p:cNvSpPr>
            <p:nvPr/>
          </p:nvSpPr>
          <p:spPr bwMode="auto">
            <a:xfrm>
              <a:off x="7740779" y="3887891"/>
              <a:ext cx="1152142" cy="6659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 anchor="ctr"/>
            <a:lstStyle/>
            <a:p>
              <a:pPr algn="ctr" rtl="0"/>
              <a:r>
                <a:rPr lang="uk" sz="1600" b="1" i="0" u="none" baseline="0">
                  <a:solidFill>
                    <a:srgbClr val="370C76"/>
                  </a:solidFill>
                  <a:latin typeface="Calibri"/>
                  <a:cs typeface="Calibri"/>
                </a:rPr>
                <a:t>Інституційні органи</a:t>
              </a:r>
            </a:p>
          </p:txBody>
        </p:sp>
        <p:sp>
          <p:nvSpPr>
            <p:cNvPr id="84" name="Rectangle 27"/>
            <p:cNvSpPr>
              <a:spLocks noChangeArrowheads="1"/>
            </p:cNvSpPr>
            <p:nvPr/>
          </p:nvSpPr>
          <p:spPr bwMode="auto">
            <a:xfrm rot="1387245">
              <a:off x="6098682" y="2173505"/>
              <a:ext cx="1542530" cy="6675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rtl="0"/>
              <a:r>
                <a:rPr lang="uk" sz="1600" b="1" i="0" u="none" baseline="0" dirty="0">
                  <a:solidFill>
                    <a:srgbClr val="370C76"/>
                  </a:solidFill>
                  <a:latin typeface="Calibri"/>
                  <a:cs typeface="Calibri"/>
                </a:rPr>
                <a:t>Організації неперервного навчання</a:t>
              </a:r>
            </a:p>
          </p:txBody>
        </p:sp>
      </p:grpSp>
      <p:sp>
        <p:nvSpPr>
          <p:cNvPr id="86" name="TextBox 85"/>
          <p:cNvSpPr txBox="1"/>
          <p:nvPr/>
        </p:nvSpPr>
        <p:spPr bwMode="auto">
          <a:xfrm>
            <a:off x="9336360" y="6597932"/>
            <a:ext cx="135325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l" rtl="0" eaLnBrk="1" hangingPunct="1"/>
            <a:r>
              <a:rPr lang="uk" sz="800" b="0" i="0" u="none" baseline="0">
                <a:solidFill>
                  <a:schemeClr val="bg1">
                    <a:lumMod val="85000"/>
                  </a:schemeClr>
                </a:solidFill>
                <a:cs typeface="Arial" charset="0"/>
              </a:rPr>
              <a:t>ДІДЬЄ ЖЕЛІБЕР, ЄФО 2019</a:t>
            </a:r>
          </a:p>
        </p:txBody>
      </p:sp>
    </p:spTree>
    <p:extLst>
      <p:ext uri="{BB962C8B-B14F-4D97-AF65-F5344CB8AC3E}">
        <p14:creationId xmlns:p14="http://schemas.microsoft.com/office/powerpoint/2010/main" val="3855318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3" name="AutoShape 12"/>
          <p:cNvSpPr>
            <a:spLocks noChangeArrowheads="1"/>
          </p:cNvSpPr>
          <p:nvPr/>
        </p:nvSpPr>
        <p:spPr bwMode="auto">
          <a:xfrm>
            <a:off x="1026221" y="4437112"/>
            <a:ext cx="749300" cy="381000"/>
          </a:xfrm>
          <a:prstGeom prst="rightArrow">
            <a:avLst>
              <a:gd name="adj1" fmla="val 50000"/>
              <a:gd name="adj2" fmla="val 36875"/>
            </a:avLst>
          </a:prstGeom>
          <a:ln>
            <a:headEnd type="none" w="sm" len="sm"/>
            <a:tailEnd type="none" w="sm" len="sm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l" rtl="0" eaLnBrk="1" hangingPunct="1">
              <a:defRPr/>
            </a:pPr>
            <a:endParaRPr lang="uk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23564" name="AutoShape 13"/>
          <p:cNvSpPr>
            <a:spLocks noChangeArrowheads="1"/>
          </p:cNvSpPr>
          <p:nvPr/>
        </p:nvSpPr>
        <p:spPr bwMode="auto">
          <a:xfrm>
            <a:off x="1026221" y="5085184"/>
            <a:ext cx="749300" cy="381000"/>
          </a:xfrm>
          <a:prstGeom prst="rightArrow">
            <a:avLst>
              <a:gd name="adj1" fmla="val 50000"/>
              <a:gd name="adj2" fmla="val 36875"/>
            </a:avLst>
          </a:prstGeom>
          <a:ln>
            <a:headEnd type="none" w="sm" len="sm"/>
            <a:tailEnd type="none" w="sm" len="sm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0" eaLnBrk="1" hangingPunct="1">
              <a:defRPr/>
            </a:pPr>
            <a:endParaRPr lang="uk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70676" name="Text Box 10"/>
          <p:cNvSpPr txBox="1">
            <a:spLocks noChangeArrowheads="1"/>
          </p:cNvSpPr>
          <p:nvPr/>
        </p:nvSpPr>
        <p:spPr bwMode="auto">
          <a:xfrm>
            <a:off x="1872100" y="4469431"/>
            <a:ext cx="9216457" cy="40012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3399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uk" sz="2000" b="0" i="0" u="none" baseline="0">
                <a:solidFill>
                  <a:srgbClr val="000090"/>
                </a:solidFill>
                <a:latin typeface="Calibri"/>
                <a:cs typeface="Calibri"/>
              </a:rPr>
              <a:t>Соціальні питання: безпека, зарплата, робочий час та інше...</a:t>
            </a:r>
          </a:p>
        </p:txBody>
      </p:sp>
      <p:grpSp>
        <p:nvGrpSpPr>
          <p:cNvPr id="70677" name="Group 11"/>
          <p:cNvGrpSpPr>
            <a:grpSpLocks/>
          </p:cNvGrpSpPr>
          <p:nvPr/>
        </p:nvGrpSpPr>
        <p:grpSpPr bwMode="auto">
          <a:xfrm>
            <a:off x="412751" y="220605"/>
            <a:ext cx="11751075" cy="3560300"/>
            <a:chOff x="323528" y="488608"/>
            <a:chExt cx="8813847" cy="3560187"/>
          </a:xfrm>
        </p:grpSpPr>
        <p:grpSp>
          <p:nvGrpSpPr>
            <p:cNvPr id="70679" name="Group 9"/>
            <p:cNvGrpSpPr>
              <a:grpSpLocks/>
            </p:cNvGrpSpPr>
            <p:nvPr/>
          </p:nvGrpSpPr>
          <p:grpSpPr bwMode="auto">
            <a:xfrm>
              <a:off x="323528" y="488608"/>
              <a:ext cx="8785194" cy="1661671"/>
              <a:chOff x="323528" y="488608"/>
              <a:chExt cx="8785194" cy="1661671"/>
            </a:xfrm>
          </p:grpSpPr>
          <p:grpSp>
            <p:nvGrpSpPr>
              <p:cNvPr id="70688" name="Group 8"/>
              <p:cNvGrpSpPr>
                <a:grpSpLocks/>
              </p:cNvGrpSpPr>
              <p:nvPr/>
            </p:nvGrpSpPr>
            <p:grpSpPr bwMode="auto">
              <a:xfrm>
                <a:off x="323528" y="1392718"/>
                <a:ext cx="7992888" cy="757561"/>
                <a:chOff x="323528" y="1392718"/>
                <a:chExt cx="7992888" cy="757561"/>
              </a:xfrm>
            </p:grpSpPr>
            <p:sp>
              <p:nvSpPr>
                <p:cNvPr id="70690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6698754" y="1392718"/>
                  <a:ext cx="1617662" cy="369887"/>
                </a:xfrm>
                <a:prstGeom prst="rect">
                  <a:avLst/>
                </a:prstGeom>
                <a:solidFill>
                  <a:schemeClr val="bg1"/>
                </a:solidFill>
                <a:ln w="12700" cap="sq">
                  <a:solidFill>
                    <a:srgbClr val="336699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rgbClr val="003399"/>
                      </a:solidFill>
                      <a:latin typeface="Arial" charset="0"/>
                      <a:ea typeface="MS PGothic" charset="0"/>
                      <a:cs typeface="Arial" charset="0"/>
                    </a:defRPr>
                  </a:lvl1pPr>
                  <a:lvl2pPr>
                    <a:defRPr sz="2000">
                      <a:solidFill>
                        <a:srgbClr val="003399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>
                    <a:defRPr sz="2400">
                      <a:solidFill>
                        <a:srgbClr val="003399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>
                    <a:defRPr sz="2000">
                      <a:solidFill>
                        <a:srgbClr val="003399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>
                    <a:defRPr sz="2000">
                      <a:solidFill>
                        <a:srgbClr val="003399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eaLnBrk="0" hangingPunct="0">
                    <a:defRPr sz="2000">
                      <a:solidFill>
                        <a:srgbClr val="003399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eaLnBrk="0" hangingPunct="0">
                    <a:defRPr sz="2000">
                      <a:solidFill>
                        <a:srgbClr val="003399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eaLnBrk="0" hangingPunct="0">
                    <a:defRPr sz="2000">
                      <a:solidFill>
                        <a:srgbClr val="003399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eaLnBrk="0" hangingPunct="0">
                    <a:defRPr sz="2000">
                      <a:solidFill>
                        <a:srgbClr val="003399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uk" sz="1800" b="1" i="0" u="none" baseline="0">
                      <a:solidFill>
                        <a:srgbClr val="000090"/>
                      </a:solidFill>
                      <a:latin typeface="Calibri"/>
                      <a:cs typeface="Calibri"/>
                    </a:rPr>
                    <a:t>ЗАКОН</a:t>
                  </a:r>
                </a:p>
              </p:txBody>
            </p:sp>
            <p:sp>
              <p:nvSpPr>
                <p:cNvPr id="70691" name="Rectangle 4"/>
                <p:cNvSpPr>
                  <a:spLocks noChangeArrowheads="1"/>
                </p:cNvSpPr>
                <p:nvPr/>
              </p:nvSpPr>
              <p:spPr bwMode="auto">
                <a:xfrm>
                  <a:off x="323528" y="1752747"/>
                  <a:ext cx="4851400" cy="3975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488" tIns="44450" rIns="90488" bIns="44450">
                  <a:spAutoFit/>
                </a:bodyPr>
                <a:lstStyle/>
                <a:p>
                  <a:pPr algn="l" rtl="0" eaLnBrk="1" hangingPunct="1"/>
                  <a:r>
                    <a:rPr lang="uk" sz="2000" b="0" i="0" u="none" baseline="0">
                      <a:solidFill>
                        <a:srgbClr val="000090"/>
                      </a:solidFill>
                      <a:latin typeface="Calibri"/>
                      <a:cs typeface="Calibri"/>
                    </a:rPr>
                    <a:t>Спільний національний комітет з питань зайнятості (CPNE)</a:t>
                  </a:r>
                  <a:endParaRPr lang="uk" dirty="0">
                    <a:solidFill>
                      <a:srgbClr val="000090"/>
                    </a:solidFill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70689" name="Rectangle 2"/>
              <p:cNvSpPr txBox="1">
                <a:spLocks noChangeArrowheads="1"/>
              </p:cNvSpPr>
              <p:nvPr/>
            </p:nvSpPr>
            <p:spPr bwMode="auto">
              <a:xfrm>
                <a:off x="841581" y="488608"/>
                <a:ext cx="8267141" cy="6361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0"/>
              <a:lstStyle>
                <a:lvl1pPr>
                  <a:defRPr sz="2400">
                    <a:solidFill>
                      <a:srgbClr val="003399"/>
                    </a:solidFill>
                    <a:latin typeface="Arial" charset="0"/>
                    <a:ea typeface="MS PGothic" charset="0"/>
                    <a:cs typeface="Arial" charset="0"/>
                  </a:defRPr>
                </a:lvl1pPr>
                <a:lvl2pPr>
                  <a:defRPr sz="2000">
                    <a:solidFill>
                      <a:srgbClr val="003399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>
                  <a:defRPr sz="2400">
                    <a:solidFill>
                      <a:srgbClr val="003399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>
                  <a:defRPr sz="2000">
                    <a:solidFill>
                      <a:srgbClr val="003399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>
                  <a:defRPr sz="2000">
                    <a:solidFill>
                      <a:srgbClr val="003399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eaLnBrk="0" hangingPunct="0">
                  <a:defRPr sz="2000">
                    <a:solidFill>
                      <a:srgbClr val="003399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eaLnBrk="0" hangingPunct="0">
                  <a:defRPr sz="2000">
                    <a:solidFill>
                      <a:srgbClr val="003399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eaLnBrk="0" hangingPunct="0">
                  <a:defRPr sz="2000">
                    <a:solidFill>
                      <a:srgbClr val="003399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eaLnBrk="0" hangingPunct="0">
                  <a:defRPr sz="2000">
                    <a:solidFill>
                      <a:srgbClr val="003399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l" rtl="0" eaLnBrk="1" hangingPunct="1"/>
                <a:r>
                  <a:rPr lang="uk" sz="2800" b="0" i="0" u="none" baseline="0">
                    <a:solidFill>
                      <a:srgbClr val="000090"/>
                    </a:solidFill>
                    <a:latin typeface="Calibri"/>
                    <a:cs typeface="Calibri"/>
                  </a:rPr>
                  <a:t>Галузеві переговори</a:t>
                </a:r>
                <a:r>
                  <a:rPr lang="uk" b="0" i="0" u="none" baseline="0">
                    <a:solidFill>
                      <a:srgbClr val="000090"/>
                    </a:solidFill>
                    <a:latin typeface="Calibri"/>
                    <a:cs typeface="Calibri"/>
                  </a:rPr>
                  <a:t> </a:t>
                </a:r>
                <a:r>
                  <a:rPr lang="uk" sz="1200" b="0" i="1" u="none" baseline="0">
                    <a:solidFill>
                      <a:srgbClr val="000090"/>
                    </a:solidFill>
                    <a:latin typeface="Calibri"/>
                    <a:cs typeface="Calibri"/>
                  </a:rPr>
                  <a:t>(нагадування)</a:t>
                </a:r>
              </a:p>
            </p:txBody>
          </p:sp>
        </p:grpSp>
        <p:grpSp>
          <p:nvGrpSpPr>
            <p:cNvPr id="70680" name="Group 10"/>
            <p:cNvGrpSpPr>
              <a:grpSpLocks/>
            </p:cNvGrpSpPr>
            <p:nvPr/>
          </p:nvGrpSpPr>
          <p:grpSpPr bwMode="auto">
            <a:xfrm>
              <a:off x="1345872" y="2675987"/>
              <a:ext cx="7791503" cy="1372808"/>
              <a:chOff x="1345872" y="2675987"/>
              <a:chExt cx="7791503" cy="1372808"/>
            </a:xfrm>
          </p:grpSpPr>
          <p:grpSp>
            <p:nvGrpSpPr>
              <p:cNvPr id="70681" name="Group 39"/>
              <p:cNvGrpSpPr>
                <a:grpSpLocks/>
              </p:cNvGrpSpPr>
              <p:nvPr/>
            </p:nvGrpSpPr>
            <p:grpSpPr bwMode="auto">
              <a:xfrm>
                <a:off x="1345872" y="2677195"/>
                <a:ext cx="2434043" cy="1371600"/>
                <a:chOff x="1275948" y="2974901"/>
                <a:chExt cx="2434043" cy="1371600"/>
              </a:xfrm>
            </p:grpSpPr>
            <p:sp>
              <p:nvSpPr>
                <p:cNvPr id="70686" name="AutoShape 7"/>
                <p:cNvSpPr>
                  <a:spLocks noChangeArrowheads="1"/>
                </p:cNvSpPr>
                <p:nvPr/>
              </p:nvSpPr>
              <p:spPr bwMode="auto">
                <a:xfrm rot="10776975">
                  <a:off x="1275948" y="2974901"/>
                  <a:ext cx="2434043" cy="1371600"/>
                </a:xfrm>
                <a:prstGeom prst="flowChartDelay">
                  <a:avLst/>
                </a:prstGeom>
                <a:solidFill>
                  <a:srgbClr val="003366"/>
                </a:solidFill>
                <a:ln w="12700" cap="sq">
                  <a:solidFill>
                    <a:srgbClr val="99CCFF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l" rtl="0" eaLnBrk="1" hangingPunct="1"/>
                  <a:endParaRPr lang="uk">
                    <a:solidFill>
                      <a:schemeClr val="bg1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0687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286000" y="3251629"/>
                  <a:ext cx="1277938" cy="762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rgbClr val="003399"/>
                      </a:solidFill>
                      <a:latin typeface="Arial" charset="0"/>
                      <a:ea typeface="MS PGothic" charset="0"/>
                      <a:cs typeface="Arial" charset="0"/>
                    </a:defRPr>
                  </a:lvl1pPr>
                  <a:lvl2pPr>
                    <a:defRPr sz="2000">
                      <a:solidFill>
                        <a:srgbClr val="003399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>
                    <a:defRPr sz="2400">
                      <a:solidFill>
                        <a:srgbClr val="003399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>
                    <a:defRPr sz="2000">
                      <a:solidFill>
                        <a:srgbClr val="003399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>
                    <a:defRPr sz="2000">
                      <a:solidFill>
                        <a:srgbClr val="003399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eaLnBrk="0" hangingPunct="0">
                    <a:defRPr sz="2000">
                      <a:solidFill>
                        <a:srgbClr val="003399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eaLnBrk="0" hangingPunct="0">
                    <a:defRPr sz="2000">
                      <a:solidFill>
                        <a:srgbClr val="003399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eaLnBrk="0" hangingPunct="0">
                    <a:defRPr sz="2000">
                      <a:solidFill>
                        <a:srgbClr val="003399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eaLnBrk="0" hangingPunct="0">
                    <a:defRPr sz="2000">
                      <a:solidFill>
                        <a:srgbClr val="003399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algn="l" rtl="0" eaLnBrk="1" hangingPunct="1">
                    <a:spcBef>
                      <a:spcPct val="50000"/>
                    </a:spcBef>
                  </a:pPr>
                  <a:r>
                    <a:rPr lang="uk" sz="2200" b="0" i="0" u="none" baseline="0">
                      <a:solidFill>
                        <a:srgbClr val="FFFFFF"/>
                      </a:solidFill>
                      <a:latin typeface="Calibri"/>
                      <a:cs typeface="Calibri"/>
                    </a:rPr>
                    <a:t>Профспілки</a:t>
                  </a:r>
                </a:p>
              </p:txBody>
            </p:sp>
          </p:grpSp>
          <p:sp>
            <p:nvSpPr>
              <p:cNvPr id="70682" name="Text Box 9"/>
              <p:cNvSpPr txBox="1">
                <a:spLocks noChangeArrowheads="1"/>
              </p:cNvSpPr>
              <p:nvPr/>
            </p:nvSpPr>
            <p:spPr bwMode="auto">
              <a:xfrm>
                <a:off x="6746600" y="3048850"/>
                <a:ext cx="2390775" cy="6461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rgbClr val="003399"/>
                    </a:solidFill>
                    <a:latin typeface="Arial" charset="0"/>
                    <a:ea typeface="MS PGothic" charset="0"/>
                    <a:cs typeface="Arial" charset="0"/>
                  </a:defRPr>
                </a:lvl1pPr>
                <a:lvl2pPr>
                  <a:defRPr sz="2000">
                    <a:solidFill>
                      <a:srgbClr val="003399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>
                  <a:defRPr sz="2400">
                    <a:solidFill>
                      <a:srgbClr val="003399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>
                  <a:defRPr sz="2000">
                    <a:solidFill>
                      <a:srgbClr val="003399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>
                  <a:defRPr sz="2000">
                    <a:solidFill>
                      <a:srgbClr val="003399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eaLnBrk="0" hangingPunct="0">
                  <a:defRPr sz="2000">
                    <a:solidFill>
                      <a:srgbClr val="003399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eaLnBrk="0" hangingPunct="0">
                  <a:defRPr sz="2000">
                    <a:solidFill>
                      <a:srgbClr val="003399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eaLnBrk="0" hangingPunct="0">
                  <a:defRPr sz="2000">
                    <a:solidFill>
                      <a:srgbClr val="003399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eaLnBrk="0" hangingPunct="0">
                  <a:defRPr sz="2000">
                    <a:solidFill>
                      <a:srgbClr val="003399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</a:pPr>
                <a:r>
                  <a:rPr lang="uk" sz="1800" b="0" i="0" u="none" baseline="0">
                    <a:solidFill>
                      <a:srgbClr val="000090"/>
                    </a:solidFill>
                    <a:latin typeface="Calibri"/>
                    <a:cs typeface="Calibri"/>
                  </a:rPr>
                  <a:t>Рівень філій</a:t>
                </a:r>
                <a:r>
                  <a:rPr lang="uk" sz="1800">
                    <a:solidFill>
                      <a:srgbClr val="000090"/>
                    </a:solidFill>
                    <a:latin typeface="Calibri"/>
                    <a:cs typeface="Calibri"/>
                  </a:rPr>
                  <a:t/>
                </a:r>
                <a:br>
                  <a:rPr lang="uk" sz="1800">
                    <a:solidFill>
                      <a:srgbClr val="000090"/>
                    </a:solidFill>
                    <a:latin typeface="Calibri"/>
                    <a:cs typeface="Calibri"/>
                  </a:rPr>
                </a:br>
                <a:r>
                  <a:rPr lang="uk" sz="1800" b="0" i="0" u="none" baseline="0">
                    <a:solidFill>
                      <a:srgbClr val="000090"/>
                    </a:solidFill>
                    <a:latin typeface="Calibri"/>
                    <a:cs typeface="Calibri"/>
                  </a:rPr>
                  <a:t>(колективний договір)</a:t>
                </a:r>
              </a:p>
            </p:txBody>
          </p:sp>
          <p:grpSp>
            <p:nvGrpSpPr>
              <p:cNvPr id="70683" name="Group 46"/>
              <p:cNvGrpSpPr>
                <a:grpSpLocks/>
              </p:cNvGrpSpPr>
              <p:nvPr/>
            </p:nvGrpSpPr>
            <p:grpSpPr bwMode="auto">
              <a:xfrm>
                <a:off x="4010128" y="2675987"/>
                <a:ext cx="2304397" cy="1371600"/>
                <a:chOff x="3969449" y="2973817"/>
                <a:chExt cx="2304397" cy="1371600"/>
              </a:xfrm>
            </p:grpSpPr>
            <p:sp>
              <p:nvSpPr>
                <p:cNvPr id="70684" name="AutoShape 5"/>
                <p:cNvSpPr>
                  <a:spLocks noChangeArrowheads="1"/>
                </p:cNvSpPr>
                <p:nvPr/>
              </p:nvSpPr>
              <p:spPr bwMode="auto">
                <a:xfrm>
                  <a:off x="3969449" y="2973817"/>
                  <a:ext cx="2304397" cy="1371600"/>
                </a:xfrm>
                <a:prstGeom prst="flowChartDelay">
                  <a:avLst/>
                </a:prstGeom>
                <a:solidFill>
                  <a:srgbClr val="003366"/>
                </a:solidFill>
                <a:ln w="12700" cap="sq">
                  <a:solidFill>
                    <a:srgbClr val="99CCFF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l" rtl="0" eaLnBrk="1" hangingPunct="1"/>
                  <a:endParaRPr lang="uk">
                    <a:solidFill>
                      <a:schemeClr val="bg1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0685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4291013" y="3251639"/>
                  <a:ext cx="1649412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rgbClr val="003399"/>
                      </a:solidFill>
                      <a:latin typeface="Arial" charset="0"/>
                      <a:ea typeface="MS PGothic" charset="0"/>
                      <a:cs typeface="Arial" charset="0"/>
                    </a:defRPr>
                  </a:lvl1pPr>
                  <a:lvl2pPr>
                    <a:defRPr sz="2000">
                      <a:solidFill>
                        <a:srgbClr val="003399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>
                    <a:defRPr sz="2400">
                      <a:solidFill>
                        <a:srgbClr val="003399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>
                    <a:defRPr sz="2000">
                      <a:solidFill>
                        <a:srgbClr val="003399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>
                    <a:defRPr sz="2000">
                      <a:solidFill>
                        <a:srgbClr val="003399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eaLnBrk="0" hangingPunct="0">
                    <a:defRPr sz="2000">
                      <a:solidFill>
                        <a:srgbClr val="003399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eaLnBrk="0" hangingPunct="0">
                    <a:defRPr sz="2000">
                      <a:solidFill>
                        <a:srgbClr val="003399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eaLnBrk="0" hangingPunct="0">
                    <a:defRPr sz="2000">
                      <a:solidFill>
                        <a:srgbClr val="003399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eaLnBrk="0" hangingPunct="0">
                    <a:defRPr sz="2000">
                      <a:solidFill>
                        <a:srgbClr val="003399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algn="l" rtl="0" eaLnBrk="1" hangingPunct="1">
                    <a:spcBef>
                      <a:spcPct val="50000"/>
                    </a:spcBef>
                  </a:pPr>
                  <a:r>
                    <a:rPr lang="uk" sz="2200" b="0" i="0" u="none" baseline="0">
                      <a:solidFill>
                        <a:srgbClr val="FFFFFF"/>
                      </a:solidFill>
                      <a:latin typeface="Calibri"/>
                      <a:cs typeface="Calibri"/>
                    </a:rPr>
                    <a:t>Федерація</a:t>
                  </a:r>
                  <a:r>
                    <a:rPr lang="uk" sz="2200">
                      <a:solidFill>
                        <a:srgbClr val="FFFFFF"/>
                      </a:solidFill>
                      <a:latin typeface="Calibri"/>
                      <a:cs typeface="Calibri"/>
                    </a:rPr>
                    <a:t/>
                  </a:r>
                  <a:br>
                    <a:rPr lang="uk" sz="2200">
                      <a:solidFill>
                        <a:srgbClr val="FFFFFF"/>
                      </a:solidFill>
                      <a:latin typeface="Calibri"/>
                      <a:cs typeface="Calibri"/>
                    </a:rPr>
                  </a:br>
                  <a:r>
                    <a:rPr lang="uk" sz="2200" b="0" i="0" u="none" baseline="0">
                      <a:solidFill>
                        <a:srgbClr val="FFFFFF"/>
                      </a:solidFill>
                      <a:latin typeface="Calibri"/>
                      <a:cs typeface="Calibri"/>
                    </a:rPr>
                    <a:t>роботодавців</a:t>
                  </a:r>
                </a:p>
              </p:txBody>
            </p:sp>
          </p:grpSp>
        </p:grpSp>
      </p:grpSp>
      <p:sp>
        <p:nvSpPr>
          <p:cNvPr id="70678" name="Text Box 11"/>
          <p:cNvSpPr txBox="1">
            <a:spLocks noChangeArrowheads="1"/>
          </p:cNvSpPr>
          <p:nvPr/>
        </p:nvSpPr>
        <p:spPr bwMode="auto">
          <a:xfrm>
            <a:off x="1871533" y="5045142"/>
            <a:ext cx="9793817" cy="40008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3399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uk" sz="2000" b="0" i="0" u="none" baseline="0">
                <a:solidFill>
                  <a:srgbClr val="000090"/>
                </a:solidFill>
                <a:latin typeface="Calibri"/>
                <a:cs typeface="Calibri"/>
              </a:rPr>
              <a:t>Питання професійного навчання: фінансування, диплом від галузі та інше...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624418" y="4869160"/>
            <a:ext cx="11233149" cy="864046"/>
          </a:xfrm>
          <a:prstGeom prst="ellipse">
            <a:avLst/>
          </a:prstGeom>
          <a:noFill/>
          <a:ln w="762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3175" algn="l" rtl="0" eaLnBrk="1" hangingPunct="1">
              <a:defRPr/>
            </a:pPr>
            <a:endParaRPr lang="uk">
              <a:latin typeface="Calibri"/>
              <a:ea typeface="ＭＳ Ｐゴシック" charset="0"/>
              <a:cs typeface="Calibri"/>
            </a:endParaRPr>
          </a:p>
        </p:txBody>
      </p:sp>
      <p:cxnSp>
        <p:nvCxnSpPr>
          <p:cNvPr id="36" name="Straight Connector 35"/>
          <p:cNvCxnSpPr/>
          <p:nvPr/>
        </p:nvCxnSpPr>
        <p:spPr bwMode="auto">
          <a:xfrm>
            <a:off x="527051" y="764704"/>
            <a:ext cx="1152101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3250645" y="5733256"/>
            <a:ext cx="4006225" cy="792088"/>
            <a:chOff x="2437983" y="5733256"/>
            <a:chExt cx="3004669" cy="792088"/>
          </a:xfrm>
        </p:grpSpPr>
        <p:sp>
          <p:nvSpPr>
            <p:cNvPr id="2" name="Rectangle 1"/>
            <p:cNvSpPr/>
            <p:nvPr/>
          </p:nvSpPr>
          <p:spPr>
            <a:xfrm>
              <a:off x="2437983" y="6063679"/>
              <a:ext cx="300466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/>
              <a:r>
                <a:rPr lang="uk" sz="2400" b="0" i="0" u="none" baseline="0">
                  <a:solidFill>
                    <a:srgbClr val="3A177F"/>
                  </a:solidFill>
                  <a:latin typeface="Calibri"/>
                  <a:cs typeface="Calibri"/>
                </a:rPr>
                <a:t>Спільний затверджений орган зі збору внесків </a:t>
              </a:r>
              <a:endParaRPr lang="uk" sz="2400" dirty="0"/>
            </a:p>
          </p:txBody>
        </p:sp>
        <p:cxnSp>
          <p:nvCxnSpPr>
            <p:cNvPr id="4" name="Straight Arrow Connector 3"/>
            <p:cNvCxnSpPr/>
            <p:nvPr/>
          </p:nvCxnSpPr>
          <p:spPr>
            <a:xfrm>
              <a:off x="4355976" y="5733256"/>
              <a:ext cx="0" cy="432048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 bwMode="auto">
          <a:xfrm>
            <a:off x="9336360" y="6597932"/>
            <a:ext cx="135325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l" rtl="0" eaLnBrk="1" hangingPunct="1"/>
            <a:r>
              <a:rPr lang="uk" sz="800" b="0" i="0" u="none" baseline="0">
                <a:solidFill>
                  <a:schemeClr val="bg1">
                    <a:lumMod val="85000"/>
                  </a:schemeClr>
                </a:solidFill>
                <a:cs typeface="Arial" charset="0"/>
              </a:rPr>
              <a:t>ДІДЬЄ ЖЕЛІБЕР, ЄФО 2019</a:t>
            </a:r>
          </a:p>
        </p:txBody>
      </p:sp>
    </p:spTree>
    <p:extLst>
      <p:ext uri="{BB962C8B-B14F-4D97-AF65-F5344CB8AC3E}">
        <p14:creationId xmlns:p14="http://schemas.microsoft.com/office/powerpoint/2010/main" val="477738344"/>
      </p:ext>
    </p:extLst>
  </p:cSld>
  <p:clrMapOvr>
    <a:masterClrMapping/>
  </p:clrMapOvr>
  <p:transition spd="med">
    <p:random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4384</TotalTime>
  <Words>1016</Words>
  <Application>Microsoft Office PowerPoint</Application>
  <PresentationFormat>Custom</PresentationFormat>
  <Paragraphs>238</Paragraphs>
  <Slides>17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Огляд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Joanna Anstey</dc:creator>
  <cp:lastModifiedBy>kochubeeva</cp:lastModifiedBy>
  <cp:revision>99</cp:revision>
  <dcterms:created xsi:type="dcterms:W3CDTF">2018-08-24T12:33:36Z</dcterms:created>
  <dcterms:modified xsi:type="dcterms:W3CDTF">2019-02-28T11:05:22Z</dcterms:modified>
</cp:coreProperties>
</file>