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notesMasterIdLst>
    <p:notesMasterId r:id="rId26"/>
  </p:notesMasterIdLst>
  <p:sldIdLst>
    <p:sldId id="256" r:id="rId6"/>
    <p:sldId id="259" r:id="rId7"/>
    <p:sldId id="257" r:id="rId8"/>
    <p:sldId id="258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386" r:id="rId17"/>
    <p:sldId id="267" r:id="rId18"/>
    <p:sldId id="287" r:id="rId19"/>
    <p:sldId id="387" r:id="rId20"/>
    <p:sldId id="344" r:id="rId21"/>
    <p:sldId id="286" r:id="rId22"/>
    <p:sldId id="388" r:id="rId23"/>
    <p:sldId id="384" r:id="rId24"/>
    <p:sldId id="385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AE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0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9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77B741-BC93-0048-9AA5-17474F4F60B3}" type="datetimeFigureOut">
              <a:rPr lang="en-GB" smtClean="0"/>
              <a:t>25/02/2019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883520-EF17-BF47-AFA0-6A268DD08A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64333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@</a:t>
            </a:r>
            <a:r>
              <a:rPr lang="uk-UA" dirty="0" err="1"/>
              <a:t>Ар’єн</a:t>
            </a:r>
            <a:r>
              <a:rPr lang="uk-UA" dirty="0"/>
              <a:t> </a:t>
            </a:r>
            <a:r>
              <a:rPr lang="uk-UA" dirty="0" err="1"/>
              <a:t>Дей</a:t>
            </a:r>
            <a:endParaRPr lang="en-US" dirty="0"/>
          </a:p>
          <a:p>
            <a:r>
              <a:rPr lang="uk-UA" dirty="0"/>
              <a:t>Зв’язок між ПС і професійною кваліфікацією, кваліфікацією і процесом навчання, кваліфікацією і процесом сертифікації (присвоєнням кваліфікації)</a:t>
            </a:r>
          </a:p>
          <a:p>
            <a:r>
              <a:rPr lang="uk-UA" dirty="0"/>
              <a:t>Присвоєння кваліфікації: оцінювання і забезпечення якості</a:t>
            </a:r>
          </a:p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9C38AD-272E-49C6-9EDF-AC09A3477B4B}" type="slidenum">
              <a:rPr lang="en-GB" smtClean="0"/>
              <a:pPr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83531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8C7F9-07FF-4805-8BA9-B894B30B6044}" type="datetimeFigureOut">
              <a:rPr lang="en-GB" smtClean="0"/>
              <a:t>25/02/2019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1A997-4F9D-4FA2-A448-6D240456DB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4354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8C7F9-07FF-4805-8BA9-B894B30B6044}" type="datetimeFigureOut">
              <a:rPr lang="en-GB" smtClean="0"/>
              <a:t>25/02/2019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1A997-4F9D-4FA2-A448-6D240456DB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3217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8C7F9-07FF-4805-8BA9-B894B30B6044}" type="datetimeFigureOut">
              <a:rPr lang="en-GB" smtClean="0"/>
              <a:t>25/02/2019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1A997-4F9D-4FA2-A448-6D240456DB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7920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8C7F9-07FF-4805-8BA9-B894B30B6044}" type="datetimeFigureOut">
              <a:rPr lang="en-GB" smtClean="0"/>
              <a:t>25/02/2019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1A997-4F9D-4FA2-A448-6D240456DB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6216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8C7F9-07FF-4805-8BA9-B894B30B6044}" type="datetimeFigureOut">
              <a:rPr lang="en-GB" smtClean="0"/>
              <a:t>25/02/2019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1A997-4F9D-4FA2-A448-6D240456DB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9059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8C7F9-07FF-4805-8BA9-B894B30B6044}" type="datetimeFigureOut">
              <a:rPr lang="en-GB" smtClean="0"/>
              <a:t>25/02/2019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1A997-4F9D-4FA2-A448-6D240456DB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5295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8C7F9-07FF-4805-8BA9-B894B30B6044}" type="datetimeFigureOut">
              <a:rPr lang="en-GB" smtClean="0"/>
              <a:t>25/02/2019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1A997-4F9D-4FA2-A448-6D240456DB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3311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8C7F9-07FF-4805-8BA9-B894B30B6044}" type="datetimeFigureOut">
              <a:rPr lang="en-GB" smtClean="0"/>
              <a:t>25/02/2019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1A997-4F9D-4FA2-A448-6D240456DB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3571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8C7F9-07FF-4805-8BA9-B894B30B6044}" type="datetimeFigureOut">
              <a:rPr lang="en-GB" smtClean="0"/>
              <a:t>25/02/2019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1A997-4F9D-4FA2-A448-6D240456DB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9427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8C7F9-07FF-4805-8BA9-B894B30B6044}" type="datetimeFigureOut">
              <a:rPr lang="en-GB" smtClean="0"/>
              <a:t>25/02/2019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1A997-4F9D-4FA2-A448-6D240456DB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7937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8C7F9-07FF-4805-8BA9-B894B30B6044}" type="datetimeFigureOut">
              <a:rPr lang="en-GB" smtClean="0"/>
              <a:t>25/02/2019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1A997-4F9D-4FA2-A448-6D240456DB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4265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58C7F9-07FF-4805-8BA9-B894B30B6044}" type="datetimeFigureOut">
              <a:rPr lang="en-GB" smtClean="0"/>
              <a:t>25/02/2019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91A997-4F9D-4FA2-A448-6D240456DB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4426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7" Type="http://schemas.openxmlformats.org/officeDocument/2006/relationships/image" Target="../media/image25.tif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tiff"/><Relationship Id="rId5" Type="http://schemas.openxmlformats.org/officeDocument/2006/relationships/image" Target="../media/image23.tiff"/><Relationship Id="rId4" Type="http://schemas.openxmlformats.org/officeDocument/2006/relationships/image" Target="../media/image22.tif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tiff"/><Relationship Id="rId4" Type="http://schemas.openxmlformats.org/officeDocument/2006/relationships/image" Target="../media/image11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7" Type="http://schemas.openxmlformats.org/officeDocument/2006/relationships/image" Target="../media/image18.png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tiff"/><Relationship Id="rId5" Type="http://schemas.openxmlformats.org/officeDocument/2006/relationships/image" Target="../media/image16.tiff"/><Relationship Id="rId4" Type="http://schemas.openxmlformats.org/officeDocument/2006/relationships/image" Target="../media/image15.tif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5377" y="450167"/>
            <a:ext cx="5170061" cy="484005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344" y="5473005"/>
            <a:ext cx="12192000" cy="1815882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ctr"/>
            <a:r>
              <a:rPr lang="en-GB" sz="2800" b="1" dirty="0" err="1" smtClean="0">
                <a:solidFill>
                  <a:schemeClr val="bg1"/>
                </a:solidFill>
                <a:latin typeface="Trebuchet MS" panose="020B0603020202020204" pitchFamily="34" charset="0"/>
              </a:rPr>
              <a:t>Навч</a:t>
            </a:r>
            <a:r>
              <a:rPr lang="uk-UA" sz="2800" b="1" dirty="0" err="1" smtClean="0">
                <a:solidFill>
                  <a:schemeClr val="bg1"/>
                </a:solidFill>
                <a:latin typeface="Trebuchet MS" panose="020B0603020202020204" pitchFamily="34" charset="0"/>
              </a:rPr>
              <a:t>альний</a:t>
            </a:r>
            <a:r>
              <a:rPr lang="uk-UA" sz="2800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 семінар</a:t>
            </a:r>
            <a:r>
              <a:rPr lang="en-GB" sz="2800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Trebuchet MS" panose="020B0603020202020204" pitchFamily="34" charset="0"/>
              </a:rPr>
              <a:t>для</a:t>
            </a:r>
            <a:r>
              <a:rPr lang="en-GB" sz="2800" b="1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Trebuchet MS" panose="020B0603020202020204" pitchFamily="34" charset="0"/>
              </a:rPr>
              <a:t>Національного</a:t>
            </a:r>
            <a:r>
              <a:rPr lang="en-GB" sz="2800" b="1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Trebuchet MS" panose="020B0603020202020204" pitchFamily="34" charset="0"/>
              </a:rPr>
              <a:t>агентства</a:t>
            </a:r>
            <a:r>
              <a:rPr lang="en-GB" sz="2800" b="1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en-GB" sz="2800" b="1" dirty="0" err="1" smtClean="0">
                <a:solidFill>
                  <a:schemeClr val="bg1"/>
                </a:solidFill>
                <a:latin typeface="Trebuchet MS" panose="020B0603020202020204" pitchFamily="34" charset="0"/>
              </a:rPr>
              <a:t>кваліфікацій</a:t>
            </a:r>
            <a:r>
              <a:rPr lang="en-GB" sz="2800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en-GB" sz="2800" b="1" dirty="0" err="1" smtClean="0">
                <a:solidFill>
                  <a:schemeClr val="bg1"/>
                </a:solidFill>
                <a:latin typeface="Trebuchet MS" panose="020B0603020202020204" pitchFamily="34" charset="0"/>
              </a:rPr>
              <a:t>Україн</a:t>
            </a:r>
            <a:r>
              <a:rPr lang="uk-UA" sz="2800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и</a:t>
            </a:r>
            <a:endParaRPr lang="en-GB" sz="2800" b="1" dirty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pPr algn="ctr"/>
            <a:endParaRPr lang="en-GB" sz="2800" dirty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pPr algn="ctr"/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</a:rPr>
              <a:t>Європейський фонд освіти</a:t>
            </a:r>
            <a:r>
              <a:rPr lang="en-US" sz="2800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ru-RU" sz="28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Турин, 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</a:rPr>
              <a:t>26-28 лютого 2019 року</a:t>
            </a:r>
            <a:endParaRPr lang="en-GB" sz="2800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84739"/>
            <a:ext cx="5012307" cy="2785402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xmlns="" id="{50085558-20DA-6344-964A-DA5584AB7F07}"/>
              </a:ext>
            </a:extLst>
          </p:cNvPr>
          <p:cNvSpPr/>
          <p:nvPr/>
        </p:nvSpPr>
        <p:spPr>
          <a:xfrm>
            <a:off x="117963" y="6170783"/>
            <a:ext cx="647480" cy="64748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6947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0"/>
    </mc:Choice>
    <mc:Fallback xmlns="">
      <p:transition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D8AB16D-B3A4-794F-B094-D365946E7E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0"/>
            <a:ext cx="4056613" cy="31920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39D9F80-82FC-9347-9067-AF8EE98E35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92087"/>
            <a:ext cx="3923607" cy="36659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1C096F8-7F9A-494A-85B6-897AEE810C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3607" y="3281993"/>
            <a:ext cx="4488872" cy="35760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D4F7E4B-EE8B-6B47-8294-024BE505B4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12479" y="3398370"/>
            <a:ext cx="3779521" cy="34596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5605B69-7B75-8747-816E-BCEC766D54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23607" y="36639"/>
            <a:ext cx="4488872" cy="324535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0C693175-C219-584A-AD41-5C42261628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12478" y="36638"/>
            <a:ext cx="3779521" cy="3281993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xmlns="" id="{C9BE7872-8092-3744-8D14-9A9FD32D48F0}"/>
              </a:ext>
            </a:extLst>
          </p:cNvPr>
          <p:cNvSpPr/>
          <p:nvPr/>
        </p:nvSpPr>
        <p:spPr>
          <a:xfrm>
            <a:off x="117963" y="6170783"/>
            <a:ext cx="647480" cy="64748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1723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0"/>
    </mc:Choice>
    <mc:Fallback xmlns="">
      <p:transition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D24E87C9-CD2E-6A47-AB3A-C1AE4365D5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876"/>
            <a:ext cx="12003578" cy="6736124"/>
          </a:xfr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xmlns="" id="{9E393C2A-0610-1E43-B688-C56FC1BC74B4}"/>
              </a:ext>
            </a:extLst>
          </p:cNvPr>
          <p:cNvSpPr/>
          <p:nvPr/>
        </p:nvSpPr>
        <p:spPr>
          <a:xfrm>
            <a:off x="117963" y="6170783"/>
            <a:ext cx="647480" cy="64748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0672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0"/>
    </mc:Choice>
    <mc:Fallback xmlns="">
      <p:transition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1E1A6ADF-6596-FF48-AA54-A18A67E638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287" y="22170"/>
            <a:ext cx="12227469" cy="6835830"/>
          </a:xfr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xmlns="" id="{61E93125-9FF8-AD4A-8429-4EF4068C40C2}"/>
              </a:ext>
            </a:extLst>
          </p:cNvPr>
          <p:cNvSpPr/>
          <p:nvPr/>
        </p:nvSpPr>
        <p:spPr>
          <a:xfrm>
            <a:off x="117963" y="6170783"/>
            <a:ext cx="647480" cy="64748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7155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0"/>
    </mc:Choice>
    <mc:Fallback xmlns="">
      <p:transition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8D26FC62-9CFE-4446-9302-93A70D2F87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xmlns="" id="{40C27A2D-D4F6-8F4F-95D2-B579D3D3EBCA}"/>
              </a:ext>
            </a:extLst>
          </p:cNvPr>
          <p:cNvSpPr/>
          <p:nvPr/>
        </p:nvSpPr>
        <p:spPr>
          <a:xfrm>
            <a:off x="117963" y="6170783"/>
            <a:ext cx="647480" cy="64748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222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0"/>
    </mc:Choice>
    <mc:Fallback xmlns="">
      <p:transition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5C343AD-FCC3-FE4B-BC65-2CF0B65A37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05" y="615143"/>
            <a:ext cx="11992495" cy="5968076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xmlns="" id="{433C3ECF-173A-FF4F-9A6B-92A91D9A0629}"/>
              </a:ext>
            </a:extLst>
          </p:cNvPr>
          <p:cNvSpPr/>
          <p:nvPr/>
        </p:nvSpPr>
        <p:spPr>
          <a:xfrm>
            <a:off x="117963" y="6170783"/>
            <a:ext cx="647480" cy="64748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1284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0"/>
    </mc:Choice>
    <mc:Fallback xmlns="">
      <p:transition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57F7405-0946-C147-9A48-8494377122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089"/>
            <a:ext cx="12192000" cy="6829822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xmlns="" id="{516E52EB-9536-7E4F-ABA2-813950415164}"/>
              </a:ext>
            </a:extLst>
          </p:cNvPr>
          <p:cNvSpPr/>
          <p:nvPr/>
        </p:nvSpPr>
        <p:spPr>
          <a:xfrm>
            <a:off x="117963" y="6170783"/>
            <a:ext cx="647480" cy="64748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7139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0"/>
    </mc:Choice>
    <mc:Fallback xmlns="">
      <p:transition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Slide Number Placeholder 1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BC1D9B5-72F9-4E88-8E0B-E2CF931AE8B1}" type="slidenum">
              <a:rPr lang="en-GB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GB">
              <a:cs typeface="Arial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91016" y="594903"/>
            <a:ext cx="2858067" cy="1303635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1867" b="1" dirty="0">
                <a:solidFill>
                  <a:schemeClr val="bg1"/>
                </a:solidFill>
                <a:ea typeface="Abadi MT Condensed Extra Bold" charset="0"/>
                <a:cs typeface="Abadi MT Condensed Extra Bold" charset="0"/>
              </a:rPr>
              <a:t>ПРОФЕСІЙНІ СТАНДАРТИ</a:t>
            </a:r>
            <a:endParaRPr lang="en-US" sz="1867" b="1" dirty="0">
              <a:solidFill>
                <a:schemeClr val="bg1"/>
              </a:solidFill>
              <a:ea typeface="Abadi MT Condensed Extra Bold" charset="0"/>
              <a:cs typeface="Abadi MT Condensed Extra Bold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8314267" y="584202"/>
            <a:ext cx="3254341" cy="1325037"/>
          </a:xfrm>
          <a:prstGeom prst="roundRect">
            <a:avLst/>
          </a:prstGeom>
          <a:solidFill>
            <a:srgbClr val="92D050">
              <a:alpha val="6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1867" b="1" dirty="0">
                <a:solidFill>
                  <a:srgbClr val="00662E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ДЕЦЕНТРАЛІЗОВАНІ НАВЧАЛЬНІ ПРОГРАМИ</a:t>
            </a:r>
            <a:endParaRPr lang="en-US" sz="1867" b="1" dirty="0">
              <a:solidFill>
                <a:srgbClr val="00662E"/>
              </a:solidFill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3983767" y="2621911"/>
            <a:ext cx="2688299" cy="12918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1867" b="1" dirty="0">
                <a:solidFill>
                  <a:schemeClr val="accent5">
                    <a:lumMod val="50000"/>
                  </a:schemeClr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СТАНДАРТИ ОЦІНЮВАННЯ</a:t>
            </a:r>
            <a:endParaRPr lang="en-US" sz="1867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703720" y="4937761"/>
            <a:ext cx="2829380" cy="1443567"/>
          </a:xfrm>
          <a:prstGeom prst="roundRect">
            <a:avLst/>
          </a:prstGeom>
          <a:solidFill>
            <a:schemeClr val="accent1">
              <a:alpha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1733" b="1" dirty="0">
                <a:solidFill>
                  <a:schemeClr val="bg2">
                    <a:lumMod val="50000"/>
                  </a:schemeClr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ВИЗНАННЯ РЕЗУЛЬТАТІВ НЕФОРМАЛЬНОГО ТА СПОНТАННОГО НАВЧАННЯ</a:t>
            </a:r>
            <a:r>
              <a:rPr lang="ru-RU" sz="1733" b="1" dirty="0">
                <a:solidFill>
                  <a:schemeClr val="bg2">
                    <a:lumMod val="50000"/>
                  </a:schemeClr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 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8314267" y="2588679"/>
            <a:ext cx="3107531" cy="1325036"/>
          </a:xfrm>
          <a:prstGeom prst="roundRect">
            <a:avLst/>
          </a:prstGeom>
          <a:solidFill>
            <a:schemeClr val="accent1">
              <a:alpha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1867" b="1" dirty="0">
                <a:solidFill>
                  <a:schemeClr val="bg2">
                    <a:lumMod val="50000"/>
                  </a:schemeClr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ОЦІНКА ВИПУСКНИКІВ ПОН</a:t>
            </a:r>
            <a:endParaRPr lang="ru-RU" sz="1867" b="1" dirty="0">
              <a:solidFill>
                <a:schemeClr val="bg2">
                  <a:lumMod val="50000"/>
                </a:schemeClr>
              </a:solidFill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942780" y="4727778"/>
            <a:ext cx="3432240" cy="1653550"/>
          </a:xfrm>
          <a:prstGeom prst="roundRect">
            <a:avLst/>
          </a:prstGeom>
          <a:solidFill>
            <a:srgbClr val="E2CCD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1867" b="1" dirty="0">
                <a:solidFill>
                  <a:srgbClr val="967CDE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НЕЗАЛЕЖНІ КВАЛІФІКАЦІЙНІ </a:t>
            </a:r>
          </a:p>
          <a:p>
            <a:pPr algn="ctr">
              <a:defRPr/>
            </a:pPr>
            <a:r>
              <a:rPr lang="uk-UA" sz="1867" b="1" dirty="0">
                <a:solidFill>
                  <a:srgbClr val="967CDE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ЦЕНТРИ</a:t>
            </a:r>
            <a:endParaRPr lang="en-US" sz="1867" b="1" dirty="0">
              <a:solidFill>
                <a:srgbClr val="967CDE"/>
              </a:solidFill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4303185" y="565152"/>
            <a:ext cx="2752923" cy="1344085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1867" b="1" dirty="0">
                <a:solidFill>
                  <a:srgbClr val="00662E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ОСВІТНІ </a:t>
            </a:r>
          </a:p>
          <a:p>
            <a:pPr algn="ctr">
              <a:defRPr/>
            </a:pPr>
            <a:r>
              <a:rPr lang="uk-UA" sz="1867" b="1" dirty="0">
                <a:solidFill>
                  <a:srgbClr val="00662E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СТАНДАРТИ</a:t>
            </a:r>
            <a:endParaRPr lang="en-US" sz="1867" b="1" dirty="0">
              <a:solidFill>
                <a:srgbClr val="00662E"/>
              </a:solidFill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  <p:sp>
        <p:nvSpPr>
          <p:cNvPr id="23" name="Left Arrow 22"/>
          <p:cNvSpPr/>
          <p:nvPr/>
        </p:nvSpPr>
        <p:spPr>
          <a:xfrm>
            <a:off x="3333751" y="622301"/>
            <a:ext cx="884767" cy="480484"/>
          </a:xfrm>
          <a:prstGeom prst="lef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/>
          </a:p>
        </p:txBody>
      </p:sp>
      <p:sp>
        <p:nvSpPr>
          <p:cNvPr id="24" name="Right Arrow 23"/>
          <p:cNvSpPr/>
          <p:nvPr/>
        </p:nvSpPr>
        <p:spPr>
          <a:xfrm>
            <a:off x="3407834" y="1411818"/>
            <a:ext cx="810684" cy="524933"/>
          </a:xfrm>
          <a:prstGeom prst="rightArrow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/>
          </a:p>
        </p:txBody>
      </p:sp>
      <p:sp>
        <p:nvSpPr>
          <p:cNvPr id="25" name="Right Arrow 24"/>
          <p:cNvSpPr/>
          <p:nvPr/>
        </p:nvSpPr>
        <p:spPr>
          <a:xfrm>
            <a:off x="7336368" y="954617"/>
            <a:ext cx="918633" cy="719667"/>
          </a:xfrm>
          <a:prstGeom prst="rightArrow">
            <a:avLst/>
          </a:prstGeom>
          <a:solidFill>
            <a:srgbClr val="92D050">
              <a:alpha val="7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/>
          </a:p>
        </p:txBody>
      </p:sp>
      <p:sp>
        <p:nvSpPr>
          <p:cNvPr id="29" name="Right Arrow 28"/>
          <p:cNvSpPr/>
          <p:nvPr/>
        </p:nvSpPr>
        <p:spPr>
          <a:xfrm>
            <a:off x="7070925" y="2924174"/>
            <a:ext cx="918633" cy="721783"/>
          </a:xfrm>
          <a:prstGeom prst="rightArrow">
            <a:avLst/>
          </a:prstGeom>
          <a:solidFill>
            <a:schemeClr val="accent1">
              <a:alpha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/>
          </a:p>
        </p:txBody>
      </p:sp>
      <p:sp>
        <p:nvSpPr>
          <p:cNvPr id="30" name="Left Arrow 29"/>
          <p:cNvSpPr/>
          <p:nvPr/>
        </p:nvSpPr>
        <p:spPr>
          <a:xfrm rot="19416546">
            <a:off x="2677532" y="3916150"/>
            <a:ext cx="1157816" cy="751417"/>
          </a:xfrm>
          <a:prstGeom prst="leftArrow">
            <a:avLst/>
          </a:prstGeom>
          <a:solidFill>
            <a:schemeClr val="accent1">
              <a:alpha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/>
          </a:p>
        </p:txBody>
      </p:sp>
      <p:sp>
        <p:nvSpPr>
          <p:cNvPr id="31" name="Right Arrow 30"/>
          <p:cNvSpPr/>
          <p:nvPr/>
        </p:nvSpPr>
        <p:spPr>
          <a:xfrm rot="1510034">
            <a:off x="1743441" y="2361144"/>
            <a:ext cx="2137833" cy="719667"/>
          </a:xfrm>
          <a:prstGeom prst="rightArrow">
            <a:avLst/>
          </a:prstGeom>
          <a:solidFill>
            <a:schemeClr val="bg2">
              <a:lumMod val="75000"/>
              <a:alpha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99D54FF8-8C8D-4241-8EC5-CE8055A34B81}"/>
              </a:ext>
            </a:extLst>
          </p:cNvPr>
          <p:cNvSpPr/>
          <p:nvPr/>
        </p:nvSpPr>
        <p:spPr>
          <a:xfrm>
            <a:off x="117963" y="6170783"/>
            <a:ext cx="647480" cy="64748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13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0"/>
    </mc:Choice>
    <mc:Fallback xmlns="">
      <p:transition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01FAAF9A-4D2F-9049-9013-7735DDC3C0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3767" y="0"/>
            <a:ext cx="6716684" cy="6566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C97F619-1569-9F40-81EA-440AFC9AB551}"/>
              </a:ext>
            </a:extLst>
          </p:cNvPr>
          <p:cNvSpPr txBox="1"/>
          <p:nvPr/>
        </p:nvSpPr>
        <p:spPr>
          <a:xfrm>
            <a:off x="1562792" y="2693324"/>
            <a:ext cx="55529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dirty="0" err="1"/>
              <a:t>Якість</a:t>
            </a:r>
            <a:endParaRPr lang="en-GB" sz="9600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C604501A-74AE-DA4A-88F6-7C4F05389AF5}"/>
              </a:ext>
            </a:extLst>
          </p:cNvPr>
          <p:cNvSpPr/>
          <p:nvPr/>
        </p:nvSpPr>
        <p:spPr>
          <a:xfrm>
            <a:off x="117963" y="6170783"/>
            <a:ext cx="647480" cy="64748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2679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0"/>
    </mc:Choice>
    <mc:Fallback xmlns="">
      <p:transition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60E6F89-A71C-164D-9B02-936BC9586F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7" y="0"/>
            <a:ext cx="12183486" cy="685800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xmlns="" id="{8F63CBE0-855F-A44F-9130-F6D1A00DE405}"/>
              </a:ext>
            </a:extLst>
          </p:cNvPr>
          <p:cNvSpPr/>
          <p:nvPr/>
        </p:nvSpPr>
        <p:spPr>
          <a:xfrm>
            <a:off x="117963" y="6170783"/>
            <a:ext cx="647480" cy="64748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4439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0"/>
    </mc:Choice>
    <mc:Fallback xmlns="">
      <p:transition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63BEC87-D0A1-0D4A-A3FE-351DB853A0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8052FDF-902B-0846-9DE3-E03F101CA7C1}"/>
              </a:ext>
            </a:extLst>
          </p:cNvPr>
          <p:cNvSpPr txBox="1"/>
          <p:nvPr/>
        </p:nvSpPr>
        <p:spPr>
          <a:xfrm>
            <a:off x="1911928" y="5453149"/>
            <a:ext cx="768096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"EU4Skills: </a:t>
            </a:r>
            <a:r>
              <a:rPr lang="ru-RU" sz="2800" b="1" dirty="0" err="1"/>
              <a:t>Кращі</a:t>
            </a:r>
            <a:r>
              <a:rPr lang="ru-RU" sz="2800" b="1" dirty="0"/>
              <a:t> </a:t>
            </a:r>
            <a:r>
              <a:rPr lang="ru-RU" sz="2800" b="1" dirty="0" err="1"/>
              <a:t>навички</a:t>
            </a:r>
            <a:r>
              <a:rPr lang="ru-RU" sz="2800" b="1" dirty="0"/>
              <a:t> для </a:t>
            </a:r>
            <a:r>
              <a:rPr lang="ru-RU" sz="2800" b="1" dirty="0" err="1"/>
              <a:t>сучасної</a:t>
            </a:r>
            <a:r>
              <a:rPr lang="ru-RU" sz="2800" b="1" dirty="0"/>
              <a:t> </a:t>
            </a:r>
            <a:r>
              <a:rPr lang="ru-RU" sz="2800" b="1" dirty="0" err="1"/>
              <a:t>України</a:t>
            </a:r>
            <a:r>
              <a:rPr lang="ru-RU" sz="2800" b="1" dirty="0"/>
              <a:t>"</a:t>
            </a:r>
          </a:p>
          <a:p>
            <a:endParaRPr lang="en-GB" b="1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D426F7A6-8E7B-F742-BA47-31E05F1A1767}"/>
              </a:ext>
            </a:extLst>
          </p:cNvPr>
          <p:cNvSpPr/>
          <p:nvPr/>
        </p:nvSpPr>
        <p:spPr>
          <a:xfrm>
            <a:off x="148959" y="6186281"/>
            <a:ext cx="647480" cy="64748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1232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0"/>
    </mc:Choice>
    <mc:Fallback xmlns="">
      <p:transition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390C34D-2762-4D48-B2EB-A9D29316BE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26" y="355004"/>
            <a:ext cx="4758222" cy="4865389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xmlns="" id="{F10B578F-4F14-7045-B691-7660838E63BC}"/>
              </a:ext>
            </a:extLst>
          </p:cNvPr>
          <p:cNvSpPr txBox="1">
            <a:spLocks/>
          </p:cNvSpPr>
          <p:nvPr/>
        </p:nvSpPr>
        <p:spPr>
          <a:xfrm>
            <a:off x="5104015" y="817582"/>
            <a:ext cx="6201294" cy="60404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3600" b="1" dirty="0"/>
              <a:t>РОЗРОБИТИ КОНЦЕПЦІЮ НАК</a:t>
            </a:r>
            <a:endParaRPr lang="it-IT" sz="3600" b="1" dirty="0"/>
          </a:p>
          <a:p>
            <a:pPr marL="0" indent="0">
              <a:buFont typeface="Arial" panose="020B0604020202020204" pitchFamily="34" charset="0"/>
              <a:buNone/>
            </a:pPr>
            <a:endParaRPr lang="it-IT" sz="3600" b="1" dirty="0"/>
          </a:p>
          <a:p>
            <a:pPr marL="0" indent="0">
              <a:buFont typeface="Arial" panose="020B0604020202020204" pitchFamily="34" charset="0"/>
              <a:buNone/>
            </a:pPr>
            <a:endParaRPr lang="ru-RU" sz="3600" b="1" dirty="0"/>
          </a:p>
          <a:p>
            <a:pPr marL="0" indent="0">
              <a:buFont typeface="Arial" panose="020B0604020202020204" pitchFamily="34" charset="0"/>
              <a:buNone/>
            </a:pPr>
            <a:endParaRPr lang="it-IT" sz="3600" b="1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3600" b="1" dirty="0"/>
              <a:t>УЗГОДИТИ ПЛАН РОБОТИ НА 2019-2020 РОКИ</a:t>
            </a:r>
            <a:endParaRPr lang="en-GB" sz="3600" b="1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F12767D6-57B2-1D4C-BC40-8378B4987F9D}"/>
              </a:ext>
            </a:extLst>
          </p:cNvPr>
          <p:cNvSpPr/>
          <p:nvPr/>
        </p:nvSpPr>
        <p:spPr>
          <a:xfrm>
            <a:off x="117963" y="6170783"/>
            <a:ext cx="647480" cy="64748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1857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0"/>
    </mc:Choice>
    <mc:Fallback xmlns="">
      <p:transition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1754425-5F2B-C04D-AE00-8C41ED7C53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633" y="149628"/>
            <a:ext cx="11220979" cy="6708371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xmlns="" id="{D41CBB05-F472-6F46-9046-0F222F329D62}"/>
              </a:ext>
            </a:extLst>
          </p:cNvPr>
          <p:cNvSpPr/>
          <p:nvPr/>
        </p:nvSpPr>
        <p:spPr>
          <a:xfrm>
            <a:off x="117963" y="6170783"/>
            <a:ext cx="647480" cy="64748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2823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0"/>
    </mc:Choice>
    <mc:Fallback xmlns="">
      <p:transition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58C223E-DC09-0F4E-B3A1-E63F98204D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400" y="971550"/>
            <a:ext cx="9093200" cy="491490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xmlns="" id="{FCBF1F6E-58D1-3C48-900F-DDCB5ED2AE4D}"/>
              </a:ext>
            </a:extLst>
          </p:cNvPr>
          <p:cNvSpPr/>
          <p:nvPr/>
        </p:nvSpPr>
        <p:spPr>
          <a:xfrm>
            <a:off x="117963" y="6170783"/>
            <a:ext cx="647480" cy="64748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3446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0"/>
    </mc:Choice>
    <mc:Fallback xmlns="">
      <p:transition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ED74950-5792-D44C-B2F3-9B2F061D23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931" y="371095"/>
            <a:ext cx="8208321" cy="6195959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xmlns="" id="{A2DEC5EF-9905-3348-8FCD-101B1F8AB0E3}"/>
              </a:ext>
            </a:extLst>
          </p:cNvPr>
          <p:cNvSpPr/>
          <p:nvPr/>
        </p:nvSpPr>
        <p:spPr>
          <a:xfrm>
            <a:off x="117963" y="6170783"/>
            <a:ext cx="647480" cy="64748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6872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0"/>
    </mc:Choice>
    <mc:Fallback xmlns="">
      <p:transition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A720785-3793-3D46-BB56-7DE26326E3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029"/>
            <a:ext cx="12192000" cy="6793941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xmlns="" id="{90AE56DA-403E-9747-AEF1-A11A95D43AF4}"/>
              </a:ext>
            </a:extLst>
          </p:cNvPr>
          <p:cNvSpPr/>
          <p:nvPr/>
        </p:nvSpPr>
        <p:spPr>
          <a:xfrm>
            <a:off x="117963" y="6170783"/>
            <a:ext cx="647480" cy="64748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7897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0"/>
    </mc:Choice>
    <mc:Fallback xmlns="">
      <p:transition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ECC3B93D-F1CE-C946-9930-83AAEDDE09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2962" y="0"/>
            <a:ext cx="6369038" cy="6858000"/>
          </a:xfrm>
          <a:prstGeom prst="rect">
            <a:avLst/>
          </a:prstGeom>
          <a:solidFill>
            <a:schemeClr val="tx2"/>
          </a:solidFill>
          <a:ln>
            <a:solidFill>
              <a:schemeClr val="accent5"/>
            </a:solidFill>
          </a:ln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AD7A6B39-0FC6-724E-80B0-F34EB30D935B}"/>
              </a:ext>
            </a:extLst>
          </p:cNvPr>
          <p:cNvSpPr txBox="1"/>
          <p:nvPr/>
        </p:nvSpPr>
        <p:spPr>
          <a:xfrm>
            <a:off x="10656916" y="2959331"/>
            <a:ext cx="18473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F29FF7F-97AA-AC4D-95F9-71DCC78542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223592">
            <a:off x="-69791" y="1683027"/>
            <a:ext cx="5755281" cy="3829878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xmlns="" id="{35BF5D83-572D-BE4C-BF74-C48DB958F798}"/>
              </a:ext>
            </a:extLst>
          </p:cNvPr>
          <p:cNvSpPr/>
          <p:nvPr/>
        </p:nvSpPr>
        <p:spPr>
          <a:xfrm>
            <a:off x="117963" y="6170783"/>
            <a:ext cx="647480" cy="64748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4297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0"/>
    </mc:Choice>
    <mc:Fallback xmlns="">
      <p:transition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8F5E2AE-7A9B-5B41-9482-6D69B1B2C4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908788">
            <a:off x="0" y="2306154"/>
            <a:ext cx="5758589" cy="30833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3795003-B634-8F4B-B240-C693B91AE1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55982">
            <a:off x="5976738" y="2422970"/>
            <a:ext cx="5976730" cy="22005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0D9D556-C8B1-CA4E-A826-3EAC8B25ED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009044"/>
            <a:ext cx="12072730" cy="18489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F117953-36AF-A045-A959-EA5ADFC3C8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885261">
            <a:off x="202784" y="291787"/>
            <a:ext cx="6242617" cy="2067899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xmlns="" id="{D07967DF-FE42-5546-BF12-01B97526B5D6}"/>
              </a:ext>
            </a:extLst>
          </p:cNvPr>
          <p:cNvSpPr/>
          <p:nvPr/>
        </p:nvSpPr>
        <p:spPr>
          <a:xfrm>
            <a:off x="117963" y="6170783"/>
            <a:ext cx="647480" cy="64748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8060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0"/>
    </mc:Choice>
    <mc:Fallback xmlns="">
      <p:transition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2ACCF41-6592-8240-B2AB-882956C482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8640" y="3391593"/>
            <a:ext cx="4023359" cy="34664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5816038-0D6F-394A-8352-FED19CB7AC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8641" y="0"/>
            <a:ext cx="4023358" cy="33915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CAD6CD6-A586-034E-840D-C26ECB5B6B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6149" y="3473857"/>
            <a:ext cx="4372490" cy="33959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F63838E-3125-3A41-9969-F814086549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4189615" cy="33915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6908567-087B-EC45-A20F-E46240F778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96150" y="0"/>
            <a:ext cx="4372490" cy="34856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C05986F-56AA-DE47-AABA-8D6E6F534B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75215"/>
            <a:ext cx="3796148" cy="3582784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xmlns="" id="{15D792EB-112C-A044-BB8F-0059FA523552}"/>
              </a:ext>
            </a:extLst>
          </p:cNvPr>
          <p:cNvSpPr/>
          <p:nvPr/>
        </p:nvSpPr>
        <p:spPr>
          <a:xfrm>
            <a:off x="117963" y="6187408"/>
            <a:ext cx="647480" cy="64748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3237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0"/>
    </mc:Choice>
    <mc:Fallback xmlns="">
      <p:transition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47B254A-B951-CD48-9985-EF3232714A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290"/>
            <a:ext cx="12192000" cy="6817958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xmlns="" id="{8E87DD75-5D7D-6D4D-A925-E7395B8B5E9F}"/>
              </a:ext>
            </a:extLst>
          </p:cNvPr>
          <p:cNvSpPr/>
          <p:nvPr/>
        </p:nvSpPr>
        <p:spPr>
          <a:xfrm>
            <a:off x="117963" y="6170783"/>
            <a:ext cx="647480" cy="64748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998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0"/>
    </mc:Choice>
    <mc:Fallback xmlns="">
      <p:transition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Event-Meeting Document" ma:contentTypeID="0x01010018C77CAB493C4CC28C851D171ACDEB5D00596B2BA2685E0A45A241E5F16505E5C500FD3543D0F7DEA045891C61208AE09783" ma:contentTypeVersion="22" ma:contentTypeDescription="" ma:contentTypeScope="" ma:versionID="aa525b33c2a5a990f1de71caf14b929d">
  <xsd:schema xmlns:xsd="http://www.w3.org/2001/XMLSchema" xmlns:xs="http://www.w3.org/2001/XMLSchema" xmlns:p="http://schemas.microsoft.com/office/2006/metadata/properties" xmlns:ns1="df6b2545-d15d-4d63-86ca-644416e434f8" xmlns:ns2="bd52c674-9eb6-4ff1-85cb-4fb748e524c9" targetNamespace="http://schemas.microsoft.com/office/2006/metadata/properties" ma:root="true" ma:fieldsID="f253720a91a35070047d1dc34af5e3df" ns1:_="" ns2:_="">
    <xsd:import namespace="df6b2545-d15d-4d63-86ca-644416e434f8"/>
    <xsd:import namespace="bd52c674-9eb6-4ff1-85cb-4fb748e524c9"/>
    <xsd:element name="properties">
      <xsd:complexType>
        <xsd:sequence>
          <xsd:element name="documentManagement">
            <xsd:complexType>
              <xsd:all>
                <xsd:element ref="ns1:Event_x0020_Meeting_x0020_Document_x0020_Type"/>
                <xsd:element ref="ns2:OperationsSubArea"/>
                <xsd:element ref="ns2:ReferenceYear"/>
                <xsd:element ref="ns2:Authors" minOccurs="0"/>
                <xsd:element ref="ns2:ETFLanguage" minOccurs="0"/>
                <xsd:element ref="ns2:ReferenceNumber" minOccurs="0"/>
                <xsd:element ref="ns2:Operations_x0020_Keywords" minOccurs="0"/>
                <xsd:element ref="ns1:Countries" minOccurs="0"/>
                <xsd:element ref="ns1:Regions" minOccurs="0"/>
                <xsd:element ref="ns2:Origin" minOccurs="0"/>
                <xsd:element ref="ns1:General_x0020_Keywords" minOccurs="0"/>
                <xsd:element ref="ns2:Status" minOccurs="0"/>
                <xsd:element ref="ns1:_dlc_DocId" minOccurs="0"/>
                <xsd:element ref="ns1:_dlc_DocIdUrl" minOccurs="0"/>
                <xsd:element ref="ns1:_dlc_DocIdPersistId" minOccurs="0"/>
                <xsd:element ref="ns1:IPubSourceDocPublicationStatus" minOccurs="0"/>
                <xsd:element ref="ns1:Intrane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f6b2545-d15d-4d63-86ca-644416e434f8" elementFormDefault="qualified">
    <xsd:import namespace="http://schemas.microsoft.com/office/2006/documentManagement/types"/>
    <xsd:import namespace="http://schemas.microsoft.com/office/infopath/2007/PartnerControls"/>
    <xsd:element name="Event_x0020_Meeting_x0020_Document_x0020_Type" ma:index="0" ma:displayName="Event-Meeting Document Type" ma:format="Dropdown" ma:internalName="Event_x0020_Meeting_x0020_Document_x0020_Type" ma:readOnly="false">
      <xsd:simpleType>
        <xsd:restriction base="dms:Choice">
          <xsd:enumeration value="Agenda"/>
          <xsd:enumeration value="Article"/>
          <xsd:enumeration value="Background note"/>
          <xsd:enumeration value="Briefing for speakers"/>
          <xsd:enumeration value="Budget"/>
          <xsd:enumeration value="Concept note"/>
          <xsd:enumeration value="Event assessment"/>
          <xsd:enumeration value="Event profile"/>
          <xsd:enumeration value="Feedback report"/>
          <xsd:enumeration value="Final report"/>
          <xsd:enumeration value="Invitation"/>
          <xsd:enumeration value="Paper"/>
          <xsd:enumeration value="Participants List"/>
          <xsd:enumeration value="Presentation"/>
          <xsd:enumeration value="Press release"/>
          <xsd:enumeration value="Speech"/>
        </xsd:restriction>
      </xsd:simpleType>
    </xsd:element>
    <xsd:element name="Countries" ma:index="9" nillable="true" ma:displayName="Countries" ma:list="{9194351c-4b7d-432a-9a74-6cfaf37d5a5a}" ma:internalName="Countries0" ma:readOnly="false" ma:showField="Title" ma:web="df6b2545-d15d-4d63-86ca-644416e434f8" ma:requiredMultiChoice="tru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Regions" ma:index="10" nillable="true" ma:displayName="Regions" ma:default="Not Applicable" ma:internalName="Regions" ma:readOnly="false" ma:requiredMultiChoice="true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Not Applicable"/>
                    <xsd:enumeration value="Central Asia"/>
                    <xsd:enumeration value="Eastern Europe"/>
                    <xsd:enumeration value="South Eastern Europe and Turkey (SEET)"/>
                    <xsd:enumeration value="Southern and Eastern Mediterranean (SEMED)"/>
                  </xsd:restriction>
                </xsd:simpleType>
              </xsd:element>
            </xsd:sequence>
          </xsd:extension>
        </xsd:complexContent>
      </xsd:complexType>
    </xsd:element>
    <xsd:element name="General_x0020_Keywords" ma:index="12" nillable="true" ma:displayName="General Keywords" ma:hidden="true" ma:internalName="General_x0020_Keywords" ma:readOnly="false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Administration"/>
                    <xsd:enumeration value="Audit"/>
                    <xsd:enumeration value="Budget"/>
                    <xsd:enumeration value="Communication"/>
                    <xsd:enumeration value="Corporate"/>
                    <xsd:enumeration value="Correspondence"/>
                    <xsd:enumeration value="Evaluation"/>
                    <xsd:enumeration value="Facilities"/>
                    <xsd:enumeration value="Finance"/>
                    <xsd:enumeration value="Governance"/>
                    <xsd:enumeration value="Human resources"/>
                    <xsd:enumeration value="ICT"/>
                    <xsd:enumeration value="Management"/>
                    <xsd:enumeration value="Monitoring"/>
                    <xsd:enumeration value="Operations"/>
                    <xsd:enumeration value="Organisational development"/>
                    <xsd:enumeration value="Planning"/>
                    <xsd:enumeration value="Procurement"/>
                    <xsd:enumeration value="Reporting"/>
                    <xsd:enumeration value="Staff committee"/>
                    <xsd:enumeration value="Strategy"/>
                  </xsd:restriction>
                </xsd:simpleType>
              </xsd:element>
            </xsd:sequence>
          </xsd:extension>
        </xsd:complexContent>
      </xsd:complexType>
    </xsd:element>
    <xsd:element name="_dlc_DocId" ma:index="20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21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2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IPubSourceDocPublicationStatus" ma:index="23" nillable="true" ma:displayName="Publication Status" ma:format="Dropdown" ma:hidden="true" ma:internalName="IPubSourceDocPublicationStatus" ma:readOnly="false">
      <xsd:simpleType>
        <xsd:restriction base="dms:Choice">
          <xsd:enumeration value="Published"/>
          <xsd:enumeration value="Unpublished"/>
        </xsd:restriction>
      </xsd:simpleType>
    </xsd:element>
    <xsd:element name="Intranet" ma:index="24" nillable="true" ma:displayName="Intranet" ma:default="0" ma:internalName="Intranet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d52c674-9eb6-4ff1-85cb-4fb748e524c9" elementFormDefault="qualified">
    <xsd:import namespace="http://schemas.microsoft.com/office/2006/documentManagement/types"/>
    <xsd:import namespace="http://schemas.microsoft.com/office/infopath/2007/PartnerControls"/>
    <xsd:element name="OperationsSubArea" ma:index="1" ma:displayName="Operations Sub Area" ma:format="Dropdown" ma:internalName="OperationsSubArea">
      <xsd:simpleType>
        <xsd:restriction base="dms:Choice">
          <xsd:enumeration value="Support to the EU policy and external assistance"/>
          <xsd:enumeration value="Policy analysis and system wide progress monitoring"/>
          <xsd:enumeration value="VET governance"/>
          <xsd:enumeration value="Qualifications and qualification system"/>
          <xsd:enumeration value="VET provision and quality"/>
          <xsd:enumeration value="Employment, employability and mobility"/>
          <xsd:enumeration value="Entrepreneurial learning and enterprise skills"/>
          <xsd:enumeration value="Country desks"/>
          <xsd:enumeration value="GEMM"/>
          <xsd:enumeration value="Statistics"/>
          <xsd:enumeration value="Knowledge management"/>
          <xsd:enumeration value="Capacity building"/>
          <xsd:enumeration value="Expertise development"/>
          <xsd:enumeration value="Regional activities"/>
          <xsd:enumeration value="Management and coordination"/>
          <xsd:enumeration value="Planning monitoring and reporting"/>
          <xsd:enumeration value="Finance and procurement"/>
        </xsd:restriction>
      </xsd:simpleType>
    </xsd:element>
    <xsd:element name="ReferenceYear" ma:index="4" ma:displayName="Reference Year" ma:default="2019" ma:format="Dropdown" ma:internalName="ReferenceYear">
      <xsd:simpleType>
        <xsd:restriction base="dms:Choice">
          <xsd:enumeration value="2030"/>
          <xsd:enumeration value="2029"/>
          <xsd:enumeration value="2028"/>
          <xsd:enumeration value="2027"/>
          <xsd:enumeration value="2026"/>
          <xsd:enumeration value="2025"/>
          <xsd:enumeration value="2024"/>
          <xsd:enumeration value="2023"/>
          <xsd:enumeration value="2021"/>
          <xsd:enumeration value="2020"/>
          <xsd:enumeration value="2019"/>
          <xsd:enumeration value="2018"/>
          <xsd:enumeration value="2017"/>
          <xsd:enumeration value="2016"/>
          <xsd:enumeration value="2015"/>
          <xsd:enumeration value="2014"/>
          <xsd:enumeration value="2013"/>
          <xsd:enumeration value="2012"/>
          <xsd:enumeration value="2011"/>
          <xsd:enumeration value="2010"/>
          <xsd:enumeration value="2009"/>
          <xsd:enumeration value="2008"/>
          <xsd:enumeration value="2007"/>
          <xsd:enumeration value="2006"/>
          <xsd:enumeration value="2005"/>
          <xsd:enumeration value="2004"/>
          <xsd:enumeration value="2003"/>
          <xsd:enumeration value="2002"/>
          <xsd:enumeration value="2001"/>
          <xsd:enumeration value="2000"/>
          <xsd:enumeration value="1999"/>
          <xsd:enumeration value="1998"/>
          <xsd:enumeration value="1997"/>
          <xsd:enumeration value="1996"/>
          <xsd:enumeration value="1995"/>
          <xsd:enumeration value="1994"/>
          <xsd:enumeration value="1993"/>
          <xsd:enumeration value="1992"/>
          <xsd:enumeration value="1991"/>
          <xsd:enumeration value="1990"/>
          <xsd:enumeration value="1989"/>
          <xsd:enumeration value="1988"/>
          <xsd:enumeration value="1987"/>
          <xsd:enumeration value="1986"/>
          <xsd:enumeration value="1985"/>
          <xsd:enumeration value="0000"/>
        </xsd:restriction>
      </xsd:simpleType>
    </xsd:element>
    <xsd:element name="Authors" ma:index="5" nillable="true" ma:displayName="Authors" ma:internalName="Authors">
      <xsd:simpleType>
        <xsd:restriction base="dms:Text"/>
      </xsd:simpleType>
    </xsd:element>
    <xsd:element name="ETFLanguage" ma:index="6" nillable="true" ma:displayName="Language" ma:default="English" ma:format="Dropdown" ma:internalName="ETFLanguage">
      <xsd:simpleType>
        <xsd:restriction base="dms:Choice">
          <xsd:enumeration value="English"/>
          <xsd:enumeration value="Italian"/>
          <xsd:enumeration value="French"/>
          <xsd:enumeration value="German"/>
          <xsd:enumeration value="Spanish"/>
          <xsd:enumeration value="Arabic"/>
          <xsd:enumeration value="Russian"/>
          <xsd:enumeration value="Local language"/>
        </xsd:restriction>
      </xsd:simpleType>
    </xsd:element>
    <xsd:element name="ReferenceNumber" ma:index="7" nillable="true" ma:displayName="Reference Number" ma:internalName="ReferenceNumber">
      <xsd:simpleType>
        <xsd:restriction base="dms:Text"/>
      </xsd:simpleType>
    </xsd:element>
    <xsd:element name="Operations_x0020_Keywords" ma:index="8" nillable="true" ma:displayName="Operations Keywords" ma:internalName="Operations_x0020_Keywords" ma:readOnly="false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Capacity building"/>
                    <xsd:enumeration value="Dissemination"/>
                    <xsd:enumeration value="Donors cooperation"/>
                    <xsd:enumeration value="Expertise development"/>
                    <xsd:enumeration value="Indicators"/>
                    <xsd:enumeration value="Knowledge management"/>
                    <xsd:enumeration value="Microdata"/>
                    <xsd:enumeration value="Policy advice"/>
                    <xsd:enumeration value="Programming"/>
                    <xsd:enumeration value="Quality for Events"/>
                    <xsd:enumeration value="Regional activities"/>
                    <xsd:enumeration value="Statistics"/>
                  </xsd:restriction>
                </xsd:simpleType>
              </xsd:element>
            </xsd:sequence>
          </xsd:extension>
        </xsd:complexContent>
      </xsd:complexType>
    </xsd:element>
    <xsd:element name="Origin" ma:index="11" nillable="true" ma:displayName="Origin" ma:hidden="true" ma:internalName="Origin" ma:readOnly="false">
      <xsd:simpleType>
        <xsd:restriction base="dms:Choice">
          <xsd:enumeration value="ETF"/>
          <xsd:enumeration value="External"/>
          <xsd:enumeration value="Commission"/>
        </xsd:restriction>
      </xsd:simpleType>
    </xsd:element>
    <xsd:element name="Status" ma:index="13" nillable="true" ma:displayName="Status" ma:hidden="true" ma:internalName="Status" ma:readOnly="false">
      <xsd:simpleType>
        <xsd:restriction base="dms:Choice">
          <xsd:enumeration value="Draft"/>
          <xsd:enumeration value="Final"/>
          <xsd:enumeration value="Expired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4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ReferenceYear xmlns="bd52c674-9eb6-4ff1-85cb-4fb748e524c9">2019</ReferenceYear>
    <Operations_x0020_Keywords xmlns="bd52c674-9eb6-4ff1-85cb-4fb748e524c9">
      <Value>Capacity building</Value>
    </Operations_x0020_Keywords>
    <Countries xmlns="df6b2545-d15d-4d63-86ca-644416e434f8">
      <Value>27</Value>
    </Countries>
    <IPubSourceDocPublicationStatus xmlns="df6b2545-d15d-4d63-86ca-644416e434f8" xsi:nil="true"/>
    <Status xmlns="bd52c674-9eb6-4ff1-85cb-4fb748e524c9" xsi:nil="true"/>
    <Origin xmlns="bd52c674-9eb6-4ff1-85cb-4fb748e524c9" xsi:nil="true"/>
    <Regions xmlns="df6b2545-d15d-4d63-86ca-644416e434f8">
      <Value>Eastern Europe</Value>
    </Regions>
    <ETFLanguage xmlns="bd52c674-9eb6-4ff1-85cb-4fb748e524c9">English</ETFLanguage>
    <OperationsSubArea xmlns="bd52c674-9eb6-4ff1-85cb-4fb748e524c9">Qualifications and qualification system</OperationsSubArea>
    <General_x0020_Keywords xmlns="df6b2545-d15d-4d63-86ca-644416e434f8"/>
    <ReferenceNumber xmlns="bd52c674-9eb6-4ff1-85cb-4fb748e524c9" xsi:nil="true"/>
    <Authors xmlns="bd52c674-9eb6-4ff1-85cb-4fb748e524c9">Arjen Deij</Authors>
    <_dlc_DocId xmlns="df6b2545-d15d-4d63-86ca-644416e434f8">ETFDMS-2141349068-1271</_dlc_DocId>
    <_dlc_DocIdUrl xmlns="df6b2545-d15d-4d63-86ca-644416e434f8">
      <Url>https://sharing.etf.europa.eu/sites/dms/ops/_layouts/15/DocIdRedir.aspx?ID=ETFDMS-2141349068-1271</Url>
      <Description>ETFDMS-2141349068-1271</Description>
    </_dlc_DocIdUrl>
    <Event_x0020_Meeting_x0020_Document_x0020_Type xmlns="df6b2545-d15d-4d63-86ca-644416e434f8">Presentation</Event_x0020_Meeting_x0020_Document_x0020_Type>
    <Intranet xmlns="df6b2545-d15d-4d63-86ca-644416e434f8">false</Intranet>
  </documentManagement>
</p:properties>
</file>

<file path=customXml/itemProps1.xml><?xml version="1.0" encoding="utf-8"?>
<ds:datastoreItem xmlns:ds="http://schemas.openxmlformats.org/officeDocument/2006/customXml" ds:itemID="{DDF18F0F-18B0-45F1-9289-E956B73BA42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f6b2545-d15d-4d63-86ca-644416e434f8"/>
    <ds:schemaRef ds:uri="bd52c674-9eb6-4ff1-85cb-4fb748e524c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17CBAEA-19A3-4DF1-B851-59BE53D56068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0E6E980B-26BE-48BA-872F-7D5D51BB30DA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9E2F4FD6-D73C-4273-B2D9-DA6954E5ACD4}">
  <ds:schemaRefs>
    <ds:schemaRef ds:uri="http://purl.org/dc/elements/1.1/"/>
    <ds:schemaRef ds:uri="http://schemas.microsoft.com/office/2006/metadata/properties"/>
    <ds:schemaRef ds:uri="df6b2545-d15d-4d63-86ca-644416e434f8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bd52c674-9eb6-4ff1-85cb-4fb748e524c9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488</TotalTime>
  <Words>90</Words>
  <Application>Microsoft Office PowerPoint</Application>
  <PresentationFormat>Widescreen</PresentationFormat>
  <Paragraphs>24</Paragraphs>
  <Slides>20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Abadi MT Condensed Extra Bold</vt:lpstr>
      <vt:lpstr>Arial</vt:lpstr>
      <vt:lpstr>Calibri</vt:lpstr>
      <vt:lpstr>Calibri Light</vt:lpstr>
      <vt:lpstr>Trebuchet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Arjen NAK Training</dc:title>
  <dc:creator>Arjen Deij</dc:creator>
  <cp:lastModifiedBy>Inna Dergunova</cp:lastModifiedBy>
  <cp:revision>47</cp:revision>
  <dcterms:created xsi:type="dcterms:W3CDTF">2019-02-15T09:48:17Z</dcterms:created>
  <dcterms:modified xsi:type="dcterms:W3CDTF">2019-02-25T15:32:56Z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0x01010018C77CAB493C4CC28C851D171ACDEB5D00596B2BA2685E0A45A241E5F16505E5C500FD3543D0F7DEA045891C61208AE09783</vt:lpwstr>
  </property>
  <property fmtid="{D5CDD505-2E9C-101B-9397-08002B2CF9AE}" pid="3" name="Area">
    <vt:lpwstr>Operations</vt:lpwstr>
  </property>
  <property fmtid="{D5CDD505-2E9C-101B-9397-08002B2CF9AE}" pid="4" name="_dlc_DocIdItemGuid">
    <vt:lpwstr>8a717e09-fa09-4c32-8ac2-f60b936d0f6b</vt:lpwstr>
  </property>
</Properties>
</file>