
<file path=[Content_Types].xml><?xml version="1.0" encoding="utf-8"?>
<Types xmlns="http://schemas.openxmlformats.org/package/2006/content-types">
  <Default Extension="xml" ContentType="application/xml"/>
  <Default Extension="doc" ContentType="application/msword"/>
  <Default Extension="png" ContentType="image/png"/>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bin" ContentType="application/vnd.openxmlformats-officedocument.oleObject"/>
  <Override PartName="/ppt/notesSlides/notesSlide2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36" r:id="rId2"/>
    <p:sldMasterId id="2147483744" r:id="rId3"/>
    <p:sldMasterId id="2147483752" r:id="rId4"/>
  </p:sldMasterIdLst>
  <p:notesMasterIdLst>
    <p:notesMasterId r:id="rId65"/>
  </p:notesMasterIdLst>
  <p:handoutMasterIdLst>
    <p:handoutMasterId r:id="rId66"/>
  </p:handoutMasterIdLst>
  <p:sldIdLst>
    <p:sldId id="349" r:id="rId5"/>
    <p:sldId id="443" r:id="rId6"/>
    <p:sldId id="357" r:id="rId7"/>
    <p:sldId id="455" r:id="rId8"/>
    <p:sldId id="454" r:id="rId9"/>
    <p:sldId id="395" r:id="rId10"/>
    <p:sldId id="402" r:id="rId11"/>
    <p:sldId id="380" r:id="rId12"/>
    <p:sldId id="382" r:id="rId13"/>
    <p:sldId id="456" r:id="rId14"/>
    <p:sldId id="355" r:id="rId15"/>
    <p:sldId id="404" r:id="rId16"/>
    <p:sldId id="385" r:id="rId17"/>
    <p:sldId id="396" r:id="rId18"/>
    <p:sldId id="474" r:id="rId19"/>
    <p:sldId id="475" r:id="rId20"/>
    <p:sldId id="444" r:id="rId21"/>
    <p:sldId id="460" r:id="rId22"/>
    <p:sldId id="457" r:id="rId23"/>
    <p:sldId id="445" r:id="rId24"/>
    <p:sldId id="476" r:id="rId25"/>
    <p:sldId id="477" r:id="rId26"/>
    <p:sldId id="451" r:id="rId27"/>
    <p:sldId id="449" r:id="rId28"/>
    <p:sldId id="448" r:id="rId29"/>
    <p:sldId id="447" r:id="rId30"/>
    <p:sldId id="461" r:id="rId31"/>
    <p:sldId id="462" r:id="rId32"/>
    <p:sldId id="473" r:id="rId33"/>
    <p:sldId id="464" r:id="rId34"/>
    <p:sldId id="478" r:id="rId35"/>
    <p:sldId id="463" r:id="rId36"/>
    <p:sldId id="405" r:id="rId37"/>
    <p:sldId id="387" r:id="rId38"/>
    <p:sldId id="426" r:id="rId39"/>
    <p:sldId id="411" r:id="rId40"/>
    <p:sldId id="415" r:id="rId41"/>
    <p:sldId id="419" r:id="rId42"/>
    <p:sldId id="442" r:id="rId43"/>
    <p:sldId id="414" r:id="rId44"/>
    <p:sldId id="417" r:id="rId45"/>
    <p:sldId id="412" r:id="rId46"/>
    <p:sldId id="431" r:id="rId47"/>
    <p:sldId id="440" r:id="rId48"/>
    <p:sldId id="465" r:id="rId49"/>
    <p:sldId id="466" r:id="rId50"/>
    <p:sldId id="467" r:id="rId51"/>
    <p:sldId id="468" r:id="rId52"/>
    <p:sldId id="469" r:id="rId53"/>
    <p:sldId id="470" r:id="rId54"/>
    <p:sldId id="471" r:id="rId55"/>
    <p:sldId id="430" r:id="rId56"/>
    <p:sldId id="439" r:id="rId57"/>
    <p:sldId id="407" r:id="rId58"/>
    <p:sldId id="427" r:id="rId59"/>
    <p:sldId id="458" r:id="rId60"/>
    <p:sldId id="459" r:id="rId61"/>
    <p:sldId id="472" r:id="rId62"/>
    <p:sldId id="410" r:id="rId63"/>
    <p:sldId id="432" r:id="rId64"/>
  </p:sldIdLst>
  <p:sldSz cx="9144000" cy="5143500" type="screen16x9"/>
  <p:notesSz cx="6669088" cy="9928225"/>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4" orient="horz" pos="140" userDrawn="1">
          <p15:clr>
            <a:srgbClr val="A4A3A4"/>
          </p15:clr>
        </p15:guide>
        <p15:guide id="5" pos="2880">
          <p15:clr>
            <a:srgbClr val="A4A3A4"/>
          </p15:clr>
        </p15:guide>
        <p15:guide id="6" orient="horz" pos="186" userDrawn="1">
          <p15:clr>
            <a:srgbClr val="A4A3A4"/>
          </p15:clr>
        </p15:guide>
        <p15:guide id="7" orient="horz" pos="563" userDrawn="1">
          <p15:clr>
            <a:srgbClr val="A4A3A4"/>
          </p15:clr>
        </p15:guide>
        <p15:guide id="8" orient="horz" pos="605" userDrawn="1">
          <p15:clr>
            <a:srgbClr val="A4A3A4"/>
          </p15:clr>
        </p15:guide>
      </p15:sldGuideLst>
    </p:ext>
    <p:ext uri="{2D200454-40CA-4A62-9FC3-DE9A4176ACB9}">
      <p15:notesGuideLst xmlns="" xmlns:p15="http://schemas.microsoft.com/office/powerpoint/2012/main">
        <p15:guide id="1" orient="horz" pos="3127" userDrawn="1">
          <p15:clr>
            <a:srgbClr val="A4A3A4"/>
          </p15:clr>
        </p15:guide>
        <p15:guide id="2" pos="210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006B"/>
    <a:srgbClr val="0092BB"/>
    <a:srgbClr val="058BB5"/>
    <a:srgbClr val="FFFFFF"/>
    <a:srgbClr val="464800"/>
    <a:srgbClr val="5A2781"/>
    <a:srgbClr val="989E00"/>
    <a:srgbClr val="AECB53"/>
    <a:srgbClr val="FEF6F9"/>
    <a:srgbClr val="834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8" autoAdjust="0"/>
    <p:restoredTop sz="83784" autoAdjust="0"/>
  </p:normalViewPr>
  <p:slideViewPr>
    <p:cSldViewPr>
      <p:cViewPr varScale="1">
        <p:scale>
          <a:sx n="87" d="100"/>
          <a:sy n="87" d="100"/>
        </p:scale>
        <p:origin x="-840" y="-112"/>
      </p:cViewPr>
      <p:guideLst>
        <p:guide orient="horz" pos="140"/>
        <p:guide orient="horz" pos="186"/>
        <p:guide orient="horz" pos="563"/>
        <p:guide orient="horz" pos="605"/>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9" d="100"/>
          <a:sy n="79" d="100"/>
        </p:scale>
        <p:origin x="3990" y="102"/>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tags" Target="tags/tag1.xml"/><Relationship Id="rId69" Type="http://schemas.openxmlformats.org/officeDocument/2006/relationships/presProps" Target="presProp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E25DAD-611A-7846-93BC-FD6450FD88E0}" type="doc">
      <dgm:prSet loTypeId="urn:microsoft.com/office/officeart/2005/8/layout/gear1" loCatId="" qsTypeId="urn:microsoft.com/office/officeart/2005/8/quickstyle/simple4" qsCatId="simple" csTypeId="urn:microsoft.com/office/officeart/2005/8/colors/colorful3" csCatId="colorful" phldr="1"/>
      <dgm:spPr/>
    </dgm:pt>
    <dgm:pt modelId="{C21D0720-EBA6-074E-9EE5-40A88A880302}">
      <dgm:prSet phldrT="[Text]" custT="1"/>
      <dgm:spPr/>
      <dgm:t>
        <a:bodyPr/>
        <a:lstStyle/>
        <a:p>
          <a:r>
            <a:rPr lang="en-US" sz="1600" dirty="0" smtClean="0"/>
            <a:t>Data, sources, models, analysis, expertise</a:t>
          </a:r>
          <a:endParaRPr lang="en-US" sz="1600" dirty="0"/>
        </a:p>
      </dgm:t>
    </dgm:pt>
    <dgm:pt modelId="{18F399D6-588E-324A-80E8-5DE7F4C62A36}" type="parTrans" cxnId="{916A6320-658A-834A-BB6C-A1B6F99F63B5}">
      <dgm:prSet/>
      <dgm:spPr/>
      <dgm:t>
        <a:bodyPr/>
        <a:lstStyle/>
        <a:p>
          <a:endParaRPr lang="en-US"/>
        </a:p>
      </dgm:t>
    </dgm:pt>
    <dgm:pt modelId="{A314AB01-F8FB-384D-82A4-ABD0CE23192C}" type="sibTrans" cxnId="{916A6320-658A-834A-BB6C-A1B6F99F63B5}">
      <dgm:prSet/>
      <dgm:spPr/>
      <dgm:t>
        <a:bodyPr/>
        <a:lstStyle/>
        <a:p>
          <a:endParaRPr lang="en-US"/>
        </a:p>
      </dgm:t>
    </dgm:pt>
    <dgm:pt modelId="{BCAF2165-D7DE-C04C-A8A4-1F166CE8EAEF}">
      <dgm:prSet phldrT="[Text]" custT="1"/>
      <dgm:spPr/>
      <dgm:t>
        <a:bodyPr/>
        <a:lstStyle/>
        <a:p>
          <a:r>
            <a:rPr lang="en-US" sz="1400" dirty="0" smtClean="0">
              <a:solidFill>
                <a:schemeClr val="tx1"/>
              </a:solidFill>
            </a:rPr>
            <a:t>Interpret, dialogue, use, disseminate</a:t>
          </a:r>
          <a:endParaRPr lang="en-US" sz="1400" dirty="0">
            <a:solidFill>
              <a:schemeClr val="tx1"/>
            </a:solidFill>
          </a:endParaRPr>
        </a:p>
      </dgm:t>
    </dgm:pt>
    <dgm:pt modelId="{1D6DACB7-2885-2B49-918F-7DFFED8A1231}" type="parTrans" cxnId="{041412D1-4BB9-9745-B6D3-4D124896F80D}">
      <dgm:prSet/>
      <dgm:spPr/>
      <dgm:t>
        <a:bodyPr/>
        <a:lstStyle/>
        <a:p>
          <a:endParaRPr lang="en-US"/>
        </a:p>
      </dgm:t>
    </dgm:pt>
    <dgm:pt modelId="{27291D89-1FE2-D043-A318-28290EA0E8B8}" type="sibTrans" cxnId="{041412D1-4BB9-9745-B6D3-4D124896F80D}">
      <dgm:prSet/>
      <dgm:spPr/>
      <dgm:t>
        <a:bodyPr/>
        <a:lstStyle/>
        <a:p>
          <a:endParaRPr lang="en-US"/>
        </a:p>
      </dgm:t>
    </dgm:pt>
    <dgm:pt modelId="{FF985F17-2CF7-334C-AD14-C51AF7776E8E}">
      <dgm:prSet phldrT="[Text]" custT="1"/>
      <dgm:spPr/>
      <dgm:t>
        <a:bodyPr/>
        <a:lstStyle/>
        <a:p>
          <a:r>
            <a:rPr lang="en-US" sz="1100" u="sng" dirty="0" smtClean="0">
              <a:solidFill>
                <a:srgbClr val="000000"/>
              </a:solidFill>
            </a:rPr>
            <a:t>Governance</a:t>
          </a:r>
          <a:r>
            <a:rPr lang="en-US" sz="1200" u="sng" dirty="0" smtClean="0">
              <a:solidFill>
                <a:srgbClr val="000000"/>
              </a:solidFill>
            </a:rPr>
            <a:t>: </a:t>
          </a:r>
          <a:r>
            <a:rPr lang="en-US" sz="1200" dirty="0" smtClean="0">
              <a:solidFill>
                <a:srgbClr val="000000"/>
              </a:solidFill>
            </a:rPr>
            <a:t>cooperation, </a:t>
          </a:r>
          <a:r>
            <a:rPr lang="en-US" sz="1200" dirty="0" err="1" smtClean="0">
              <a:solidFill>
                <a:srgbClr val="000000"/>
              </a:solidFill>
            </a:rPr>
            <a:t>coordinationmonitor</a:t>
          </a:r>
          <a:endParaRPr lang="en-US" sz="1200" dirty="0">
            <a:solidFill>
              <a:srgbClr val="000000"/>
            </a:solidFill>
          </a:endParaRPr>
        </a:p>
      </dgm:t>
    </dgm:pt>
    <dgm:pt modelId="{96A15BEC-28FF-344B-8D2B-8931F9C7C201}" type="sibTrans" cxnId="{F3FEB1BF-588C-5C45-8196-399FC33D6980}">
      <dgm:prSet/>
      <dgm:spPr/>
      <dgm:t>
        <a:bodyPr/>
        <a:lstStyle/>
        <a:p>
          <a:endParaRPr lang="en-US"/>
        </a:p>
      </dgm:t>
    </dgm:pt>
    <dgm:pt modelId="{AE8B8C48-8FE1-C04B-896F-AC5D737B7AB5}" type="parTrans" cxnId="{F3FEB1BF-588C-5C45-8196-399FC33D6980}">
      <dgm:prSet/>
      <dgm:spPr/>
      <dgm:t>
        <a:bodyPr/>
        <a:lstStyle/>
        <a:p>
          <a:endParaRPr lang="en-US"/>
        </a:p>
      </dgm:t>
    </dgm:pt>
    <dgm:pt modelId="{3F23E76C-4210-CC41-8CB3-DC0C11E15199}" type="pres">
      <dgm:prSet presAssocID="{4CE25DAD-611A-7846-93BC-FD6450FD88E0}" presName="composite" presStyleCnt="0">
        <dgm:presLayoutVars>
          <dgm:chMax val="3"/>
          <dgm:animLvl val="lvl"/>
          <dgm:resizeHandles val="exact"/>
        </dgm:presLayoutVars>
      </dgm:prSet>
      <dgm:spPr/>
    </dgm:pt>
    <dgm:pt modelId="{629E56F9-4ACF-2346-BBA2-20C5310F248F}" type="pres">
      <dgm:prSet presAssocID="{C21D0720-EBA6-074E-9EE5-40A88A880302}" presName="gear1" presStyleLbl="node1" presStyleIdx="0" presStyleCnt="3">
        <dgm:presLayoutVars>
          <dgm:chMax val="1"/>
          <dgm:bulletEnabled val="1"/>
        </dgm:presLayoutVars>
      </dgm:prSet>
      <dgm:spPr/>
      <dgm:t>
        <a:bodyPr/>
        <a:lstStyle/>
        <a:p>
          <a:endParaRPr lang="en-US"/>
        </a:p>
      </dgm:t>
    </dgm:pt>
    <dgm:pt modelId="{B5F9649C-FD60-EE45-B14B-31B67205513B}" type="pres">
      <dgm:prSet presAssocID="{C21D0720-EBA6-074E-9EE5-40A88A880302}" presName="gear1srcNode" presStyleLbl="node1" presStyleIdx="0" presStyleCnt="3"/>
      <dgm:spPr/>
      <dgm:t>
        <a:bodyPr/>
        <a:lstStyle/>
        <a:p>
          <a:endParaRPr lang="en-US"/>
        </a:p>
      </dgm:t>
    </dgm:pt>
    <dgm:pt modelId="{B72368C8-783F-3741-A6A4-6519DF7AFB2B}" type="pres">
      <dgm:prSet presAssocID="{C21D0720-EBA6-074E-9EE5-40A88A880302}" presName="gear1dstNode" presStyleLbl="node1" presStyleIdx="0" presStyleCnt="3"/>
      <dgm:spPr/>
      <dgm:t>
        <a:bodyPr/>
        <a:lstStyle/>
        <a:p>
          <a:endParaRPr lang="en-US"/>
        </a:p>
      </dgm:t>
    </dgm:pt>
    <dgm:pt modelId="{9913F1E6-10D0-344A-B40B-3FF140F0826F}" type="pres">
      <dgm:prSet presAssocID="{FF985F17-2CF7-334C-AD14-C51AF7776E8E}" presName="gear2" presStyleLbl="node1" presStyleIdx="1" presStyleCnt="3">
        <dgm:presLayoutVars>
          <dgm:chMax val="1"/>
          <dgm:bulletEnabled val="1"/>
        </dgm:presLayoutVars>
      </dgm:prSet>
      <dgm:spPr/>
      <dgm:t>
        <a:bodyPr/>
        <a:lstStyle/>
        <a:p>
          <a:endParaRPr lang="en-US"/>
        </a:p>
      </dgm:t>
    </dgm:pt>
    <dgm:pt modelId="{3611976D-DA62-FC42-B414-D4176E65E1B7}" type="pres">
      <dgm:prSet presAssocID="{FF985F17-2CF7-334C-AD14-C51AF7776E8E}" presName="gear2srcNode" presStyleLbl="node1" presStyleIdx="1" presStyleCnt="3"/>
      <dgm:spPr/>
      <dgm:t>
        <a:bodyPr/>
        <a:lstStyle/>
        <a:p>
          <a:endParaRPr lang="en-US"/>
        </a:p>
      </dgm:t>
    </dgm:pt>
    <dgm:pt modelId="{C8FB32EE-E849-0B47-AE59-0C56AD154D89}" type="pres">
      <dgm:prSet presAssocID="{FF985F17-2CF7-334C-AD14-C51AF7776E8E}" presName="gear2dstNode" presStyleLbl="node1" presStyleIdx="1" presStyleCnt="3"/>
      <dgm:spPr/>
      <dgm:t>
        <a:bodyPr/>
        <a:lstStyle/>
        <a:p>
          <a:endParaRPr lang="en-US"/>
        </a:p>
      </dgm:t>
    </dgm:pt>
    <dgm:pt modelId="{5CB4B31C-0CA3-D24F-9AEC-5B8F6D241A02}" type="pres">
      <dgm:prSet presAssocID="{BCAF2165-D7DE-C04C-A8A4-1F166CE8EAEF}" presName="gear3" presStyleLbl="node1" presStyleIdx="2" presStyleCnt="3"/>
      <dgm:spPr/>
      <dgm:t>
        <a:bodyPr/>
        <a:lstStyle/>
        <a:p>
          <a:endParaRPr lang="en-US"/>
        </a:p>
      </dgm:t>
    </dgm:pt>
    <dgm:pt modelId="{77E740CD-A254-CB42-9783-A105F1F0232A}" type="pres">
      <dgm:prSet presAssocID="{BCAF2165-D7DE-C04C-A8A4-1F166CE8EAEF}" presName="gear3tx" presStyleLbl="node1" presStyleIdx="2" presStyleCnt="3">
        <dgm:presLayoutVars>
          <dgm:chMax val="1"/>
          <dgm:bulletEnabled val="1"/>
        </dgm:presLayoutVars>
      </dgm:prSet>
      <dgm:spPr/>
      <dgm:t>
        <a:bodyPr/>
        <a:lstStyle/>
        <a:p>
          <a:endParaRPr lang="en-US"/>
        </a:p>
      </dgm:t>
    </dgm:pt>
    <dgm:pt modelId="{B607E152-4F02-334B-B28F-429D10D093AF}" type="pres">
      <dgm:prSet presAssocID="{BCAF2165-D7DE-C04C-A8A4-1F166CE8EAEF}" presName="gear3srcNode" presStyleLbl="node1" presStyleIdx="2" presStyleCnt="3"/>
      <dgm:spPr/>
      <dgm:t>
        <a:bodyPr/>
        <a:lstStyle/>
        <a:p>
          <a:endParaRPr lang="en-US"/>
        </a:p>
      </dgm:t>
    </dgm:pt>
    <dgm:pt modelId="{895A1268-CB1D-6542-B3E1-A53406FA838E}" type="pres">
      <dgm:prSet presAssocID="{BCAF2165-D7DE-C04C-A8A4-1F166CE8EAEF}" presName="gear3dstNode" presStyleLbl="node1" presStyleIdx="2" presStyleCnt="3"/>
      <dgm:spPr/>
      <dgm:t>
        <a:bodyPr/>
        <a:lstStyle/>
        <a:p>
          <a:endParaRPr lang="en-US"/>
        </a:p>
      </dgm:t>
    </dgm:pt>
    <dgm:pt modelId="{79F0655D-2FF5-EF41-BD60-8E1EE076FD8E}" type="pres">
      <dgm:prSet presAssocID="{A314AB01-F8FB-384D-82A4-ABD0CE23192C}" presName="connector1" presStyleLbl="sibTrans2D1" presStyleIdx="0" presStyleCnt="3"/>
      <dgm:spPr/>
      <dgm:t>
        <a:bodyPr/>
        <a:lstStyle/>
        <a:p>
          <a:endParaRPr lang="en-US"/>
        </a:p>
      </dgm:t>
    </dgm:pt>
    <dgm:pt modelId="{6BD79FC7-D364-D44E-A469-4975E6382417}" type="pres">
      <dgm:prSet presAssocID="{96A15BEC-28FF-344B-8D2B-8931F9C7C201}" presName="connector2" presStyleLbl="sibTrans2D1" presStyleIdx="1" presStyleCnt="3"/>
      <dgm:spPr/>
      <dgm:t>
        <a:bodyPr/>
        <a:lstStyle/>
        <a:p>
          <a:endParaRPr lang="en-US"/>
        </a:p>
      </dgm:t>
    </dgm:pt>
    <dgm:pt modelId="{619F5602-B0F0-6649-8333-AC49184E6485}" type="pres">
      <dgm:prSet presAssocID="{27291D89-1FE2-D043-A318-28290EA0E8B8}" presName="connector3" presStyleLbl="sibTrans2D1" presStyleIdx="2" presStyleCnt="3"/>
      <dgm:spPr/>
      <dgm:t>
        <a:bodyPr/>
        <a:lstStyle/>
        <a:p>
          <a:endParaRPr lang="en-US"/>
        </a:p>
      </dgm:t>
    </dgm:pt>
  </dgm:ptLst>
  <dgm:cxnLst>
    <dgm:cxn modelId="{A0C17CC5-3ACA-7C42-BBCE-CE4BD13B2EAA}" type="presOf" srcId="{96A15BEC-28FF-344B-8D2B-8931F9C7C201}" destId="{6BD79FC7-D364-D44E-A469-4975E6382417}" srcOrd="0" destOrd="0" presId="urn:microsoft.com/office/officeart/2005/8/layout/gear1"/>
    <dgm:cxn modelId="{916A6320-658A-834A-BB6C-A1B6F99F63B5}" srcId="{4CE25DAD-611A-7846-93BC-FD6450FD88E0}" destId="{C21D0720-EBA6-074E-9EE5-40A88A880302}" srcOrd="0" destOrd="0" parTransId="{18F399D6-588E-324A-80E8-5DE7F4C62A36}" sibTransId="{A314AB01-F8FB-384D-82A4-ABD0CE23192C}"/>
    <dgm:cxn modelId="{604A2B2C-CE60-9F44-A06F-2C7FE4671D37}" type="presOf" srcId="{BCAF2165-D7DE-C04C-A8A4-1F166CE8EAEF}" destId="{5CB4B31C-0CA3-D24F-9AEC-5B8F6D241A02}" srcOrd="0" destOrd="0" presId="urn:microsoft.com/office/officeart/2005/8/layout/gear1"/>
    <dgm:cxn modelId="{041412D1-4BB9-9745-B6D3-4D124896F80D}" srcId="{4CE25DAD-611A-7846-93BC-FD6450FD88E0}" destId="{BCAF2165-D7DE-C04C-A8A4-1F166CE8EAEF}" srcOrd="2" destOrd="0" parTransId="{1D6DACB7-2885-2B49-918F-7DFFED8A1231}" sibTransId="{27291D89-1FE2-D043-A318-28290EA0E8B8}"/>
    <dgm:cxn modelId="{797C7397-BDF7-CF4F-BCC0-3BDD4A18AF88}" type="presOf" srcId="{A314AB01-F8FB-384D-82A4-ABD0CE23192C}" destId="{79F0655D-2FF5-EF41-BD60-8E1EE076FD8E}" srcOrd="0" destOrd="0" presId="urn:microsoft.com/office/officeart/2005/8/layout/gear1"/>
    <dgm:cxn modelId="{08B27269-E0C3-5E41-AE38-BCE9ECB2A3A4}" type="presOf" srcId="{C21D0720-EBA6-074E-9EE5-40A88A880302}" destId="{B5F9649C-FD60-EE45-B14B-31B67205513B}" srcOrd="1" destOrd="0" presId="urn:microsoft.com/office/officeart/2005/8/layout/gear1"/>
    <dgm:cxn modelId="{5746A69C-D124-744D-BEEF-2562C206D632}" type="presOf" srcId="{C21D0720-EBA6-074E-9EE5-40A88A880302}" destId="{B72368C8-783F-3741-A6A4-6519DF7AFB2B}" srcOrd="2" destOrd="0" presId="urn:microsoft.com/office/officeart/2005/8/layout/gear1"/>
    <dgm:cxn modelId="{0C1648AC-C6DA-5E49-A92C-EF901CBA88E0}" type="presOf" srcId="{FF985F17-2CF7-334C-AD14-C51AF7776E8E}" destId="{C8FB32EE-E849-0B47-AE59-0C56AD154D89}" srcOrd="2" destOrd="0" presId="urn:microsoft.com/office/officeart/2005/8/layout/gear1"/>
    <dgm:cxn modelId="{9DA3737D-8017-5F47-A576-921D9A081A63}" type="presOf" srcId="{BCAF2165-D7DE-C04C-A8A4-1F166CE8EAEF}" destId="{895A1268-CB1D-6542-B3E1-A53406FA838E}" srcOrd="3" destOrd="0" presId="urn:microsoft.com/office/officeart/2005/8/layout/gear1"/>
    <dgm:cxn modelId="{592C83B1-A82A-6440-B4D5-80458A611497}" type="presOf" srcId="{27291D89-1FE2-D043-A318-28290EA0E8B8}" destId="{619F5602-B0F0-6649-8333-AC49184E6485}" srcOrd="0" destOrd="0" presId="urn:microsoft.com/office/officeart/2005/8/layout/gear1"/>
    <dgm:cxn modelId="{F3FEB1BF-588C-5C45-8196-399FC33D6980}" srcId="{4CE25DAD-611A-7846-93BC-FD6450FD88E0}" destId="{FF985F17-2CF7-334C-AD14-C51AF7776E8E}" srcOrd="1" destOrd="0" parTransId="{AE8B8C48-8FE1-C04B-896F-AC5D737B7AB5}" sibTransId="{96A15BEC-28FF-344B-8D2B-8931F9C7C201}"/>
    <dgm:cxn modelId="{70B96806-DA73-244A-94BB-402CE0BCBAB0}" type="presOf" srcId="{4CE25DAD-611A-7846-93BC-FD6450FD88E0}" destId="{3F23E76C-4210-CC41-8CB3-DC0C11E15199}" srcOrd="0" destOrd="0" presId="urn:microsoft.com/office/officeart/2005/8/layout/gear1"/>
    <dgm:cxn modelId="{17E42B79-F992-DF4A-B210-DF7A48868A52}" type="presOf" srcId="{FF985F17-2CF7-334C-AD14-C51AF7776E8E}" destId="{3611976D-DA62-FC42-B414-D4176E65E1B7}" srcOrd="1" destOrd="0" presId="urn:microsoft.com/office/officeart/2005/8/layout/gear1"/>
    <dgm:cxn modelId="{6E03E342-2A7D-5748-8EAE-8B2DFBDD67FB}" type="presOf" srcId="{BCAF2165-D7DE-C04C-A8A4-1F166CE8EAEF}" destId="{B607E152-4F02-334B-B28F-429D10D093AF}" srcOrd="2" destOrd="0" presId="urn:microsoft.com/office/officeart/2005/8/layout/gear1"/>
    <dgm:cxn modelId="{F12FECBB-9BCA-0E46-8A3F-9DAE866C2468}" type="presOf" srcId="{FF985F17-2CF7-334C-AD14-C51AF7776E8E}" destId="{9913F1E6-10D0-344A-B40B-3FF140F0826F}" srcOrd="0" destOrd="0" presId="urn:microsoft.com/office/officeart/2005/8/layout/gear1"/>
    <dgm:cxn modelId="{27403EB1-243E-AB4E-9D21-944C59EDDAF4}" type="presOf" srcId="{C21D0720-EBA6-074E-9EE5-40A88A880302}" destId="{629E56F9-4ACF-2346-BBA2-20C5310F248F}" srcOrd="0" destOrd="0" presId="urn:microsoft.com/office/officeart/2005/8/layout/gear1"/>
    <dgm:cxn modelId="{CA3288E1-4C85-354C-A5CC-EEE5ABCF43C6}" type="presOf" srcId="{BCAF2165-D7DE-C04C-A8A4-1F166CE8EAEF}" destId="{77E740CD-A254-CB42-9783-A105F1F0232A}" srcOrd="1" destOrd="0" presId="urn:microsoft.com/office/officeart/2005/8/layout/gear1"/>
    <dgm:cxn modelId="{16496B34-EC3B-3648-A118-E4AEFF64DAD8}" type="presParOf" srcId="{3F23E76C-4210-CC41-8CB3-DC0C11E15199}" destId="{629E56F9-4ACF-2346-BBA2-20C5310F248F}" srcOrd="0" destOrd="0" presId="urn:microsoft.com/office/officeart/2005/8/layout/gear1"/>
    <dgm:cxn modelId="{1099F099-55CD-3C4B-9595-1A767E507DA7}" type="presParOf" srcId="{3F23E76C-4210-CC41-8CB3-DC0C11E15199}" destId="{B5F9649C-FD60-EE45-B14B-31B67205513B}" srcOrd="1" destOrd="0" presId="urn:microsoft.com/office/officeart/2005/8/layout/gear1"/>
    <dgm:cxn modelId="{D61DBAA4-18F7-4547-89B0-88A806C49F9C}" type="presParOf" srcId="{3F23E76C-4210-CC41-8CB3-DC0C11E15199}" destId="{B72368C8-783F-3741-A6A4-6519DF7AFB2B}" srcOrd="2" destOrd="0" presId="urn:microsoft.com/office/officeart/2005/8/layout/gear1"/>
    <dgm:cxn modelId="{04E22AFD-52FF-4347-8BAB-7AFE7A472D1F}" type="presParOf" srcId="{3F23E76C-4210-CC41-8CB3-DC0C11E15199}" destId="{9913F1E6-10D0-344A-B40B-3FF140F0826F}" srcOrd="3" destOrd="0" presId="urn:microsoft.com/office/officeart/2005/8/layout/gear1"/>
    <dgm:cxn modelId="{A16B5A5F-D8C8-A842-A642-0D1E08A0040B}" type="presParOf" srcId="{3F23E76C-4210-CC41-8CB3-DC0C11E15199}" destId="{3611976D-DA62-FC42-B414-D4176E65E1B7}" srcOrd="4" destOrd="0" presId="urn:microsoft.com/office/officeart/2005/8/layout/gear1"/>
    <dgm:cxn modelId="{CD9B045A-C4ED-FF4F-8A3D-977967662563}" type="presParOf" srcId="{3F23E76C-4210-CC41-8CB3-DC0C11E15199}" destId="{C8FB32EE-E849-0B47-AE59-0C56AD154D89}" srcOrd="5" destOrd="0" presId="urn:microsoft.com/office/officeart/2005/8/layout/gear1"/>
    <dgm:cxn modelId="{00523CF8-4D80-5641-9138-49CD067F7D02}" type="presParOf" srcId="{3F23E76C-4210-CC41-8CB3-DC0C11E15199}" destId="{5CB4B31C-0CA3-D24F-9AEC-5B8F6D241A02}" srcOrd="6" destOrd="0" presId="urn:microsoft.com/office/officeart/2005/8/layout/gear1"/>
    <dgm:cxn modelId="{8C94DDF5-DE4A-A146-9194-08FB69316C6D}" type="presParOf" srcId="{3F23E76C-4210-CC41-8CB3-DC0C11E15199}" destId="{77E740CD-A254-CB42-9783-A105F1F0232A}" srcOrd="7" destOrd="0" presId="urn:microsoft.com/office/officeart/2005/8/layout/gear1"/>
    <dgm:cxn modelId="{319B6698-CA37-CF4B-A229-461716B7BEA1}" type="presParOf" srcId="{3F23E76C-4210-CC41-8CB3-DC0C11E15199}" destId="{B607E152-4F02-334B-B28F-429D10D093AF}" srcOrd="8" destOrd="0" presId="urn:microsoft.com/office/officeart/2005/8/layout/gear1"/>
    <dgm:cxn modelId="{2CE1EF46-0DB4-5D41-82AE-BC3CDA7B63C1}" type="presParOf" srcId="{3F23E76C-4210-CC41-8CB3-DC0C11E15199}" destId="{895A1268-CB1D-6542-B3E1-A53406FA838E}" srcOrd="9" destOrd="0" presId="urn:microsoft.com/office/officeart/2005/8/layout/gear1"/>
    <dgm:cxn modelId="{A670A5F0-5E5A-5242-B7EB-D2611A19B5DC}" type="presParOf" srcId="{3F23E76C-4210-CC41-8CB3-DC0C11E15199}" destId="{79F0655D-2FF5-EF41-BD60-8E1EE076FD8E}" srcOrd="10" destOrd="0" presId="urn:microsoft.com/office/officeart/2005/8/layout/gear1"/>
    <dgm:cxn modelId="{DE131EBB-2B6D-1447-BE7C-BFB36B6C8257}" type="presParOf" srcId="{3F23E76C-4210-CC41-8CB3-DC0C11E15199}" destId="{6BD79FC7-D364-D44E-A469-4975E6382417}" srcOrd="11" destOrd="0" presId="urn:microsoft.com/office/officeart/2005/8/layout/gear1"/>
    <dgm:cxn modelId="{61295613-AAF4-8C48-8750-E71ED4F479BC}" type="presParOf" srcId="{3F23E76C-4210-CC41-8CB3-DC0C11E15199}" destId="{619F5602-B0F0-6649-8333-AC49184E648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6E6E95-7235-7A4C-9F3F-97F71C7DDA49}"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A61165A1-0FA9-AF4E-A66A-582A52508958}">
      <dgm:prSet phldrT="[Text]"/>
      <dgm:spPr/>
      <dgm:t>
        <a:bodyPr/>
        <a:lstStyle/>
        <a:p>
          <a:r>
            <a:rPr lang="en-US" u="sng" dirty="0" smtClean="0">
              <a:solidFill>
                <a:schemeClr val="tx1"/>
              </a:solidFill>
            </a:rPr>
            <a:t>Mix</a:t>
          </a:r>
          <a:r>
            <a:rPr lang="en-US" dirty="0" smtClean="0">
              <a:solidFill>
                <a:schemeClr val="tx1"/>
              </a:solidFill>
            </a:rPr>
            <a:t> of sources?</a:t>
          </a:r>
        </a:p>
        <a:p>
          <a:r>
            <a:rPr lang="en-US" dirty="0" smtClean="0">
              <a:solidFill>
                <a:schemeClr val="tx1"/>
              </a:solidFill>
            </a:rPr>
            <a:t>Administrative, Big Data, surveys</a:t>
          </a:r>
          <a:r>
            <a:rPr lang="mr-IN" dirty="0" smtClean="0">
              <a:solidFill>
                <a:schemeClr val="tx1"/>
              </a:solidFill>
            </a:rPr>
            <a:t>…</a:t>
          </a:r>
          <a:endParaRPr lang="en-US" dirty="0" smtClean="0">
            <a:solidFill>
              <a:schemeClr val="tx1"/>
            </a:solidFill>
          </a:endParaRPr>
        </a:p>
        <a:p>
          <a:r>
            <a:rPr lang="en-US" b="1" u="sng" dirty="0" smtClean="0">
              <a:solidFill>
                <a:schemeClr val="tx1"/>
              </a:solidFill>
            </a:rPr>
            <a:t>QA of LMI?</a:t>
          </a:r>
          <a:endParaRPr lang="en-US" b="1" u="sng" dirty="0">
            <a:solidFill>
              <a:schemeClr val="tx1"/>
            </a:solidFill>
          </a:endParaRPr>
        </a:p>
      </dgm:t>
    </dgm:pt>
    <dgm:pt modelId="{73863B0F-CFCA-1846-B54A-D61C315F659F}" type="parTrans" cxnId="{4D40C5A6-20EA-A442-A240-874F5809B80E}">
      <dgm:prSet/>
      <dgm:spPr/>
      <dgm:t>
        <a:bodyPr/>
        <a:lstStyle/>
        <a:p>
          <a:endParaRPr lang="en-US"/>
        </a:p>
      </dgm:t>
    </dgm:pt>
    <dgm:pt modelId="{CEB9B4F0-B718-4646-8108-1073819E8512}" type="sibTrans" cxnId="{4D40C5A6-20EA-A442-A240-874F5809B80E}">
      <dgm:prSet/>
      <dgm:spPr/>
      <dgm:t>
        <a:bodyPr/>
        <a:lstStyle/>
        <a:p>
          <a:endParaRPr lang="en-US"/>
        </a:p>
      </dgm:t>
    </dgm:pt>
    <dgm:pt modelId="{20C32297-6F04-AA47-B234-3CEEFB57F30A}">
      <dgm:prSet phldrT="[Text]"/>
      <dgm:spPr/>
      <dgm:t>
        <a:bodyPr/>
        <a:lstStyle/>
        <a:p>
          <a:r>
            <a:rPr lang="en-US" b="1" dirty="0" smtClean="0"/>
            <a:t>Cost, resources</a:t>
          </a:r>
          <a:endParaRPr lang="en-US" b="1" dirty="0"/>
        </a:p>
      </dgm:t>
    </dgm:pt>
    <dgm:pt modelId="{5169EB50-40F4-6B4A-9B88-DFBC4B45E459}" type="parTrans" cxnId="{86FDA71E-7F3C-3849-9E7B-49EF5C57B567}">
      <dgm:prSet/>
      <dgm:spPr/>
      <dgm:t>
        <a:bodyPr/>
        <a:lstStyle/>
        <a:p>
          <a:endParaRPr lang="en-US"/>
        </a:p>
      </dgm:t>
    </dgm:pt>
    <dgm:pt modelId="{ECF7733B-0036-8D40-9526-CC58302BA4A7}" type="sibTrans" cxnId="{86FDA71E-7F3C-3849-9E7B-49EF5C57B567}">
      <dgm:prSet/>
      <dgm:spPr/>
      <dgm:t>
        <a:bodyPr/>
        <a:lstStyle/>
        <a:p>
          <a:endParaRPr lang="en-US"/>
        </a:p>
      </dgm:t>
    </dgm:pt>
    <dgm:pt modelId="{F0136FD2-9022-AC46-AC93-FEFD80913D5F}">
      <dgm:prSet phldrT="[Text]"/>
      <dgm:spPr/>
      <dgm:t>
        <a:bodyPr/>
        <a:lstStyle/>
        <a:p>
          <a:r>
            <a:rPr lang="en-US" dirty="0" smtClean="0"/>
            <a:t>Qualitative / quantitative</a:t>
          </a:r>
          <a:endParaRPr lang="en-US" dirty="0"/>
        </a:p>
      </dgm:t>
    </dgm:pt>
    <dgm:pt modelId="{98463640-4EDB-6F49-8FB6-0D27E864EAD7}" type="parTrans" cxnId="{1A2A7C4C-D5CC-7D44-8FF6-8F8338DD2877}">
      <dgm:prSet/>
      <dgm:spPr/>
      <dgm:t>
        <a:bodyPr/>
        <a:lstStyle/>
        <a:p>
          <a:endParaRPr lang="en-US"/>
        </a:p>
      </dgm:t>
    </dgm:pt>
    <dgm:pt modelId="{6A88BE83-9C23-9747-891E-80E049677C9B}" type="sibTrans" cxnId="{1A2A7C4C-D5CC-7D44-8FF6-8F8338DD2877}">
      <dgm:prSet/>
      <dgm:spPr/>
      <dgm:t>
        <a:bodyPr/>
        <a:lstStyle/>
        <a:p>
          <a:endParaRPr lang="en-US"/>
        </a:p>
      </dgm:t>
    </dgm:pt>
    <dgm:pt modelId="{65551B18-831A-3C4C-A2F6-DE0AF68E0C64}">
      <dgm:prSet phldrT="[Text]"/>
      <dgm:spPr/>
      <dgm:t>
        <a:bodyPr/>
        <a:lstStyle/>
        <a:p>
          <a:r>
            <a:rPr lang="en-US" dirty="0" smtClean="0">
              <a:solidFill>
                <a:srgbClr val="000000"/>
              </a:solidFill>
            </a:rPr>
            <a:t>Past / future dimensions</a:t>
          </a:r>
        </a:p>
      </dgm:t>
    </dgm:pt>
    <dgm:pt modelId="{12A9BA74-1443-4D4D-9849-4FEF6EA13C60}" type="parTrans" cxnId="{5D6A91D2-2047-B843-9AAC-10A48933AC5B}">
      <dgm:prSet/>
      <dgm:spPr/>
      <dgm:t>
        <a:bodyPr/>
        <a:lstStyle/>
        <a:p>
          <a:endParaRPr lang="en-US"/>
        </a:p>
      </dgm:t>
    </dgm:pt>
    <dgm:pt modelId="{DA3DBA7F-EC00-3B49-9C0A-8467A5DFDA7C}" type="sibTrans" cxnId="{5D6A91D2-2047-B843-9AAC-10A48933AC5B}">
      <dgm:prSet/>
      <dgm:spPr/>
      <dgm:t>
        <a:bodyPr/>
        <a:lstStyle/>
        <a:p>
          <a:endParaRPr lang="en-US"/>
        </a:p>
      </dgm:t>
    </dgm:pt>
    <dgm:pt modelId="{5FCF5EC9-202C-1D47-A61C-28A72FA0DA96}">
      <dgm:prSet phldrT="[Text]"/>
      <dgm:spPr/>
      <dgm:t>
        <a:bodyPr/>
        <a:lstStyle/>
        <a:p>
          <a:r>
            <a:rPr lang="en-US" dirty="0" smtClean="0"/>
            <a:t>Institutional collaborations/roles</a:t>
          </a:r>
          <a:endParaRPr lang="en-US" dirty="0"/>
        </a:p>
      </dgm:t>
    </dgm:pt>
    <dgm:pt modelId="{BDE8C54B-7713-964B-9CE0-45F890D5A480}" type="parTrans" cxnId="{9A1F87F7-5FD0-C645-869A-815BFD619495}">
      <dgm:prSet/>
      <dgm:spPr/>
      <dgm:t>
        <a:bodyPr/>
        <a:lstStyle/>
        <a:p>
          <a:endParaRPr lang="en-US"/>
        </a:p>
      </dgm:t>
    </dgm:pt>
    <dgm:pt modelId="{596B7451-5FEE-4B4B-8974-18BACDB44D88}" type="sibTrans" cxnId="{9A1F87F7-5FD0-C645-869A-815BFD619495}">
      <dgm:prSet/>
      <dgm:spPr/>
      <dgm:t>
        <a:bodyPr/>
        <a:lstStyle/>
        <a:p>
          <a:endParaRPr lang="en-US"/>
        </a:p>
      </dgm:t>
    </dgm:pt>
    <dgm:pt modelId="{843A8AD6-06B0-C14F-9DE2-9310525BA8E2}">
      <dgm:prSet phldrT="[Text]"/>
      <dgm:spPr/>
      <dgm:t>
        <a:bodyPr/>
        <a:lstStyle/>
        <a:p>
          <a:r>
            <a:rPr lang="en-US" dirty="0" smtClean="0">
              <a:solidFill>
                <a:srgbClr val="000000"/>
              </a:solidFill>
            </a:rPr>
            <a:t>Quality methods, data: variations</a:t>
          </a:r>
          <a:endParaRPr lang="en-US" dirty="0" smtClean="0">
            <a:solidFill>
              <a:srgbClr val="000000"/>
            </a:solidFill>
          </a:endParaRPr>
        </a:p>
      </dgm:t>
    </dgm:pt>
    <dgm:pt modelId="{55636D02-8425-1C4B-98DC-6AB8061C707E}" type="parTrans" cxnId="{5858D55B-4C22-3D44-ADFC-32FA8F7E8D4C}">
      <dgm:prSet/>
      <dgm:spPr/>
      <dgm:t>
        <a:bodyPr/>
        <a:lstStyle/>
        <a:p>
          <a:endParaRPr lang="en-US"/>
        </a:p>
      </dgm:t>
    </dgm:pt>
    <dgm:pt modelId="{0F3BC51E-8323-F243-B3E2-6CB29140D239}" type="sibTrans" cxnId="{5858D55B-4C22-3D44-ADFC-32FA8F7E8D4C}">
      <dgm:prSet/>
      <dgm:spPr/>
      <dgm:t>
        <a:bodyPr/>
        <a:lstStyle/>
        <a:p>
          <a:endParaRPr lang="en-US"/>
        </a:p>
      </dgm:t>
    </dgm:pt>
    <dgm:pt modelId="{CCA8A210-A867-384E-AE0A-3985C8014D40}">
      <dgm:prSet phldrT="[Text]"/>
      <dgm:spPr/>
      <dgm:t>
        <a:bodyPr/>
        <a:lstStyle/>
        <a:p>
          <a:r>
            <a:rPr lang="en-US" dirty="0" smtClean="0">
              <a:solidFill>
                <a:srgbClr val="000000"/>
              </a:solidFill>
            </a:rPr>
            <a:t>Systematic data collection and analysis. Real Time</a:t>
          </a:r>
          <a:r>
            <a:rPr lang="mr-IN" dirty="0" smtClean="0">
              <a:solidFill>
                <a:srgbClr val="000000"/>
              </a:solidFill>
            </a:rPr>
            <a:t>…</a:t>
          </a:r>
          <a:endParaRPr lang="en-US" dirty="0" smtClean="0">
            <a:solidFill>
              <a:srgbClr val="000000"/>
            </a:solidFill>
          </a:endParaRPr>
        </a:p>
      </dgm:t>
    </dgm:pt>
    <dgm:pt modelId="{7B8AA699-788F-9547-BBAE-787E7E3C15C1}" type="parTrans" cxnId="{4072A056-44BF-B541-9D4F-BA747E7C161D}">
      <dgm:prSet/>
      <dgm:spPr/>
      <dgm:t>
        <a:bodyPr/>
        <a:lstStyle/>
        <a:p>
          <a:endParaRPr lang="en-US"/>
        </a:p>
      </dgm:t>
    </dgm:pt>
    <dgm:pt modelId="{0FEE27F9-D7D7-D74D-8B97-08352E87E4CD}" type="sibTrans" cxnId="{4072A056-44BF-B541-9D4F-BA747E7C161D}">
      <dgm:prSet/>
      <dgm:spPr/>
      <dgm:t>
        <a:bodyPr/>
        <a:lstStyle/>
        <a:p>
          <a:endParaRPr lang="en-US"/>
        </a:p>
      </dgm:t>
    </dgm:pt>
    <dgm:pt modelId="{4869E89D-9E93-0649-B9A3-DF3D0326E744}">
      <dgm:prSet phldrT="[Text]"/>
      <dgm:spPr/>
      <dgm:t>
        <a:bodyPr/>
        <a:lstStyle/>
        <a:p>
          <a:r>
            <a:rPr lang="en-US" dirty="0" smtClean="0">
              <a:solidFill>
                <a:srgbClr val="000000"/>
              </a:solidFill>
            </a:rPr>
            <a:t>Acceptance / use of results</a:t>
          </a:r>
          <a:endParaRPr lang="en-US" dirty="0" smtClean="0">
            <a:solidFill>
              <a:srgbClr val="000000"/>
            </a:solidFill>
          </a:endParaRPr>
        </a:p>
      </dgm:t>
    </dgm:pt>
    <dgm:pt modelId="{9F1BB6A1-647B-F840-9E3D-E94F65AC2FCF}" type="parTrans" cxnId="{B5735242-0ECF-0145-86F1-E0F1CD36811A}">
      <dgm:prSet/>
      <dgm:spPr/>
      <dgm:t>
        <a:bodyPr/>
        <a:lstStyle/>
        <a:p>
          <a:endParaRPr lang="en-US"/>
        </a:p>
      </dgm:t>
    </dgm:pt>
    <dgm:pt modelId="{834C16B4-7A81-9841-99EE-27472FD2F9C5}" type="sibTrans" cxnId="{B5735242-0ECF-0145-86F1-E0F1CD36811A}">
      <dgm:prSet/>
      <dgm:spPr/>
      <dgm:t>
        <a:bodyPr/>
        <a:lstStyle/>
        <a:p>
          <a:endParaRPr lang="en-US"/>
        </a:p>
      </dgm:t>
    </dgm:pt>
    <dgm:pt modelId="{8BB8FE61-3333-9949-B75E-FC75FDBF16C3}">
      <dgm:prSet phldrT="[Text]"/>
      <dgm:spPr/>
      <dgm:t>
        <a:bodyPr/>
        <a:lstStyle/>
        <a:p>
          <a:r>
            <a:rPr lang="en-US" dirty="0" smtClean="0">
              <a:solidFill>
                <a:srgbClr val="000000"/>
              </a:solidFill>
            </a:rPr>
            <a:t>REVIEW &amp; IMPROVE MODEL! TIME!</a:t>
          </a:r>
          <a:endParaRPr lang="en-US" dirty="0" smtClean="0">
            <a:solidFill>
              <a:srgbClr val="000000"/>
            </a:solidFill>
          </a:endParaRPr>
        </a:p>
      </dgm:t>
    </dgm:pt>
    <dgm:pt modelId="{FE7A7151-1C75-EE41-B607-AE58584A8C6A}" type="parTrans" cxnId="{7DA87532-E599-1B4E-858C-80530CC22C43}">
      <dgm:prSet/>
      <dgm:spPr/>
      <dgm:t>
        <a:bodyPr/>
        <a:lstStyle/>
        <a:p>
          <a:endParaRPr lang="en-US"/>
        </a:p>
      </dgm:t>
    </dgm:pt>
    <dgm:pt modelId="{9A975108-E3BE-0A40-93B5-17ED93519490}" type="sibTrans" cxnId="{7DA87532-E599-1B4E-858C-80530CC22C43}">
      <dgm:prSet/>
      <dgm:spPr/>
      <dgm:t>
        <a:bodyPr/>
        <a:lstStyle/>
        <a:p>
          <a:endParaRPr lang="en-US"/>
        </a:p>
      </dgm:t>
    </dgm:pt>
    <dgm:pt modelId="{B699F4ED-2570-4549-B7A7-5B9CEE03A058}" type="pres">
      <dgm:prSet presAssocID="{046E6E95-7235-7A4C-9F3F-97F71C7DDA49}" presName="cycle" presStyleCnt="0">
        <dgm:presLayoutVars>
          <dgm:chMax val="1"/>
          <dgm:dir/>
          <dgm:animLvl val="ctr"/>
          <dgm:resizeHandles val="exact"/>
        </dgm:presLayoutVars>
      </dgm:prSet>
      <dgm:spPr/>
      <dgm:t>
        <a:bodyPr/>
        <a:lstStyle/>
        <a:p>
          <a:endParaRPr lang="en-US"/>
        </a:p>
      </dgm:t>
    </dgm:pt>
    <dgm:pt modelId="{4C797229-49F7-974F-9E95-E94E2058FF2A}" type="pres">
      <dgm:prSet presAssocID="{A61165A1-0FA9-AF4E-A66A-582A52508958}" presName="centerShape" presStyleLbl="node0" presStyleIdx="0" presStyleCnt="1"/>
      <dgm:spPr/>
      <dgm:t>
        <a:bodyPr/>
        <a:lstStyle/>
        <a:p>
          <a:endParaRPr lang="en-US"/>
        </a:p>
      </dgm:t>
    </dgm:pt>
    <dgm:pt modelId="{BF2E52FD-63ED-8347-957F-46F5F8DF1748}" type="pres">
      <dgm:prSet presAssocID="{5169EB50-40F4-6B4A-9B88-DFBC4B45E459}" presName="parTrans" presStyleLbl="bgSibTrans2D1" presStyleIdx="0" presStyleCnt="8"/>
      <dgm:spPr/>
      <dgm:t>
        <a:bodyPr/>
        <a:lstStyle/>
        <a:p>
          <a:endParaRPr lang="en-US"/>
        </a:p>
      </dgm:t>
    </dgm:pt>
    <dgm:pt modelId="{97F8D070-6B4A-0840-AA74-5B63BA920023}" type="pres">
      <dgm:prSet presAssocID="{20C32297-6F04-AA47-B234-3CEEFB57F30A}" presName="node" presStyleLbl="node1" presStyleIdx="0" presStyleCnt="8">
        <dgm:presLayoutVars>
          <dgm:bulletEnabled val="1"/>
        </dgm:presLayoutVars>
      </dgm:prSet>
      <dgm:spPr/>
      <dgm:t>
        <a:bodyPr/>
        <a:lstStyle/>
        <a:p>
          <a:endParaRPr lang="en-US"/>
        </a:p>
      </dgm:t>
    </dgm:pt>
    <dgm:pt modelId="{91105834-8EF9-EE42-8C6F-F18B2297E607}" type="pres">
      <dgm:prSet presAssocID="{BDE8C54B-7713-964B-9CE0-45F890D5A480}" presName="parTrans" presStyleLbl="bgSibTrans2D1" presStyleIdx="1" presStyleCnt="8"/>
      <dgm:spPr/>
      <dgm:t>
        <a:bodyPr/>
        <a:lstStyle/>
        <a:p>
          <a:endParaRPr lang="en-US"/>
        </a:p>
      </dgm:t>
    </dgm:pt>
    <dgm:pt modelId="{A59DFABE-D1EE-464A-A408-401ACDC06481}" type="pres">
      <dgm:prSet presAssocID="{5FCF5EC9-202C-1D47-A61C-28A72FA0DA96}" presName="node" presStyleLbl="node1" presStyleIdx="1" presStyleCnt="8">
        <dgm:presLayoutVars>
          <dgm:bulletEnabled val="1"/>
        </dgm:presLayoutVars>
      </dgm:prSet>
      <dgm:spPr/>
      <dgm:t>
        <a:bodyPr/>
        <a:lstStyle/>
        <a:p>
          <a:endParaRPr lang="en-US"/>
        </a:p>
      </dgm:t>
    </dgm:pt>
    <dgm:pt modelId="{A434BB42-8AAA-784E-A0A0-AC095152A03F}" type="pres">
      <dgm:prSet presAssocID="{98463640-4EDB-6F49-8FB6-0D27E864EAD7}" presName="parTrans" presStyleLbl="bgSibTrans2D1" presStyleIdx="2" presStyleCnt="8"/>
      <dgm:spPr/>
      <dgm:t>
        <a:bodyPr/>
        <a:lstStyle/>
        <a:p>
          <a:endParaRPr lang="en-US"/>
        </a:p>
      </dgm:t>
    </dgm:pt>
    <dgm:pt modelId="{257D47BB-3D4F-AB41-9B3F-DBD2DA19F9EF}" type="pres">
      <dgm:prSet presAssocID="{F0136FD2-9022-AC46-AC93-FEFD80913D5F}" presName="node" presStyleLbl="node1" presStyleIdx="2" presStyleCnt="8">
        <dgm:presLayoutVars>
          <dgm:bulletEnabled val="1"/>
        </dgm:presLayoutVars>
      </dgm:prSet>
      <dgm:spPr/>
      <dgm:t>
        <a:bodyPr/>
        <a:lstStyle/>
        <a:p>
          <a:endParaRPr lang="en-US"/>
        </a:p>
      </dgm:t>
    </dgm:pt>
    <dgm:pt modelId="{A52DDB8B-12E0-8041-A6C7-EBC0433C37D1}" type="pres">
      <dgm:prSet presAssocID="{12A9BA74-1443-4D4D-9849-4FEF6EA13C60}" presName="parTrans" presStyleLbl="bgSibTrans2D1" presStyleIdx="3" presStyleCnt="8"/>
      <dgm:spPr/>
      <dgm:t>
        <a:bodyPr/>
        <a:lstStyle/>
        <a:p>
          <a:endParaRPr lang="en-US"/>
        </a:p>
      </dgm:t>
    </dgm:pt>
    <dgm:pt modelId="{6A26ECEC-8EC2-4E4A-A9B9-9AFD697349D1}" type="pres">
      <dgm:prSet presAssocID="{65551B18-831A-3C4C-A2F6-DE0AF68E0C64}" presName="node" presStyleLbl="node1" presStyleIdx="3" presStyleCnt="8">
        <dgm:presLayoutVars>
          <dgm:bulletEnabled val="1"/>
        </dgm:presLayoutVars>
      </dgm:prSet>
      <dgm:spPr/>
      <dgm:t>
        <a:bodyPr/>
        <a:lstStyle/>
        <a:p>
          <a:endParaRPr lang="en-US"/>
        </a:p>
      </dgm:t>
    </dgm:pt>
    <dgm:pt modelId="{E67C8E18-E41D-6843-A06A-27318364771E}" type="pres">
      <dgm:prSet presAssocID="{55636D02-8425-1C4B-98DC-6AB8061C707E}" presName="parTrans" presStyleLbl="bgSibTrans2D1" presStyleIdx="4" presStyleCnt="8"/>
      <dgm:spPr/>
      <dgm:t>
        <a:bodyPr/>
        <a:lstStyle/>
        <a:p>
          <a:endParaRPr lang="en-US"/>
        </a:p>
      </dgm:t>
    </dgm:pt>
    <dgm:pt modelId="{25E79271-6E32-2843-AA03-4B7600372DDC}" type="pres">
      <dgm:prSet presAssocID="{843A8AD6-06B0-C14F-9DE2-9310525BA8E2}" presName="node" presStyleLbl="node1" presStyleIdx="4" presStyleCnt="8">
        <dgm:presLayoutVars>
          <dgm:bulletEnabled val="1"/>
        </dgm:presLayoutVars>
      </dgm:prSet>
      <dgm:spPr/>
      <dgm:t>
        <a:bodyPr/>
        <a:lstStyle/>
        <a:p>
          <a:endParaRPr lang="en-US"/>
        </a:p>
      </dgm:t>
    </dgm:pt>
    <dgm:pt modelId="{46C12336-806B-434B-806C-25C77AABDFB2}" type="pres">
      <dgm:prSet presAssocID="{7B8AA699-788F-9547-BBAE-787E7E3C15C1}" presName="parTrans" presStyleLbl="bgSibTrans2D1" presStyleIdx="5" presStyleCnt="8"/>
      <dgm:spPr/>
      <dgm:t>
        <a:bodyPr/>
        <a:lstStyle/>
        <a:p>
          <a:endParaRPr lang="en-US"/>
        </a:p>
      </dgm:t>
    </dgm:pt>
    <dgm:pt modelId="{6B38D281-B877-A64A-AF56-5DB6555CB38A}" type="pres">
      <dgm:prSet presAssocID="{CCA8A210-A867-384E-AE0A-3985C8014D40}" presName="node" presStyleLbl="node1" presStyleIdx="5" presStyleCnt="8">
        <dgm:presLayoutVars>
          <dgm:bulletEnabled val="1"/>
        </dgm:presLayoutVars>
      </dgm:prSet>
      <dgm:spPr/>
      <dgm:t>
        <a:bodyPr/>
        <a:lstStyle/>
        <a:p>
          <a:endParaRPr lang="en-US"/>
        </a:p>
      </dgm:t>
    </dgm:pt>
    <dgm:pt modelId="{85C4AA3B-8012-A546-B406-B36D24ECD12B}" type="pres">
      <dgm:prSet presAssocID="{9F1BB6A1-647B-F840-9E3D-E94F65AC2FCF}" presName="parTrans" presStyleLbl="bgSibTrans2D1" presStyleIdx="6" presStyleCnt="8"/>
      <dgm:spPr/>
      <dgm:t>
        <a:bodyPr/>
        <a:lstStyle/>
        <a:p>
          <a:endParaRPr lang="en-US"/>
        </a:p>
      </dgm:t>
    </dgm:pt>
    <dgm:pt modelId="{10499369-AA45-D847-8FFD-EA3C7308AFE6}" type="pres">
      <dgm:prSet presAssocID="{4869E89D-9E93-0649-B9A3-DF3D0326E744}" presName="node" presStyleLbl="node1" presStyleIdx="6" presStyleCnt="8">
        <dgm:presLayoutVars>
          <dgm:bulletEnabled val="1"/>
        </dgm:presLayoutVars>
      </dgm:prSet>
      <dgm:spPr/>
      <dgm:t>
        <a:bodyPr/>
        <a:lstStyle/>
        <a:p>
          <a:endParaRPr lang="en-US"/>
        </a:p>
      </dgm:t>
    </dgm:pt>
    <dgm:pt modelId="{E59B8AE9-B99D-3248-A0EB-0BE106F7D690}" type="pres">
      <dgm:prSet presAssocID="{FE7A7151-1C75-EE41-B607-AE58584A8C6A}" presName="parTrans" presStyleLbl="bgSibTrans2D1" presStyleIdx="7" presStyleCnt="8"/>
      <dgm:spPr/>
    </dgm:pt>
    <dgm:pt modelId="{589EA0D9-3990-4348-8D27-4719DB527C19}" type="pres">
      <dgm:prSet presAssocID="{8BB8FE61-3333-9949-B75E-FC75FDBF16C3}" presName="node" presStyleLbl="node1" presStyleIdx="7" presStyleCnt="8">
        <dgm:presLayoutVars>
          <dgm:bulletEnabled val="1"/>
        </dgm:presLayoutVars>
      </dgm:prSet>
      <dgm:spPr/>
      <dgm:t>
        <a:bodyPr/>
        <a:lstStyle/>
        <a:p>
          <a:endParaRPr lang="en-US"/>
        </a:p>
      </dgm:t>
    </dgm:pt>
  </dgm:ptLst>
  <dgm:cxnLst>
    <dgm:cxn modelId="{05B81DBB-B530-9E4C-B52A-3E01C6EC71F9}" type="presOf" srcId="{F0136FD2-9022-AC46-AC93-FEFD80913D5F}" destId="{257D47BB-3D4F-AB41-9B3F-DBD2DA19F9EF}" srcOrd="0" destOrd="0" presId="urn:microsoft.com/office/officeart/2005/8/layout/radial4"/>
    <dgm:cxn modelId="{D62B0BCA-C34D-7E4E-BC9B-1583FDFAA764}" type="presOf" srcId="{5FCF5EC9-202C-1D47-A61C-28A72FA0DA96}" destId="{A59DFABE-D1EE-464A-A408-401ACDC06481}" srcOrd="0" destOrd="0" presId="urn:microsoft.com/office/officeart/2005/8/layout/radial4"/>
    <dgm:cxn modelId="{A7F3FE75-1026-6E46-A4C2-262A367B7594}" type="presOf" srcId="{65551B18-831A-3C4C-A2F6-DE0AF68E0C64}" destId="{6A26ECEC-8EC2-4E4A-A9B9-9AFD697349D1}" srcOrd="0" destOrd="0" presId="urn:microsoft.com/office/officeart/2005/8/layout/radial4"/>
    <dgm:cxn modelId="{1A2A7C4C-D5CC-7D44-8FF6-8F8338DD2877}" srcId="{A61165A1-0FA9-AF4E-A66A-582A52508958}" destId="{F0136FD2-9022-AC46-AC93-FEFD80913D5F}" srcOrd="2" destOrd="0" parTransId="{98463640-4EDB-6F49-8FB6-0D27E864EAD7}" sibTransId="{6A88BE83-9C23-9747-891E-80E049677C9B}"/>
    <dgm:cxn modelId="{4072A056-44BF-B541-9D4F-BA747E7C161D}" srcId="{A61165A1-0FA9-AF4E-A66A-582A52508958}" destId="{CCA8A210-A867-384E-AE0A-3985C8014D40}" srcOrd="5" destOrd="0" parTransId="{7B8AA699-788F-9547-BBAE-787E7E3C15C1}" sibTransId="{0FEE27F9-D7D7-D74D-8B97-08352E87E4CD}"/>
    <dgm:cxn modelId="{D2A28DAC-51ED-4A47-BA52-2CDE8E1F9EE5}" type="presOf" srcId="{20C32297-6F04-AA47-B234-3CEEFB57F30A}" destId="{97F8D070-6B4A-0840-AA74-5B63BA920023}" srcOrd="0" destOrd="0" presId="urn:microsoft.com/office/officeart/2005/8/layout/radial4"/>
    <dgm:cxn modelId="{5D6A91D2-2047-B843-9AAC-10A48933AC5B}" srcId="{A61165A1-0FA9-AF4E-A66A-582A52508958}" destId="{65551B18-831A-3C4C-A2F6-DE0AF68E0C64}" srcOrd="3" destOrd="0" parTransId="{12A9BA74-1443-4D4D-9849-4FEF6EA13C60}" sibTransId="{DA3DBA7F-EC00-3B49-9C0A-8467A5DFDA7C}"/>
    <dgm:cxn modelId="{4D40C5A6-20EA-A442-A240-874F5809B80E}" srcId="{046E6E95-7235-7A4C-9F3F-97F71C7DDA49}" destId="{A61165A1-0FA9-AF4E-A66A-582A52508958}" srcOrd="0" destOrd="0" parTransId="{73863B0F-CFCA-1846-B54A-D61C315F659F}" sibTransId="{CEB9B4F0-B718-4646-8108-1073819E8512}"/>
    <dgm:cxn modelId="{60C5AFFE-000B-2246-A2B3-ADFD20C5C17A}" type="presOf" srcId="{FE7A7151-1C75-EE41-B607-AE58584A8C6A}" destId="{E59B8AE9-B99D-3248-A0EB-0BE106F7D690}" srcOrd="0" destOrd="0" presId="urn:microsoft.com/office/officeart/2005/8/layout/radial4"/>
    <dgm:cxn modelId="{B5735242-0ECF-0145-86F1-E0F1CD36811A}" srcId="{A61165A1-0FA9-AF4E-A66A-582A52508958}" destId="{4869E89D-9E93-0649-B9A3-DF3D0326E744}" srcOrd="6" destOrd="0" parTransId="{9F1BB6A1-647B-F840-9E3D-E94F65AC2FCF}" sibTransId="{834C16B4-7A81-9841-99EE-27472FD2F9C5}"/>
    <dgm:cxn modelId="{0A31A742-7F3C-6B46-BFA2-05624DD0D463}" type="presOf" srcId="{A61165A1-0FA9-AF4E-A66A-582A52508958}" destId="{4C797229-49F7-974F-9E95-E94E2058FF2A}" srcOrd="0" destOrd="0" presId="urn:microsoft.com/office/officeart/2005/8/layout/radial4"/>
    <dgm:cxn modelId="{9A1F87F7-5FD0-C645-869A-815BFD619495}" srcId="{A61165A1-0FA9-AF4E-A66A-582A52508958}" destId="{5FCF5EC9-202C-1D47-A61C-28A72FA0DA96}" srcOrd="1" destOrd="0" parTransId="{BDE8C54B-7713-964B-9CE0-45F890D5A480}" sibTransId="{596B7451-5FEE-4B4B-8974-18BACDB44D88}"/>
    <dgm:cxn modelId="{530121B6-CD1C-2044-A14B-4F056D302813}" type="presOf" srcId="{5169EB50-40F4-6B4A-9B88-DFBC4B45E459}" destId="{BF2E52FD-63ED-8347-957F-46F5F8DF1748}" srcOrd="0" destOrd="0" presId="urn:microsoft.com/office/officeart/2005/8/layout/radial4"/>
    <dgm:cxn modelId="{371BEA7D-87F1-D843-AFC0-7F992BFC4899}" type="presOf" srcId="{046E6E95-7235-7A4C-9F3F-97F71C7DDA49}" destId="{B699F4ED-2570-4549-B7A7-5B9CEE03A058}" srcOrd="0" destOrd="0" presId="urn:microsoft.com/office/officeart/2005/8/layout/radial4"/>
    <dgm:cxn modelId="{71DE5185-2184-364C-8E2E-41CFE0712F37}" type="presOf" srcId="{8BB8FE61-3333-9949-B75E-FC75FDBF16C3}" destId="{589EA0D9-3990-4348-8D27-4719DB527C19}" srcOrd="0" destOrd="0" presId="urn:microsoft.com/office/officeart/2005/8/layout/radial4"/>
    <dgm:cxn modelId="{CF21C465-5E5B-3942-86C8-FD2C99919F60}" type="presOf" srcId="{55636D02-8425-1C4B-98DC-6AB8061C707E}" destId="{E67C8E18-E41D-6843-A06A-27318364771E}" srcOrd="0" destOrd="0" presId="urn:microsoft.com/office/officeart/2005/8/layout/radial4"/>
    <dgm:cxn modelId="{0A779B28-FFBC-3E43-B207-C9DD21A68088}" type="presOf" srcId="{12A9BA74-1443-4D4D-9849-4FEF6EA13C60}" destId="{A52DDB8B-12E0-8041-A6C7-EBC0433C37D1}" srcOrd="0" destOrd="0" presId="urn:microsoft.com/office/officeart/2005/8/layout/radial4"/>
    <dgm:cxn modelId="{EB06E081-0B92-7744-BC61-B7061B950794}" type="presOf" srcId="{7B8AA699-788F-9547-BBAE-787E7E3C15C1}" destId="{46C12336-806B-434B-806C-25C77AABDFB2}" srcOrd="0" destOrd="0" presId="urn:microsoft.com/office/officeart/2005/8/layout/radial4"/>
    <dgm:cxn modelId="{86FDA71E-7F3C-3849-9E7B-49EF5C57B567}" srcId="{A61165A1-0FA9-AF4E-A66A-582A52508958}" destId="{20C32297-6F04-AA47-B234-3CEEFB57F30A}" srcOrd="0" destOrd="0" parTransId="{5169EB50-40F4-6B4A-9B88-DFBC4B45E459}" sibTransId="{ECF7733B-0036-8D40-9526-CC58302BA4A7}"/>
    <dgm:cxn modelId="{41E24FE5-322E-5C4E-A091-F3D9B34DD757}" type="presOf" srcId="{BDE8C54B-7713-964B-9CE0-45F890D5A480}" destId="{91105834-8EF9-EE42-8C6F-F18B2297E607}" srcOrd="0" destOrd="0" presId="urn:microsoft.com/office/officeart/2005/8/layout/radial4"/>
    <dgm:cxn modelId="{FB8476BD-009B-F94E-9B82-F8864E9B071A}" type="presOf" srcId="{843A8AD6-06B0-C14F-9DE2-9310525BA8E2}" destId="{25E79271-6E32-2843-AA03-4B7600372DDC}" srcOrd="0" destOrd="0" presId="urn:microsoft.com/office/officeart/2005/8/layout/radial4"/>
    <dgm:cxn modelId="{9EC82A80-290C-E74D-8F57-01FDE2EFE841}" type="presOf" srcId="{9F1BB6A1-647B-F840-9E3D-E94F65AC2FCF}" destId="{85C4AA3B-8012-A546-B406-B36D24ECD12B}" srcOrd="0" destOrd="0" presId="urn:microsoft.com/office/officeart/2005/8/layout/radial4"/>
    <dgm:cxn modelId="{98933AE8-F910-8A4E-9D4C-472F821F9237}" type="presOf" srcId="{98463640-4EDB-6F49-8FB6-0D27E864EAD7}" destId="{A434BB42-8AAA-784E-A0A0-AC095152A03F}" srcOrd="0" destOrd="0" presId="urn:microsoft.com/office/officeart/2005/8/layout/radial4"/>
    <dgm:cxn modelId="{7DA87532-E599-1B4E-858C-80530CC22C43}" srcId="{A61165A1-0FA9-AF4E-A66A-582A52508958}" destId="{8BB8FE61-3333-9949-B75E-FC75FDBF16C3}" srcOrd="7" destOrd="0" parTransId="{FE7A7151-1C75-EE41-B607-AE58584A8C6A}" sibTransId="{9A975108-E3BE-0A40-93B5-17ED93519490}"/>
    <dgm:cxn modelId="{7567C4E3-FBAE-5F44-9175-D19332163AB9}" type="presOf" srcId="{4869E89D-9E93-0649-B9A3-DF3D0326E744}" destId="{10499369-AA45-D847-8FFD-EA3C7308AFE6}" srcOrd="0" destOrd="0" presId="urn:microsoft.com/office/officeart/2005/8/layout/radial4"/>
    <dgm:cxn modelId="{5858D55B-4C22-3D44-ADFC-32FA8F7E8D4C}" srcId="{A61165A1-0FA9-AF4E-A66A-582A52508958}" destId="{843A8AD6-06B0-C14F-9DE2-9310525BA8E2}" srcOrd="4" destOrd="0" parTransId="{55636D02-8425-1C4B-98DC-6AB8061C707E}" sibTransId="{0F3BC51E-8323-F243-B3E2-6CB29140D239}"/>
    <dgm:cxn modelId="{2F97E141-5298-C84C-94BB-0D1478B85D01}" type="presOf" srcId="{CCA8A210-A867-384E-AE0A-3985C8014D40}" destId="{6B38D281-B877-A64A-AF56-5DB6555CB38A}" srcOrd="0" destOrd="0" presId="urn:microsoft.com/office/officeart/2005/8/layout/radial4"/>
    <dgm:cxn modelId="{F8118457-5859-B642-A4EF-957DD43148D0}" type="presParOf" srcId="{B699F4ED-2570-4549-B7A7-5B9CEE03A058}" destId="{4C797229-49F7-974F-9E95-E94E2058FF2A}" srcOrd="0" destOrd="0" presId="urn:microsoft.com/office/officeart/2005/8/layout/radial4"/>
    <dgm:cxn modelId="{5A39C90E-08AC-924A-A93C-8A318B4859C0}" type="presParOf" srcId="{B699F4ED-2570-4549-B7A7-5B9CEE03A058}" destId="{BF2E52FD-63ED-8347-957F-46F5F8DF1748}" srcOrd="1" destOrd="0" presId="urn:microsoft.com/office/officeart/2005/8/layout/radial4"/>
    <dgm:cxn modelId="{7A2B1E4F-9E70-9E4C-810A-2623FF8DFBC8}" type="presParOf" srcId="{B699F4ED-2570-4549-B7A7-5B9CEE03A058}" destId="{97F8D070-6B4A-0840-AA74-5B63BA920023}" srcOrd="2" destOrd="0" presId="urn:microsoft.com/office/officeart/2005/8/layout/radial4"/>
    <dgm:cxn modelId="{DDF5B6D0-784E-F944-9543-CA20496E013A}" type="presParOf" srcId="{B699F4ED-2570-4549-B7A7-5B9CEE03A058}" destId="{91105834-8EF9-EE42-8C6F-F18B2297E607}" srcOrd="3" destOrd="0" presId="urn:microsoft.com/office/officeart/2005/8/layout/radial4"/>
    <dgm:cxn modelId="{98A29C50-C2A0-E945-AAF7-62166A76251B}" type="presParOf" srcId="{B699F4ED-2570-4549-B7A7-5B9CEE03A058}" destId="{A59DFABE-D1EE-464A-A408-401ACDC06481}" srcOrd="4" destOrd="0" presId="urn:microsoft.com/office/officeart/2005/8/layout/radial4"/>
    <dgm:cxn modelId="{496607DA-72BF-E24A-916C-F5986A7E592C}" type="presParOf" srcId="{B699F4ED-2570-4549-B7A7-5B9CEE03A058}" destId="{A434BB42-8AAA-784E-A0A0-AC095152A03F}" srcOrd="5" destOrd="0" presId="urn:microsoft.com/office/officeart/2005/8/layout/radial4"/>
    <dgm:cxn modelId="{47D36310-46FF-7A47-A3EB-1482FF73D966}" type="presParOf" srcId="{B699F4ED-2570-4549-B7A7-5B9CEE03A058}" destId="{257D47BB-3D4F-AB41-9B3F-DBD2DA19F9EF}" srcOrd="6" destOrd="0" presId="urn:microsoft.com/office/officeart/2005/8/layout/radial4"/>
    <dgm:cxn modelId="{91DAE461-CA45-E743-997A-FCDB0707D5F6}" type="presParOf" srcId="{B699F4ED-2570-4549-B7A7-5B9CEE03A058}" destId="{A52DDB8B-12E0-8041-A6C7-EBC0433C37D1}" srcOrd="7" destOrd="0" presId="urn:microsoft.com/office/officeart/2005/8/layout/radial4"/>
    <dgm:cxn modelId="{CCB36822-43C4-D34E-9030-4CFD7F523DB2}" type="presParOf" srcId="{B699F4ED-2570-4549-B7A7-5B9CEE03A058}" destId="{6A26ECEC-8EC2-4E4A-A9B9-9AFD697349D1}" srcOrd="8" destOrd="0" presId="urn:microsoft.com/office/officeart/2005/8/layout/radial4"/>
    <dgm:cxn modelId="{B68C63EF-EB43-E244-BF1B-FEEC446CDD5B}" type="presParOf" srcId="{B699F4ED-2570-4549-B7A7-5B9CEE03A058}" destId="{E67C8E18-E41D-6843-A06A-27318364771E}" srcOrd="9" destOrd="0" presId="urn:microsoft.com/office/officeart/2005/8/layout/radial4"/>
    <dgm:cxn modelId="{DA041D76-1554-5440-8C30-AE9E52174DA3}" type="presParOf" srcId="{B699F4ED-2570-4549-B7A7-5B9CEE03A058}" destId="{25E79271-6E32-2843-AA03-4B7600372DDC}" srcOrd="10" destOrd="0" presId="urn:microsoft.com/office/officeart/2005/8/layout/radial4"/>
    <dgm:cxn modelId="{6F4AD8EF-6279-6642-9011-2F00C32CA9E4}" type="presParOf" srcId="{B699F4ED-2570-4549-B7A7-5B9CEE03A058}" destId="{46C12336-806B-434B-806C-25C77AABDFB2}" srcOrd="11" destOrd="0" presId="urn:microsoft.com/office/officeart/2005/8/layout/radial4"/>
    <dgm:cxn modelId="{E2F88784-7F42-D94C-8DE7-0BC290084892}" type="presParOf" srcId="{B699F4ED-2570-4549-B7A7-5B9CEE03A058}" destId="{6B38D281-B877-A64A-AF56-5DB6555CB38A}" srcOrd="12" destOrd="0" presId="urn:microsoft.com/office/officeart/2005/8/layout/radial4"/>
    <dgm:cxn modelId="{B2650F52-014B-AA4F-B419-0D856E50CB70}" type="presParOf" srcId="{B699F4ED-2570-4549-B7A7-5B9CEE03A058}" destId="{85C4AA3B-8012-A546-B406-B36D24ECD12B}" srcOrd="13" destOrd="0" presId="urn:microsoft.com/office/officeart/2005/8/layout/radial4"/>
    <dgm:cxn modelId="{18AF8403-F595-C246-AC7A-6DD340810E65}" type="presParOf" srcId="{B699F4ED-2570-4549-B7A7-5B9CEE03A058}" destId="{10499369-AA45-D847-8FFD-EA3C7308AFE6}" srcOrd="14" destOrd="0" presId="urn:microsoft.com/office/officeart/2005/8/layout/radial4"/>
    <dgm:cxn modelId="{9F74C5B5-C4D0-A34B-85A8-9D4A528014ED}" type="presParOf" srcId="{B699F4ED-2570-4549-B7A7-5B9CEE03A058}" destId="{E59B8AE9-B99D-3248-A0EB-0BE106F7D690}" srcOrd="15" destOrd="0" presId="urn:microsoft.com/office/officeart/2005/8/layout/radial4"/>
    <dgm:cxn modelId="{B99D46B2-51D5-4D4F-BF26-1350AA36B171}" type="presParOf" srcId="{B699F4ED-2570-4549-B7A7-5B9CEE03A058}" destId="{589EA0D9-3990-4348-8D27-4719DB527C19}" srcOrd="1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F82C88-70DF-45F7-9372-92B868927C87}" type="doc">
      <dgm:prSet loTypeId="urn:microsoft.com/office/officeart/2005/8/layout/radial1" loCatId="relationship" qsTypeId="urn:microsoft.com/office/officeart/2005/8/quickstyle/3d3" qsCatId="3D" csTypeId="urn:microsoft.com/office/officeart/2005/8/colors/colorful1" csCatId="colorful" phldr="1"/>
      <dgm:spPr/>
      <dgm:t>
        <a:bodyPr/>
        <a:lstStyle/>
        <a:p>
          <a:endParaRPr lang="en-IE"/>
        </a:p>
      </dgm:t>
    </dgm:pt>
    <dgm:pt modelId="{A88277FC-F83A-4C75-8542-56CC1A0B64D9}">
      <dgm:prSet phldrT="[Text]"/>
      <dgm:spPr>
        <a:solidFill>
          <a:srgbClr val="92D050"/>
        </a:solidFill>
        <a:ln>
          <a:noFill/>
        </a:ln>
      </dgm:spPr>
      <dgm:t>
        <a:bodyPr/>
        <a:lstStyle/>
        <a:p>
          <a:r>
            <a:rPr lang="en-IE" smtClean="0">
              <a:solidFill>
                <a:srgbClr val="000000"/>
              </a:solidFill>
            </a:rPr>
            <a:t>National Skills Council</a:t>
          </a:r>
          <a:endParaRPr lang="en-IE" dirty="0">
            <a:solidFill>
              <a:srgbClr val="000000"/>
            </a:solidFill>
          </a:endParaRPr>
        </a:p>
      </dgm:t>
    </dgm:pt>
    <dgm:pt modelId="{640E2ECC-CDE3-4D37-BF75-9780E26CD943}" type="parTrans" cxnId="{22ADB020-B869-4740-B84B-78A01E3A12AB}">
      <dgm:prSet/>
      <dgm:spPr/>
      <dgm:t>
        <a:bodyPr/>
        <a:lstStyle/>
        <a:p>
          <a:endParaRPr lang="en-IE"/>
        </a:p>
      </dgm:t>
    </dgm:pt>
    <dgm:pt modelId="{5E6A3D23-6722-4EEC-B3F0-7EAE4F28F1C7}" type="sibTrans" cxnId="{22ADB020-B869-4740-B84B-78A01E3A12AB}">
      <dgm:prSet/>
      <dgm:spPr/>
      <dgm:t>
        <a:bodyPr/>
        <a:lstStyle/>
        <a:p>
          <a:endParaRPr lang="en-IE"/>
        </a:p>
      </dgm:t>
    </dgm:pt>
    <dgm:pt modelId="{E0E4BF3F-2FA7-4221-AAC9-C29001C530C7}">
      <dgm:prSet phldrT="[Text]"/>
      <dgm:spPr>
        <a:solidFill>
          <a:schemeClr val="accent4"/>
        </a:solidFill>
        <a:ln>
          <a:noFill/>
        </a:ln>
      </dgm:spPr>
      <dgm:t>
        <a:bodyPr/>
        <a:lstStyle/>
        <a:p>
          <a:r>
            <a:rPr lang="en-IE" dirty="0" smtClean="0">
              <a:solidFill>
                <a:srgbClr val="000000"/>
              </a:solidFill>
            </a:rPr>
            <a:t>Regional Skills Fora </a:t>
          </a:r>
          <a:endParaRPr lang="en-IE" dirty="0">
            <a:solidFill>
              <a:srgbClr val="000000"/>
            </a:solidFill>
          </a:endParaRPr>
        </a:p>
      </dgm:t>
    </dgm:pt>
    <dgm:pt modelId="{8F7810A3-29E5-4D59-A25A-D2F0DD223FA9}" type="parTrans" cxnId="{198EB3A2-BDC0-480B-90F0-B7B18A1CDF0E}">
      <dgm:prSet/>
      <dgm:spPr/>
      <dgm:t>
        <a:bodyPr/>
        <a:lstStyle/>
        <a:p>
          <a:endParaRPr lang="en-IE"/>
        </a:p>
      </dgm:t>
    </dgm:pt>
    <dgm:pt modelId="{CA56C4C1-7977-43AC-A015-D830F978B8FE}" type="sibTrans" cxnId="{198EB3A2-BDC0-480B-90F0-B7B18A1CDF0E}">
      <dgm:prSet/>
      <dgm:spPr/>
      <dgm:t>
        <a:bodyPr/>
        <a:lstStyle/>
        <a:p>
          <a:endParaRPr lang="en-IE"/>
        </a:p>
      </dgm:t>
    </dgm:pt>
    <dgm:pt modelId="{53F32CB1-52F4-4571-BCCA-F9217FE1CDA3}">
      <dgm:prSet phldrT="[Text]"/>
      <dgm:spPr>
        <a:solidFill>
          <a:srgbClr val="FF0000"/>
        </a:solidFill>
        <a:ln>
          <a:noFill/>
        </a:ln>
      </dgm:spPr>
      <dgm:t>
        <a:bodyPr/>
        <a:lstStyle/>
        <a:p>
          <a:r>
            <a:rPr lang="en-IE" dirty="0" smtClean="0"/>
            <a:t>Skills &amp; Labour Market Research Unit</a:t>
          </a:r>
          <a:endParaRPr lang="en-IE" dirty="0"/>
        </a:p>
      </dgm:t>
    </dgm:pt>
    <dgm:pt modelId="{8B532EF4-10AF-4712-9496-31917D073DFB}" type="parTrans" cxnId="{5439CF7C-8539-4D21-9E75-E020D3D55AB8}">
      <dgm:prSet/>
      <dgm:spPr/>
      <dgm:t>
        <a:bodyPr/>
        <a:lstStyle/>
        <a:p>
          <a:endParaRPr lang="en-IE"/>
        </a:p>
      </dgm:t>
    </dgm:pt>
    <dgm:pt modelId="{D7647BF6-A4C4-400A-AACF-BEAAE152A364}" type="sibTrans" cxnId="{5439CF7C-8539-4D21-9E75-E020D3D55AB8}">
      <dgm:prSet/>
      <dgm:spPr/>
      <dgm:t>
        <a:bodyPr/>
        <a:lstStyle/>
        <a:p>
          <a:endParaRPr lang="en-IE"/>
        </a:p>
      </dgm:t>
    </dgm:pt>
    <dgm:pt modelId="{FBD1D534-0409-4FDC-9CA3-6A51008D71E0}">
      <dgm:prSet phldrT="[Text]"/>
      <dgm:spPr>
        <a:solidFill>
          <a:schemeClr val="accent5"/>
        </a:solidFill>
        <a:ln>
          <a:noFill/>
        </a:ln>
      </dgm:spPr>
      <dgm:t>
        <a:bodyPr/>
        <a:lstStyle/>
        <a:p>
          <a:r>
            <a:rPr lang="en-IE" dirty="0" smtClean="0"/>
            <a:t>Expert Group on Future Skills Needs</a:t>
          </a:r>
          <a:endParaRPr lang="en-IE" dirty="0"/>
        </a:p>
      </dgm:t>
    </dgm:pt>
    <dgm:pt modelId="{3FEBCC54-BC9D-4B8F-B7C1-3796D6CC8ED2}" type="parTrans" cxnId="{E4798385-2C56-46DB-A975-0C263161A73C}">
      <dgm:prSet/>
      <dgm:spPr/>
      <dgm:t>
        <a:bodyPr/>
        <a:lstStyle/>
        <a:p>
          <a:endParaRPr lang="en-IE"/>
        </a:p>
      </dgm:t>
    </dgm:pt>
    <dgm:pt modelId="{6025AA8C-42B5-4BC1-AAC6-531EBBC21C0F}" type="sibTrans" cxnId="{E4798385-2C56-46DB-A975-0C263161A73C}">
      <dgm:prSet/>
      <dgm:spPr/>
      <dgm:t>
        <a:bodyPr/>
        <a:lstStyle/>
        <a:p>
          <a:endParaRPr lang="en-IE"/>
        </a:p>
      </dgm:t>
    </dgm:pt>
    <dgm:pt modelId="{7804DCDD-5BCE-4050-8639-3B4F8EF40079}" type="pres">
      <dgm:prSet presAssocID="{19F82C88-70DF-45F7-9372-92B868927C87}" presName="cycle" presStyleCnt="0">
        <dgm:presLayoutVars>
          <dgm:chMax val="1"/>
          <dgm:dir/>
          <dgm:animLvl val="ctr"/>
          <dgm:resizeHandles val="exact"/>
        </dgm:presLayoutVars>
      </dgm:prSet>
      <dgm:spPr/>
      <dgm:t>
        <a:bodyPr/>
        <a:lstStyle/>
        <a:p>
          <a:endParaRPr lang="en-IE"/>
        </a:p>
      </dgm:t>
    </dgm:pt>
    <dgm:pt modelId="{C01082AB-7F85-4288-AAD6-F1112A3F5441}" type="pres">
      <dgm:prSet presAssocID="{A88277FC-F83A-4C75-8542-56CC1A0B64D9}" presName="centerShape" presStyleLbl="node0" presStyleIdx="0" presStyleCnt="1" custLinFactNeighborX="1365" custLinFactNeighborY="-585"/>
      <dgm:spPr/>
      <dgm:t>
        <a:bodyPr/>
        <a:lstStyle/>
        <a:p>
          <a:endParaRPr lang="en-IE"/>
        </a:p>
      </dgm:t>
    </dgm:pt>
    <dgm:pt modelId="{2FADCDF0-CB40-4CE5-90A8-AA106AADFE97}" type="pres">
      <dgm:prSet presAssocID="{8F7810A3-29E5-4D59-A25A-D2F0DD223FA9}" presName="Name9" presStyleLbl="parChTrans1D2" presStyleIdx="0" presStyleCnt="3"/>
      <dgm:spPr/>
      <dgm:t>
        <a:bodyPr/>
        <a:lstStyle/>
        <a:p>
          <a:endParaRPr lang="en-IE"/>
        </a:p>
      </dgm:t>
    </dgm:pt>
    <dgm:pt modelId="{F0B8A286-14D8-4670-A638-77B0F7573D87}" type="pres">
      <dgm:prSet presAssocID="{8F7810A3-29E5-4D59-A25A-D2F0DD223FA9}" presName="connTx" presStyleLbl="parChTrans1D2" presStyleIdx="0" presStyleCnt="3"/>
      <dgm:spPr/>
      <dgm:t>
        <a:bodyPr/>
        <a:lstStyle/>
        <a:p>
          <a:endParaRPr lang="en-IE"/>
        </a:p>
      </dgm:t>
    </dgm:pt>
    <dgm:pt modelId="{5478FDAB-4CC5-4AF5-A4E8-1852D6467327}" type="pres">
      <dgm:prSet presAssocID="{E0E4BF3F-2FA7-4221-AAC9-C29001C530C7}" presName="node" presStyleLbl="node1" presStyleIdx="0" presStyleCnt="3" custScaleX="136912" custScaleY="115317">
        <dgm:presLayoutVars>
          <dgm:bulletEnabled val="1"/>
        </dgm:presLayoutVars>
      </dgm:prSet>
      <dgm:spPr/>
      <dgm:t>
        <a:bodyPr/>
        <a:lstStyle/>
        <a:p>
          <a:endParaRPr lang="en-IE"/>
        </a:p>
      </dgm:t>
    </dgm:pt>
    <dgm:pt modelId="{4CBCECCE-8216-4BB8-AFE9-C9C687C6D3CF}" type="pres">
      <dgm:prSet presAssocID="{8B532EF4-10AF-4712-9496-31917D073DFB}" presName="Name9" presStyleLbl="parChTrans1D2" presStyleIdx="1" presStyleCnt="3"/>
      <dgm:spPr/>
      <dgm:t>
        <a:bodyPr/>
        <a:lstStyle/>
        <a:p>
          <a:endParaRPr lang="en-IE"/>
        </a:p>
      </dgm:t>
    </dgm:pt>
    <dgm:pt modelId="{6BD107C6-735D-4D6C-AB7B-0615B8E76068}" type="pres">
      <dgm:prSet presAssocID="{8B532EF4-10AF-4712-9496-31917D073DFB}" presName="connTx" presStyleLbl="parChTrans1D2" presStyleIdx="1" presStyleCnt="3"/>
      <dgm:spPr/>
      <dgm:t>
        <a:bodyPr/>
        <a:lstStyle/>
        <a:p>
          <a:endParaRPr lang="en-IE"/>
        </a:p>
      </dgm:t>
    </dgm:pt>
    <dgm:pt modelId="{74770C0E-1AD9-443C-90FB-08427E8BEBC3}" type="pres">
      <dgm:prSet presAssocID="{53F32CB1-52F4-4571-BCCA-F9217FE1CDA3}" presName="node" presStyleLbl="node1" presStyleIdx="1" presStyleCnt="3" custScaleX="148798" custScaleY="148798" custRadScaleRad="127614" custRadScaleInc="-21023">
        <dgm:presLayoutVars>
          <dgm:bulletEnabled val="1"/>
        </dgm:presLayoutVars>
      </dgm:prSet>
      <dgm:spPr/>
      <dgm:t>
        <a:bodyPr/>
        <a:lstStyle/>
        <a:p>
          <a:endParaRPr lang="en-IE"/>
        </a:p>
      </dgm:t>
    </dgm:pt>
    <dgm:pt modelId="{0ED695AF-AD84-4044-A0C2-066713D93604}" type="pres">
      <dgm:prSet presAssocID="{3FEBCC54-BC9D-4B8F-B7C1-3796D6CC8ED2}" presName="Name9" presStyleLbl="parChTrans1D2" presStyleIdx="2" presStyleCnt="3"/>
      <dgm:spPr/>
      <dgm:t>
        <a:bodyPr/>
        <a:lstStyle/>
        <a:p>
          <a:endParaRPr lang="en-IE"/>
        </a:p>
      </dgm:t>
    </dgm:pt>
    <dgm:pt modelId="{7C1852B5-3C6D-4866-A34F-AC2F7AF4CEE2}" type="pres">
      <dgm:prSet presAssocID="{3FEBCC54-BC9D-4B8F-B7C1-3796D6CC8ED2}" presName="connTx" presStyleLbl="parChTrans1D2" presStyleIdx="2" presStyleCnt="3"/>
      <dgm:spPr/>
      <dgm:t>
        <a:bodyPr/>
        <a:lstStyle/>
        <a:p>
          <a:endParaRPr lang="en-IE"/>
        </a:p>
      </dgm:t>
    </dgm:pt>
    <dgm:pt modelId="{C936DD9D-2BD4-4E69-AFE4-BB6E4038D8F8}" type="pres">
      <dgm:prSet presAssocID="{FBD1D534-0409-4FDC-9CA3-6A51008D71E0}" presName="node" presStyleLbl="node1" presStyleIdx="2" presStyleCnt="3" custScaleX="148798" custScaleY="148798" custRadScaleRad="125177" custRadScaleInc="23657">
        <dgm:presLayoutVars>
          <dgm:bulletEnabled val="1"/>
        </dgm:presLayoutVars>
      </dgm:prSet>
      <dgm:spPr/>
      <dgm:t>
        <a:bodyPr/>
        <a:lstStyle/>
        <a:p>
          <a:endParaRPr lang="en-IE"/>
        </a:p>
      </dgm:t>
    </dgm:pt>
  </dgm:ptLst>
  <dgm:cxnLst>
    <dgm:cxn modelId="{198EB3A2-BDC0-480B-90F0-B7B18A1CDF0E}" srcId="{A88277FC-F83A-4C75-8542-56CC1A0B64D9}" destId="{E0E4BF3F-2FA7-4221-AAC9-C29001C530C7}" srcOrd="0" destOrd="0" parTransId="{8F7810A3-29E5-4D59-A25A-D2F0DD223FA9}" sibTransId="{CA56C4C1-7977-43AC-A015-D830F978B8FE}"/>
    <dgm:cxn modelId="{40107D64-54B8-7C4F-B497-2D378FEE1058}" type="presOf" srcId="{E0E4BF3F-2FA7-4221-AAC9-C29001C530C7}" destId="{5478FDAB-4CC5-4AF5-A4E8-1852D6467327}" srcOrd="0" destOrd="0" presId="urn:microsoft.com/office/officeart/2005/8/layout/radial1"/>
    <dgm:cxn modelId="{1968D2FE-5304-5A4E-AA37-F672CF242514}" type="presOf" srcId="{8B532EF4-10AF-4712-9496-31917D073DFB}" destId="{4CBCECCE-8216-4BB8-AFE9-C9C687C6D3CF}" srcOrd="0" destOrd="0" presId="urn:microsoft.com/office/officeart/2005/8/layout/radial1"/>
    <dgm:cxn modelId="{FBA5A6BC-366D-2E4F-AE79-002A1A73CDE9}" type="presOf" srcId="{3FEBCC54-BC9D-4B8F-B7C1-3796D6CC8ED2}" destId="{0ED695AF-AD84-4044-A0C2-066713D93604}" srcOrd="0" destOrd="0" presId="urn:microsoft.com/office/officeart/2005/8/layout/radial1"/>
    <dgm:cxn modelId="{C2376805-F5E7-7C43-BDFC-9D8A491A16B7}" type="presOf" srcId="{19F82C88-70DF-45F7-9372-92B868927C87}" destId="{7804DCDD-5BCE-4050-8639-3B4F8EF40079}" srcOrd="0" destOrd="0" presId="urn:microsoft.com/office/officeart/2005/8/layout/radial1"/>
    <dgm:cxn modelId="{22ADB020-B869-4740-B84B-78A01E3A12AB}" srcId="{19F82C88-70DF-45F7-9372-92B868927C87}" destId="{A88277FC-F83A-4C75-8542-56CC1A0B64D9}" srcOrd="0" destOrd="0" parTransId="{640E2ECC-CDE3-4D37-BF75-9780E26CD943}" sibTransId="{5E6A3D23-6722-4EEC-B3F0-7EAE4F28F1C7}"/>
    <dgm:cxn modelId="{60FF37DC-E1EC-644F-AEF2-2B49B509FBA1}" type="presOf" srcId="{3FEBCC54-BC9D-4B8F-B7C1-3796D6CC8ED2}" destId="{7C1852B5-3C6D-4866-A34F-AC2F7AF4CEE2}" srcOrd="1" destOrd="0" presId="urn:microsoft.com/office/officeart/2005/8/layout/radial1"/>
    <dgm:cxn modelId="{E8A722C9-ADA7-6145-869A-E321667D5A3D}" type="presOf" srcId="{8F7810A3-29E5-4D59-A25A-D2F0DD223FA9}" destId="{2FADCDF0-CB40-4CE5-90A8-AA106AADFE97}" srcOrd="0" destOrd="0" presId="urn:microsoft.com/office/officeart/2005/8/layout/radial1"/>
    <dgm:cxn modelId="{CCA790F3-F1EE-B74F-BB45-EFE1B20A1159}" type="presOf" srcId="{8F7810A3-29E5-4D59-A25A-D2F0DD223FA9}" destId="{F0B8A286-14D8-4670-A638-77B0F7573D87}" srcOrd="1" destOrd="0" presId="urn:microsoft.com/office/officeart/2005/8/layout/radial1"/>
    <dgm:cxn modelId="{21FB3755-08F8-284D-938E-CA23DAE26C09}" type="presOf" srcId="{8B532EF4-10AF-4712-9496-31917D073DFB}" destId="{6BD107C6-735D-4D6C-AB7B-0615B8E76068}" srcOrd="1" destOrd="0" presId="urn:microsoft.com/office/officeart/2005/8/layout/radial1"/>
    <dgm:cxn modelId="{5FA82A71-7DA1-9647-A0B0-7956F4EA1B39}" type="presOf" srcId="{FBD1D534-0409-4FDC-9CA3-6A51008D71E0}" destId="{C936DD9D-2BD4-4E69-AFE4-BB6E4038D8F8}" srcOrd="0" destOrd="0" presId="urn:microsoft.com/office/officeart/2005/8/layout/radial1"/>
    <dgm:cxn modelId="{0BA660D1-DEFF-BC4E-A555-6608698545E0}" type="presOf" srcId="{A88277FC-F83A-4C75-8542-56CC1A0B64D9}" destId="{C01082AB-7F85-4288-AAD6-F1112A3F5441}" srcOrd="0" destOrd="0" presId="urn:microsoft.com/office/officeart/2005/8/layout/radial1"/>
    <dgm:cxn modelId="{E4798385-2C56-46DB-A975-0C263161A73C}" srcId="{A88277FC-F83A-4C75-8542-56CC1A0B64D9}" destId="{FBD1D534-0409-4FDC-9CA3-6A51008D71E0}" srcOrd="2" destOrd="0" parTransId="{3FEBCC54-BC9D-4B8F-B7C1-3796D6CC8ED2}" sibTransId="{6025AA8C-42B5-4BC1-AAC6-531EBBC21C0F}"/>
    <dgm:cxn modelId="{5439CF7C-8539-4D21-9E75-E020D3D55AB8}" srcId="{A88277FC-F83A-4C75-8542-56CC1A0B64D9}" destId="{53F32CB1-52F4-4571-BCCA-F9217FE1CDA3}" srcOrd="1" destOrd="0" parTransId="{8B532EF4-10AF-4712-9496-31917D073DFB}" sibTransId="{D7647BF6-A4C4-400A-AACF-BEAAE152A364}"/>
    <dgm:cxn modelId="{54DF129D-8E40-6443-9E3F-19A12B1935C8}" type="presOf" srcId="{53F32CB1-52F4-4571-BCCA-F9217FE1CDA3}" destId="{74770C0E-1AD9-443C-90FB-08427E8BEBC3}" srcOrd="0" destOrd="0" presId="urn:microsoft.com/office/officeart/2005/8/layout/radial1"/>
    <dgm:cxn modelId="{4B148833-C4CB-EB47-8554-92F2C54A7DD6}" type="presParOf" srcId="{7804DCDD-5BCE-4050-8639-3B4F8EF40079}" destId="{C01082AB-7F85-4288-AAD6-F1112A3F5441}" srcOrd="0" destOrd="0" presId="urn:microsoft.com/office/officeart/2005/8/layout/radial1"/>
    <dgm:cxn modelId="{5071C0F7-74C8-5D45-9842-EFD44587F8CC}" type="presParOf" srcId="{7804DCDD-5BCE-4050-8639-3B4F8EF40079}" destId="{2FADCDF0-CB40-4CE5-90A8-AA106AADFE97}" srcOrd="1" destOrd="0" presId="urn:microsoft.com/office/officeart/2005/8/layout/radial1"/>
    <dgm:cxn modelId="{7D8C6FBC-6DEB-8F41-847E-930B1227A9C1}" type="presParOf" srcId="{2FADCDF0-CB40-4CE5-90A8-AA106AADFE97}" destId="{F0B8A286-14D8-4670-A638-77B0F7573D87}" srcOrd="0" destOrd="0" presId="urn:microsoft.com/office/officeart/2005/8/layout/radial1"/>
    <dgm:cxn modelId="{0521A86D-7BA9-304B-9738-473E33765854}" type="presParOf" srcId="{7804DCDD-5BCE-4050-8639-3B4F8EF40079}" destId="{5478FDAB-4CC5-4AF5-A4E8-1852D6467327}" srcOrd="2" destOrd="0" presId="urn:microsoft.com/office/officeart/2005/8/layout/radial1"/>
    <dgm:cxn modelId="{D8C52529-99F1-4841-884D-BFBFF333CF18}" type="presParOf" srcId="{7804DCDD-5BCE-4050-8639-3B4F8EF40079}" destId="{4CBCECCE-8216-4BB8-AFE9-C9C687C6D3CF}" srcOrd="3" destOrd="0" presId="urn:microsoft.com/office/officeart/2005/8/layout/radial1"/>
    <dgm:cxn modelId="{46A65F2B-7151-804B-90E7-EFF8D55E6041}" type="presParOf" srcId="{4CBCECCE-8216-4BB8-AFE9-C9C687C6D3CF}" destId="{6BD107C6-735D-4D6C-AB7B-0615B8E76068}" srcOrd="0" destOrd="0" presId="urn:microsoft.com/office/officeart/2005/8/layout/radial1"/>
    <dgm:cxn modelId="{867B1871-D95F-9E49-80BF-BD6530BD15A2}" type="presParOf" srcId="{7804DCDD-5BCE-4050-8639-3B4F8EF40079}" destId="{74770C0E-1AD9-443C-90FB-08427E8BEBC3}" srcOrd="4" destOrd="0" presId="urn:microsoft.com/office/officeart/2005/8/layout/radial1"/>
    <dgm:cxn modelId="{5C9FB797-C369-E44C-B6A4-4B5185588875}" type="presParOf" srcId="{7804DCDD-5BCE-4050-8639-3B4F8EF40079}" destId="{0ED695AF-AD84-4044-A0C2-066713D93604}" srcOrd="5" destOrd="0" presId="urn:microsoft.com/office/officeart/2005/8/layout/radial1"/>
    <dgm:cxn modelId="{F306803D-B872-9449-A44F-3FA122205749}" type="presParOf" srcId="{0ED695AF-AD84-4044-A0C2-066713D93604}" destId="{7C1852B5-3C6D-4866-A34F-AC2F7AF4CEE2}" srcOrd="0" destOrd="0" presId="urn:microsoft.com/office/officeart/2005/8/layout/radial1"/>
    <dgm:cxn modelId="{D85BEAA0-2A83-7448-8EC4-4F3C6C395DCB}" type="presParOf" srcId="{7804DCDD-5BCE-4050-8639-3B4F8EF40079}" destId="{C936DD9D-2BD4-4E69-AFE4-BB6E4038D8F8}" srcOrd="6" destOrd="0" presId="urn:microsoft.com/office/officeart/2005/8/layout/radial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F21FEB-86E2-4FDF-BCC6-275423982439}"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IE"/>
        </a:p>
      </dgm:t>
    </dgm:pt>
    <dgm:pt modelId="{B5107CD0-A292-4F40-8B91-006265B28668}">
      <dgm:prSet phldrT="[Text]" custT="1"/>
      <dgm:spPr>
        <a:solidFill>
          <a:srgbClr val="92D050"/>
        </a:solidFill>
      </dgm:spPr>
      <dgm:t>
        <a:bodyPr/>
        <a:lstStyle/>
        <a:p>
          <a:r>
            <a:rPr lang="en-IE" sz="3600" dirty="0" smtClean="0">
              <a:solidFill>
                <a:srgbClr val="000000"/>
              </a:solidFill>
            </a:rPr>
            <a:t>National Skills Council</a:t>
          </a:r>
        </a:p>
        <a:p>
          <a:r>
            <a:rPr lang="en-IE" sz="2400" dirty="0" smtClean="0">
              <a:solidFill>
                <a:srgbClr val="000000"/>
              </a:solidFill>
            </a:rPr>
            <a:t>Chaired by the Minister of Education &amp; Skills  </a:t>
          </a:r>
          <a:endParaRPr lang="en-IE" sz="2400" dirty="0">
            <a:solidFill>
              <a:srgbClr val="000000"/>
            </a:solidFill>
          </a:endParaRPr>
        </a:p>
      </dgm:t>
    </dgm:pt>
    <dgm:pt modelId="{734D4F4B-F72B-4CBE-8A3B-943158459D75}" type="parTrans" cxnId="{E2E83BA9-1716-417A-AA6B-58FA0BBBB1D5}">
      <dgm:prSet/>
      <dgm:spPr/>
      <dgm:t>
        <a:bodyPr/>
        <a:lstStyle/>
        <a:p>
          <a:endParaRPr lang="en-IE"/>
        </a:p>
      </dgm:t>
    </dgm:pt>
    <dgm:pt modelId="{B4C47E2E-5ABD-4A09-B09B-72AB720BC955}" type="sibTrans" cxnId="{E2E83BA9-1716-417A-AA6B-58FA0BBBB1D5}">
      <dgm:prSet/>
      <dgm:spPr/>
      <dgm:t>
        <a:bodyPr/>
        <a:lstStyle/>
        <a:p>
          <a:endParaRPr lang="en-IE"/>
        </a:p>
      </dgm:t>
    </dgm:pt>
    <dgm:pt modelId="{D96E643F-65AA-4A06-90D1-320826AC3061}">
      <dgm:prSet phldrT="[Text]"/>
      <dgm:spPr>
        <a:solidFill>
          <a:schemeClr val="accent5"/>
        </a:solidFill>
      </dgm:spPr>
      <dgm:t>
        <a:bodyPr/>
        <a:lstStyle/>
        <a:p>
          <a:r>
            <a:rPr lang="en-IE" dirty="0" smtClean="0"/>
            <a:t>Department of </a:t>
          </a:r>
          <a:r>
            <a:rPr lang="en-IE" b="1" dirty="0" smtClean="0"/>
            <a:t>Education &amp; Skills</a:t>
          </a:r>
          <a:endParaRPr lang="en-IE" b="1" dirty="0"/>
        </a:p>
      </dgm:t>
    </dgm:pt>
    <dgm:pt modelId="{B60884A8-DABE-4D60-8F03-F345F4C1CA5C}" type="parTrans" cxnId="{BD7AF940-F7B1-4FDA-B500-5C36B501861D}">
      <dgm:prSet/>
      <dgm:spPr/>
      <dgm:t>
        <a:bodyPr/>
        <a:lstStyle/>
        <a:p>
          <a:endParaRPr lang="en-IE"/>
        </a:p>
      </dgm:t>
    </dgm:pt>
    <dgm:pt modelId="{E6F91A53-9366-4064-AEDD-85A3A71492B1}" type="sibTrans" cxnId="{BD7AF940-F7B1-4FDA-B500-5C36B501861D}">
      <dgm:prSet/>
      <dgm:spPr/>
      <dgm:t>
        <a:bodyPr/>
        <a:lstStyle/>
        <a:p>
          <a:endParaRPr lang="en-IE"/>
        </a:p>
      </dgm:t>
    </dgm:pt>
    <dgm:pt modelId="{C8B50986-FDF9-4442-82F7-D9A1D57AF5DD}">
      <dgm:prSet phldrT="[Text]"/>
      <dgm:spPr>
        <a:solidFill>
          <a:schemeClr val="tx2"/>
        </a:solidFill>
      </dgm:spPr>
      <dgm:t>
        <a:bodyPr/>
        <a:lstStyle/>
        <a:p>
          <a:r>
            <a:rPr lang="en-IE" dirty="0" smtClean="0"/>
            <a:t>Department of </a:t>
          </a:r>
          <a:r>
            <a:rPr lang="en-IE" b="1" dirty="0" smtClean="0"/>
            <a:t>Employment Affairs &amp; Social Protection</a:t>
          </a:r>
          <a:endParaRPr lang="en-IE" b="1" dirty="0"/>
        </a:p>
      </dgm:t>
    </dgm:pt>
    <dgm:pt modelId="{D6B92617-48F2-4F6F-902C-B0C07674FA1C}" type="parTrans" cxnId="{1EC34CA2-F85B-4C39-ABC1-A9FD2DA152C6}">
      <dgm:prSet/>
      <dgm:spPr/>
      <dgm:t>
        <a:bodyPr/>
        <a:lstStyle/>
        <a:p>
          <a:endParaRPr lang="en-IE"/>
        </a:p>
      </dgm:t>
    </dgm:pt>
    <dgm:pt modelId="{5C6B32E5-2EB3-4C86-B3EB-E3AFC168ABDF}" type="sibTrans" cxnId="{1EC34CA2-F85B-4C39-ABC1-A9FD2DA152C6}">
      <dgm:prSet/>
      <dgm:spPr/>
      <dgm:t>
        <a:bodyPr/>
        <a:lstStyle/>
        <a:p>
          <a:endParaRPr lang="en-IE"/>
        </a:p>
      </dgm:t>
    </dgm:pt>
    <dgm:pt modelId="{C736F30B-46C2-423A-9183-8B18BE0BDAF7}">
      <dgm:prSet/>
      <dgm:spPr>
        <a:solidFill>
          <a:schemeClr val="accent1"/>
        </a:solidFill>
      </dgm:spPr>
      <dgm:t>
        <a:bodyPr/>
        <a:lstStyle/>
        <a:p>
          <a:r>
            <a:rPr lang="en-IE" dirty="0" smtClean="0"/>
            <a:t>Department of </a:t>
          </a:r>
        </a:p>
        <a:p>
          <a:r>
            <a:rPr lang="en-IE" b="1" dirty="0" smtClean="0"/>
            <a:t>Business Enterprise &amp; Innovation</a:t>
          </a:r>
          <a:endParaRPr lang="en-IE" b="1" dirty="0"/>
        </a:p>
      </dgm:t>
    </dgm:pt>
    <dgm:pt modelId="{2EF88183-87B7-4B76-B178-4F0E7578AFFE}" type="parTrans" cxnId="{EDFDED06-1512-4911-8CC6-30CC73E2B9D8}">
      <dgm:prSet/>
      <dgm:spPr/>
      <dgm:t>
        <a:bodyPr/>
        <a:lstStyle/>
        <a:p>
          <a:endParaRPr lang="en-IE"/>
        </a:p>
      </dgm:t>
    </dgm:pt>
    <dgm:pt modelId="{DAAFD709-76CD-4A6C-93EC-9F8DEBF946CC}" type="sibTrans" cxnId="{EDFDED06-1512-4911-8CC6-30CC73E2B9D8}">
      <dgm:prSet/>
      <dgm:spPr/>
      <dgm:t>
        <a:bodyPr/>
        <a:lstStyle/>
        <a:p>
          <a:endParaRPr lang="en-IE"/>
        </a:p>
      </dgm:t>
    </dgm:pt>
    <dgm:pt modelId="{60E9778E-03EA-4F21-9032-3BBA3501C0D4}">
      <dgm:prSet/>
      <dgm:spPr>
        <a:solidFill>
          <a:srgbClr val="7030A0"/>
        </a:solidFill>
      </dgm:spPr>
      <dgm:t>
        <a:bodyPr/>
        <a:lstStyle/>
        <a:p>
          <a:r>
            <a:rPr lang="en-IE" dirty="0" smtClean="0"/>
            <a:t>Department of Public Expenditure and Reform</a:t>
          </a:r>
          <a:endParaRPr lang="en-IE" dirty="0"/>
        </a:p>
      </dgm:t>
    </dgm:pt>
    <dgm:pt modelId="{71D73776-5FE8-40EE-9E59-C33BC9D7A79B}" type="parTrans" cxnId="{EE485420-D072-4B95-B5CB-FD4D2D9BAC46}">
      <dgm:prSet/>
      <dgm:spPr/>
      <dgm:t>
        <a:bodyPr/>
        <a:lstStyle/>
        <a:p>
          <a:endParaRPr lang="en-IE"/>
        </a:p>
      </dgm:t>
    </dgm:pt>
    <dgm:pt modelId="{7425358D-98A0-4505-B608-1C4C5D2F23F0}" type="sibTrans" cxnId="{EE485420-D072-4B95-B5CB-FD4D2D9BAC46}">
      <dgm:prSet/>
      <dgm:spPr/>
      <dgm:t>
        <a:bodyPr/>
        <a:lstStyle/>
        <a:p>
          <a:endParaRPr lang="en-IE"/>
        </a:p>
      </dgm:t>
    </dgm:pt>
    <dgm:pt modelId="{0193748B-B2AA-46A7-8B4A-5AF580699169}">
      <dgm:prSet/>
      <dgm:spPr>
        <a:solidFill>
          <a:schemeClr val="accent4"/>
        </a:solidFill>
      </dgm:spPr>
      <dgm:t>
        <a:bodyPr/>
        <a:lstStyle/>
        <a:p>
          <a:r>
            <a:rPr lang="en-IE" dirty="0" smtClean="0">
              <a:solidFill>
                <a:srgbClr val="000000"/>
              </a:solidFill>
            </a:rPr>
            <a:t>Other:</a:t>
          </a:r>
        </a:p>
        <a:p>
          <a:endParaRPr lang="en-IE" dirty="0" smtClean="0">
            <a:solidFill>
              <a:srgbClr val="000000"/>
            </a:solidFill>
          </a:endParaRPr>
        </a:p>
        <a:p>
          <a:r>
            <a:rPr lang="en-IE" dirty="0" smtClean="0">
              <a:solidFill>
                <a:srgbClr val="000000"/>
              </a:solidFill>
            </a:rPr>
            <a:t>Employers,</a:t>
          </a:r>
        </a:p>
        <a:p>
          <a:r>
            <a:rPr lang="en-IE" dirty="0" smtClean="0">
              <a:solidFill>
                <a:srgbClr val="000000"/>
              </a:solidFill>
            </a:rPr>
            <a:t>Science Foundation Ireland</a:t>
          </a:r>
        </a:p>
        <a:p>
          <a:endParaRPr lang="en-IE" dirty="0" smtClean="0"/>
        </a:p>
      </dgm:t>
    </dgm:pt>
    <dgm:pt modelId="{431D6874-0C8E-4F52-AC7E-1DB58B328062}" type="parTrans" cxnId="{CC5D24D6-503D-4E24-8BFB-3F58B42EDA5B}">
      <dgm:prSet/>
      <dgm:spPr/>
      <dgm:t>
        <a:bodyPr/>
        <a:lstStyle/>
        <a:p>
          <a:endParaRPr lang="en-IE"/>
        </a:p>
      </dgm:t>
    </dgm:pt>
    <dgm:pt modelId="{E723B30E-9A71-48F8-A7CF-58D14175A6DE}" type="sibTrans" cxnId="{CC5D24D6-503D-4E24-8BFB-3F58B42EDA5B}">
      <dgm:prSet/>
      <dgm:spPr/>
      <dgm:t>
        <a:bodyPr/>
        <a:lstStyle/>
        <a:p>
          <a:endParaRPr lang="en-IE"/>
        </a:p>
      </dgm:t>
    </dgm:pt>
    <dgm:pt modelId="{E4CC1968-947C-4A5E-8358-4D59801ED077}">
      <dgm:prSet/>
      <dgm:spPr/>
      <dgm:t>
        <a:bodyPr/>
        <a:lstStyle/>
        <a:p>
          <a:r>
            <a:rPr lang="en-IE" dirty="0" smtClean="0">
              <a:solidFill>
                <a:srgbClr val="000000"/>
              </a:solidFill>
            </a:rPr>
            <a:t>Identification of Skills Needs in Ireland</a:t>
          </a:r>
          <a:endParaRPr lang="en-IE" dirty="0">
            <a:solidFill>
              <a:srgbClr val="000000"/>
            </a:solidFill>
          </a:endParaRPr>
        </a:p>
      </dgm:t>
    </dgm:pt>
    <dgm:pt modelId="{A32115FD-2DD7-44DC-B72F-44D7F11647A0}" type="parTrans" cxnId="{9BC741C8-0AE9-404B-8292-321D7D7191BC}">
      <dgm:prSet/>
      <dgm:spPr/>
      <dgm:t>
        <a:bodyPr/>
        <a:lstStyle/>
        <a:p>
          <a:endParaRPr lang="en-IE"/>
        </a:p>
      </dgm:t>
    </dgm:pt>
    <dgm:pt modelId="{E3E6CF8A-3237-4274-BF28-71B397501D61}" type="sibTrans" cxnId="{9BC741C8-0AE9-404B-8292-321D7D7191BC}">
      <dgm:prSet/>
      <dgm:spPr/>
      <dgm:t>
        <a:bodyPr/>
        <a:lstStyle/>
        <a:p>
          <a:endParaRPr lang="en-IE"/>
        </a:p>
      </dgm:t>
    </dgm:pt>
    <dgm:pt modelId="{506FA1E9-F9E6-4240-BE8E-180FE6392737}" type="pres">
      <dgm:prSet presAssocID="{50F21FEB-86E2-4FDF-BCC6-275423982439}" presName="Name0" presStyleCnt="0">
        <dgm:presLayoutVars>
          <dgm:chPref val="1"/>
          <dgm:dir/>
          <dgm:animOne val="branch"/>
          <dgm:animLvl val="lvl"/>
          <dgm:resizeHandles/>
        </dgm:presLayoutVars>
      </dgm:prSet>
      <dgm:spPr/>
      <dgm:t>
        <a:bodyPr/>
        <a:lstStyle/>
        <a:p>
          <a:endParaRPr lang="en-IE"/>
        </a:p>
      </dgm:t>
    </dgm:pt>
    <dgm:pt modelId="{2FC1B268-88E2-4A6E-A6FC-DE839290E631}" type="pres">
      <dgm:prSet presAssocID="{E4CC1968-947C-4A5E-8358-4D59801ED077}" presName="vertOne" presStyleCnt="0"/>
      <dgm:spPr/>
    </dgm:pt>
    <dgm:pt modelId="{F9A79210-90BB-4ACB-8F9D-7455F8991FE0}" type="pres">
      <dgm:prSet presAssocID="{E4CC1968-947C-4A5E-8358-4D59801ED077}" presName="txOne" presStyleLbl="node0" presStyleIdx="0" presStyleCnt="1" custScaleY="22426">
        <dgm:presLayoutVars>
          <dgm:chPref val="3"/>
        </dgm:presLayoutVars>
      </dgm:prSet>
      <dgm:spPr/>
      <dgm:t>
        <a:bodyPr/>
        <a:lstStyle/>
        <a:p>
          <a:endParaRPr lang="en-IE"/>
        </a:p>
      </dgm:t>
    </dgm:pt>
    <dgm:pt modelId="{705BCAA9-C29B-49D2-ACDA-029EF0982C63}" type="pres">
      <dgm:prSet presAssocID="{E4CC1968-947C-4A5E-8358-4D59801ED077}" presName="parTransOne" presStyleCnt="0"/>
      <dgm:spPr/>
    </dgm:pt>
    <dgm:pt modelId="{09771C70-6BFE-4365-92DE-24E54E7DFD73}" type="pres">
      <dgm:prSet presAssocID="{E4CC1968-947C-4A5E-8358-4D59801ED077}" presName="horzOne" presStyleCnt="0"/>
      <dgm:spPr/>
    </dgm:pt>
    <dgm:pt modelId="{94CE7519-8EE2-4F55-98BC-95BD9559BF85}" type="pres">
      <dgm:prSet presAssocID="{B5107CD0-A292-4F40-8B91-006265B28668}" presName="vertTwo" presStyleCnt="0"/>
      <dgm:spPr/>
    </dgm:pt>
    <dgm:pt modelId="{6D7D9AF0-B5A9-4179-96AE-0C134780455A}" type="pres">
      <dgm:prSet presAssocID="{B5107CD0-A292-4F40-8B91-006265B28668}" presName="txTwo" presStyleLbl="node2" presStyleIdx="0" presStyleCnt="1" custScaleY="46942">
        <dgm:presLayoutVars>
          <dgm:chPref val="3"/>
        </dgm:presLayoutVars>
      </dgm:prSet>
      <dgm:spPr/>
      <dgm:t>
        <a:bodyPr/>
        <a:lstStyle/>
        <a:p>
          <a:endParaRPr lang="en-IE"/>
        </a:p>
      </dgm:t>
    </dgm:pt>
    <dgm:pt modelId="{6A5CA6B4-CA15-42E9-942C-9CCBF632D3BF}" type="pres">
      <dgm:prSet presAssocID="{B5107CD0-A292-4F40-8B91-006265B28668}" presName="parTransTwo" presStyleCnt="0"/>
      <dgm:spPr/>
    </dgm:pt>
    <dgm:pt modelId="{1E3889BA-6723-46B3-8A94-0ACECD9D7CB7}" type="pres">
      <dgm:prSet presAssocID="{B5107CD0-A292-4F40-8B91-006265B28668}" presName="horzTwo" presStyleCnt="0"/>
      <dgm:spPr/>
    </dgm:pt>
    <dgm:pt modelId="{ADB7E3EA-1377-4F23-929F-68FE43DCBBF9}" type="pres">
      <dgm:prSet presAssocID="{D96E643F-65AA-4A06-90D1-320826AC3061}" presName="vertThree" presStyleCnt="0"/>
      <dgm:spPr/>
    </dgm:pt>
    <dgm:pt modelId="{7101D16E-50A2-4AF0-A701-D67DED3D6DF1}" type="pres">
      <dgm:prSet presAssocID="{D96E643F-65AA-4A06-90D1-320826AC3061}" presName="txThree" presStyleLbl="node3" presStyleIdx="0" presStyleCnt="5">
        <dgm:presLayoutVars>
          <dgm:chPref val="3"/>
        </dgm:presLayoutVars>
      </dgm:prSet>
      <dgm:spPr/>
      <dgm:t>
        <a:bodyPr/>
        <a:lstStyle/>
        <a:p>
          <a:endParaRPr lang="en-IE"/>
        </a:p>
      </dgm:t>
    </dgm:pt>
    <dgm:pt modelId="{ADE4C5A0-D4D0-402B-9FDA-40769BFFEF54}" type="pres">
      <dgm:prSet presAssocID="{D96E643F-65AA-4A06-90D1-320826AC3061}" presName="horzThree" presStyleCnt="0"/>
      <dgm:spPr/>
    </dgm:pt>
    <dgm:pt modelId="{3140EB0C-4E8A-48CD-95DD-60BBF65D5A90}" type="pres">
      <dgm:prSet presAssocID="{E6F91A53-9366-4064-AEDD-85A3A71492B1}" presName="sibSpaceThree" presStyleCnt="0"/>
      <dgm:spPr/>
    </dgm:pt>
    <dgm:pt modelId="{46AD27D7-D5E2-4E09-8340-DAFF670368A4}" type="pres">
      <dgm:prSet presAssocID="{C736F30B-46C2-423A-9183-8B18BE0BDAF7}" presName="vertThree" presStyleCnt="0"/>
      <dgm:spPr/>
    </dgm:pt>
    <dgm:pt modelId="{6216DBE2-6B41-4C4A-B243-369C31D5DD82}" type="pres">
      <dgm:prSet presAssocID="{C736F30B-46C2-423A-9183-8B18BE0BDAF7}" presName="txThree" presStyleLbl="node3" presStyleIdx="1" presStyleCnt="5">
        <dgm:presLayoutVars>
          <dgm:chPref val="3"/>
        </dgm:presLayoutVars>
      </dgm:prSet>
      <dgm:spPr/>
      <dgm:t>
        <a:bodyPr/>
        <a:lstStyle/>
        <a:p>
          <a:endParaRPr lang="en-IE"/>
        </a:p>
      </dgm:t>
    </dgm:pt>
    <dgm:pt modelId="{021F3435-CC60-4E20-8783-6169E4D9C957}" type="pres">
      <dgm:prSet presAssocID="{C736F30B-46C2-423A-9183-8B18BE0BDAF7}" presName="horzThree" presStyleCnt="0"/>
      <dgm:spPr/>
    </dgm:pt>
    <dgm:pt modelId="{428A9C30-D300-4FED-94EB-ABB22CB7BEB9}" type="pres">
      <dgm:prSet presAssocID="{DAAFD709-76CD-4A6C-93EC-9F8DEBF946CC}" presName="sibSpaceThree" presStyleCnt="0"/>
      <dgm:spPr/>
    </dgm:pt>
    <dgm:pt modelId="{06680876-16CA-4FF7-BECB-ABF0A271233C}" type="pres">
      <dgm:prSet presAssocID="{C8B50986-FDF9-4442-82F7-D9A1D57AF5DD}" presName="vertThree" presStyleCnt="0"/>
      <dgm:spPr/>
    </dgm:pt>
    <dgm:pt modelId="{EAE4D8D7-8082-41EC-B989-01ADDF54C1F9}" type="pres">
      <dgm:prSet presAssocID="{C8B50986-FDF9-4442-82F7-D9A1D57AF5DD}" presName="txThree" presStyleLbl="node3" presStyleIdx="2" presStyleCnt="5">
        <dgm:presLayoutVars>
          <dgm:chPref val="3"/>
        </dgm:presLayoutVars>
      </dgm:prSet>
      <dgm:spPr/>
      <dgm:t>
        <a:bodyPr/>
        <a:lstStyle/>
        <a:p>
          <a:endParaRPr lang="en-IE"/>
        </a:p>
      </dgm:t>
    </dgm:pt>
    <dgm:pt modelId="{A6FB237A-604B-4451-9D65-C4FF99B6935A}" type="pres">
      <dgm:prSet presAssocID="{C8B50986-FDF9-4442-82F7-D9A1D57AF5DD}" presName="horzThree" presStyleCnt="0"/>
      <dgm:spPr/>
    </dgm:pt>
    <dgm:pt modelId="{80BE85CC-5D7F-42F5-BE8A-2F528CD8628F}" type="pres">
      <dgm:prSet presAssocID="{5C6B32E5-2EB3-4C86-B3EB-E3AFC168ABDF}" presName="sibSpaceThree" presStyleCnt="0"/>
      <dgm:spPr/>
    </dgm:pt>
    <dgm:pt modelId="{E130251B-647E-46B9-8259-7934301C40A5}" type="pres">
      <dgm:prSet presAssocID="{60E9778E-03EA-4F21-9032-3BBA3501C0D4}" presName="vertThree" presStyleCnt="0"/>
      <dgm:spPr/>
    </dgm:pt>
    <dgm:pt modelId="{4B7DE308-F34B-42B7-B34B-70523C0636C7}" type="pres">
      <dgm:prSet presAssocID="{60E9778E-03EA-4F21-9032-3BBA3501C0D4}" presName="txThree" presStyleLbl="node3" presStyleIdx="3" presStyleCnt="5">
        <dgm:presLayoutVars>
          <dgm:chPref val="3"/>
        </dgm:presLayoutVars>
      </dgm:prSet>
      <dgm:spPr/>
      <dgm:t>
        <a:bodyPr/>
        <a:lstStyle/>
        <a:p>
          <a:endParaRPr lang="en-IE"/>
        </a:p>
      </dgm:t>
    </dgm:pt>
    <dgm:pt modelId="{DB0D9DCF-A7F9-4311-9411-38E9B60F38E1}" type="pres">
      <dgm:prSet presAssocID="{60E9778E-03EA-4F21-9032-3BBA3501C0D4}" presName="horzThree" presStyleCnt="0"/>
      <dgm:spPr/>
    </dgm:pt>
    <dgm:pt modelId="{61793AC1-246E-4C86-9809-914C846B6C32}" type="pres">
      <dgm:prSet presAssocID="{7425358D-98A0-4505-B608-1C4C5D2F23F0}" presName="sibSpaceThree" presStyleCnt="0"/>
      <dgm:spPr/>
    </dgm:pt>
    <dgm:pt modelId="{B58F333E-A1A5-4932-A160-D11204F07CD4}" type="pres">
      <dgm:prSet presAssocID="{0193748B-B2AA-46A7-8B4A-5AF580699169}" presName="vertThree" presStyleCnt="0"/>
      <dgm:spPr/>
    </dgm:pt>
    <dgm:pt modelId="{4DA98948-863E-4D49-9C89-D9C97ACF2D73}" type="pres">
      <dgm:prSet presAssocID="{0193748B-B2AA-46A7-8B4A-5AF580699169}" presName="txThree" presStyleLbl="node3" presStyleIdx="4" presStyleCnt="5" custLinFactNeighborX="913" custLinFactNeighborY="-829">
        <dgm:presLayoutVars>
          <dgm:chPref val="3"/>
        </dgm:presLayoutVars>
      </dgm:prSet>
      <dgm:spPr/>
      <dgm:t>
        <a:bodyPr/>
        <a:lstStyle/>
        <a:p>
          <a:endParaRPr lang="en-IE"/>
        </a:p>
      </dgm:t>
    </dgm:pt>
    <dgm:pt modelId="{4C249F31-D804-4FE5-B9F6-8BC7FE1F197C}" type="pres">
      <dgm:prSet presAssocID="{0193748B-B2AA-46A7-8B4A-5AF580699169}" presName="horzThree" presStyleCnt="0"/>
      <dgm:spPr/>
    </dgm:pt>
  </dgm:ptLst>
  <dgm:cxnLst>
    <dgm:cxn modelId="{1EC34CA2-F85B-4C39-ABC1-A9FD2DA152C6}" srcId="{B5107CD0-A292-4F40-8B91-006265B28668}" destId="{C8B50986-FDF9-4442-82F7-D9A1D57AF5DD}" srcOrd="2" destOrd="0" parTransId="{D6B92617-48F2-4F6F-902C-B0C07674FA1C}" sibTransId="{5C6B32E5-2EB3-4C86-B3EB-E3AFC168ABDF}"/>
    <dgm:cxn modelId="{4CC3D60A-6635-DA49-9654-D619DB78BD92}" type="presOf" srcId="{D96E643F-65AA-4A06-90D1-320826AC3061}" destId="{7101D16E-50A2-4AF0-A701-D67DED3D6DF1}" srcOrd="0" destOrd="0" presId="urn:microsoft.com/office/officeart/2005/8/layout/hierarchy4"/>
    <dgm:cxn modelId="{9BC741C8-0AE9-404B-8292-321D7D7191BC}" srcId="{50F21FEB-86E2-4FDF-BCC6-275423982439}" destId="{E4CC1968-947C-4A5E-8358-4D59801ED077}" srcOrd="0" destOrd="0" parTransId="{A32115FD-2DD7-44DC-B72F-44D7F11647A0}" sibTransId="{E3E6CF8A-3237-4274-BF28-71B397501D61}"/>
    <dgm:cxn modelId="{BD7AF940-F7B1-4FDA-B500-5C36B501861D}" srcId="{B5107CD0-A292-4F40-8B91-006265B28668}" destId="{D96E643F-65AA-4A06-90D1-320826AC3061}" srcOrd="0" destOrd="0" parTransId="{B60884A8-DABE-4D60-8F03-F345F4C1CA5C}" sibTransId="{E6F91A53-9366-4064-AEDD-85A3A71492B1}"/>
    <dgm:cxn modelId="{FE159F29-96EA-E54F-AADC-B400DD637DEB}" type="presOf" srcId="{50F21FEB-86E2-4FDF-BCC6-275423982439}" destId="{506FA1E9-F9E6-4240-BE8E-180FE6392737}" srcOrd="0" destOrd="0" presId="urn:microsoft.com/office/officeart/2005/8/layout/hierarchy4"/>
    <dgm:cxn modelId="{86A4E512-FB96-DF46-831B-6AF761DD7333}" type="presOf" srcId="{C736F30B-46C2-423A-9183-8B18BE0BDAF7}" destId="{6216DBE2-6B41-4C4A-B243-369C31D5DD82}" srcOrd="0" destOrd="0" presId="urn:microsoft.com/office/officeart/2005/8/layout/hierarchy4"/>
    <dgm:cxn modelId="{CC5D24D6-503D-4E24-8BFB-3F58B42EDA5B}" srcId="{B5107CD0-A292-4F40-8B91-006265B28668}" destId="{0193748B-B2AA-46A7-8B4A-5AF580699169}" srcOrd="4" destOrd="0" parTransId="{431D6874-0C8E-4F52-AC7E-1DB58B328062}" sibTransId="{E723B30E-9A71-48F8-A7CF-58D14175A6DE}"/>
    <dgm:cxn modelId="{C6D46A25-DDAE-564C-9A5A-AA80FFAB45C9}" type="presOf" srcId="{60E9778E-03EA-4F21-9032-3BBA3501C0D4}" destId="{4B7DE308-F34B-42B7-B34B-70523C0636C7}" srcOrd="0" destOrd="0" presId="urn:microsoft.com/office/officeart/2005/8/layout/hierarchy4"/>
    <dgm:cxn modelId="{6612BA38-298A-0D4E-8C78-BD87AEA873E2}" type="presOf" srcId="{C8B50986-FDF9-4442-82F7-D9A1D57AF5DD}" destId="{EAE4D8D7-8082-41EC-B989-01ADDF54C1F9}" srcOrd="0" destOrd="0" presId="urn:microsoft.com/office/officeart/2005/8/layout/hierarchy4"/>
    <dgm:cxn modelId="{E2E83BA9-1716-417A-AA6B-58FA0BBBB1D5}" srcId="{E4CC1968-947C-4A5E-8358-4D59801ED077}" destId="{B5107CD0-A292-4F40-8B91-006265B28668}" srcOrd="0" destOrd="0" parTransId="{734D4F4B-F72B-4CBE-8A3B-943158459D75}" sibTransId="{B4C47E2E-5ABD-4A09-B09B-72AB720BC955}"/>
    <dgm:cxn modelId="{7C1A0F06-BA9F-7F49-A530-0117C4A8EDC0}" type="presOf" srcId="{B5107CD0-A292-4F40-8B91-006265B28668}" destId="{6D7D9AF0-B5A9-4179-96AE-0C134780455A}" srcOrd="0" destOrd="0" presId="urn:microsoft.com/office/officeart/2005/8/layout/hierarchy4"/>
    <dgm:cxn modelId="{E7E75154-7692-324D-A04A-967340C18877}" type="presOf" srcId="{E4CC1968-947C-4A5E-8358-4D59801ED077}" destId="{F9A79210-90BB-4ACB-8F9D-7455F8991FE0}" srcOrd="0" destOrd="0" presId="urn:microsoft.com/office/officeart/2005/8/layout/hierarchy4"/>
    <dgm:cxn modelId="{EE485420-D072-4B95-B5CB-FD4D2D9BAC46}" srcId="{B5107CD0-A292-4F40-8B91-006265B28668}" destId="{60E9778E-03EA-4F21-9032-3BBA3501C0D4}" srcOrd="3" destOrd="0" parTransId="{71D73776-5FE8-40EE-9E59-C33BC9D7A79B}" sibTransId="{7425358D-98A0-4505-B608-1C4C5D2F23F0}"/>
    <dgm:cxn modelId="{EDFDED06-1512-4911-8CC6-30CC73E2B9D8}" srcId="{B5107CD0-A292-4F40-8B91-006265B28668}" destId="{C736F30B-46C2-423A-9183-8B18BE0BDAF7}" srcOrd="1" destOrd="0" parTransId="{2EF88183-87B7-4B76-B178-4F0E7578AFFE}" sibTransId="{DAAFD709-76CD-4A6C-93EC-9F8DEBF946CC}"/>
    <dgm:cxn modelId="{E3A8A568-E0E1-E143-A519-9046C67D1C8A}" type="presOf" srcId="{0193748B-B2AA-46A7-8B4A-5AF580699169}" destId="{4DA98948-863E-4D49-9C89-D9C97ACF2D73}" srcOrd="0" destOrd="0" presId="urn:microsoft.com/office/officeart/2005/8/layout/hierarchy4"/>
    <dgm:cxn modelId="{4AE14292-59A6-D145-9363-66A0129EB001}" type="presParOf" srcId="{506FA1E9-F9E6-4240-BE8E-180FE6392737}" destId="{2FC1B268-88E2-4A6E-A6FC-DE839290E631}" srcOrd="0" destOrd="0" presId="urn:microsoft.com/office/officeart/2005/8/layout/hierarchy4"/>
    <dgm:cxn modelId="{3C7E2B29-9494-184F-8586-A92A1079DFED}" type="presParOf" srcId="{2FC1B268-88E2-4A6E-A6FC-DE839290E631}" destId="{F9A79210-90BB-4ACB-8F9D-7455F8991FE0}" srcOrd="0" destOrd="0" presId="urn:microsoft.com/office/officeart/2005/8/layout/hierarchy4"/>
    <dgm:cxn modelId="{5FB7A1E5-34D5-A242-A26E-5F4247A22B2E}" type="presParOf" srcId="{2FC1B268-88E2-4A6E-A6FC-DE839290E631}" destId="{705BCAA9-C29B-49D2-ACDA-029EF0982C63}" srcOrd="1" destOrd="0" presId="urn:microsoft.com/office/officeart/2005/8/layout/hierarchy4"/>
    <dgm:cxn modelId="{2D6106B8-DF34-C74F-BF5A-470AECE80D53}" type="presParOf" srcId="{2FC1B268-88E2-4A6E-A6FC-DE839290E631}" destId="{09771C70-6BFE-4365-92DE-24E54E7DFD73}" srcOrd="2" destOrd="0" presId="urn:microsoft.com/office/officeart/2005/8/layout/hierarchy4"/>
    <dgm:cxn modelId="{ED3DCB38-1453-AE45-9958-25C1EC70DD5C}" type="presParOf" srcId="{09771C70-6BFE-4365-92DE-24E54E7DFD73}" destId="{94CE7519-8EE2-4F55-98BC-95BD9559BF85}" srcOrd="0" destOrd="0" presId="urn:microsoft.com/office/officeart/2005/8/layout/hierarchy4"/>
    <dgm:cxn modelId="{48A3B36A-CABA-5D45-A6F1-5A5A78916AB7}" type="presParOf" srcId="{94CE7519-8EE2-4F55-98BC-95BD9559BF85}" destId="{6D7D9AF0-B5A9-4179-96AE-0C134780455A}" srcOrd="0" destOrd="0" presId="urn:microsoft.com/office/officeart/2005/8/layout/hierarchy4"/>
    <dgm:cxn modelId="{9F192E1D-17AE-BD4F-9BB2-2D268FACCAA6}" type="presParOf" srcId="{94CE7519-8EE2-4F55-98BC-95BD9559BF85}" destId="{6A5CA6B4-CA15-42E9-942C-9CCBF632D3BF}" srcOrd="1" destOrd="0" presId="urn:microsoft.com/office/officeart/2005/8/layout/hierarchy4"/>
    <dgm:cxn modelId="{297C27F4-AAE5-144B-90BC-ACE1EB2A0722}" type="presParOf" srcId="{94CE7519-8EE2-4F55-98BC-95BD9559BF85}" destId="{1E3889BA-6723-46B3-8A94-0ACECD9D7CB7}" srcOrd="2" destOrd="0" presId="urn:microsoft.com/office/officeart/2005/8/layout/hierarchy4"/>
    <dgm:cxn modelId="{002AE650-2587-2149-BB3B-E51CE2B6CCA2}" type="presParOf" srcId="{1E3889BA-6723-46B3-8A94-0ACECD9D7CB7}" destId="{ADB7E3EA-1377-4F23-929F-68FE43DCBBF9}" srcOrd="0" destOrd="0" presId="urn:microsoft.com/office/officeart/2005/8/layout/hierarchy4"/>
    <dgm:cxn modelId="{60BA83EE-6D67-F44D-BE26-D6E65C7D64FE}" type="presParOf" srcId="{ADB7E3EA-1377-4F23-929F-68FE43DCBBF9}" destId="{7101D16E-50A2-4AF0-A701-D67DED3D6DF1}" srcOrd="0" destOrd="0" presId="urn:microsoft.com/office/officeart/2005/8/layout/hierarchy4"/>
    <dgm:cxn modelId="{F3DFDDE3-840D-F949-8E02-7A70427A3F2D}" type="presParOf" srcId="{ADB7E3EA-1377-4F23-929F-68FE43DCBBF9}" destId="{ADE4C5A0-D4D0-402B-9FDA-40769BFFEF54}" srcOrd="1" destOrd="0" presId="urn:microsoft.com/office/officeart/2005/8/layout/hierarchy4"/>
    <dgm:cxn modelId="{55EDCAB3-34A6-9442-BE29-E0633149A94D}" type="presParOf" srcId="{1E3889BA-6723-46B3-8A94-0ACECD9D7CB7}" destId="{3140EB0C-4E8A-48CD-95DD-60BBF65D5A90}" srcOrd="1" destOrd="0" presId="urn:microsoft.com/office/officeart/2005/8/layout/hierarchy4"/>
    <dgm:cxn modelId="{F8A2DCA5-CC66-094C-8BF6-1A41D1F45C88}" type="presParOf" srcId="{1E3889BA-6723-46B3-8A94-0ACECD9D7CB7}" destId="{46AD27D7-D5E2-4E09-8340-DAFF670368A4}" srcOrd="2" destOrd="0" presId="urn:microsoft.com/office/officeart/2005/8/layout/hierarchy4"/>
    <dgm:cxn modelId="{323732BE-CE31-B14C-A202-B1C4D93C4EEB}" type="presParOf" srcId="{46AD27D7-D5E2-4E09-8340-DAFF670368A4}" destId="{6216DBE2-6B41-4C4A-B243-369C31D5DD82}" srcOrd="0" destOrd="0" presId="urn:microsoft.com/office/officeart/2005/8/layout/hierarchy4"/>
    <dgm:cxn modelId="{D746EF5A-974B-A141-B655-148B4899653E}" type="presParOf" srcId="{46AD27D7-D5E2-4E09-8340-DAFF670368A4}" destId="{021F3435-CC60-4E20-8783-6169E4D9C957}" srcOrd="1" destOrd="0" presId="urn:microsoft.com/office/officeart/2005/8/layout/hierarchy4"/>
    <dgm:cxn modelId="{0D7F135C-88BF-1A46-96C5-E63CA36BDCA4}" type="presParOf" srcId="{1E3889BA-6723-46B3-8A94-0ACECD9D7CB7}" destId="{428A9C30-D300-4FED-94EB-ABB22CB7BEB9}" srcOrd="3" destOrd="0" presId="urn:microsoft.com/office/officeart/2005/8/layout/hierarchy4"/>
    <dgm:cxn modelId="{117163CF-4090-544C-9FD5-E2612E0DDC95}" type="presParOf" srcId="{1E3889BA-6723-46B3-8A94-0ACECD9D7CB7}" destId="{06680876-16CA-4FF7-BECB-ABF0A271233C}" srcOrd="4" destOrd="0" presId="urn:microsoft.com/office/officeart/2005/8/layout/hierarchy4"/>
    <dgm:cxn modelId="{5D742555-6147-5C41-ABD2-37EAD66CC6FB}" type="presParOf" srcId="{06680876-16CA-4FF7-BECB-ABF0A271233C}" destId="{EAE4D8D7-8082-41EC-B989-01ADDF54C1F9}" srcOrd="0" destOrd="0" presId="urn:microsoft.com/office/officeart/2005/8/layout/hierarchy4"/>
    <dgm:cxn modelId="{19EB6158-E2FB-934B-852F-8B2BA0EF6FBB}" type="presParOf" srcId="{06680876-16CA-4FF7-BECB-ABF0A271233C}" destId="{A6FB237A-604B-4451-9D65-C4FF99B6935A}" srcOrd="1" destOrd="0" presId="urn:microsoft.com/office/officeart/2005/8/layout/hierarchy4"/>
    <dgm:cxn modelId="{A96DE742-1726-D04C-8469-9FA2DC27E70C}" type="presParOf" srcId="{1E3889BA-6723-46B3-8A94-0ACECD9D7CB7}" destId="{80BE85CC-5D7F-42F5-BE8A-2F528CD8628F}" srcOrd="5" destOrd="0" presId="urn:microsoft.com/office/officeart/2005/8/layout/hierarchy4"/>
    <dgm:cxn modelId="{08CBDC94-8793-224C-AF60-7D3B0F0C01B0}" type="presParOf" srcId="{1E3889BA-6723-46B3-8A94-0ACECD9D7CB7}" destId="{E130251B-647E-46B9-8259-7934301C40A5}" srcOrd="6" destOrd="0" presId="urn:microsoft.com/office/officeart/2005/8/layout/hierarchy4"/>
    <dgm:cxn modelId="{7913E68B-F14D-7D48-8D47-CA7DC6483B6B}" type="presParOf" srcId="{E130251B-647E-46B9-8259-7934301C40A5}" destId="{4B7DE308-F34B-42B7-B34B-70523C0636C7}" srcOrd="0" destOrd="0" presId="urn:microsoft.com/office/officeart/2005/8/layout/hierarchy4"/>
    <dgm:cxn modelId="{655BEAD3-EF04-7F49-A7DE-E247B625BF0C}" type="presParOf" srcId="{E130251B-647E-46B9-8259-7934301C40A5}" destId="{DB0D9DCF-A7F9-4311-9411-38E9B60F38E1}" srcOrd="1" destOrd="0" presId="urn:microsoft.com/office/officeart/2005/8/layout/hierarchy4"/>
    <dgm:cxn modelId="{40034614-6FC9-F045-A1B2-DC4003040061}" type="presParOf" srcId="{1E3889BA-6723-46B3-8A94-0ACECD9D7CB7}" destId="{61793AC1-246E-4C86-9809-914C846B6C32}" srcOrd="7" destOrd="0" presId="urn:microsoft.com/office/officeart/2005/8/layout/hierarchy4"/>
    <dgm:cxn modelId="{A595B970-B149-D348-828E-FB2B8406573E}" type="presParOf" srcId="{1E3889BA-6723-46B3-8A94-0ACECD9D7CB7}" destId="{B58F333E-A1A5-4932-A160-D11204F07CD4}" srcOrd="8" destOrd="0" presId="urn:microsoft.com/office/officeart/2005/8/layout/hierarchy4"/>
    <dgm:cxn modelId="{9D52C8B2-6A50-8445-B2A6-469F5F327C1D}" type="presParOf" srcId="{B58F333E-A1A5-4932-A160-D11204F07CD4}" destId="{4DA98948-863E-4D49-9C89-D9C97ACF2D73}" srcOrd="0" destOrd="0" presId="urn:microsoft.com/office/officeart/2005/8/layout/hierarchy4"/>
    <dgm:cxn modelId="{6A5E4440-8687-074C-BA50-5375BC431C3F}" type="presParOf" srcId="{B58F333E-A1A5-4932-A160-D11204F07CD4}" destId="{4C249F31-D804-4FE5-B9F6-8BC7FE1F197C}" srcOrd="1" destOrd="0" presId="urn:microsoft.com/office/officeart/2005/8/layout/hierarchy4"/>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E876E16-402A-A948-B362-AF5B08D9D66A}" type="doc">
      <dgm:prSet loTypeId="urn:microsoft.com/office/officeart/2005/8/layout/hProcess4" loCatId="" qsTypeId="urn:microsoft.com/office/officeart/2005/8/quickstyle/simple4" qsCatId="simple" csTypeId="urn:microsoft.com/office/officeart/2005/8/colors/colorful2" csCatId="colorful" phldr="1"/>
      <dgm:spPr/>
      <dgm:t>
        <a:bodyPr/>
        <a:lstStyle/>
        <a:p>
          <a:endParaRPr lang="en-US"/>
        </a:p>
      </dgm:t>
    </dgm:pt>
    <dgm:pt modelId="{0926BD05-5E35-9940-903A-BF18650A16D3}">
      <dgm:prSet phldrT="[Text]"/>
      <dgm:spPr/>
      <dgm:t>
        <a:bodyPr/>
        <a:lstStyle/>
        <a:p>
          <a:r>
            <a:rPr lang="en-US" dirty="0" smtClean="0">
              <a:solidFill>
                <a:srgbClr val="000000"/>
              </a:solidFill>
            </a:rPr>
            <a:t>Data creation</a:t>
          </a:r>
          <a:endParaRPr lang="en-US" dirty="0">
            <a:solidFill>
              <a:srgbClr val="000000"/>
            </a:solidFill>
          </a:endParaRPr>
        </a:p>
      </dgm:t>
    </dgm:pt>
    <dgm:pt modelId="{AC17B3E3-0D68-4243-8AA9-C41EFB90D25B}" type="parTrans" cxnId="{E1749958-7530-7040-94B0-869A3D9806C5}">
      <dgm:prSet/>
      <dgm:spPr/>
      <dgm:t>
        <a:bodyPr/>
        <a:lstStyle/>
        <a:p>
          <a:endParaRPr lang="en-US"/>
        </a:p>
      </dgm:t>
    </dgm:pt>
    <dgm:pt modelId="{6AEDBEA3-CF10-0A40-8B3B-7D021CBC2398}" type="sibTrans" cxnId="{E1749958-7530-7040-94B0-869A3D9806C5}">
      <dgm:prSet/>
      <dgm:spPr/>
      <dgm:t>
        <a:bodyPr/>
        <a:lstStyle/>
        <a:p>
          <a:endParaRPr lang="en-US"/>
        </a:p>
      </dgm:t>
    </dgm:pt>
    <dgm:pt modelId="{41152361-9562-CD4E-9ACD-AD37BCB1B67F}">
      <dgm:prSet phldrT="[Text]"/>
      <dgm:spPr/>
      <dgm:t>
        <a:bodyPr/>
        <a:lstStyle/>
        <a:p>
          <a:r>
            <a:rPr lang="en-US" dirty="0" smtClean="0"/>
            <a:t>PES</a:t>
          </a:r>
          <a:endParaRPr lang="en-US" dirty="0"/>
        </a:p>
      </dgm:t>
    </dgm:pt>
    <dgm:pt modelId="{2FA7C201-51ED-2647-9053-CF2B6864F24E}" type="parTrans" cxnId="{E2E9CF08-9828-1248-9221-A6BC53B6B549}">
      <dgm:prSet/>
      <dgm:spPr/>
      <dgm:t>
        <a:bodyPr/>
        <a:lstStyle/>
        <a:p>
          <a:endParaRPr lang="en-US"/>
        </a:p>
      </dgm:t>
    </dgm:pt>
    <dgm:pt modelId="{B82F8C63-7EB3-FE4A-8D46-9E92961A4606}" type="sibTrans" cxnId="{E2E9CF08-9828-1248-9221-A6BC53B6B549}">
      <dgm:prSet/>
      <dgm:spPr/>
      <dgm:t>
        <a:bodyPr/>
        <a:lstStyle/>
        <a:p>
          <a:endParaRPr lang="en-US"/>
        </a:p>
      </dgm:t>
    </dgm:pt>
    <dgm:pt modelId="{53943A61-8D17-7144-8C20-8525B6AFDDF7}">
      <dgm:prSet phldrT="[Text]"/>
      <dgm:spPr/>
      <dgm:t>
        <a:bodyPr/>
        <a:lstStyle/>
        <a:p>
          <a:r>
            <a:rPr lang="en-US" dirty="0" smtClean="0"/>
            <a:t>Analysis and interpretation</a:t>
          </a:r>
          <a:endParaRPr lang="en-US" dirty="0"/>
        </a:p>
      </dgm:t>
    </dgm:pt>
    <dgm:pt modelId="{B05B64C6-D2A9-A647-9FC1-8CFA0F4539E6}" type="parTrans" cxnId="{D045874B-ED29-7345-920E-1727F137AA91}">
      <dgm:prSet/>
      <dgm:spPr/>
      <dgm:t>
        <a:bodyPr/>
        <a:lstStyle/>
        <a:p>
          <a:endParaRPr lang="en-US"/>
        </a:p>
      </dgm:t>
    </dgm:pt>
    <dgm:pt modelId="{34FBF2D0-4DD9-334F-A832-8A1E632A9FF3}" type="sibTrans" cxnId="{D045874B-ED29-7345-920E-1727F137AA91}">
      <dgm:prSet/>
      <dgm:spPr/>
      <dgm:t>
        <a:bodyPr/>
        <a:lstStyle/>
        <a:p>
          <a:endParaRPr lang="en-US"/>
        </a:p>
      </dgm:t>
    </dgm:pt>
    <dgm:pt modelId="{A9A0CEF8-D7D9-CF43-9EF2-6A3290CF0918}">
      <dgm:prSet phldrT="[Text]"/>
      <dgm:spPr/>
      <dgm:t>
        <a:bodyPr/>
        <a:lstStyle/>
        <a:p>
          <a:r>
            <a:rPr lang="en-US" dirty="0" smtClean="0"/>
            <a:t>Statistical office (partially - analysis)</a:t>
          </a:r>
          <a:endParaRPr lang="en-US" dirty="0"/>
        </a:p>
      </dgm:t>
    </dgm:pt>
    <dgm:pt modelId="{DE88207A-0CF7-0943-BBF9-22863885F215}" type="parTrans" cxnId="{A64F8957-BD5B-114A-9BBA-AF18ED454C58}">
      <dgm:prSet/>
      <dgm:spPr/>
      <dgm:t>
        <a:bodyPr/>
        <a:lstStyle/>
        <a:p>
          <a:endParaRPr lang="en-US"/>
        </a:p>
      </dgm:t>
    </dgm:pt>
    <dgm:pt modelId="{C4912BAB-4881-6E4F-BD74-583CBCE87B4C}" type="sibTrans" cxnId="{A64F8957-BD5B-114A-9BBA-AF18ED454C58}">
      <dgm:prSet/>
      <dgm:spPr/>
      <dgm:t>
        <a:bodyPr/>
        <a:lstStyle/>
        <a:p>
          <a:endParaRPr lang="en-US"/>
        </a:p>
      </dgm:t>
    </dgm:pt>
    <dgm:pt modelId="{90C5442D-92F6-EF41-A4A4-4DDCE2BE1A86}">
      <dgm:prSet phldrT="[Text]"/>
      <dgm:spPr/>
      <dgm:t>
        <a:bodyPr/>
        <a:lstStyle/>
        <a:p>
          <a:r>
            <a:rPr lang="en-US" dirty="0" smtClean="0"/>
            <a:t>Research</a:t>
          </a:r>
          <a:endParaRPr lang="en-US" dirty="0"/>
        </a:p>
      </dgm:t>
    </dgm:pt>
    <dgm:pt modelId="{519F513C-55EB-924F-9A2A-613610552449}" type="parTrans" cxnId="{F3149447-6ED2-4A45-AECA-F33A155E1A2A}">
      <dgm:prSet/>
      <dgm:spPr/>
      <dgm:t>
        <a:bodyPr/>
        <a:lstStyle/>
        <a:p>
          <a:endParaRPr lang="en-US"/>
        </a:p>
      </dgm:t>
    </dgm:pt>
    <dgm:pt modelId="{1132D920-7A1F-CB4B-AEAA-F8C263EED456}" type="sibTrans" cxnId="{F3149447-6ED2-4A45-AECA-F33A155E1A2A}">
      <dgm:prSet/>
      <dgm:spPr/>
      <dgm:t>
        <a:bodyPr/>
        <a:lstStyle/>
        <a:p>
          <a:endParaRPr lang="en-US"/>
        </a:p>
      </dgm:t>
    </dgm:pt>
    <dgm:pt modelId="{5B263E22-A443-9E4D-B008-B33973B8136D}">
      <dgm:prSet phldrT="[Text]" custT="1"/>
      <dgm:spPr/>
      <dgm:t>
        <a:bodyPr/>
        <a:lstStyle/>
        <a:p>
          <a:r>
            <a:rPr lang="en-US" sz="1600" dirty="0" smtClean="0"/>
            <a:t>USE:</a:t>
          </a:r>
        </a:p>
        <a:p>
          <a:r>
            <a:rPr lang="en-US" sz="1600" dirty="0" smtClean="0"/>
            <a:t>Dissemination </a:t>
          </a:r>
        </a:p>
        <a:p>
          <a:r>
            <a:rPr lang="en-US" sz="1600" dirty="0" smtClean="0"/>
            <a:t>Action</a:t>
          </a:r>
        </a:p>
        <a:p>
          <a:r>
            <a:rPr lang="en-US" sz="1600" dirty="0" smtClean="0"/>
            <a:t>Policy</a:t>
          </a:r>
        </a:p>
      </dgm:t>
    </dgm:pt>
    <dgm:pt modelId="{ED22BDA0-D8E2-B04B-AA51-96B7C5EDFEB2}" type="parTrans" cxnId="{C326D27B-D11D-E94A-B491-E86BEBE8C2F9}">
      <dgm:prSet/>
      <dgm:spPr/>
      <dgm:t>
        <a:bodyPr/>
        <a:lstStyle/>
        <a:p>
          <a:endParaRPr lang="en-US"/>
        </a:p>
      </dgm:t>
    </dgm:pt>
    <dgm:pt modelId="{81FD96A8-4EB0-FA4A-A0F9-83A1DA931249}" type="sibTrans" cxnId="{C326D27B-D11D-E94A-B491-E86BEBE8C2F9}">
      <dgm:prSet/>
      <dgm:spPr/>
      <dgm:t>
        <a:bodyPr/>
        <a:lstStyle/>
        <a:p>
          <a:endParaRPr lang="en-US"/>
        </a:p>
      </dgm:t>
    </dgm:pt>
    <dgm:pt modelId="{966B429C-A0B2-B043-BC08-420EC7CFBC43}">
      <dgm:prSet phldrT="[Text]" custT="1"/>
      <dgm:spPr/>
      <dgm:t>
        <a:bodyPr/>
        <a:lstStyle/>
        <a:p>
          <a:r>
            <a:rPr lang="en-US" sz="1400" dirty="0" smtClean="0"/>
            <a:t>Councils / socio-econ partners</a:t>
          </a:r>
          <a:endParaRPr lang="en-US" sz="1400" dirty="0"/>
        </a:p>
      </dgm:t>
    </dgm:pt>
    <dgm:pt modelId="{2B3BA279-2379-F840-8FA2-7CCF40102B0D}" type="parTrans" cxnId="{3FCFA32A-1F0A-6B47-AB53-5785EC384017}">
      <dgm:prSet/>
      <dgm:spPr/>
      <dgm:t>
        <a:bodyPr/>
        <a:lstStyle/>
        <a:p>
          <a:endParaRPr lang="en-US"/>
        </a:p>
      </dgm:t>
    </dgm:pt>
    <dgm:pt modelId="{6F74A01D-0288-E043-9E46-BB76A0C579D5}" type="sibTrans" cxnId="{3FCFA32A-1F0A-6B47-AB53-5785EC384017}">
      <dgm:prSet/>
      <dgm:spPr/>
      <dgm:t>
        <a:bodyPr/>
        <a:lstStyle/>
        <a:p>
          <a:endParaRPr lang="en-US"/>
        </a:p>
      </dgm:t>
    </dgm:pt>
    <dgm:pt modelId="{75D55C38-3098-6748-9A33-29D8C35A92F5}">
      <dgm:prSet phldrT="[Text]"/>
      <dgm:spPr/>
      <dgm:t>
        <a:bodyPr/>
        <a:lstStyle/>
        <a:p>
          <a:r>
            <a:rPr lang="en-US" dirty="0" smtClean="0"/>
            <a:t>Research (academic, sectors, others)</a:t>
          </a:r>
          <a:endParaRPr lang="en-US" dirty="0"/>
        </a:p>
      </dgm:t>
    </dgm:pt>
    <dgm:pt modelId="{EDDB208A-20C7-5C48-8ADF-83B3B60EF225}" type="parTrans" cxnId="{D67DDDB1-4B1B-844E-93D5-203FD1429A63}">
      <dgm:prSet/>
      <dgm:spPr/>
      <dgm:t>
        <a:bodyPr/>
        <a:lstStyle/>
        <a:p>
          <a:endParaRPr lang="en-US"/>
        </a:p>
      </dgm:t>
    </dgm:pt>
    <dgm:pt modelId="{BBBFFF1D-3AEA-4348-B54D-491AE2288F32}" type="sibTrans" cxnId="{D67DDDB1-4B1B-844E-93D5-203FD1429A63}">
      <dgm:prSet/>
      <dgm:spPr/>
      <dgm:t>
        <a:bodyPr/>
        <a:lstStyle/>
        <a:p>
          <a:endParaRPr lang="en-US"/>
        </a:p>
      </dgm:t>
    </dgm:pt>
    <dgm:pt modelId="{200C428F-3056-2E40-97AD-CFEF3095B94B}">
      <dgm:prSet phldrT="[Text]"/>
      <dgm:spPr/>
      <dgm:t>
        <a:bodyPr/>
        <a:lstStyle/>
        <a:p>
          <a:r>
            <a:rPr lang="en-US" dirty="0" smtClean="0"/>
            <a:t>Observatories</a:t>
          </a:r>
          <a:endParaRPr lang="en-US" dirty="0"/>
        </a:p>
      </dgm:t>
    </dgm:pt>
    <dgm:pt modelId="{0B0E92E1-9185-C44F-8A7A-FF2C2AF42FFC}" type="parTrans" cxnId="{1461128B-FF02-2B40-8FC0-6B2F1D63862C}">
      <dgm:prSet/>
      <dgm:spPr/>
      <dgm:t>
        <a:bodyPr/>
        <a:lstStyle/>
        <a:p>
          <a:endParaRPr lang="en-US"/>
        </a:p>
      </dgm:t>
    </dgm:pt>
    <dgm:pt modelId="{A9982BAD-1773-974E-ABC3-930D9151C262}" type="sibTrans" cxnId="{1461128B-FF02-2B40-8FC0-6B2F1D63862C}">
      <dgm:prSet/>
      <dgm:spPr/>
      <dgm:t>
        <a:bodyPr/>
        <a:lstStyle/>
        <a:p>
          <a:endParaRPr lang="en-US"/>
        </a:p>
      </dgm:t>
    </dgm:pt>
    <dgm:pt modelId="{614D5E06-AD6B-EC40-83F5-8E24B3C12308}">
      <dgm:prSet phldrT="[Text]"/>
      <dgm:spPr/>
      <dgm:t>
        <a:bodyPr/>
        <a:lstStyle/>
        <a:p>
          <a:r>
            <a:rPr lang="en-US" dirty="0" smtClean="0"/>
            <a:t>Councils / groups socio-econ partners (recommendations)</a:t>
          </a:r>
          <a:endParaRPr lang="en-US" dirty="0"/>
        </a:p>
      </dgm:t>
    </dgm:pt>
    <dgm:pt modelId="{D1004681-7F54-E340-B9DC-B5A66E56500E}" type="parTrans" cxnId="{5DE1BA0F-FB6B-E542-9E29-524B2C06E122}">
      <dgm:prSet/>
      <dgm:spPr/>
      <dgm:t>
        <a:bodyPr/>
        <a:lstStyle/>
        <a:p>
          <a:endParaRPr lang="en-US"/>
        </a:p>
      </dgm:t>
    </dgm:pt>
    <dgm:pt modelId="{4F813BE6-E68D-404D-8EA4-7DA67D4F49AD}" type="sibTrans" cxnId="{5DE1BA0F-FB6B-E542-9E29-524B2C06E122}">
      <dgm:prSet/>
      <dgm:spPr/>
      <dgm:t>
        <a:bodyPr/>
        <a:lstStyle/>
        <a:p>
          <a:endParaRPr lang="en-US"/>
        </a:p>
      </dgm:t>
    </dgm:pt>
    <dgm:pt modelId="{241DB5AA-7C92-8847-8575-7F8AC946835C}">
      <dgm:prSet phldrT="[Text]" custT="1"/>
      <dgm:spPr/>
      <dgm:t>
        <a:bodyPr/>
        <a:lstStyle/>
        <a:p>
          <a:r>
            <a:rPr lang="en-US" sz="1400" dirty="0" smtClean="0"/>
            <a:t>Career guidance mechanisms </a:t>
          </a:r>
          <a:r>
            <a:rPr lang="mr-IN" sz="1400" dirty="0" smtClean="0"/>
            <a:t>…</a:t>
          </a:r>
          <a:endParaRPr lang="en-US" sz="1400" dirty="0"/>
        </a:p>
      </dgm:t>
    </dgm:pt>
    <dgm:pt modelId="{800FDC71-68CE-0A4C-B6A0-8668D09C5FCF}" type="parTrans" cxnId="{5768EB70-DB8D-C44A-99F3-B8BBC89ED621}">
      <dgm:prSet/>
      <dgm:spPr/>
      <dgm:t>
        <a:bodyPr/>
        <a:lstStyle/>
        <a:p>
          <a:endParaRPr lang="en-US"/>
        </a:p>
      </dgm:t>
    </dgm:pt>
    <dgm:pt modelId="{919F6C4F-0C0E-3848-A583-E406B45C0C84}" type="sibTrans" cxnId="{5768EB70-DB8D-C44A-99F3-B8BBC89ED621}">
      <dgm:prSet/>
      <dgm:spPr/>
      <dgm:t>
        <a:bodyPr/>
        <a:lstStyle/>
        <a:p>
          <a:endParaRPr lang="en-US"/>
        </a:p>
      </dgm:t>
    </dgm:pt>
    <dgm:pt modelId="{002ADEB8-BE7D-BA40-B9E4-94716CBCCCAF}">
      <dgm:prSet phldrT="[Text]"/>
      <dgm:spPr/>
      <dgm:t>
        <a:bodyPr/>
        <a:lstStyle/>
        <a:p>
          <a:endParaRPr lang="en-US" sz="1100" dirty="0"/>
        </a:p>
      </dgm:t>
    </dgm:pt>
    <dgm:pt modelId="{48BAD545-63CF-8E44-BE4B-F0D2EFB5704B}" type="parTrans" cxnId="{B0C19CBE-B9D4-1047-9C2F-E3440E1025C2}">
      <dgm:prSet/>
      <dgm:spPr/>
      <dgm:t>
        <a:bodyPr/>
        <a:lstStyle/>
        <a:p>
          <a:endParaRPr lang="en-US"/>
        </a:p>
      </dgm:t>
    </dgm:pt>
    <dgm:pt modelId="{8B4BA094-81E1-4049-8812-DB926396963C}" type="sibTrans" cxnId="{B0C19CBE-B9D4-1047-9C2F-E3440E1025C2}">
      <dgm:prSet/>
      <dgm:spPr/>
      <dgm:t>
        <a:bodyPr/>
        <a:lstStyle/>
        <a:p>
          <a:endParaRPr lang="en-US"/>
        </a:p>
      </dgm:t>
    </dgm:pt>
    <dgm:pt modelId="{F5EFDE88-1AD4-E34F-B7F0-2B8FF85F6050}">
      <dgm:prSet phldrT="[Text]" custT="1"/>
      <dgm:spPr/>
      <dgm:t>
        <a:bodyPr/>
        <a:lstStyle/>
        <a:p>
          <a:r>
            <a:rPr lang="en-US" sz="1400" dirty="0" smtClean="0"/>
            <a:t>Government</a:t>
          </a:r>
          <a:endParaRPr lang="en-US" sz="1400" dirty="0"/>
        </a:p>
      </dgm:t>
    </dgm:pt>
    <dgm:pt modelId="{A881C7B5-BFBB-5341-B3CA-F07EF99A9281}" type="parTrans" cxnId="{4E6A00F5-CBBC-4945-9630-EB2F3ACF588B}">
      <dgm:prSet/>
      <dgm:spPr/>
      <dgm:t>
        <a:bodyPr/>
        <a:lstStyle/>
        <a:p>
          <a:endParaRPr lang="en-US"/>
        </a:p>
      </dgm:t>
    </dgm:pt>
    <dgm:pt modelId="{E6F8500C-8A5E-214C-B339-49A29AA5E137}" type="sibTrans" cxnId="{4E6A00F5-CBBC-4945-9630-EB2F3ACF588B}">
      <dgm:prSet/>
      <dgm:spPr/>
      <dgm:t>
        <a:bodyPr/>
        <a:lstStyle/>
        <a:p>
          <a:endParaRPr lang="en-US"/>
        </a:p>
      </dgm:t>
    </dgm:pt>
    <dgm:pt modelId="{283AFCAD-BF3A-4B47-921A-4EF78BCD66F3}">
      <dgm:prSet phldrT="[Text]" custT="1"/>
      <dgm:spPr/>
      <dgm:t>
        <a:bodyPr/>
        <a:lstStyle/>
        <a:p>
          <a:r>
            <a:rPr lang="en-US" sz="1400" dirty="0" smtClean="0"/>
            <a:t>Observatories</a:t>
          </a:r>
          <a:endParaRPr lang="en-US" sz="1400" dirty="0"/>
        </a:p>
      </dgm:t>
    </dgm:pt>
    <dgm:pt modelId="{FD2181E2-C8CF-7D49-9D3B-B3FD9693D9B5}" type="parTrans" cxnId="{3351F7B6-CB4A-104B-BC24-FD777CA3C685}">
      <dgm:prSet/>
      <dgm:spPr/>
      <dgm:t>
        <a:bodyPr/>
        <a:lstStyle/>
        <a:p>
          <a:endParaRPr lang="en-US"/>
        </a:p>
      </dgm:t>
    </dgm:pt>
    <dgm:pt modelId="{B90452B9-A907-604E-BEDD-2162B58AC0C3}" type="sibTrans" cxnId="{3351F7B6-CB4A-104B-BC24-FD777CA3C685}">
      <dgm:prSet/>
      <dgm:spPr/>
      <dgm:t>
        <a:bodyPr/>
        <a:lstStyle/>
        <a:p>
          <a:endParaRPr lang="en-US"/>
        </a:p>
      </dgm:t>
    </dgm:pt>
    <dgm:pt modelId="{2E597B8A-FE1A-AD46-BF32-9E44EEC19D3D}">
      <dgm:prSet phldrT="[Text]"/>
      <dgm:spPr/>
      <dgm:t>
        <a:bodyPr/>
        <a:lstStyle/>
        <a:p>
          <a:r>
            <a:rPr lang="en-US" dirty="0" smtClean="0"/>
            <a:t>Statistical Office</a:t>
          </a:r>
          <a:endParaRPr lang="en-US" dirty="0"/>
        </a:p>
      </dgm:t>
    </dgm:pt>
    <dgm:pt modelId="{1E8E4FF9-B661-984B-8FFD-074922C95997}" type="sibTrans" cxnId="{953F8B31-E3F0-D744-BDE2-BB3ADA95F2A2}">
      <dgm:prSet/>
      <dgm:spPr/>
      <dgm:t>
        <a:bodyPr/>
        <a:lstStyle/>
        <a:p>
          <a:endParaRPr lang="en-US"/>
        </a:p>
      </dgm:t>
    </dgm:pt>
    <dgm:pt modelId="{7AF05C5A-5570-EE44-9C67-68DB1C85EE76}" type="parTrans" cxnId="{953F8B31-E3F0-D744-BDE2-BB3ADA95F2A2}">
      <dgm:prSet/>
      <dgm:spPr/>
      <dgm:t>
        <a:bodyPr/>
        <a:lstStyle/>
        <a:p>
          <a:endParaRPr lang="en-US"/>
        </a:p>
      </dgm:t>
    </dgm:pt>
    <dgm:pt modelId="{C1B8A59F-2B58-8743-A46C-8AA92E72E860}">
      <dgm:prSet phldrT="[Text]"/>
      <dgm:spPr/>
      <dgm:t>
        <a:bodyPr/>
        <a:lstStyle/>
        <a:p>
          <a:r>
            <a:rPr lang="en-US" dirty="0" smtClean="0"/>
            <a:t>Min Economy</a:t>
          </a:r>
          <a:endParaRPr lang="en-US" dirty="0"/>
        </a:p>
      </dgm:t>
    </dgm:pt>
    <dgm:pt modelId="{AF585CCF-E0D2-1143-82DC-69158E32C34C}" type="parTrans" cxnId="{DF8602BE-08C5-2C4B-A57E-79020189E14F}">
      <dgm:prSet/>
      <dgm:spPr/>
      <dgm:t>
        <a:bodyPr/>
        <a:lstStyle/>
        <a:p>
          <a:endParaRPr lang="en-US"/>
        </a:p>
      </dgm:t>
    </dgm:pt>
    <dgm:pt modelId="{2ECEADE8-930F-844D-83BE-EF0AC86B3275}" type="sibTrans" cxnId="{DF8602BE-08C5-2C4B-A57E-79020189E14F}">
      <dgm:prSet/>
      <dgm:spPr/>
      <dgm:t>
        <a:bodyPr/>
        <a:lstStyle/>
        <a:p>
          <a:endParaRPr lang="en-US"/>
        </a:p>
      </dgm:t>
    </dgm:pt>
    <dgm:pt modelId="{D55C37D0-8AFC-6542-B051-286917887561}" type="pres">
      <dgm:prSet presAssocID="{FE876E16-402A-A948-B362-AF5B08D9D66A}" presName="Name0" presStyleCnt="0">
        <dgm:presLayoutVars>
          <dgm:dir/>
          <dgm:animLvl val="lvl"/>
          <dgm:resizeHandles val="exact"/>
        </dgm:presLayoutVars>
      </dgm:prSet>
      <dgm:spPr/>
      <dgm:t>
        <a:bodyPr/>
        <a:lstStyle/>
        <a:p>
          <a:endParaRPr lang="en-US"/>
        </a:p>
      </dgm:t>
    </dgm:pt>
    <dgm:pt modelId="{0AEED34D-C444-AB4F-98D3-1AA36B8A04B9}" type="pres">
      <dgm:prSet presAssocID="{FE876E16-402A-A948-B362-AF5B08D9D66A}" presName="tSp" presStyleCnt="0"/>
      <dgm:spPr/>
    </dgm:pt>
    <dgm:pt modelId="{553E28D8-C6E5-C146-BAD4-C12AC7FD7606}" type="pres">
      <dgm:prSet presAssocID="{FE876E16-402A-A948-B362-AF5B08D9D66A}" presName="bSp" presStyleCnt="0"/>
      <dgm:spPr/>
    </dgm:pt>
    <dgm:pt modelId="{AE47222D-4763-974E-9524-8D75A6B712D3}" type="pres">
      <dgm:prSet presAssocID="{FE876E16-402A-A948-B362-AF5B08D9D66A}" presName="process" presStyleCnt="0"/>
      <dgm:spPr/>
    </dgm:pt>
    <dgm:pt modelId="{ACAC5DB7-1FC5-E846-8CC6-8B4CDBEFD740}" type="pres">
      <dgm:prSet presAssocID="{0926BD05-5E35-9940-903A-BF18650A16D3}" presName="composite1" presStyleCnt="0"/>
      <dgm:spPr/>
    </dgm:pt>
    <dgm:pt modelId="{EDD70CC3-C4FB-CB4C-8385-D569E1B7131A}" type="pres">
      <dgm:prSet presAssocID="{0926BD05-5E35-9940-903A-BF18650A16D3}" presName="dummyNode1" presStyleLbl="node1" presStyleIdx="0" presStyleCnt="3"/>
      <dgm:spPr/>
    </dgm:pt>
    <dgm:pt modelId="{E529EA35-00EE-CF4C-9186-4F9004602371}" type="pres">
      <dgm:prSet presAssocID="{0926BD05-5E35-9940-903A-BF18650A16D3}" presName="childNode1" presStyleLbl="bgAcc1" presStyleIdx="0" presStyleCnt="3">
        <dgm:presLayoutVars>
          <dgm:bulletEnabled val="1"/>
        </dgm:presLayoutVars>
      </dgm:prSet>
      <dgm:spPr/>
      <dgm:t>
        <a:bodyPr/>
        <a:lstStyle/>
        <a:p>
          <a:endParaRPr lang="en-US"/>
        </a:p>
      </dgm:t>
    </dgm:pt>
    <dgm:pt modelId="{F2A787CB-8AAB-0F44-9186-27E354AB07FD}" type="pres">
      <dgm:prSet presAssocID="{0926BD05-5E35-9940-903A-BF18650A16D3}" presName="childNode1tx" presStyleLbl="bgAcc1" presStyleIdx="0" presStyleCnt="3">
        <dgm:presLayoutVars>
          <dgm:bulletEnabled val="1"/>
        </dgm:presLayoutVars>
      </dgm:prSet>
      <dgm:spPr/>
      <dgm:t>
        <a:bodyPr/>
        <a:lstStyle/>
        <a:p>
          <a:endParaRPr lang="en-US"/>
        </a:p>
      </dgm:t>
    </dgm:pt>
    <dgm:pt modelId="{D37B8B41-027D-2D46-B685-D170B113F068}" type="pres">
      <dgm:prSet presAssocID="{0926BD05-5E35-9940-903A-BF18650A16D3}" presName="parentNode1" presStyleLbl="node1" presStyleIdx="0" presStyleCnt="3">
        <dgm:presLayoutVars>
          <dgm:chMax val="1"/>
          <dgm:bulletEnabled val="1"/>
        </dgm:presLayoutVars>
      </dgm:prSet>
      <dgm:spPr/>
      <dgm:t>
        <a:bodyPr/>
        <a:lstStyle/>
        <a:p>
          <a:endParaRPr lang="en-US"/>
        </a:p>
      </dgm:t>
    </dgm:pt>
    <dgm:pt modelId="{4FFBAED3-BB68-6449-B7BE-4EB696170CD9}" type="pres">
      <dgm:prSet presAssocID="{0926BD05-5E35-9940-903A-BF18650A16D3}" presName="connSite1" presStyleCnt="0"/>
      <dgm:spPr/>
    </dgm:pt>
    <dgm:pt modelId="{5C119BD1-4F34-274E-9E72-B004FC25A971}" type="pres">
      <dgm:prSet presAssocID="{6AEDBEA3-CF10-0A40-8B3B-7D021CBC2398}" presName="Name9" presStyleLbl="sibTrans2D1" presStyleIdx="0" presStyleCnt="2"/>
      <dgm:spPr/>
      <dgm:t>
        <a:bodyPr/>
        <a:lstStyle/>
        <a:p>
          <a:endParaRPr lang="en-US"/>
        </a:p>
      </dgm:t>
    </dgm:pt>
    <dgm:pt modelId="{8235E272-068F-6749-B30A-7FBF8AAE861F}" type="pres">
      <dgm:prSet presAssocID="{53943A61-8D17-7144-8C20-8525B6AFDDF7}" presName="composite2" presStyleCnt="0"/>
      <dgm:spPr/>
    </dgm:pt>
    <dgm:pt modelId="{64FF5CFB-6A94-C64F-AD46-7C935A98B844}" type="pres">
      <dgm:prSet presAssocID="{53943A61-8D17-7144-8C20-8525B6AFDDF7}" presName="dummyNode2" presStyleLbl="node1" presStyleIdx="0" presStyleCnt="3"/>
      <dgm:spPr/>
    </dgm:pt>
    <dgm:pt modelId="{C08D2C55-AE2D-A34A-BD3A-E758EC5B6AB0}" type="pres">
      <dgm:prSet presAssocID="{53943A61-8D17-7144-8C20-8525B6AFDDF7}" presName="childNode2" presStyleLbl="bgAcc1" presStyleIdx="1" presStyleCnt="3" custScaleY="123407" custLinFactNeighborX="466" custLinFactNeighborY="6604">
        <dgm:presLayoutVars>
          <dgm:bulletEnabled val="1"/>
        </dgm:presLayoutVars>
      </dgm:prSet>
      <dgm:spPr/>
      <dgm:t>
        <a:bodyPr/>
        <a:lstStyle/>
        <a:p>
          <a:endParaRPr lang="en-US"/>
        </a:p>
      </dgm:t>
    </dgm:pt>
    <dgm:pt modelId="{5B9FDA89-20EB-9D40-BFB8-E3926BB743B3}" type="pres">
      <dgm:prSet presAssocID="{53943A61-8D17-7144-8C20-8525B6AFDDF7}" presName="childNode2tx" presStyleLbl="bgAcc1" presStyleIdx="1" presStyleCnt="3">
        <dgm:presLayoutVars>
          <dgm:bulletEnabled val="1"/>
        </dgm:presLayoutVars>
      </dgm:prSet>
      <dgm:spPr/>
      <dgm:t>
        <a:bodyPr/>
        <a:lstStyle/>
        <a:p>
          <a:endParaRPr lang="en-US"/>
        </a:p>
      </dgm:t>
    </dgm:pt>
    <dgm:pt modelId="{019731C3-AB9D-4E44-8295-50F95B4EC3D4}" type="pres">
      <dgm:prSet presAssocID="{53943A61-8D17-7144-8C20-8525B6AFDDF7}" presName="parentNode2" presStyleLbl="node1" presStyleIdx="1" presStyleCnt="3">
        <dgm:presLayoutVars>
          <dgm:chMax val="0"/>
          <dgm:bulletEnabled val="1"/>
        </dgm:presLayoutVars>
      </dgm:prSet>
      <dgm:spPr/>
      <dgm:t>
        <a:bodyPr/>
        <a:lstStyle/>
        <a:p>
          <a:endParaRPr lang="en-US"/>
        </a:p>
      </dgm:t>
    </dgm:pt>
    <dgm:pt modelId="{D5EECFFD-3AB7-CE47-AA2C-280B9FBEACD0}" type="pres">
      <dgm:prSet presAssocID="{53943A61-8D17-7144-8C20-8525B6AFDDF7}" presName="connSite2" presStyleCnt="0"/>
      <dgm:spPr/>
    </dgm:pt>
    <dgm:pt modelId="{BEC6B569-BEFD-4143-9C3C-5646E6AF356E}" type="pres">
      <dgm:prSet presAssocID="{34FBF2D0-4DD9-334F-A832-8A1E632A9FF3}" presName="Name18" presStyleLbl="sibTrans2D1" presStyleIdx="1" presStyleCnt="2"/>
      <dgm:spPr/>
      <dgm:t>
        <a:bodyPr/>
        <a:lstStyle/>
        <a:p>
          <a:endParaRPr lang="en-US"/>
        </a:p>
      </dgm:t>
    </dgm:pt>
    <dgm:pt modelId="{4C8A9027-8AAF-B649-9A84-24311F6BA688}" type="pres">
      <dgm:prSet presAssocID="{5B263E22-A443-9E4D-B008-B33973B8136D}" presName="composite1" presStyleCnt="0"/>
      <dgm:spPr/>
    </dgm:pt>
    <dgm:pt modelId="{E348A9A0-42E4-0E48-95DD-26953F2EBD9B}" type="pres">
      <dgm:prSet presAssocID="{5B263E22-A443-9E4D-B008-B33973B8136D}" presName="dummyNode1" presStyleLbl="node1" presStyleIdx="1" presStyleCnt="3"/>
      <dgm:spPr/>
    </dgm:pt>
    <dgm:pt modelId="{335FF692-20AA-F946-8AB7-C57777372CC7}" type="pres">
      <dgm:prSet presAssocID="{5B263E22-A443-9E4D-B008-B33973B8136D}" presName="childNode1" presStyleLbl="bgAcc1" presStyleIdx="2" presStyleCnt="3" custScaleY="118716">
        <dgm:presLayoutVars>
          <dgm:bulletEnabled val="1"/>
        </dgm:presLayoutVars>
      </dgm:prSet>
      <dgm:spPr/>
      <dgm:t>
        <a:bodyPr/>
        <a:lstStyle/>
        <a:p>
          <a:endParaRPr lang="en-US"/>
        </a:p>
      </dgm:t>
    </dgm:pt>
    <dgm:pt modelId="{4B72A973-187C-F546-B882-E8EB11A17D98}" type="pres">
      <dgm:prSet presAssocID="{5B263E22-A443-9E4D-B008-B33973B8136D}" presName="childNode1tx" presStyleLbl="bgAcc1" presStyleIdx="2" presStyleCnt="3">
        <dgm:presLayoutVars>
          <dgm:bulletEnabled val="1"/>
        </dgm:presLayoutVars>
      </dgm:prSet>
      <dgm:spPr/>
      <dgm:t>
        <a:bodyPr/>
        <a:lstStyle/>
        <a:p>
          <a:endParaRPr lang="en-US"/>
        </a:p>
      </dgm:t>
    </dgm:pt>
    <dgm:pt modelId="{AD8B58CB-EB95-0D4C-957F-3F9AD4C6DF4B}" type="pres">
      <dgm:prSet presAssocID="{5B263E22-A443-9E4D-B008-B33973B8136D}" presName="parentNode1" presStyleLbl="node1" presStyleIdx="2" presStyleCnt="3" custScaleY="161623" custLinFactNeighborX="-1003" custLinFactNeighborY="16348">
        <dgm:presLayoutVars>
          <dgm:chMax val="1"/>
          <dgm:bulletEnabled val="1"/>
        </dgm:presLayoutVars>
      </dgm:prSet>
      <dgm:spPr/>
      <dgm:t>
        <a:bodyPr/>
        <a:lstStyle/>
        <a:p>
          <a:endParaRPr lang="en-US"/>
        </a:p>
      </dgm:t>
    </dgm:pt>
    <dgm:pt modelId="{52AF3F56-E0F8-9E46-B3E8-EB935B542E26}" type="pres">
      <dgm:prSet presAssocID="{5B263E22-A443-9E4D-B008-B33973B8136D}" presName="connSite1" presStyleCnt="0"/>
      <dgm:spPr/>
    </dgm:pt>
  </dgm:ptLst>
  <dgm:cxnLst>
    <dgm:cxn modelId="{6A588D27-749C-894A-9A87-5F1964533133}" type="presOf" srcId="{C1B8A59F-2B58-8743-A46C-8AA92E72E860}" destId="{F2A787CB-8AAB-0F44-9186-27E354AB07FD}" srcOrd="1" destOrd="1" presId="urn:microsoft.com/office/officeart/2005/8/layout/hProcess4"/>
    <dgm:cxn modelId="{C5B255EE-BA54-9B44-92FE-A9C75AC09BA5}" type="presOf" srcId="{90C5442D-92F6-EF41-A4A4-4DDCE2BE1A86}" destId="{5B9FDA89-20EB-9D40-BFB8-E3926BB743B3}" srcOrd="1" destOrd="2" presId="urn:microsoft.com/office/officeart/2005/8/layout/hProcess4"/>
    <dgm:cxn modelId="{D67DDDB1-4B1B-844E-93D5-203FD1429A63}" srcId="{0926BD05-5E35-9940-903A-BF18650A16D3}" destId="{75D55C38-3098-6748-9A33-29D8C35A92F5}" srcOrd="3" destOrd="0" parTransId="{EDDB208A-20C7-5C48-8ADF-83B3B60EF225}" sibTransId="{BBBFFF1D-3AEA-4348-B54D-491AE2288F32}"/>
    <dgm:cxn modelId="{B0C19CBE-B9D4-1047-9C2F-E3440E1025C2}" srcId="{5B263E22-A443-9E4D-B008-B33973B8136D}" destId="{002ADEB8-BE7D-BA40-B9E4-94716CBCCCAF}" srcOrd="4" destOrd="0" parTransId="{48BAD545-63CF-8E44-BE4B-F0D2EFB5704B}" sibTransId="{8B4BA094-81E1-4049-8812-DB926396963C}"/>
    <dgm:cxn modelId="{C704B7A8-6D15-3D44-9D60-310DF2CA36B2}" type="presOf" srcId="{241DB5AA-7C92-8847-8575-7F8AC946835C}" destId="{335FF692-20AA-F946-8AB7-C57777372CC7}" srcOrd="0" destOrd="3" presId="urn:microsoft.com/office/officeart/2005/8/layout/hProcess4"/>
    <dgm:cxn modelId="{8CA2C2B9-52E7-7546-A5EC-88A472DBF2D5}" type="presOf" srcId="{241DB5AA-7C92-8847-8575-7F8AC946835C}" destId="{4B72A973-187C-F546-B882-E8EB11A17D98}" srcOrd="1" destOrd="3" presId="urn:microsoft.com/office/officeart/2005/8/layout/hProcess4"/>
    <dgm:cxn modelId="{92283DC2-E5C3-5241-9A8C-D4F41D6E426E}" type="presOf" srcId="{90C5442D-92F6-EF41-A4A4-4DDCE2BE1A86}" destId="{C08D2C55-AE2D-A34A-BD3A-E758EC5B6AB0}" srcOrd="0" destOrd="2" presId="urn:microsoft.com/office/officeart/2005/8/layout/hProcess4"/>
    <dgm:cxn modelId="{C326D27B-D11D-E94A-B491-E86BEBE8C2F9}" srcId="{FE876E16-402A-A948-B362-AF5B08D9D66A}" destId="{5B263E22-A443-9E4D-B008-B33973B8136D}" srcOrd="2" destOrd="0" parTransId="{ED22BDA0-D8E2-B04B-AA51-96B7C5EDFEB2}" sibTransId="{81FD96A8-4EB0-FA4A-A0F9-83A1DA931249}"/>
    <dgm:cxn modelId="{A64F8957-BD5B-114A-9BBA-AF18ED454C58}" srcId="{53943A61-8D17-7144-8C20-8525B6AFDDF7}" destId="{A9A0CEF8-D7D9-CF43-9EF2-6A3290CF0918}" srcOrd="0" destOrd="0" parTransId="{DE88207A-0CF7-0943-BBF9-22863885F215}" sibTransId="{C4912BAB-4881-6E4F-BD74-583CBCE87B4C}"/>
    <dgm:cxn modelId="{D1A715CE-8F7F-9840-8D37-91E12051298A}" type="presOf" srcId="{A9A0CEF8-D7D9-CF43-9EF2-6A3290CF0918}" destId="{5B9FDA89-20EB-9D40-BFB8-E3926BB743B3}" srcOrd="1" destOrd="0" presId="urn:microsoft.com/office/officeart/2005/8/layout/hProcess4"/>
    <dgm:cxn modelId="{0247833D-46E1-454D-8D7A-E5C6B1A8DFD9}" type="presOf" srcId="{614D5E06-AD6B-EC40-83F5-8E24B3C12308}" destId="{5B9FDA89-20EB-9D40-BFB8-E3926BB743B3}" srcOrd="1" destOrd="3" presId="urn:microsoft.com/office/officeart/2005/8/layout/hProcess4"/>
    <dgm:cxn modelId="{4B32F502-DC22-D746-9A90-0CC68CE988AB}" type="presOf" srcId="{41152361-9562-CD4E-9ACD-AD37BCB1B67F}" destId="{F2A787CB-8AAB-0F44-9186-27E354AB07FD}" srcOrd="1" destOrd="0" presId="urn:microsoft.com/office/officeart/2005/8/layout/hProcess4"/>
    <dgm:cxn modelId="{97BEC758-B453-9F4B-872B-F281EDDAA53F}" type="presOf" srcId="{75D55C38-3098-6748-9A33-29D8C35A92F5}" destId="{E529EA35-00EE-CF4C-9186-4F9004602371}" srcOrd="0" destOrd="3" presId="urn:microsoft.com/office/officeart/2005/8/layout/hProcess4"/>
    <dgm:cxn modelId="{C7A52E1F-B2E1-DD4D-B6EE-21647373CCFB}" type="presOf" srcId="{2E597B8A-FE1A-AD46-BF32-9E44EEC19D3D}" destId="{E529EA35-00EE-CF4C-9186-4F9004602371}" srcOrd="0" destOrd="2" presId="urn:microsoft.com/office/officeart/2005/8/layout/hProcess4"/>
    <dgm:cxn modelId="{DF8602BE-08C5-2C4B-A57E-79020189E14F}" srcId="{0926BD05-5E35-9940-903A-BF18650A16D3}" destId="{C1B8A59F-2B58-8743-A46C-8AA92E72E860}" srcOrd="1" destOrd="0" parTransId="{AF585CCF-E0D2-1143-82DC-69158E32C34C}" sibTransId="{2ECEADE8-930F-844D-83BE-EF0AC86B3275}"/>
    <dgm:cxn modelId="{F3149447-6ED2-4A45-AECA-F33A155E1A2A}" srcId="{53943A61-8D17-7144-8C20-8525B6AFDDF7}" destId="{90C5442D-92F6-EF41-A4A4-4DDCE2BE1A86}" srcOrd="2" destOrd="0" parTransId="{519F513C-55EB-924F-9A2A-613610552449}" sibTransId="{1132D920-7A1F-CB4B-AEAA-F8C263EED456}"/>
    <dgm:cxn modelId="{007D5F93-8AD8-6441-8F05-895D6064C163}" type="presOf" srcId="{F5EFDE88-1AD4-E34F-B7F0-2B8FF85F6050}" destId="{4B72A973-187C-F546-B882-E8EB11A17D98}" srcOrd="1" destOrd="0" presId="urn:microsoft.com/office/officeart/2005/8/layout/hProcess4"/>
    <dgm:cxn modelId="{50D4452C-19BF-5F47-9458-FE6D8724605E}" type="presOf" srcId="{002ADEB8-BE7D-BA40-B9E4-94716CBCCCAF}" destId="{335FF692-20AA-F946-8AB7-C57777372CC7}" srcOrd="0" destOrd="4" presId="urn:microsoft.com/office/officeart/2005/8/layout/hProcess4"/>
    <dgm:cxn modelId="{AEEF1B14-6169-F245-A837-23F7B50F2E59}" type="presOf" srcId="{0926BD05-5E35-9940-903A-BF18650A16D3}" destId="{D37B8B41-027D-2D46-B685-D170B113F068}" srcOrd="0" destOrd="0" presId="urn:microsoft.com/office/officeart/2005/8/layout/hProcess4"/>
    <dgm:cxn modelId="{E2E9CF08-9828-1248-9221-A6BC53B6B549}" srcId="{0926BD05-5E35-9940-903A-BF18650A16D3}" destId="{41152361-9562-CD4E-9ACD-AD37BCB1B67F}" srcOrd="0" destOrd="0" parTransId="{2FA7C201-51ED-2647-9053-CF2B6864F24E}" sibTransId="{B82F8C63-7EB3-FE4A-8D46-9E92961A4606}"/>
    <dgm:cxn modelId="{59A666F0-8285-834D-9342-EABE62119568}" type="presOf" srcId="{5B263E22-A443-9E4D-B008-B33973B8136D}" destId="{AD8B58CB-EB95-0D4C-957F-3F9AD4C6DF4B}" srcOrd="0" destOrd="0" presId="urn:microsoft.com/office/officeart/2005/8/layout/hProcess4"/>
    <dgm:cxn modelId="{5768EB70-DB8D-C44A-99F3-B8BBC89ED621}" srcId="{5B263E22-A443-9E4D-B008-B33973B8136D}" destId="{241DB5AA-7C92-8847-8575-7F8AC946835C}" srcOrd="3" destOrd="0" parTransId="{800FDC71-68CE-0A4C-B6A0-8668D09C5FCF}" sibTransId="{919F6C4F-0C0E-3848-A583-E406B45C0C84}"/>
    <dgm:cxn modelId="{8DD1AE52-BABC-F443-8001-ED8B40880811}" type="presOf" srcId="{283AFCAD-BF3A-4B47-921A-4EF78BCD66F3}" destId="{4B72A973-187C-F546-B882-E8EB11A17D98}" srcOrd="1" destOrd="1" presId="urn:microsoft.com/office/officeart/2005/8/layout/hProcess4"/>
    <dgm:cxn modelId="{8698025F-8F18-054C-80DC-37F923763CE8}" type="presOf" srcId="{A9A0CEF8-D7D9-CF43-9EF2-6A3290CF0918}" destId="{C08D2C55-AE2D-A34A-BD3A-E758EC5B6AB0}" srcOrd="0" destOrd="0" presId="urn:microsoft.com/office/officeart/2005/8/layout/hProcess4"/>
    <dgm:cxn modelId="{1461128B-FF02-2B40-8FC0-6B2F1D63862C}" srcId="{53943A61-8D17-7144-8C20-8525B6AFDDF7}" destId="{200C428F-3056-2E40-97AD-CFEF3095B94B}" srcOrd="1" destOrd="0" parTransId="{0B0E92E1-9185-C44F-8A7A-FF2C2AF42FFC}" sibTransId="{A9982BAD-1773-974E-ABC3-930D9151C262}"/>
    <dgm:cxn modelId="{3701B6EA-D3A6-0F4B-B70D-44F0045A193E}" type="presOf" srcId="{6AEDBEA3-CF10-0A40-8B3B-7D021CBC2398}" destId="{5C119BD1-4F34-274E-9E72-B004FC25A971}" srcOrd="0" destOrd="0" presId="urn:microsoft.com/office/officeart/2005/8/layout/hProcess4"/>
    <dgm:cxn modelId="{5DE1BA0F-FB6B-E542-9E29-524B2C06E122}" srcId="{53943A61-8D17-7144-8C20-8525B6AFDDF7}" destId="{614D5E06-AD6B-EC40-83F5-8E24B3C12308}" srcOrd="3" destOrd="0" parTransId="{D1004681-7F54-E340-B9DC-B5A66E56500E}" sibTransId="{4F813BE6-E68D-404D-8EA4-7DA67D4F49AD}"/>
    <dgm:cxn modelId="{D68943C7-CB93-554F-AAFD-5038B7A8032F}" type="presOf" srcId="{966B429C-A0B2-B043-BC08-420EC7CFBC43}" destId="{4B72A973-187C-F546-B882-E8EB11A17D98}" srcOrd="1" destOrd="2" presId="urn:microsoft.com/office/officeart/2005/8/layout/hProcess4"/>
    <dgm:cxn modelId="{9349B33C-C307-2843-A9F3-DE5D3135A408}" type="presOf" srcId="{200C428F-3056-2E40-97AD-CFEF3095B94B}" destId="{5B9FDA89-20EB-9D40-BFB8-E3926BB743B3}" srcOrd="1" destOrd="1" presId="urn:microsoft.com/office/officeart/2005/8/layout/hProcess4"/>
    <dgm:cxn modelId="{BCFFA6FC-ACF7-F64F-82CB-B23D8B84B444}" type="presOf" srcId="{FE876E16-402A-A948-B362-AF5B08D9D66A}" destId="{D55C37D0-8AFC-6542-B051-286917887561}" srcOrd="0" destOrd="0" presId="urn:microsoft.com/office/officeart/2005/8/layout/hProcess4"/>
    <dgm:cxn modelId="{D045874B-ED29-7345-920E-1727F137AA91}" srcId="{FE876E16-402A-A948-B362-AF5B08D9D66A}" destId="{53943A61-8D17-7144-8C20-8525B6AFDDF7}" srcOrd="1" destOrd="0" parTransId="{B05B64C6-D2A9-A647-9FC1-8CFA0F4539E6}" sibTransId="{34FBF2D0-4DD9-334F-A832-8A1E632A9FF3}"/>
    <dgm:cxn modelId="{C330E37B-500D-B348-8E69-F535F644EFB7}" type="presOf" srcId="{F5EFDE88-1AD4-E34F-B7F0-2B8FF85F6050}" destId="{335FF692-20AA-F946-8AB7-C57777372CC7}" srcOrd="0" destOrd="0" presId="urn:microsoft.com/office/officeart/2005/8/layout/hProcess4"/>
    <dgm:cxn modelId="{E1749958-7530-7040-94B0-869A3D9806C5}" srcId="{FE876E16-402A-A948-B362-AF5B08D9D66A}" destId="{0926BD05-5E35-9940-903A-BF18650A16D3}" srcOrd="0" destOrd="0" parTransId="{AC17B3E3-0D68-4243-8AA9-C41EFB90D25B}" sibTransId="{6AEDBEA3-CF10-0A40-8B3B-7D021CBC2398}"/>
    <dgm:cxn modelId="{D7355734-6800-AD41-BDFC-6A308C22633E}" type="presOf" srcId="{34FBF2D0-4DD9-334F-A832-8A1E632A9FF3}" destId="{BEC6B569-BEFD-4143-9C3C-5646E6AF356E}" srcOrd="0" destOrd="0" presId="urn:microsoft.com/office/officeart/2005/8/layout/hProcess4"/>
    <dgm:cxn modelId="{97F665A3-BEAC-564E-9416-B27690B22110}" type="presOf" srcId="{002ADEB8-BE7D-BA40-B9E4-94716CBCCCAF}" destId="{4B72A973-187C-F546-B882-E8EB11A17D98}" srcOrd="1" destOrd="4" presId="urn:microsoft.com/office/officeart/2005/8/layout/hProcess4"/>
    <dgm:cxn modelId="{1732A3DF-044C-3E48-A095-B37BFA853941}" type="presOf" srcId="{41152361-9562-CD4E-9ACD-AD37BCB1B67F}" destId="{E529EA35-00EE-CF4C-9186-4F9004602371}" srcOrd="0" destOrd="0" presId="urn:microsoft.com/office/officeart/2005/8/layout/hProcess4"/>
    <dgm:cxn modelId="{7053BC44-1458-E94D-A2FC-E935A093A667}" type="presOf" srcId="{614D5E06-AD6B-EC40-83F5-8E24B3C12308}" destId="{C08D2C55-AE2D-A34A-BD3A-E758EC5B6AB0}" srcOrd="0" destOrd="3" presId="urn:microsoft.com/office/officeart/2005/8/layout/hProcess4"/>
    <dgm:cxn modelId="{DB868E64-D5F8-4049-A2FD-3A79F0BD91CC}" type="presOf" srcId="{53943A61-8D17-7144-8C20-8525B6AFDDF7}" destId="{019731C3-AB9D-4E44-8295-50F95B4EC3D4}" srcOrd="0" destOrd="0" presId="urn:microsoft.com/office/officeart/2005/8/layout/hProcess4"/>
    <dgm:cxn modelId="{BA5BC7DB-5AD1-8743-9E25-B6F7EFC77030}" type="presOf" srcId="{2E597B8A-FE1A-AD46-BF32-9E44EEC19D3D}" destId="{F2A787CB-8AAB-0F44-9186-27E354AB07FD}" srcOrd="1" destOrd="2" presId="urn:microsoft.com/office/officeart/2005/8/layout/hProcess4"/>
    <dgm:cxn modelId="{1535C93F-9354-BC4E-BA06-204E839E40DD}" type="presOf" srcId="{283AFCAD-BF3A-4B47-921A-4EF78BCD66F3}" destId="{335FF692-20AA-F946-8AB7-C57777372CC7}" srcOrd="0" destOrd="1" presId="urn:microsoft.com/office/officeart/2005/8/layout/hProcess4"/>
    <dgm:cxn modelId="{68BFF865-89E5-9941-B16D-79F5532FC9AE}" type="presOf" srcId="{C1B8A59F-2B58-8743-A46C-8AA92E72E860}" destId="{E529EA35-00EE-CF4C-9186-4F9004602371}" srcOrd="0" destOrd="1" presId="urn:microsoft.com/office/officeart/2005/8/layout/hProcess4"/>
    <dgm:cxn modelId="{4E6A00F5-CBBC-4945-9630-EB2F3ACF588B}" srcId="{5B263E22-A443-9E4D-B008-B33973B8136D}" destId="{F5EFDE88-1AD4-E34F-B7F0-2B8FF85F6050}" srcOrd="0" destOrd="0" parTransId="{A881C7B5-BFBB-5341-B3CA-F07EF99A9281}" sibTransId="{E6F8500C-8A5E-214C-B339-49A29AA5E137}"/>
    <dgm:cxn modelId="{3FCFA32A-1F0A-6B47-AB53-5785EC384017}" srcId="{5B263E22-A443-9E4D-B008-B33973B8136D}" destId="{966B429C-A0B2-B043-BC08-420EC7CFBC43}" srcOrd="2" destOrd="0" parTransId="{2B3BA279-2379-F840-8FA2-7CCF40102B0D}" sibTransId="{6F74A01D-0288-E043-9E46-BB76A0C579D5}"/>
    <dgm:cxn modelId="{A95724D5-70C0-4448-8DB2-8208F829D51F}" type="presOf" srcId="{966B429C-A0B2-B043-BC08-420EC7CFBC43}" destId="{335FF692-20AA-F946-8AB7-C57777372CC7}" srcOrd="0" destOrd="2" presId="urn:microsoft.com/office/officeart/2005/8/layout/hProcess4"/>
    <dgm:cxn modelId="{953F8B31-E3F0-D744-BDE2-BB3ADA95F2A2}" srcId="{0926BD05-5E35-9940-903A-BF18650A16D3}" destId="{2E597B8A-FE1A-AD46-BF32-9E44EEC19D3D}" srcOrd="2" destOrd="0" parTransId="{7AF05C5A-5570-EE44-9C67-68DB1C85EE76}" sibTransId="{1E8E4FF9-B661-984B-8FFD-074922C95997}"/>
    <dgm:cxn modelId="{C208B0EB-E8BD-2947-BFC0-A657B605BCB4}" type="presOf" srcId="{75D55C38-3098-6748-9A33-29D8C35A92F5}" destId="{F2A787CB-8AAB-0F44-9186-27E354AB07FD}" srcOrd="1" destOrd="3" presId="urn:microsoft.com/office/officeart/2005/8/layout/hProcess4"/>
    <dgm:cxn modelId="{83EEC21C-732D-5941-B733-653C1A057A88}" type="presOf" srcId="{200C428F-3056-2E40-97AD-CFEF3095B94B}" destId="{C08D2C55-AE2D-A34A-BD3A-E758EC5B6AB0}" srcOrd="0" destOrd="1" presId="urn:microsoft.com/office/officeart/2005/8/layout/hProcess4"/>
    <dgm:cxn modelId="{3351F7B6-CB4A-104B-BC24-FD777CA3C685}" srcId="{5B263E22-A443-9E4D-B008-B33973B8136D}" destId="{283AFCAD-BF3A-4B47-921A-4EF78BCD66F3}" srcOrd="1" destOrd="0" parTransId="{FD2181E2-C8CF-7D49-9D3B-B3FD9693D9B5}" sibTransId="{B90452B9-A907-604E-BEDD-2162B58AC0C3}"/>
    <dgm:cxn modelId="{18642E90-F0FC-FE43-B399-E921F951D0F8}" type="presParOf" srcId="{D55C37D0-8AFC-6542-B051-286917887561}" destId="{0AEED34D-C444-AB4F-98D3-1AA36B8A04B9}" srcOrd="0" destOrd="0" presId="urn:microsoft.com/office/officeart/2005/8/layout/hProcess4"/>
    <dgm:cxn modelId="{71D59C0A-9A66-BA44-B892-0D767C0ABBD8}" type="presParOf" srcId="{D55C37D0-8AFC-6542-B051-286917887561}" destId="{553E28D8-C6E5-C146-BAD4-C12AC7FD7606}" srcOrd="1" destOrd="0" presId="urn:microsoft.com/office/officeart/2005/8/layout/hProcess4"/>
    <dgm:cxn modelId="{021A03C1-6C81-644A-B9BF-1E90EE94E8D4}" type="presParOf" srcId="{D55C37D0-8AFC-6542-B051-286917887561}" destId="{AE47222D-4763-974E-9524-8D75A6B712D3}" srcOrd="2" destOrd="0" presId="urn:microsoft.com/office/officeart/2005/8/layout/hProcess4"/>
    <dgm:cxn modelId="{8788C9DC-5762-6F43-B0F7-41530964E303}" type="presParOf" srcId="{AE47222D-4763-974E-9524-8D75A6B712D3}" destId="{ACAC5DB7-1FC5-E846-8CC6-8B4CDBEFD740}" srcOrd="0" destOrd="0" presId="urn:microsoft.com/office/officeart/2005/8/layout/hProcess4"/>
    <dgm:cxn modelId="{F905E766-8E05-044D-B33E-CC31C18B9F98}" type="presParOf" srcId="{ACAC5DB7-1FC5-E846-8CC6-8B4CDBEFD740}" destId="{EDD70CC3-C4FB-CB4C-8385-D569E1B7131A}" srcOrd="0" destOrd="0" presId="urn:microsoft.com/office/officeart/2005/8/layout/hProcess4"/>
    <dgm:cxn modelId="{A80A1801-0BA1-D24E-AD6E-EC99D238627E}" type="presParOf" srcId="{ACAC5DB7-1FC5-E846-8CC6-8B4CDBEFD740}" destId="{E529EA35-00EE-CF4C-9186-4F9004602371}" srcOrd="1" destOrd="0" presId="urn:microsoft.com/office/officeart/2005/8/layout/hProcess4"/>
    <dgm:cxn modelId="{B2475B10-6B1B-6E48-90DC-EF220993DE0B}" type="presParOf" srcId="{ACAC5DB7-1FC5-E846-8CC6-8B4CDBEFD740}" destId="{F2A787CB-8AAB-0F44-9186-27E354AB07FD}" srcOrd="2" destOrd="0" presId="urn:microsoft.com/office/officeart/2005/8/layout/hProcess4"/>
    <dgm:cxn modelId="{610CBEA9-891F-AF46-BC2E-B8E0772FDBEC}" type="presParOf" srcId="{ACAC5DB7-1FC5-E846-8CC6-8B4CDBEFD740}" destId="{D37B8B41-027D-2D46-B685-D170B113F068}" srcOrd="3" destOrd="0" presId="urn:microsoft.com/office/officeart/2005/8/layout/hProcess4"/>
    <dgm:cxn modelId="{E7ACF132-E98B-DC45-90A2-4DBB2473774F}" type="presParOf" srcId="{ACAC5DB7-1FC5-E846-8CC6-8B4CDBEFD740}" destId="{4FFBAED3-BB68-6449-B7BE-4EB696170CD9}" srcOrd="4" destOrd="0" presId="urn:microsoft.com/office/officeart/2005/8/layout/hProcess4"/>
    <dgm:cxn modelId="{70B5CDC3-4006-B743-BBC2-FDC2F577F20C}" type="presParOf" srcId="{AE47222D-4763-974E-9524-8D75A6B712D3}" destId="{5C119BD1-4F34-274E-9E72-B004FC25A971}" srcOrd="1" destOrd="0" presId="urn:microsoft.com/office/officeart/2005/8/layout/hProcess4"/>
    <dgm:cxn modelId="{9D39FE14-50E4-5341-933B-5C968C48D973}" type="presParOf" srcId="{AE47222D-4763-974E-9524-8D75A6B712D3}" destId="{8235E272-068F-6749-B30A-7FBF8AAE861F}" srcOrd="2" destOrd="0" presId="urn:microsoft.com/office/officeart/2005/8/layout/hProcess4"/>
    <dgm:cxn modelId="{A9101081-1F99-7143-B49C-33066A495520}" type="presParOf" srcId="{8235E272-068F-6749-B30A-7FBF8AAE861F}" destId="{64FF5CFB-6A94-C64F-AD46-7C935A98B844}" srcOrd="0" destOrd="0" presId="urn:microsoft.com/office/officeart/2005/8/layout/hProcess4"/>
    <dgm:cxn modelId="{C4BCFB11-D15A-DB45-A901-B9A640FB8C27}" type="presParOf" srcId="{8235E272-068F-6749-B30A-7FBF8AAE861F}" destId="{C08D2C55-AE2D-A34A-BD3A-E758EC5B6AB0}" srcOrd="1" destOrd="0" presId="urn:microsoft.com/office/officeart/2005/8/layout/hProcess4"/>
    <dgm:cxn modelId="{7335D2A0-C65B-2249-BC67-40ED29A6C9C5}" type="presParOf" srcId="{8235E272-068F-6749-B30A-7FBF8AAE861F}" destId="{5B9FDA89-20EB-9D40-BFB8-E3926BB743B3}" srcOrd="2" destOrd="0" presId="urn:microsoft.com/office/officeart/2005/8/layout/hProcess4"/>
    <dgm:cxn modelId="{4E3B47D5-8E78-7D45-982C-125A1D261C19}" type="presParOf" srcId="{8235E272-068F-6749-B30A-7FBF8AAE861F}" destId="{019731C3-AB9D-4E44-8295-50F95B4EC3D4}" srcOrd="3" destOrd="0" presId="urn:microsoft.com/office/officeart/2005/8/layout/hProcess4"/>
    <dgm:cxn modelId="{71F30B72-4BC2-024C-A746-9DBC629FC427}" type="presParOf" srcId="{8235E272-068F-6749-B30A-7FBF8AAE861F}" destId="{D5EECFFD-3AB7-CE47-AA2C-280B9FBEACD0}" srcOrd="4" destOrd="0" presId="urn:microsoft.com/office/officeart/2005/8/layout/hProcess4"/>
    <dgm:cxn modelId="{C61173EA-5466-5345-A830-6F8CA8F5425C}" type="presParOf" srcId="{AE47222D-4763-974E-9524-8D75A6B712D3}" destId="{BEC6B569-BEFD-4143-9C3C-5646E6AF356E}" srcOrd="3" destOrd="0" presId="urn:microsoft.com/office/officeart/2005/8/layout/hProcess4"/>
    <dgm:cxn modelId="{571654A1-7D3B-5D41-B6D6-466AB1D43562}" type="presParOf" srcId="{AE47222D-4763-974E-9524-8D75A6B712D3}" destId="{4C8A9027-8AAF-B649-9A84-24311F6BA688}" srcOrd="4" destOrd="0" presId="urn:microsoft.com/office/officeart/2005/8/layout/hProcess4"/>
    <dgm:cxn modelId="{AC4269AD-2C56-0C4B-B7D9-6E2FC6719579}" type="presParOf" srcId="{4C8A9027-8AAF-B649-9A84-24311F6BA688}" destId="{E348A9A0-42E4-0E48-95DD-26953F2EBD9B}" srcOrd="0" destOrd="0" presId="urn:microsoft.com/office/officeart/2005/8/layout/hProcess4"/>
    <dgm:cxn modelId="{CCFDCF12-4D0E-C749-A656-65B2252A5C5B}" type="presParOf" srcId="{4C8A9027-8AAF-B649-9A84-24311F6BA688}" destId="{335FF692-20AA-F946-8AB7-C57777372CC7}" srcOrd="1" destOrd="0" presId="urn:microsoft.com/office/officeart/2005/8/layout/hProcess4"/>
    <dgm:cxn modelId="{AD7BF2FA-4A23-EC42-862E-D25D83F3E894}" type="presParOf" srcId="{4C8A9027-8AAF-B649-9A84-24311F6BA688}" destId="{4B72A973-187C-F546-B882-E8EB11A17D98}" srcOrd="2" destOrd="0" presId="urn:microsoft.com/office/officeart/2005/8/layout/hProcess4"/>
    <dgm:cxn modelId="{71EB29A0-FCE4-184F-B4AA-D7D39F9B78B0}" type="presParOf" srcId="{4C8A9027-8AAF-B649-9A84-24311F6BA688}" destId="{AD8B58CB-EB95-0D4C-957F-3F9AD4C6DF4B}" srcOrd="3" destOrd="0" presId="urn:microsoft.com/office/officeart/2005/8/layout/hProcess4"/>
    <dgm:cxn modelId="{D1C07F77-29AC-B947-9DEA-EE6314FBCBD3}" type="presParOf" srcId="{4C8A9027-8AAF-B649-9A84-24311F6BA688}" destId="{52AF3F56-E0F8-9E46-B3E8-EB935B542E26}"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9812A76-FE13-6B48-ABB7-DC113EE71886}" type="doc">
      <dgm:prSet loTypeId="urn:microsoft.com/office/officeart/2005/8/layout/hProcess4" loCatId="" qsTypeId="urn:microsoft.com/office/officeart/2005/8/quickstyle/simple4" qsCatId="simple" csTypeId="urn:microsoft.com/office/officeart/2005/8/colors/colorful3" csCatId="colorful" phldr="1"/>
      <dgm:spPr/>
      <dgm:t>
        <a:bodyPr/>
        <a:lstStyle/>
        <a:p>
          <a:endParaRPr lang="en-US"/>
        </a:p>
      </dgm:t>
    </dgm:pt>
    <dgm:pt modelId="{429D4532-82C1-0547-B468-AF76DC353F42}">
      <dgm:prSet phldrT="[Text]"/>
      <dgm:spPr/>
      <dgm:t>
        <a:bodyPr/>
        <a:lstStyle/>
        <a:p>
          <a:r>
            <a:rPr lang="en-US"/>
            <a:t>National level: France Strategie</a:t>
          </a:r>
        </a:p>
      </dgm:t>
    </dgm:pt>
    <dgm:pt modelId="{4DEBC7CF-38C9-7348-A146-074ADF339A21}" type="parTrans" cxnId="{3372106A-34A8-EB4E-9289-B6B647FB322F}">
      <dgm:prSet/>
      <dgm:spPr/>
      <dgm:t>
        <a:bodyPr/>
        <a:lstStyle/>
        <a:p>
          <a:endParaRPr lang="en-US"/>
        </a:p>
      </dgm:t>
    </dgm:pt>
    <dgm:pt modelId="{E54F8832-7D7C-1C4D-B1DB-610930093985}" type="sibTrans" cxnId="{3372106A-34A8-EB4E-9289-B6B647FB322F}">
      <dgm:prSet/>
      <dgm:spPr/>
      <dgm:t>
        <a:bodyPr/>
        <a:lstStyle/>
        <a:p>
          <a:endParaRPr lang="en-US"/>
        </a:p>
      </dgm:t>
    </dgm:pt>
    <dgm:pt modelId="{DF34D601-2A75-E942-A32B-1A7AABFE7A57}">
      <dgm:prSet phldrT="[Text]"/>
      <dgm:spPr/>
      <dgm:t>
        <a:bodyPr/>
        <a:lstStyle/>
        <a:p>
          <a:r>
            <a:rPr lang="en-US" dirty="0"/>
            <a:t>Long-term forecast ("Occupations </a:t>
          </a:r>
          <a:r>
            <a:rPr lang="en-US" dirty="0" smtClean="0"/>
            <a:t>2030"</a:t>
          </a:r>
          <a:r>
            <a:rPr lang="en-US" dirty="0"/>
            <a:t>)</a:t>
          </a:r>
        </a:p>
      </dgm:t>
    </dgm:pt>
    <dgm:pt modelId="{23F1AFFF-B3BB-C341-A1CB-4A4AA41D567F}" type="parTrans" cxnId="{B3D9EE3A-123C-264E-9298-15D17B977783}">
      <dgm:prSet/>
      <dgm:spPr/>
      <dgm:t>
        <a:bodyPr/>
        <a:lstStyle/>
        <a:p>
          <a:endParaRPr lang="en-US"/>
        </a:p>
      </dgm:t>
    </dgm:pt>
    <dgm:pt modelId="{FBCB1FE3-386D-3B41-86A1-27B2F97D2909}" type="sibTrans" cxnId="{B3D9EE3A-123C-264E-9298-15D17B977783}">
      <dgm:prSet/>
      <dgm:spPr/>
      <dgm:t>
        <a:bodyPr/>
        <a:lstStyle/>
        <a:p>
          <a:endParaRPr lang="en-US"/>
        </a:p>
      </dgm:t>
    </dgm:pt>
    <dgm:pt modelId="{DB0C0B17-B3DA-294A-9A18-B17B0BFC81AB}">
      <dgm:prSet phldrT="[Text]"/>
      <dgm:spPr/>
      <dgm:t>
        <a:bodyPr/>
        <a:lstStyle/>
        <a:p>
          <a:r>
            <a:rPr lang="en-US"/>
            <a:t>Network Employment-Skills</a:t>
          </a:r>
        </a:p>
      </dgm:t>
    </dgm:pt>
    <dgm:pt modelId="{7D766361-6522-4447-A541-D46BD0DA8E00}" type="parTrans" cxnId="{BCE24089-89E2-244E-A7FF-CBDE3CFDC9DB}">
      <dgm:prSet/>
      <dgm:spPr/>
      <dgm:t>
        <a:bodyPr/>
        <a:lstStyle/>
        <a:p>
          <a:endParaRPr lang="en-US"/>
        </a:p>
      </dgm:t>
    </dgm:pt>
    <dgm:pt modelId="{7042389E-DFCA-5147-9F4F-5EF83082839A}" type="sibTrans" cxnId="{BCE24089-89E2-244E-A7FF-CBDE3CFDC9DB}">
      <dgm:prSet/>
      <dgm:spPr/>
      <dgm:t>
        <a:bodyPr/>
        <a:lstStyle/>
        <a:p>
          <a:endParaRPr lang="en-US"/>
        </a:p>
      </dgm:t>
    </dgm:pt>
    <dgm:pt modelId="{60E2689C-732B-8E4F-81F7-CDD825A4AECD}">
      <dgm:prSet phldrT="[Text]"/>
      <dgm:spPr/>
      <dgm:t>
        <a:bodyPr/>
        <a:lstStyle/>
        <a:p>
          <a:r>
            <a:rPr lang="en-US"/>
            <a:t>Regional level</a:t>
          </a:r>
        </a:p>
      </dgm:t>
    </dgm:pt>
    <dgm:pt modelId="{5C847708-E792-F948-8B13-E6729E05E942}" type="parTrans" cxnId="{BE2E7B30-494E-4842-9463-00ADC6226D56}">
      <dgm:prSet/>
      <dgm:spPr/>
      <dgm:t>
        <a:bodyPr/>
        <a:lstStyle/>
        <a:p>
          <a:endParaRPr lang="en-US"/>
        </a:p>
      </dgm:t>
    </dgm:pt>
    <dgm:pt modelId="{7495422C-CF30-644B-AA19-994A6B726731}" type="sibTrans" cxnId="{BE2E7B30-494E-4842-9463-00ADC6226D56}">
      <dgm:prSet/>
      <dgm:spPr/>
      <dgm:t>
        <a:bodyPr/>
        <a:lstStyle/>
        <a:p>
          <a:endParaRPr lang="en-US"/>
        </a:p>
      </dgm:t>
    </dgm:pt>
    <dgm:pt modelId="{8CF3BBC5-FF72-A649-B9A9-E849A48EC06F}">
      <dgm:prSet phldrT="[Text]"/>
      <dgm:spPr/>
      <dgm:t>
        <a:bodyPr/>
        <a:lstStyle/>
        <a:p>
          <a:r>
            <a:rPr lang="en-US" dirty="0"/>
            <a:t>Network Observatories CARIF-OREF (Regional Observatories </a:t>
          </a:r>
          <a:r>
            <a:rPr lang="en-US" dirty="0" smtClean="0"/>
            <a:t>Employment </a:t>
          </a:r>
          <a:r>
            <a:rPr lang="en-US" dirty="0"/>
            <a:t>and Training)</a:t>
          </a:r>
        </a:p>
      </dgm:t>
    </dgm:pt>
    <dgm:pt modelId="{C02A805F-E12E-2C4C-ADAD-AACDD7DD114C}" type="parTrans" cxnId="{E696874E-0F7C-7B41-84E2-B0DE54C6F9D6}">
      <dgm:prSet/>
      <dgm:spPr/>
      <dgm:t>
        <a:bodyPr/>
        <a:lstStyle/>
        <a:p>
          <a:endParaRPr lang="en-US"/>
        </a:p>
      </dgm:t>
    </dgm:pt>
    <dgm:pt modelId="{FD4EFE67-3F04-924E-8E91-271D4B167591}" type="sibTrans" cxnId="{E696874E-0F7C-7B41-84E2-B0DE54C6F9D6}">
      <dgm:prSet/>
      <dgm:spPr/>
      <dgm:t>
        <a:bodyPr/>
        <a:lstStyle/>
        <a:p>
          <a:endParaRPr lang="en-US"/>
        </a:p>
      </dgm:t>
    </dgm:pt>
    <dgm:pt modelId="{29F2AB45-57DB-AF4E-911B-8AAD88C2FD09}">
      <dgm:prSet phldrT="[Text]"/>
      <dgm:spPr/>
      <dgm:t>
        <a:bodyPr/>
        <a:lstStyle/>
        <a:p>
          <a:r>
            <a:rPr lang="en-US"/>
            <a:t>Sectoral level</a:t>
          </a:r>
        </a:p>
      </dgm:t>
    </dgm:pt>
    <dgm:pt modelId="{F1D046B9-250D-4941-A1DF-B17E1A14196D}" type="parTrans" cxnId="{E33F57DA-E3AA-4A4D-9009-EBAD0FC3CF3F}">
      <dgm:prSet/>
      <dgm:spPr/>
      <dgm:t>
        <a:bodyPr/>
        <a:lstStyle/>
        <a:p>
          <a:endParaRPr lang="en-US"/>
        </a:p>
      </dgm:t>
    </dgm:pt>
    <dgm:pt modelId="{287B6A9E-50F1-D647-947D-6D54D9D77EDA}" type="sibTrans" cxnId="{E33F57DA-E3AA-4A4D-9009-EBAD0FC3CF3F}">
      <dgm:prSet/>
      <dgm:spPr/>
      <dgm:t>
        <a:bodyPr/>
        <a:lstStyle/>
        <a:p>
          <a:endParaRPr lang="en-US"/>
        </a:p>
      </dgm:t>
    </dgm:pt>
    <dgm:pt modelId="{7C2B6E5E-A5E3-E04B-953C-5BAF50F5182C}">
      <dgm:prSet phldrT="[Text]"/>
      <dgm:spPr/>
      <dgm:t>
        <a:bodyPr/>
        <a:lstStyle/>
        <a:p>
          <a:r>
            <a:rPr lang="en-US"/>
            <a:t>Prospective Observatories of Occupations Qualifications and Skills (ex.: Food Industry: "Observia")</a:t>
          </a:r>
        </a:p>
      </dgm:t>
    </dgm:pt>
    <dgm:pt modelId="{DF80AF21-5EAE-C141-A6E9-FD4F7B9F41A9}" type="parTrans" cxnId="{AF601775-6D69-1841-9F4C-3D384AA4194F}">
      <dgm:prSet/>
      <dgm:spPr/>
      <dgm:t>
        <a:bodyPr/>
        <a:lstStyle/>
        <a:p>
          <a:endParaRPr lang="en-US"/>
        </a:p>
      </dgm:t>
    </dgm:pt>
    <dgm:pt modelId="{BB727911-EEE7-B246-9CE0-4985C14C4418}" type="sibTrans" cxnId="{AF601775-6D69-1841-9F4C-3D384AA4194F}">
      <dgm:prSet/>
      <dgm:spPr/>
      <dgm:t>
        <a:bodyPr/>
        <a:lstStyle/>
        <a:p>
          <a:endParaRPr lang="en-US"/>
        </a:p>
      </dgm:t>
    </dgm:pt>
    <dgm:pt modelId="{BFEDC5DF-35C9-5A41-A35A-7298278213E8}" type="pres">
      <dgm:prSet presAssocID="{39812A76-FE13-6B48-ABB7-DC113EE71886}" presName="Name0" presStyleCnt="0">
        <dgm:presLayoutVars>
          <dgm:dir/>
          <dgm:animLvl val="lvl"/>
          <dgm:resizeHandles val="exact"/>
        </dgm:presLayoutVars>
      </dgm:prSet>
      <dgm:spPr/>
      <dgm:t>
        <a:bodyPr/>
        <a:lstStyle/>
        <a:p>
          <a:endParaRPr lang="en-US"/>
        </a:p>
      </dgm:t>
    </dgm:pt>
    <dgm:pt modelId="{03F2D23B-C098-1746-8DEA-67D9CF7DFBBF}" type="pres">
      <dgm:prSet presAssocID="{39812A76-FE13-6B48-ABB7-DC113EE71886}" presName="tSp" presStyleCnt="0"/>
      <dgm:spPr/>
      <dgm:t>
        <a:bodyPr/>
        <a:lstStyle/>
        <a:p>
          <a:endParaRPr lang="en-US"/>
        </a:p>
      </dgm:t>
    </dgm:pt>
    <dgm:pt modelId="{D26AA9B1-2FDA-564E-8C25-19B5F0CC2980}" type="pres">
      <dgm:prSet presAssocID="{39812A76-FE13-6B48-ABB7-DC113EE71886}" presName="bSp" presStyleCnt="0"/>
      <dgm:spPr/>
      <dgm:t>
        <a:bodyPr/>
        <a:lstStyle/>
        <a:p>
          <a:endParaRPr lang="en-US"/>
        </a:p>
      </dgm:t>
    </dgm:pt>
    <dgm:pt modelId="{858EA037-CDF3-B54B-AB3A-32634137623A}" type="pres">
      <dgm:prSet presAssocID="{39812A76-FE13-6B48-ABB7-DC113EE71886}" presName="process" presStyleCnt="0"/>
      <dgm:spPr/>
      <dgm:t>
        <a:bodyPr/>
        <a:lstStyle/>
        <a:p>
          <a:endParaRPr lang="en-US"/>
        </a:p>
      </dgm:t>
    </dgm:pt>
    <dgm:pt modelId="{A68483FC-454D-1E4D-A4D6-8DEC5AF0C299}" type="pres">
      <dgm:prSet presAssocID="{429D4532-82C1-0547-B468-AF76DC353F42}" presName="composite1" presStyleCnt="0"/>
      <dgm:spPr/>
      <dgm:t>
        <a:bodyPr/>
        <a:lstStyle/>
        <a:p>
          <a:endParaRPr lang="en-US"/>
        </a:p>
      </dgm:t>
    </dgm:pt>
    <dgm:pt modelId="{5F84BFF6-44D0-C04D-9E4F-D48085342048}" type="pres">
      <dgm:prSet presAssocID="{429D4532-82C1-0547-B468-AF76DC353F42}" presName="dummyNode1" presStyleLbl="node1" presStyleIdx="0" presStyleCnt="3"/>
      <dgm:spPr/>
      <dgm:t>
        <a:bodyPr/>
        <a:lstStyle/>
        <a:p>
          <a:endParaRPr lang="en-US"/>
        </a:p>
      </dgm:t>
    </dgm:pt>
    <dgm:pt modelId="{0FD19E24-AE73-D84E-91DD-FFDBDA8CB785}" type="pres">
      <dgm:prSet presAssocID="{429D4532-82C1-0547-B468-AF76DC353F42}" presName="childNode1" presStyleLbl="bgAcc1" presStyleIdx="0" presStyleCnt="3">
        <dgm:presLayoutVars>
          <dgm:bulletEnabled val="1"/>
        </dgm:presLayoutVars>
      </dgm:prSet>
      <dgm:spPr/>
      <dgm:t>
        <a:bodyPr/>
        <a:lstStyle/>
        <a:p>
          <a:endParaRPr lang="en-US"/>
        </a:p>
      </dgm:t>
    </dgm:pt>
    <dgm:pt modelId="{9E4FE1F7-E05B-494A-B871-7C9970510E25}" type="pres">
      <dgm:prSet presAssocID="{429D4532-82C1-0547-B468-AF76DC353F42}" presName="childNode1tx" presStyleLbl="bgAcc1" presStyleIdx="0" presStyleCnt="3">
        <dgm:presLayoutVars>
          <dgm:bulletEnabled val="1"/>
        </dgm:presLayoutVars>
      </dgm:prSet>
      <dgm:spPr/>
      <dgm:t>
        <a:bodyPr/>
        <a:lstStyle/>
        <a:p>
          <a:endParaRPr lang="en-US"/>
        </a:p>
      </dgm:t>
    </dgm:pt>
    <dgm:pt modelId="{FEDAA2A9-5D1F-0D4D-A4E1-F15D6BC71D81}" type="pres">
      <dgm:prSet presAssocID="{429D4532-82C1-0547-B468-AF76DC353F42}" presName="parentNode1" presStyleLbl="node1" presStyleIdx="0" presStyleCnt="3">
        <dgm:presLayoutVars>
          <dgm:chMax val="1"/>
          <dgm:bulletEnabled val="1"/>
        </dgm:presLayoutVars>
      </dgm:prSet>
      <dgm:spPr/>
      <dgm:t>
        <a:bodyPr/>
        <a:lstStyle/>
        <a:p>
          <a:endParaRPr lang="en-US"/>
        </a:p>
      </dgm:t>
    </dgm:pt>
    <dgm:pt modelId="{8918BCD4-2EB5-4748-A1F6-039F9E495039}" type="pres">
      <dgm:prSet presAssocID="{429D4532-82C1-0547-B468-AF76DC353F42}" presName="connSite1" presStyleCnt="0"/>
      <dgm:spPr/>
      <dgm:t>
        <a:bodyPr/>
        <a:lstStyle/>
        <a:p>
          <a:endParaRPr lang="en-US"/>
        </a:p>
      </dgm:t>
    </dgm:pt>
    <dgm:pt modelId="{0F3788D7-BF3E-7F4A-8E90-B44769C40157}" type="pres">
      <dgm:prSet presAssocID="{E54F8832-7D7C-1C4D-B1DB-610930093985}" presName="Name9" presStyleLbl="sibTrans2D1" presStyleIdx="0" presStyleCnt="2"/>
      <dgm:spPr/>
      <dgm:t>
        <a:bodyPr/>
        <a:lstStyle/>
        <a:p>
          <a:endParaRPr lang="en-US"/>
        </a:p>
      </dgm:t>
    </dgm:pt>
    <dgm:pt modelId="{21335A77-815C-604F-999C-236A1BBBC764}" type="pres">
      <dgm:prSet presAssocID="{60E2689C-732B-8E4F-81F7-CDD825A4AECD}" presName="composite2" presStyleCnt="0"/>
      <dgm:spPr/>
      <dgm:t>
        <a:bodyPr/>
        <a:lstStyle/>
        <a:p>
          <a:endParaRPr lang="en-US"/>
        </a:p>
      </dgm:t>
    </dgm:pt>
    <dgm:pt modelId="{709C17CA-2DB7-A443-B05E-DD8F9C8F2A44}" type="pres">
      <dgm:prSet presAssocID="{60E2689C-732B-8E4F-81F7-CDD825A4AECD}" presName="dummyNode2" presStyleLbl="node1" presStyleIdx="0" presStyleCnt="3"/>
      <dgm:spPr/>
      <dgm:t>
        <a:bodyPr/>
        <a:lstStyle/>
        <a:p>
          <a:endParaRPr lang="en-US"/>
        </a:p>
      </dgm:t>
    </dgm:pt>
    <dgm:pt modelId="{5A015207-343F-0A40-8766-366870261D30}" type="pres">
      <dgm:prSet presAssocID="{60E2689C-732B-8E4F-81F7-CDD825A4AECD}" presName="childNode2" presStyleLbl="bgAcc1" presStyleIdx="1" presStyleCnt="3">
        <dgm:presLayoutVars>
          <dgm:bulletEnabled val="1"/>
        </dgm:presLayoutVars>
      </dgm:prSet>
      <dgm:spPr/>
      <dgm:t>
        <a:bodyPr/>
        <a:lstStyle/>
        <a:p>
          <a:endParaRPr lang="en-US"/>
        </a:p>
      </dgm:t>
    </dgm:pt>
    <dgm:pt modelId="{6CAC7E2C-7CA1-CC46-B901-8B3149020DFC}" type="pres">
      <dgm:prSet presAssocID="{60E2689C-732B-8E4F-81F7-CDD825A4AECD}" presName="childNode2tx" presStyleLbl="bgAcc1" presStyleIdx="1" presStyleCnt="3">
        <dgm:presLayoutVars>
          <dgm:bulletEnabled val="1"/>
        </dgm:presLayoutVars>
      </dgm:prSet>
      <dgm:spPr/>
      <dgm:t>
        <a:bodyPr/>
        <a:lstStyle/>
        <a:p>
          <a:endParaRPr lang="en-US"/>
        </a:p>
      </dgm:t>
    </dgm:pt>
    <dgm:pt modelId="{C11E0C0B-EDE2-F140-9BC7-4EE46F9A7A10}" type="pres">
      <dgm:prSet presAssocID="{60E2689C-732B-8E4F-81F7-CDD825A4AECD}" presName="parentNode2" presStyleLbl="node1" presStyleIdx="1" presStyleCnt="3">
        <dgm:presLayoutVars>
          <dgm:chMax val="0"/>
          <dgm:bulletEnabled val="1"/>
        </dgm:presLayoutVars>
      </dgm:prSet>
      <dgm:spPr/>
      <dgm:t>
        <a:bodyPr/>
        <a:lstStyle/>
        <a:p>
          <a:endParaRPr lang="en-US"/>
        </a:p>
      </dgm:t>
    </dgm:pt>
    <dgm:pt modelId="{E76DE70C-CB40-8B4D-93F6-D2AA861EF908}" type="pres">
      <dgm:prSet presAssocID="{60E2689C-732B-8E4F-81F7-CDD825A4AECD}" presName="connSite2" presStyleCnt="0"/>
      <dgm:spPr/>
      <dgm:t>
        <a:bodyPr/>
        <a:lstStyle/>
        <a:p>
          <a:endParaRPr lang="en-US"/>
        </a:p>
      </dgm:t>
    </dgm:pt>
    <dgm:pt modelId="{49A2B507-BF77-DD4C-9129-3AD6837716A1}" type="pres">
      <dgm:prSet presAssocID="{7495422C-CF30-644B-AA19-994A6B726731}" presName="Name18" presStyleLbl="sibTrans2D1" presStyleIdx="1" presStyleCnt="2"/>
      <dgm:spPr/>
      <dgm:t>
        <a:bodyPr/>
        <a:lstStyle/>
        <a:p>
          <a:endParaRPr lang="en-US"/>
        </a:p>
      </dgm:t>
    </dgm:pt>
    <dgm:pt modelId="{32FFDAB7-4C40-8941-893A-B4A84FDC7945}" type="pres">
      <dgm:prSet presAssocID="{29F2AB45-57DB-AF4E-911B-8AAD88C2FD09}" presName="composite1" presStyleCnt="0"/>
      <dgm:spPr/>
      <dgm:t>
        <a:bodyPr/>
        <a:lstStyle/>
        <a:p>
          <a:endParaRPr lang="en-US"/>
        </a:p>
      </dgm:t>
    </dgm:pt>
    <dgm:pt modelId="{82DA1137-29FF-E540-87D5-10219B5B2546}" type="pres">
      <dgm:prSet presAssocID="{29F2AB45-57DB-AF4E-911B-8AAD88C2FD09}" presName="dummyNode1" presStyleLbl="node1" presStyleIdx="1" presStyleCnt="3"/>
      <dgm:spPr/>
      <dgm:t>
        <a:bodyPr/>
        <a:lstStyle/>
        <a:p>
          <a:endParaRPr lang="en-US"/>
        </a:p>
      </dgm:t>
    </dgm:pt>
    <dgm:pt modelId="{F9F4CD4C-30DB-A84B-B0A1-A9913E432A2A}" type="pres">
      <dgm:prSet presAssocID="{29F2AB45-57DB-AF4E-911B-8AAD88C2FD09}" presName="childNode1" presStyleLbl="bgAcc1" presStyleIdx="2" presStyleCnt="3">
        <dgm:presLayoutVars>
          <dgm:bulletEnabled val="1"/>
        </dgm:presLayoutVars>
      </dgm:prSet>
      <dgm:spPr/>
      <dgm:t>
        <a:bodyPr/>
        <a:lstStyle/>
        <a:p>
          <a:endParaRPr lang="en-US"/>
        </a:p>
      </dgm:t>
    </dgm:pt>
    <dgm:pt modelId="{4DF4DB5A-3590-F74A-B455-CCBA256A230F}" type="pres">
      <dgm:prSet presAssocID="{29F2AB45-57DB-AF4E-911B-8AAD88C2FD09}" presName="childNode1tx" presStyleLbl="bgAcc1" presStyleIdx="2" presStyleCnt="3">
        <dgm:presLayoutVars>
          <dgm:bulletEnabled val="1"/>
        </dgm:presLayoutVars>
      </dgm:prSet>
      <dgm:spPr/>
      <dgm:t>
        <a:bodyPr/>
        <a:lstStyle/>
        <a:p>
          <a:endParaRPr lang="en-US"/>
        </a:p>
      </dgm:t>
    </dgm:pt>
    <dgm:pt modelId="{6943C63E-5A9C-6049-AADC-8AE744A21CC9}" type="pres">
      <dgm:prSet presAssocID="{29F2AB45-57DB-AF4E-911B-8AAD88C2FD09}" presName="parentNode1" presStyleLbl="node1" presStyleIdx="2" presStyleCnt="3">
        <dgm:presLayoutVars>
          <dgm:chMax val="1"/>
          <dgm:bulletEnabled val="1"/>
        </dgm:presLayoutVars>
      </dgm:prSet>
      <dgm:spPr/>
      <dgm:t>
        <a:bodyPr/>
        <a:lstStyle/>
        <a:p>
          <a:endParaRPr lang="en-US"/>
        </a:p>
      </dgm:t>
    </dgm:pt>
    <dgm:pt modelId="{4F9CD00A-C204-9F49-ABC0-BE4FB00DFDC2}" type="pres">
      <dgm:prSet presAssocID="{29F2AB45-57DB-AF4E-911B-8AAD88C2FD09}" presName="connSite1" presStyleCnt="0"/>
      <dgm:spPr/>
      <dgm:t>
        <a:bodyPr/>
        <a:lstStyle/>
        <a:p>
          <a:endParaRPr lang="en-US"/>
        </a:p>
      </dgm:t>
    </dgm:pt>
  </dgm:ptLst>
  <dgm:cxnLst>
    <dgm:cxn modelId="{3372106A-34A8-EB4E-9289-B6B647FB322F}" srcId="{39812A76-FE13-6B48-ABB7-DC113EE71886}" destId="{429D4532-82C1-0547-B468-AF76DC353F42}" srcOrd="0" destOrd="0" parTransId="{4DEBC7CF-38C9-7348-A146-074ADF339A21}" sibTransId="{E54F8832-7D7C-1C4D-B1DB-610930093985}"/>
    <dgm:cxn modelId="{3EFF4C2C-4729-0B4E-A860-994B49F2C28C}" type="presOf" srcId="{DB0C0B17-B3DA-294A-9A18-B17B0BFC81AB}" destId="{9E4FE1F7-E05B-494A-B871-7C9970510E25}" srcOrd="1" destOrd="1" presId="urn:microsoft.com/office/officeart/2005/8/layout/hProcess4"/>
    <dgm:cxn modelId="{0C9673AA-5456-EC4A-9A26-B79C791A20ED}" type="presOf" srcId="{DF34D601-2A75-E942-A32B-1A7AABFE7A57}" destId="{9E4FE1F7-E05B-494A-B871-7C9970510E25}" srcOrd="1" destOrd="0" presId="urn:microsoft.com/office/officeart/2005/8/layout/hProcess4"/>
    <dgm:cxn modelId="{E696874E-0F7C-7B41-84E2-B0DE54C6F9D6}" srcId="{60E2689C-732B-8E4F-81F7-CDD825A4AECD}" destId="{8CF3BBC5-FF72-A649-B9A9-E849A48EC06F}" srcOrd="0" destOrd="0" parTransId="{C02A805F-E12E-2C4C-ADAD-AACDD7DD114C}" sibTransId="{FD4EFE67-3F04-924E-8E91-271D4B167591}"/>
    <dgm:cxn modelId="{EA627DE5-9A90-3540-964A-C6EE9AE37792}" type="presOf" srcId="{E54F8832-7D7C-1C4D-B1DB-610930093985}" destId="{0F3788D7-BF3E-7F4A-8E90-B44769C40157}" srcOrd="0" destOrd="0" presId="urn:microsoft.com/office/officeart/2005/8/layout/hProcess4"/>
    <dgm:cxn modelId="{640E5BFC-AEC0-7D45-B77C-43C4A2871A74}" type="presOf" srcId="{8CF3BBC5-FF72-A649-B9A9-E849A48EC06F}" destId="{6CAC7E2C-7CA1-CC46-B901-8B3149020DFC}" srcOrd="1" destOrd="0" presId="urn:microsoft.com/office/officeart/2005/8/layout/hProcess4"/>
    <dgm:cxn modelId="{E33F57DA-E3AA-4A4D-9009-EBAD0FC3CF3F}" srcId="{39812A76-FE13-6B48-ABB7-DC113EE71886}" destId="{29F2AB45-57DB-AF4E-911B-8AAD88C2FD09}" srcOrd="2" destOrd="0" parTransId="{F1D046B9-250D-4941-A1DF-B17E1A14196D}" sibTransId="{287B6A9E-50F1-D647-947D-6D54D9D77EDA}"/>
    <dgm:cxn modelId="{761CCFC9-1B01-E54A-92D3-AFDCD20D309D}" type="presOf" srcId="{8CF3BBC5-FF72-A649-B9A9-E849A48EC06F}" destId="{5A015207-343F-0A40-8766-366870261D30}" srcOrd="0" destOrd="0" presId="urn:microsoft.com/office/officeart/2005/8/layout/hProcess4"/>
    <dgm:cxn modelId="{925AA6AD-8846-834D-9F38-9CAC3EC2C6D8}" type="presOf" srcId="{7495422C-CF30-644B-AA19-994A6B726731}" destId="{49A2B507-BF77-DD4C-9129-3AD6837716A1}" srcOrd="0" destOrd="0" presId="urn:microsoft.com/office/officeart/2005/8/layout/hProcess4"/>
    <dgm:cxn modelId="{8009A8D4-1299-6749-9110-ECF423E34502}" type="presOf" srcId="{429D4532-82C1-0547-B468-AF76DC353F42}" destId="{FEDAA2A9-5D1F-0D4D-A4E1-F15D6BC71D81}" srcOrd="0" destOrd="0" presId="urn:microsoft.com/office/officeart/2005/8/layout/hProcess4"/>
    <dgm:cxn modelId="{1816C143-8512-234E-BC48-F7A370B0DBD0}" type="presOf" srcId="{DB0C0B17-B3DA-294A-9A18-B17B0BFC81AB}" destId="{0FD19E24-AE73-D84E-91DD-FFDBDA8CB785}" srcOrd="0" destOrd="1" presId="urn:microsoft.com/office/officeart/2005/8/layout/hProcess4"/>
    <dgm:cxn modelId="{BCE24089-89E2-244E-A7FF-CBDE3CFDC9DB}" srcId="{429D4532-82C1-0547-B468-AF76DC353F42}" destId="{DB0C0B17-B3DA-294A-9A18-B17B0BFC81AB}" srcOrd="1" destOrd="0" parTransId="{7D766361-6522-4447-A541-D46BD0DA8E00}" sibTransId="{7042389E-DFCA-5147-9F4F-5EF83082839A}"/>
    <dgm:cxn modelId="{5C79FAE4-0679-C345-AAE2-2D78C3821A14}" type="presOf" srcId="{60E2689C-732B-8E4F-81F7-CDD825A4AECD}" destId="{C11E0C0B-EDE2-F140-9BC7-4EE46F9A7A10}" srcOrd="0" destOrd="0" presId="urn:microsoft.com/office/officeart/2005/8/layout/hProcess4"/>
    <dgm:cxn modelId="{CE3158A6-6948-C640-82B3-9803DCFDD68E}" type="presOf" srcId="{7C2B6E5E-A5E3-E04B-953C-5BAF50F5182C}" destId="{4DF4DB5A-3590-F74A-B455-CCBA256A230F}" srcOrd="1" destOrd="0" presId="urn:microsoft.com/office/officeart/2005/8/layout/hProcess4"/>
    <dgm:cxn modelId="{AF601775-6D69-1841-9F4C-3D384AA4194F}" srcId="{29F2AB45-57DB-AF4E-911B-8AAD88C2FD09}" destId="{7C2B6E5E-A5E3-E04B-953C-5BAF50F5182C}" srcOrd="0" destOrd="0" parTransId="{DF80AF21-5EAE-C141-A6E9-FD4F7B9F41A9}" sibTransId="{BB727911-EEE7-B246-9CE0-4985C14C4418}"/>
    <dgm:cxn modelId="{2E65B2C8-6ABE-1845-90BB-98AB20CE8093}" type="presOf" srcId="{7C2B6E5E-A5E3-E04B-953C-5BAF50F5182C}" destId="{F9F4CD4C-30DB-A84B-B0A1-A9913E432A2A}" srcOrd="0" destOrd="0" presId="urn:microsoft.com/office/officeart/2005/8/layout/hProcess4"/>
    <dgm:cxn modelId="{BE2E7B30-494E-4842-9463-00ADC6226D56}" srcId="{39812A76-FE13-6B48-ABB7-DC113EE71886}" destId="{60E2689C-732B-8E4F-81F7-CDD825A4AECD}" srcOrd="1" destOrd="0" parTransId="{5C847708-E792-F948-8B13-E6729E05E942}" sibTransId="{7495422C-CF30-644B-AA19-994A6B726731}"/>
    <dgm:cxn modelId="{DB84234A-5FEB-D940-865E-0F6014207717}" type="presOf" srcId="{29F2AB45-57DB-AF4E-911B-8AAD88C2FD09}" destId="{6943C63E-5A9C-6049-AADC-8AE744A21CC9}" srcOrd="0" destOrd="0" presId="urn:microsoft.com/office/officeart/2005/8/layout/hProcess4"/>
    <dgm:cxn modelId="{4447FE18-663A-154F-A899-9A1CED5BE518}" type="presOf" srcId="{39812A76-FE13-6B48-ABB7-DC113EE71886}" destId="{BFEDC5DF-35C9-5A41-A35A-7298278213E8}" srcOrd="0" destOrd="0" presId="urn:microsoft.com/office/officeart/2005/8/layout/hProcess4"/>
    <dgm:cxn modelId="{B3D9EE3A-123C-264E-9298-15D17B977783}" srcId="{429D4532-82C1-0547-B468-AF76DC353F42}" destId="{DF34D601-2A75-E942-A32B-1A7AABFE7A57}" srcOrd="0" destOrd="0" parTransId="{23F1AFFF-B3BB-C341-A1CB-4A4AA41D567F}" sibTransId="{FBCB1FE3-386D-3B41-86A1-27B2F97D2909}"/>
    <dgm:cxn modelId="{58067688-9D93-6947-8A59-6D76FF27295B}" type="presOf" srcId="{DF34D601-2A75-E942-A32B-1A7AABFE7A57}" destId="{0FD19E24-AE73-D84E-91DD-FFDBDA8CB785}" srcOrd="0" destOrd="0" presId="urn:microsoft.com/office/officeart/2005/8/layout/hProcess4"/>
    <dgm:cxn modelId="{F94EEC01-D4E2-5648-9B0E-CA5F744C5FB9}" type="presParOf" srcId="{BFEDC5DF-35C9-5A41-A35A-7298278213E8}" destId="{03F2D23B-C098-1746-8DEA-67D9CF7DFBBF}" srcOrd="0" destOrd="0" presId="urn:microsoft.com/office/officeart/2005/8/layout/hProcess4"/>
    <dgm:cxn modelId="{0DB99FF2-0C6E-4D4D-8DC9-AEE462C1C029}" type="presParOf" srcId="{BFEDC5DF-35C9-5A41-A35A-7298278213E8}" destId="{D26AA9B1-2FDA-564E-8C25-19B5F0CC2980}" srcOrd="1" destOrd="0" presId="urn:microsoft.com/office/officeart/2005/8/layout/hProcess4"/>
    <dgm:cxn modelId="{4668FE10-29BD-B14E-A4B7-B5320D225CF2}" type="presParOf" srcId="{BFEDC5DF-35C9-5A41-A35A-7298278213E8}" destId="{858EA037-CDF3-B54B-AB3A-32634137623A}" srcOrd="2" destOrd="0" presId="urn:microsoft.com/office/officeart/2005/8/layout/hProcess4"/>
    <dgm:cxn modelId="{EE1C2B60-06C0-1243-8124-2394F7E67FC7}" type="presParOf" srcId="{858EA037-CDF3-B54B-AB3A-32634137623A}" destId="{A68483FC-454D-1E4D-A4D6-8DEC5AF0C299}" srcOrd="0" destOrd="0" presId="urn:microsoft.com/office/officeart/2005/8/layout/hProcess4"/>
    <dgm:cxn modelId="{C8C4BEAB-6586-EF4D-95DE-CE1162163ACE}" type="presParOf" srcId="{A68483FC-454D-1E4D-A4D6-8DEC5AF0C299}" destId="{5F84BFF6-44D0-C04D-9E4F-D48085342048}" srcOrd="0" destOrd="0" presId="urn:microsoft.com/office/officeart/2005/8/layout/hProcess4"/>
    <dgm:cxn modelId="{281659DA-0257-C84E-8FAC-1CC7A6F31653}" type="presParOf" srcId="{A68483FC-454D-1E4D-A4D6-8DEC5AF0C299}" destId="{0FD19E24-AE73-D84E-91DD-FFDBDA8CB785}" srcOrd="1" destOrd="0" presId="urn:microsoft.com/office/officeart/2005/8/layout/hProcess4"/>
    <dgm:cxn modelId="{20292E20-EB46-0D4A-8418-58BDBAD5273D}" type="presParOf" srcId="{A68483FC-454D-1E4D-A4D6-8DEC5AF0C299}" destId="{9E4FE1F7-E05B-494A-B871-7C9970510E25}" srcOrd="2" destOrd="0" presId="urn:microsoft.com/office/officeart/2005/8/layout/hProcess4"/>
    <dgm:cxn modelId="{2BFF6D88-6012-6444-8933-C65FA18CCE71}" type="presParOf" srcId="{A68483FC-454D-1E4D-A4D6-8DEC5AF0C299}" destId="{FEDAA2A9-5D1F-0D4D-A4E1-F15D6BC71D81}" srcOrd="3" destOrd="0" presId="urn:microsoft.com/office/officeart/2005/8/layout/hProcess4"/>
    <dgm:cxn modelId="{7642C3C5-1799-E14C-92F6-B99CFD2B6611}" type="presParOf" srcId="{A68483FC-454D-1E4D-A4D6-8DEC5AF0C299}" destId="{8918BCD4-2EB5-4748-A1F6-039F9E495039}" srcOrd="4" destOrd="0" presId="urn:microsoft.com/office/officeart/2005/8/layout/hProcess4"/>
    <dgm:cxn modelId="{28B007EC-541A-3746-9776-B6C4357E54D8}" type="presParOf" srcId="{858EA037-CDF3-B54B-AB3A-32634137623A}" destId="{0F3788D7-BF3E-7F4A-8E90-B44769C40157}" srcOrd="1" destOrd="0" presId="urn:microsoft.com/office/officeart/2005/8/layout/hProcess4"/>
    <dgm:cxn modelId="{E386855F-A35A-B143-B08F-3F3C4A13F9F9}" type="presParOf" srcId="{858EA037-CDF3-B54B-AB3A-32634137623A}" destId="{21335A77-815C-604F-999C-236A1BBBC764}" srcOrd="2" destOrd="0" presId="urn:microsoft.com/office/officeart/2005/8/layout/hProcess4"/>
    <dgm:cxn modelId="{20FF6EAD-BC68-6343-90AC-439726D3E3BD}" type="presParOf" srcId="{21335A77-815C-604F-999C-236A1BBBC764}" destId="{709C17CA-2DB7-A443-B05E-DD8F9C8F2A44}" srcOrd="0" destOrd="0" presId="urn:microsoft.com/office/officeart/2005/8/layout/hProcess4"/>
    <dgm:cxn modelId="{BF2C4C22-4209-AA41-9244-A9514A75CDE4}" type="presParOf" srcId="{21335A77-815C-604F-999C-236A1BBBC764}" destId="{5A015207-343F-0A40-8766-366870261D30}" srcOrd="1" destOrd="0" presId="urn:microsoft.com/office/officeart/2005/8/layout/hProcess4"/>
    <dgm:cxn modelId="{455BCC4F-F9C4-F041-8D2A-38D114D592DA}" type="presParOf" srcId="{21335A77-815C-604F-999C-236A1BBBC764}" destId="{6CAC7E2C-7CA1-CC46-B901-8B3149020DFC}" srcOrd="2" destOrd="0" presId="urn:microsoft.com/office/officeart/2005/8/layout/hProcess4"/>
    <dgm:cxn modelId="{FFBCDEA0-24E6-4C4B-BCF6-98EE9AC9BEC2}" type="presParOf" srcId="{21335A77-815C-604F-999C-236A1BBBC764}" destId="{C11E0C0B-EDE2-F140-9BC7-4EE46F9A7A10}" srcOrd="3" destOrd="0" presId="urn:microsoft.com/office/officeart/2005/8/layout/hProcess4"/>
    <dgm:cxn modelId="{0EC28290-0DCE-5647-8B79-E9E56B0A13D0}" type="presParOf" srcId="{21335A77-815C-604F-999C-236A1BBBC764}" destId="{E76DE70C-CB40-8B4D-93F6-D2AA861EF908}" srcOrd="4" destOrd="0" presId="urn:microsoft.com/office/officeart/2005/8/layout/hProcess4"/>
    <dgm:cxn modelId="{0424C9E8-734E-2148-9403-65B5FBA2F439}" type="presParOf" srcId="{858EA037-CDF3-B54B-AB3A-32634137623A}" destId="{49A2B507-BF77-DD4C-9129-3AD6837716A1}" srcOrd="3" destOrd="0" presId="urn:microsoft.com/office/officeart/2005/8/layout/hProcess4"/>
    <dgm:cxn modelId="{85DD07E1-5347-B148-94B9-BFC8C9823E05}" type="presParOf" srcId="{858EA037-CDF3-B54B-AB3A-32634137623A}" destId="{32FFDAB7-4C40-8941-893A-B4A84FDC7945}" srcOrd="4" destOrd="0" presId="urn:microsoft.com/office/officeart/2005/8/layout/hProcess4"/>
    <dgm:cxn modelId="{574DA9A5-A592-684E-A24D-8BB5FBF80E81}" type="presParOf" srcId="{32FFDAB7-4C40-8941-893A-B4A84FDC7945}" destId="{82DA1137-29FF-E540-87D5-10219B5B2546}" srcOrd="0" destOrd="0" presId="urn:microsoft.com/office/officeart/2005/8/layout/hProcess4"/>
    <dgm:cxn modelId="{1392E502-30AB-4644-A3E5-F0BD2F256516}" type="presParOf" srcId="{32FFDAB7-4C40-8941-893A-B4A84FDC7945}" destId="{F9F4CD4C-30DB-A84B-B0A1-A9913E432A2A}" srcOrd="1" destOrd="0" presId="urn:microsoft.com/office/officeart/2005/8/layout/hProcess4"/>
    <dgm:cxn modelId="{2E3F8EA0-DCF8-1C41-BDFD-F7FB4186FAF2}" type="presParOf" srcId="{32FFDAB7-4C40-8941-893A-B4A84FDC7945}" destId="{4DF4DB5A-3590-F74A-B455-CCBA256A230F}" srcOrd="2" destOrd="0" presId="urn:microsoft.com/office/officeart/2005/8/layout/hProcess4"/>
    <dgm:cxn modelId="{765975BF-6C4D-7344-84AC-C141CA03E1A8}" type="presParOf" srcId="{32FFDAB7-4C40-8941-893A-B4A84FDC7945}" destId="{6943C63E-5A9C-6049-AADC-8AE744A21CC9}" srcOrd="3" destOrd="0" presId="urn:microsoft.com/office/officeart/2005/8/layout/hProcess4"/>
    <dgm:cxn modelId="{6A598E8C-F519-0C45-89C7-DE30026D5ECC}" type="presParOf" srcId="{32FFDAB7-4C40-8941-893A-B4A84FDC7945}" destId="{4F9CD00A-C204-9F49-ABC0-BE4FB00DFDC2}"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0F6F60D-521E-394C-9D84-E968235FD34F}" type="doc">
      <dgm:prSet loTypeId="urn:microsoft.com/office/officeart/2005/8/layout/cycle8" loCatId="" qsTypeId="urn:microsoft.com/office/officeart/2005/8/quickstyle/simple4" qsCatId="simple" csTypeId="urn:microsoft.com/office/officeart/2005/8/colors/colorful2" csCatId="colorful" phldr="1"/>
      <dgm:spPr/>
    </dgm:pt>
    <dgm:pt modelId="{529FB763-0D6D-6446-AC85-D1E8FCB583C2}">
      <dgm:prSet phldrT="[Text]" custT="1"/>
      <dgm:spPr/>
      <dgm:t>
        <a:bodyPr/>
        <a:lstStyle/>
        <a:p>
          <a:r>
            <a:rPr lang="en-US" sz="1300" dirty="0" smtClean="0">
              <a:solidFill>
                <a:srgbClr val="000000"/>
              </a:solidFill>
            </a:rPr>
            <a:t>STEM professionals</a:t>
          </a:r>
          <a:endParaRPr lang="en-US" sz="1300" dirty="0">
            <a:solidFill>
              <a:srgbClr val="000000"/>
            </a:solidFill>
          </a:endParaRPr>
        </a:p>
      </dgm:t>
    </dgm:pt>
    <dgm:pt modelId="{53B57EDE-20DA-8D4D-8DC8-9459F87DAE3B}" type="parTrans" cxnId="{430EDDF4-36FF-8749-9772-5A1B3AE948B2}">
      <dgm:prSet/>
      <dgm:spPr/>
      <dgm:t>
        <a:bodyPr/>
        <a:lstStyle/>
        <a:p>
          <a:endParaRPr lang="en-US"/>
        </a:p>
      </dgm:t>
    </dgm:pt>
    <dgm:pt modelId="{8B541812-79C6-4045-8837-3F2B9C748469}" type="sibTrans" cxnId="{430EDDF4-36FF-8749-9772-5A1B3AE948B2}">
      <dgm:prSet/>
      <dgm:spPr/>
      <dgm:t>
        <a:bodyPr/>
        <a:lstStyle/>
        <a:p>
          <a:endParaRPr lang="en-US"/>
        </a:p>
      </dgm:t>
    </dgm:pt>
    <dgm:pt modelId="{8A3BE87A-81BD-334C-B0D9-132D584E612D}">
      <dgm:prSet phldrT="[Text]" custT="1"/>
      <dgm:spPr/>
      <dgm:t>
        <a:bodyPr/>
        <a:lstStyle/>
        <a:p>
          <a:r>
            <a:rPr lang="en-US" sz="1200" dirty="0" smtClean="0">
              <a:solidFill>
                <a:srgbClr val="000000"/>
              </a:solidFill>
            </a:rPr>
            <a:t>ICT Professionals</a:t>
          </a:r>
          <a:endParaRPr lang="en-US" sz="1200" dirty="0">
            <a:solidFill>
              <a:srgbClr val="000000"/>
            </a:solidFill>
          </a:endParaRPr>
        </a:p>
      </dgm:t>
    </dgm:pt>
    <dgm:pt modelId="{3B7C78F2-A57A-894B-BF21-E1EC3E8BFF79}" type="parTrans" cxnId="{77F198F8-59CA-0840-956C-FE1EB443DB3B}">
      <dgm:prSet/>
      <dgm:spPr/>
      <dgm:t>
        <a:bodyPr/>
        <a:lstStyle/>
        <a:p>
          <a:endParaRPr lang="en-US"/>
        </a:p>
      </dgm:t>
    </dgm:pt>
    <dgm:pt modelId="{D31446B4-25F7-7F44-8D8E-A03A48D8C2D1}" type="sibTrans" cxnId="{77F198F8-59CA-0840-956C-FE1EB443DB3B}">
      <dgm:prSet/>
      <dgm:spPr/>
      <dgm:t>
        <a:bodyPr/>
        <a:lstStyle/>
        <a:p>
          <a:endParaRPr lang="en-US"/>
        </a:p>
      </dgm:t>
    </dgm:pt>
    <dgm:pt modelId="{7080E2B0-E34A-D54D-AE24-FEBB40281ADB}">
      <dgm:prSet phldrT="[Text]"/>
      <dgm:spPr/>
      <dgm:t>
        <a:bodyPr/>
        <a:lstStyle/>
        <a:p>
          <a:r>
            <a:rPr lang="en-US" dirty="0" smtClean="0"/>
            <a:t>Medical </a:t>
          </a:r>
          <a:r>
            <a:rPr lang="en-US" dirty="0" err="1" smtClean="0"/>
            <a:t>doctos</a:t>
          </a:r>
          <a:endParaRPr lang="en-US" dirty="0"/>
        </a:p>
      </dgm:t>
    </dgm:pt>
    <dgm:pt modelId="{F7E2D6AE-1555-7B45-9CA7-FF1E370A3A1D}" type="parTrans" cxnId="{8704F59A-3CE3-1B4E-B23F-20DC2E9E7313}">
      <dgm:prSet/>
      <dgm:spPr/>
      <dgm:t>
        <a:bodyPr/>
        <a:lstStyle/>
        <a:p>
          <a:endParaRPr lang="en-US"/>
        </a:p>
      </dgm:t>
    </dgm:pt>
    <dgm:pt modelId="{97156400-8CF9-344B-AB55-31DAB044F067}" type="sibTrans" cxnId="{8704F59A-3CE3-1B4E-B23F-20DC2E9E7313}">
      <dgm:prSet/>
      <dgm:spPr/>
      <dgm:t>
        <a:bodyPr/>
        <a:lstStyle/>
        <a:p>
          <a:endParaRPr lang="en-US"/>
        </a:p>
      </dgm:t>
    </dgm:pt>
    <dgm:pt modelId="{EDDB470F-3660-5241-A662-DECCBD293DDE}">
      <dgm:prSet phldrT="[Text]"/>
      <dgm:spPr/>
      <dgm:t>
        <a:bodyPr/>
        <a:lstStyle/>
        <a:p>
          <a:r>
            <a:rPr lang="en-US" dirty="0" smtClean="0"/>
            <a:t>Nursery &amp; midwifery</a:t>
          </a:r>
          <a:endParaRPr lang="en-US" dirty="0"/>
        </a:p>
      </dgm:t>
    </dgm:pt>
    <dgm:pt modelId="{FB218648-799D-9F48-AD4B-ADF90E961AB7}" type="parTrans" cxnId="{9D01EC9D-A89D-F741-9286-506D277F3E40}">
      <dgm:prSet/>
      <dgm:spPr/>
      <dgm:t>
        <a:bodyPr/>
        <a:lstStyle/>
        <a:p>
          <a:endParaRPr lang="en-US"/>
        </a:p>
      </dgm:t>
    </dgm:pt>
    <dgm:pt modelId="{AEED7F61-DD46-E341-88A4-CE228275C447}" type="sibTrans" cxnId="{9D01EC9D-A89D-F741-9286-506D277F3E40}">
      <dgm:prSet/>
      <dgm:spPr/>
      <dgm:t>
        <a:bodyPr/>
        <a:lstStyle/>
        <a:p>
          <a:endParaRPr lang="en-US"/>
        </a:p>
      </dgm:t>
    </dgm:pt>
    <dgm:pt modelId="{ABE5E899-ED75-D248-82D6-9FB35559D66F}">
      <dgm:prSet phldrT="[Text]"/>
      <dgm:spPr/>
      <dgm:t>
        <a:bodyPr/>
        <a:lstStyle/>
        <a:p>
          <a:r>
            <a:rPr lang="en-US" dirty="0" smtClean="0"/>
            <a:t>Teachers</a:t>
          </a:r>
          <a:endParaRPr lang="en-US" dirty="0"/>
        </a:p>
      </dgm:t>
    </dgm:pt>
    <dgm:pt modelId="{C90D5465-4F98-CB48-B468-F07E7ED37516}" type="parTrans" cxnId="{1E08AC2A-5DAB-3C47-BEE7-92DE459983A7}">
      <dgm:prSet/>
      <dgm:spPr/>
      <dgm:t>
        <a:bodyPr/>
        <a:lstStyle/>
        <a:p>
          <a:endParaRPr lang="en-US"/>
        </a:p>
      </dgm:t>
    </dgm:pt>
    <dgm:pt modelId="{22C1E430-FB66-1746-BB5E-C82DC37D9933}" type="sibTrans" cxnId="{1E08AC2A-5DAB-3C47-BEE7-92DE459983A7}">
      <dgm:prSet/>
      <dgm:spPr/>
      <dgm:t>
        <a:bodyPr/>
        <a:lstStyle/>
        <a:p>
          <a:endParaRPr lang="en-US"/>
        </a:p>
      </dgm:t>
    </dgm:pt>
    <dgm:pt modelId="{A19EC786-5D5A-EF42-8677-C5E275277252}" type="pres">
      <dgm:prSet presAssocID="{70F6F60D-521E-394C-9D84-E968235FD34F}" presName="compositeShape" presStyleCnt="0">
        <dgm:presLayoutVars>
          <dgm:chMax val="7"/>
          <dgm:dir/>
          <dgm:resizeHandles val="exact"/>
        </dgm:presLayoutVars>
      </dgm:prSet>
      <dgm:spPr/>
    </dgm:pt>
    <dgm:pt modelId="{3CE94448-8504-D249-BD10-2996680724AA}" type="pres">
      <dgm:prSet presAssocID="{70F6F60D-521E-394C-9D84-E968235FD34F}" presName="wedge1" presStyleLbl="node1" presStyleIdx="0" presStyleCnt="5"/>
      <dgm:spPr/>
      <dgm:t>
        <a:bodyPr/>
        <a:lstStyle/>
        <a:p>
          <a:endParaRPr lang="en-US"/>
        </a:p>
      </dgm:t>
    </dgm:pt>
    <dgm:pt modelId="{3B5C167E-182D-0546-BF0A-49801AA2E282}" type="pres">
      <dgm:prSet presAssocID="{70F6F60D-521E-394C-9D84-E968235FD34F}" presName="dummy1a" presStyleCnt="0"/>
      <dgm:spPr/>
    </dgm:pt>
    <dgm:pt modelId="{B2B8ED9D-1B75-704E-8B2C-4AC4132841F9}" type="pres">
      <dgm:prSet presAssocID="{70F6F60D-521E-394C-9D84-E968235FD34F}" presName="dummy1b" presStyleCnt="0"/>
      <dgm:spPr/>
    </dgm:pt>
    <dgm:pt modelId="{D87C63A8-618A-ED4E-AA4C-66FB5DA3510F}" type="pres">
      <dgm:prSet presAssocID="{70F6F60D-521E-394C-9D84-E968235FD34F}" presName="wedge1Tx" presStyleLbl="node1" presStyleIdx="0" presStyleCnt="5">
        <dgm:presLayoutVars>
          <dgm:chMax val="0"/>
          <dgm:chPref val="0"/>
          <dgm:bulletEnabled val="1"/>
        </dgm:presLayoutVars>
      </dgm:prSet>
      <dgm:spPr/>
      <dgm:t>
        <a:bodyPr/>
        <a:lstStyle/>
        <a:p>
          <a:endParaRPr lang="en-US"/>
        </a:p>
      </dgm:t>
    </dgm:pt>
    <dgm:pt modelId="{3C2B1E19-C2AA-2C4B-80CD-1D577BDCE375}" type="pres">
      <dgm:prSet presAssocID="{70F6F60D-521E-394C-9D84-E968235FD34F}" presName="wedge2" presStyleLbl="node1" presStyleIdx="1" presStyleCnt="5"/>
      <dgm:spPr/>
      <dgm:t>
        <a:bodyPr/>
        <a:lstStyle/>
        <a:p>
          <a:endParaRPr lang="en-US"/>
        </a:p>
      </dgm:t>
    </dgm:pt>
    <dgm:pt modelId="{B08B37CB-70C3-624C-8836-627891111B61}" type="pres">
      <dgm:prSet presAssocID="{70F6F60D-521E-394C-9D84-E968235FD34F}" presName="dummy2a" presStyleCnt="0"/>
      <dgm:spPr/>
    </dgm:pt>
    <dgm:pt modelId="{394FCEEF-FF78-1F47-9980-9D5BAAE344C4}" type="pres">
      <dgm:prSet presAssocID="{70F6F60D-521E-394C-9D84-E968235FD34F}" presName="dummy2b" presStyleCnt="0"/>
      <dgm:spPr/>
    </dgm:pt>
    <dgm:pt modelId="{73B28F0C-B355-E941-BDC6-F1162E5F58FF}" type="pres">
      <dgm:prSet presAssocID="{70F6F60D-521E-394C-9D84-E968235FD34F}" presName="wedge2Tx" presStyleLbl="node1" presStyleIdx="1" presStyleCnt="5">
        <dgm:presLayoutVars>
          <dgm:chMax val="0"/>
          <dgm:chPref val="0"/>
          <dgm:bulletEnabled val="1"/>
        </dgm:presLayoutVars>
      </dgm:prSet>
      <dgm:spPr/>
      <dgm:t>
        <a:bodyPr/>
        <a:lstStyle/>
        <a:p>
          <a:endParaRPr lang="en-US"/>
        </a:p>
      </dgm:t>
    </dgm:pt>
    <dgm:pt modelId="{60103228-2110-4C46-BB54-3BB66BA7C38B}" type="pres">
      <dgm:prSet presAssocID="{70F6F60D-521E-394C-9D84-E968235FD34F}" presName="wedge3" presStyleLbl="node1" presStyleIdx="2" presStyleCnt="5"/>
      <dgm:spPr/>
      <dgm:t>
        <a:bodyPr/>
        <a:lstStyle/>
        <a:p>
          <a:endParaRPr lang="en-US"/>
        </a:p>
      </dgm:t>
    </dgm:pt>
    <dgm:pt modelId="{76E6864D-310D-B041-84D3-02C903B2C8E5}" type="pres">
      <dgm:prSet presAssocID="{70F6F60D-521E-394C-9D84-E968235FD34F}" presName="dummy3a" presStyleCnt="0"/>
      <dgm:spPr/>
    </dgm:pt>
    <dgm:pt modelId="{7802201A-154A-CE47-B006-05D0F97263A3}" type="pres">
      <dgm:prSet presAssocID="{70F6F60D-521E-394C-9D84-E968235FD34F}" presName="dummy3b" presStyleCnt="0"/>
      <dgm:spPr/>
    </dgm:pt>
    <dgm:pt modelId="{36EF482B-456A-0841-A212-445E615970FF}" type="pres">
      <dgm:prSet presAssocID="{70F6F60D-521E-394C-9D84-E968235FD34F}" presName="wedge3Tx" presStyleLbl="node1" presStyleIdx="2" presStyleCnt="5">
        <dgm:presLayoutVars>
          <dgm:chMax val="0"/>
          <dgm:chPref val="0"/>
          <dgm:bulletEnabled val="1"/>
        </dgm:presLayoutVars>
      </dgm:prSet>
      <dgm:spPr/>
      <dgm:t>
        <a:bodyPr/>
        <a:lstStyle/>
        <a:p>
          <a:endParaRPr lang="en-US"/>
        </a:p>
      </dgm:t>
    </dgm:pt>
    <dgm:pt modelId="{32D4FA55-013E-C34C-8DB7-F3B85C882CC4}" type="pres">
      <dgm:prSet presAssocID="{70F6F60D-521E-394C-9D84-E968235FD34F}" presName="wedge4" presStyleLbl="node1" presStyleIdx="3" presStyleCnt="5"/>
      <dgm:spPr/>
      <dgm:t>
        <a:bodyPr/>
        <a:lstStyle/>
        <a:p>
          <a:endParaRPr lang="en-US"/>
        </a:p>
      </dgm:t>
    </dgm:pt>
    <dgm:pt modelId="{5D64CD58-001F-5847-9F27-2499D4D652BD}" type="pres">
      <dgm:prSet presAssocID="{70F6F60D-521E-394C-9D84-E968235FD34F}" presName="dummy4a" presStyleCnt="0"/>
      <dgm:spPr/>
    </dgm:pt>
    <dgm:pt modelId="{96B1A57F-FC62-DD43-B1DF-40EF04B29BB5}" type="pres">
      <dgm:prSet presAssocID="{70F6F60D-521E-394C-9D84-E968235FD34F}" presName="dummy4b" presStyleCnt="0"/>
      <dgm:spPr/>
    </dgm:pt>
    <dgm:pt modelId="{FCB702D3-C989-3946-ABC5-CDE45A9C6ED5}" type="pres">
      <dgm:prSet presAssocID="{70F6F60D-521E-394C-9D84-E968235FD34F}" presName="wedge4Tx" presStyleLbl="node1" presStyleIdx="3" presStyleCnt="5">
        <dgm:presLayoutVars>
          <dgm:chMax val="0"/>
          <dgm:chPref val="0"/>
          <dgm:bulletEnabled val="1"/>
        </dgm:presLayoutVars>
      </dgm:prSet>
      <dgm:spPr/>
      <dgm:t>
        <a:bodyPr/>
        <a:lstStyle/>
        <a:p>
          <a:endParaRPr lang="en-US"/>
        </a:p>
      </dgm:t>
    </dgm:pt>
    <dgm:pt modelId="{3D6B05CD-9A07-C443-9C30-CAE7992E38CC}" type="pres">
      <dgm:prSet presAssocID="{70F6F60D-521E-394C-9D84-E968235FD34F}" presName="wedge5" presStyleLbl="node1" presStyleIdx="4" presStyleCnt="5"/>
      <dgm:spPr/>
      <dgm:t>
        <a:bodyPr/>
        <a:lstStyle/>
        <a:p>
          <a:endParaRPr lang="en-US"/>
        </a:p>
      </dgm:t>
    </dgm:pt>
    <dgm:pt modelId="{116419F5-5EFA-134A-8A8B-0B4123928A0A}" type="pres">
      <dgm:prSet presAssocID="{70F6F60D-521E-394C-9D84-E968235FD34F}" presName="dummy5a" presStyleCnt="0"/>
      <dgm:spPr/>
    </dgm:pt>
    <dgm:pt modelId="{79BA4DF5-7A48-B94E-89C4-4321065BE855}" type="pres">
      <dgm:prSet presAssocID="{70F6F60D-521E-394C-9D84-E968235FD34F}" presName="dummy5b" presStyleCnt="0"/>
      <dgm:spPr/>
    </dgm:pt>
    <dgm:pt modelId="{87099F9A-50BB-A84F-8B77-AC4882BD3AA7}" type="pres">
      <dgm:prSet presAssocID="{70F6F60D-521E-394C-9D84-E968235FD34F}" presName="wedge5Tx" presStyleLbl="node1" presStyleIdx="4" presStyleCnt="5">
        <dgm:presLayoutVars>
          <dgm:chMax val="0"/>
          <dgm:chPref val="0"/>
          <dgm:bulletEnabled val="1"/>
        </dgm:presLayoutVars>
      </dgm:prSet>
      <dgm:spPr/>
      <dgm:t>
        <a:bodyPr/>
        <a:lstStyle/>
        <a:p>
          <a:endParaRPr lang="en-US"/>
        </a:p>
      </dgm:t>
    </dgm:pt>
    <dgm:pt modelId="{7E8F9ACB-3850-0647-82BF-AF19F8481017}" type="pres">
      <dgm:prSet presAssocID="{8B541812-79C6-4045-8837-3F2B9C748469}" presName="arrowWedge1" presStyleLbl="fgSibTrans2D1" presStyleIdx="0" presStyleCnt="5"/>
      <dgm:spPr/>
    </dgm:pt>
    <dgm:pt modelId="{A33254D1-EAEE-554E-AA6B-E16A92355C79}" type="pres">
      <dgm:prSet presAssocID="{D31446B4-25F7-7F44-8D8E-A03A48D8C2D1}" presName="arrowWedge2" presStyleLbl="fgSibTrans2D1" presStyleIdx="1" presStyleCnt="5"/>
      <dgm:spPr/>
    </dgm:pt>
    <dgm:pt modelId="{AB3FED0A-39A8-B547-B73C-BB0CF05B438C}" type="pres">
      <dgm:prSet presAssocID="{97156400-8CF9-344B-AB55-31DAB044F067}" presName="arrowWedge3" presStyleLbl="fgSibTrans2D1" presStyleIdx="2" presStyleCnt="5"/>
      <dgm:spPr/>
    </dgm:pt>
    <dgm:pt modelId="{6C73D111-9FFE-754E-BC66-EF10034F586A}" type="pres">
      <dgm:prSet presAssocID="{22C1E430-FB66-1746-BB5E-C82DC37D9933}" presName="arrowWedge4" presStyleLbl="fgSibTrans2D1" presStyleIdx="3" presStyleCnt="5"/>
      <dgm:spPr/>
    </dgm:pt>
    <dgm:pt modelId="{53DBC0ED-DEDA-4B45-87ED-2E155AF847AE}" type="pres">
      <dgm:prSet presAssocID="{AEED7F61-DD46-E341-88A4-CE228275C447}" presName="arrowWedge5" presStyleLbl="fgSibTrans2D1" presStyleIdx="4" presStyleCnt="5"/>
      <dgm:spPr/>
    </dgm:pt>
  </dgm:ptLst>
  <dgm:cxnLst>
    <dgm:cxn modelId="{05F2AEED-BA54-3243-98A7-D046B3244FDF}" type="presOf" srcId="{8A3BE87A-81BD-334C-B0D9-132D584E612D}" destId="{73B28F0C-B355-E941-BDC6-F1162E5F58FF}" srcOrd="1" destOrd="0" presId="urn:microsoft.com/office/officeart/2005/8/layout/cycle8"/>
    <dgm:cxn modelId="{0D8CE32C-2C8E-E34C-AF6D-AF06762FFF26}" type="presOf" srcId="{ABE5E899-ED75-D248-82D6-9FB35559D66F}" destId="{32D4FA55-013E-C34C-8DB7-F3B85C882CC4}" srcOrd="0" destOrd="0" presId="urn:microsoft.com/office/officeart/2005/8/layout/cycle8"/>
    <dgm:cxn modelId="{DEC0B222-CD4F-0346-AC79-17F0325D6C4E}" type="presOf" srcId="{8A3BE87A-81BD-334C-B0D9-132D584E612D}" destId="{3C2B1E19-C2AA-2C4B-80CD-1D577BDCE375}" srcOrd="0" destOrd="0" presId="urn:microsoft.com/office/officeart/2005/8/layout/cycle8"/>
    <dgm:cxn modelId="{4B3038B4-1A65-794B-ABC0-8292E3F72816}" type="presOf" srcId="{7080E2B0-E34A-D54D-AE24-FEBB40281ADB}" destId="{36EF482B-456A-0841-A212-445E615970FF}" srcOrd="1" destOrd="0" presId="urn:microsoft.com/office/officeart/2005/8/layout/cycle8"/>
    <dgm:cxn modelId="{1E08AC2A-5DAB-3C47-BEE7-92DE459983A7}" srcId="{70F6F60D-521E-394C-9D84-E968235FD34F}" destId="{ABE5E899-ED75-D248-82D6-9FB35559D66F}" srcOrd="3" destOrd="0" parTransId="{C90D5465-4F98-CB48-B468-F07E7ED37516}" sibTransId="{22C1E430-FB66-1746-BB5E-C82DC37D9933}"/>
    <dgm:cxn modelId="{A3A697B1-B5D5-904C-9348-40060BFCD86F}" type="presOf" srcId="{ABE5E899-ED75-D248-82D6-9FB35559D66F}" destId="{FCB702D3-C989-3946-ABC5-CDE45A9C6ED5}" srcOrd="1" destOrd="0" presId="urn:microsoft.com/office/officeart/2005/8/layout/cycle8"/>
    <dgm:cxn modelId="{430EDDF4-36FF-8749-9772-5A1B3AE948B2}" srcId="{70F6F60D-521E-394C-9D84-E968235FD34F}" destId="{529FB763-0D6D-6446-AC85-D1E8FCB583C2}" srcOrd="0" destOrd="0" parTransId="{53B57EDE-20DA-8D4D-8DC8-9459F87DAE3B}" sibTransId="{8B541812-79C6-4045-8837-3F2B9C748469}"/>
    <dgm:cxn modelId="{41DBE8F9-82BF-B445-9503-51C0713771E9}" type="presOf" srcId="{529FB763-0D6D-6446-AC85-D1E8FCB583C2}" destId="{3CE94448-8504-D249-BD10-2996680724AA}" srcOrd="0" destOrd="0" presId="urn:microsoft.com/office/officeart/2005/8/layout/cycle8"/>
    <dgm:cxn modelId="{8704F59A-3CE3-1B4E-B23F-20DC2E9E7313}" srcId="{70F6F60D-521E-394C-9D84-E968235FD34F}" destId="{7080E2B0-E34A-D54D-AE24-FEBB40281ADB}" srcOrd="2" destOrd="0" parTransId="{F7E2D6AE-1555-7B45-9CA7-FF1E370A3A1D}" sibTransId="{97156400-8CF9-344B-AB55-31DAB044F067}"/>
    <dgm:cxn modelId="{72EEFF40-7045-0F45-A00C-DCFF5C0F5BFC}" type="presOf" srcId="{7080E2B0-E34A-D54D-AE24-FEBB40281ADB}" destId="{60103228-2110-4C46-BB54-3BB66BA7C38B}" srcOrd="0" destOrd="0" presId="urn:microsoft.com/office/officeart/2005/8/layout/cycle8"/>
    <dgm:cxn modelId="{9D01EC9D-A89D-F741-9286-506D277F3E40}" srcId="{70F6F60D-521E-394C-9D84-E968235FD34F}" destId="{EDDB470F-3660-5241-A662-DECCBD293DDE}" srcOrd="4" destOrd="0" parTransId="{FB218648-799D-9F48-AD4B-ADF90E961AB7}" sibTransId="{AEED7F61-DD46-E341-88A4-CE228275C447}"/>
    <dgm:cxn modelId="{B1C83EF8-1384-A842-AE57-BC347BC8B704}" type="presOf" srcId="{529FB763-0D6D-6446-AC85-D1E8FCB583C2}" destId="{D87C63A8-618A-ED4E-AA4C-66FB5DA3510F}" srcOrd="1" destOrd="0" presId="urn:microsoft.com/office/officeart/2005/8/layout/cycle8"/>
    <dgm:cxn modelId="{5872AD11-56B6-3948-A94D-8DB8E0E2A1B9}" type="presOf" srcId="{70F6F60D-521E-394C-9D84-E968235FD34F}" destId="{A19EC786-5D5A-EF42-8677-C5E275277252}" srcOrd="0" destOrd="0" presId="urn:microsoft.com/office/officeart/2005/8/layout/cycle8"/>
    <dgm:cxn modelId="{56C5ACBC-D8DA-B64F-A577-A536BCD66511}" type="presOf" srcId="{EDDB470F-3660-5241-A662-DECCBD293DDE}" destId="{87099F9A-50BB-A84F-8B77-AC4882BD3AA7}" srcOrd="1" destOrd="0" presId="urn:microsoft.com/office/officeart/2005/8/layout/cycle8"/>
    <dgm:cxn modelId="{49D66C3F-42F8-464E-AF33-69DFE687E6B8}" type="presOf" srcId="{EDDB470F-3660-5241-A662-DECCBD293DDE}" destId="{3D6B05CD-9A07-C443-9C30-CAE7992E38CC}" srcOrd="0" destOrd="0" presId="urn:microsoft.com/office/officeart/2005/8/layout/cycle8"/>
    <dgm:cxn modelId="{77F198F8-59CA-0840-956C-FE1EB443DB3B}" srcId="{70F6F60D-521E-394C-9D84-E968235FD34F}" destId="{8A3BE87A-81BD-334C-B0D9-132D584E612D}" srcOrd="1" destOrd="0" parTransId="{3B7C78F2-A57A-894B-BF21-E1EC3E8BFF79}" sibTransId="{D31446B4-25F7-7F44-8D8E-A03A48D8C2D1}"/>
    <dgm:cxn modelId="{CA3A54E0-4B6B-1844-B974-395EEBF80CD2}" type="presParOf" srcId="{A19EC786-5D5A-EF42-8677-C5E275277252}" destId="{3CE94448-8504-D249-BD10-2996680724AA}" srcOrd="0" destOrd="0" presId="urn:microsoft.com/office/officeart/2005/8/layout/cycle8"/>
    <dgm:cxn modelId="{01F699F6-E1DB-BB46-8BC7-24B051091A99}" type="presParOf" srcId="{A19EC786-5D5A-EF42-8677-C5E275277252}" destId="{3B5C167E-182D-0546-BF0A-49801AA2E282}" srcOrd="1" destOrd="0" presId="urn:microsoft.com/office/officeart/2005/8/layout/cycle8"/>
    <dgm:cxn modelId="{F6BE026A-FC1E-E24B-8CA5-9750FE4E6917}" type="presParOf" srcId="{A19EC786-5D5A-EF42-8677-C5E275277252}" destId="{B2B8ED9D-1B75-704E-8B2C-4AC4132841F9}" srcOrd="2" destOrd="0" presId="urn:microsoft.com/office/officeart/2005/8/layout/cycle8"/>
    <dgm:cxn modelId="{27CABAD5-E25C-404B-B04F-47C3E9D62050}" type="presParOf" srcId="{A19EC786-5D5A-EF42-8677-C5E275277252}" destId="{D87C63A8-618A-ED4E-AA4C-66FB5DA3510F}" srcOrd="3" destOrd="0" presId="urn:microsoft.com/office/officeart/2005/8/layout/cycle8"/>
    <dgm:cxn modelId="{11055ED4-E94F-A74D-AB31-4BB1C697C195}" type="presParOf" srcId="{A19EC786-5D5A-EF42-8677-C5E275277252}" destId="{3C2B1E19-C2AA-2C4B-80CD-1D577BDCE375}" srcOrd="4" destOrd="0" presId="urn:microsoft.com/office/officeart/2005/8/layout/cycle8"/>
    <dgm:cxn modelId="{D82AF665-4CEC-D24A-BF9E-F00AEB0FC9EA}" type="presParOf" srcId="{A19EC786-5D5A-EF42-8677-C5E275277252}" destId="{B08B37CB-70C3-624C-8836-627891111B61}" srcOrd="5" destOrd="0" presId="urn:microsoft.com/office/officeart/2005/8/layout/cycle8"/>
    <dgm:cxn modelId="{E086A9E5-C7AC-E14C-BEC7-0964B4606FBA}" type="presParOf" srcId="{A19EC786-5D5A-EF42-8677-C5E275277252}" destId="{394FCEEF-FF78-1F47-9980-9D5BAAE344C4}" srcOrd="6" destOrd="0" presId="urn:microsoft.com/office/officeart/2005/8/layout/cycle8"/>
    <dgm:cxn modelId="{72774BE0-5C3F-0947-9A56-A650EE2FC2D2}" type="presParOf" srcId="{A19EC786-5D5A-EF42-8677-C5E275277252}" destId="{73B28F0C-B355-E941-BDC6-F1162E5F58FF}" srcOrd="7" destOrd="0" presId="urn:microsoft.com/office/officeart/2005/8/layout/cycle8"/>
    <dgm:cxn modelId="{D3BD9889-4583-F342-B24E-6A0D53A74571}" type="presParOf" srcId="{A19EC786-5D5A-EF42-8677-C5E275277252}" destId="{60103228-2110-4C46-BB54-3BB66BA7C38B}" srcOrd="8" destOrd="0" presId="urn:microsoft.com/office/officeart/2005/8/layout/cycle8"/>
    <dgm:cxn modelId="{6CE30AA6-97A8-CA40-8E16-06626E6776CD}" type="presParOf" srcId="{A19EC786-5D5A-EF42-8677-C5E275277252}" destId="{76E6864D-310D-B041-84D3-02C903B2C8E5}" srcOrd="9" destOrd="0" presId="urn:microsoft.com/office/officeart/2005/8/layout/cycle8"/>
    <dgm:cxn modelId="{F0D1B0D3-39F3-9545-9DC3-F3DD5D042C9C}" type="presParOf" srcId="{A19EC786-5D5A-EF42-8677-C5E275277252}" destId="{7802201A-154A-CE47-B006-05D0F97263A3}" srcOrd="10" destOrd="0" presId="urn:microsoft.com/office/officeart/2005/8/layout/cycle8"/>
    <dgm:cxn modelId="{6BDA093F-67CE-5B48-AC3E-68E8F81A2B4A}" type="presParOf" srcId="{A19EC786-5D5A-EF42-8677-C5E275277252}" destId="{36EF482B-456A-0841-A212-445E615970FF}" srcOrd="11" destOrd="0" presId="urn:microsoft.com/office/officeart/2005/8/layout/cycle8"/>
    <dgm:cxn modelId="{6BA50C38-7F1C-ED42-86AB-749E30133F50}" type="presParOf" srcId="{A19EC786-5D5A-EF42-8677-C5E275277252}" destId="{32D4FA55-013E-C34C-8DB7-F3B85C882CC4}" srcOrd="12" destOrd="0" presId="urn:microsoft.com/office/officeart/2005/8/layout/cycle8"/>
    <dgm:cxn modelId="{78B2AA4A-54A8-1A49-BC42-2091011276A4}" type="presParOf" srcId="{A19EC786-5D5A-EF42-8677-C5E275277252}" destId="{5D64CD58-001F-5847-9F27-2499D4D652BD}" srcOrd="13" destOrd="0" presId="urn:microsoft.com/office/officeart/2005/8/layout/cycle8"/>
    <dgm:cxn modelId="{7CF1D9B6-5FAA-BD46-AD5D-11F88A6A35A1}" type="presParOf" srcId="{A19EC786-5D5A-EF42-8677-C5E275277252}" destId="{96B1A57F-FC62-DD43-B1DF-40EF04B29BB5}" srcOrd="14" destOrd="0" presId="urn:microsoft.com/office/officeart/2005/8/layout/cycle8"/>
    <dgm:cxn modelId="{1FDA80B0-0C18-C842-8F38-310238DDCE6E}" type="presParOf" srcId="{A19EC786-5D5A-EF42-8677-C5E275277252}" destId="{FCB702D3-C989-3946-ABC5-CDE45A9C6ED5}" srcOrd="15" destOrd="0" presId="urn:microsoft.com/office/officeart/2005/8/layout/cycle8"/>
    <dgm:cxn modelId="{8C9EEC64-E4DC-9F49-9A07-FD3766633C4A}" type="presParOf" srcId="{A19EC786-5D5A-EF42-8677-C5E275277252}" destId="{3D6B05CD-9A07-C443-9C30-CAE7992E38CC}" srcOrd="16" destOrd="0" presId="urn:microsoft.com/office/officeart/2005/8/layout/cycle8"/>
    <dgm:cxn modelId="{D978816D-21B6-CD43-A98D-7B607AE356BD}" type="presParOf" srcId="{A19EC786-5D5A-EF42-8677-C5E275277252}" destId="{116419F5-5EFA-134A-8A8B-0B4123928A0A}" srcOrd="17" destOrd="0" presId="urn:microsoft.com/office/officeart/2005/8/layout/cycle8"/>
    <dgm:cxn modelId="{9F8A2F14-FF13-E843-A8FC-6B83270D32FC}" type="presParOf" srcId="{A19EC786-5D5A-EF42-8677-C5E275277252}" destId="{79BA4DF5-7A48-B94E-89C4-4321065BE855}" srcOrd="18" destOrd="0" presId="urn:microsoft.com/office/officeart/2005/8/layout/cycle8"/>
    <dgm:cxn modelId="{1138B096-55E5-E64A-B32C-58BC1E1E901B}" type="presParOf" srcId="{A19EC786-5D5A-EF42-8677-C5E275277252}" destId="{87099F9A-50BB-A84F-8B77-AC4882BD3AA7}" srcOrd="19" destOrd="0" presId="urn:microsoft.com/office/officeart/2005/8/layout/cycle8"/>
    <dgm:cxn modelId="{903ECC82-7B03-FE44-BB2F-41EE639D4315}" type="presParOf" srcId="{A19EC786-5D5A-EF42-8677-C5E275277252}" destId="{7E8F9ACB-3850-0647-82BF-AF19F8481017}" srcOrd="20" destOrd="0" presId="urn:microsoft.com/office/officeart/2005/8/layout/cycle8"/>
    <dgm:cxn modelId="{575941BE-6350-0B4F-80FF-18F449257C81}" type="presParOf" srcId="{A19EC786-5D5A-EF42-8677-C5E275277252}" destId="{A33254D1-EAEE-554E-AA6B-E16A92355C79}" srcOrd="21" destOrd="0" presId="urn:microsoft.com/office/officeart/2005/8/layout/cycle8"/>
    <dgm:cxn modelId="{FFB9AE1A-4217-D64D-B4D4-ADE889B06049}" type="presParOf" srcId="{A19EC786-5D5A-EF42-8677-C5E275277252}" destId="{AB3FED0A-39A8-B547-B73C-BB0CF05B438C}" srcOrd="22" destOrd="0" presId="urn:microsoft.com/office/officeart/2005/8/layout/cycle8"/>
    <dgm:cxn modelId="{EA79AB9E-80CB-1444-BA15-857CCDD77960}" type="presParOf" srcId="{A19EC786-5D5A-EF42-8677-C5E275277252}" destId="{6C73D111-9FFE-754E-BC66-EF10034F586A}" srcOrd="23" destOrd="0" presId="urn:microsoft.com/office/officeart/2005/8/layout/cycle8"/>
    <dgm:cxn modelId="{B98F219A-2C77-DF41-9A1B-5D7DA95603E3}" type="presParOf" srcId="{A19EC786-5D5A-EF42-8677-C5E275277252}" destId="{53DBC0ED-DEDA-4B45-87ED-2E155AF847AE}" srcOrd="2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F6F60D-521E-394C-9D84-E968235FD34F}" type="doc">
      <dgm:prSet loTypeId="urn:microsoft.com/office/officeart/2005/8/layout/cycle8" loCatId="" qsTypeId="urn:microsoft.com/office/officeart/2005/8/quickstyle/simple4" qsCatId="simple" csTypeId="urn:microsoft.com/office/officeart/2005/8/colors/colorful1" csCatId="colorful" phldr="1"/>
      <dgm:spPr/>
    </dgm:pt>
    <dgm:pt modelId="{529FB763-0D6D-6446-AC85-D1E8FCB583C2}">
      <dgm:prSet phldrT="[Text]"/>
      <dgm:spPr/>
      <dgm:t>
        <a:bodyPr/>
        <a:lstStyle/>
        <a:p>
          <a:r>
            <a:rPr lang="en-US" smtClean="0">
              <a:solidFill>
                <a:srgbClr val="000000"/>
              </a:solidFill>
            </a:rPr>
            <a:t>Building &amp; rel trades workers</a:t>
          </a:r>
          <a:endParaRPr lang="en-US" dirty="0">
            <a:solidFill>
              <a:srgbClr val="000000"/>
            </a:solidFill>
          </a:endParaRPr>
        </a:p>
      </dgm:t>
    </dgm:pt>
    <dgm:pt modelId="{53B57EDE-20DA-8D4D-8DC8-9459F87DAE3B}" type="parTrans" cxnId="{430EDDF4-36FF-8749-9772-5A1B3AE948B2}">
      <dgm:prSet/>
      <dgm:spPr/>
      <dgm:t>
        <a:bodyPr/>
        <a:lstStyle/>
        <a:p>
          <a:endParaRPr lang="en-US"/>
        </a:p>
      </dgm:t>
    </dgm:pt>
    <dgm:pt modelId="{8B541812-79C6-4045-8837-3F2B9C748469}" type="sibTrans" cxnId="{430EDDF4-36FF-8749-9772-5A1B3AE948B2}">
      <dgm:prSet/>
      <dgm:spPr/>
      <dgm:t>
        <a:bodyPr/>
        <a:lstStyle/>
        <a:p>
          <a:endParaRPr lang="en-US"/>
        </a:p>
      </dgm:t>
    </dgm:pt>
    <dgm:pt modelId="{8A3BE87A-81BD-334C-B0D9-132D584E612D}">
      <dgm:prSet phldrT="[Text]"/>
      <dgm:spPr/>
      <dgm:t>
        <a:bodyPr/>
        <a:lstStyle/>
        <a:p>
          <a:r>
            <a:rPr lang="en-US" dirty="0" err="1" smtClean="0"/>
            <a:t>Labourers</a:t>
          </a:r>
          <a:r>
            <a:rPr lang="en-US" dirty="0" smtClean="0"/>
            <a:t> in mining, </a:t>
          </a:r>
          <a:r>
            <a:rPr lang="en-US" dirty="0" err="1" smtClean="0"/>
            <a:t>manuf</a:t>
          </a:r>
          <a:r>
            <a:rPr lang="en-US" dirty="0" smtClean="0"/>
            <a:t>, </a:t>
          </a:r>
          <a:r>
            <a:rPr lang="en-US" dirty="0" err="1" smtClean="0"/>
            <a:t>transp</a:t>
          </a:r>
          <a:endParaRPr lang="en-US" dirty="0"/>
        </a:p>
      </dgm:t>
    </dgm:pt>
    <dgm:pt modelId="{3B7C78F2-A57A-894B-BF21-E1EC3E8BFF79}" type="parTrans" cxnId="{77F198F8-59CA-0840-956C-FE1EB443DB3B}">
      <dgm:prSet/>
      <dgm:spPr/>
      <dgm:t>
        <a:bodyPr/>
        <a:lstStyle/>
        <a:p>
          <a:endParaRPr lang="en-US"/>
        </a:p>
      </dgm:t>
    </dgm:pt>
    <dgm:pt modelId="{D31446B4-25F7-7F44-8D8E-A03A48D8C2D1}" type="sibTrans" cxnId="{77F198F8-59CA-0840-956C-FE1EB443DB3B}">
      <dgm:prSet/>
      <dgm:spPr/>
      <dgm:t>
        <a:bodyPr/>
        <a:lstStyle/>
        <a:p>
          <a:endParaRPr lang="en-US"/>
        </a:p>
      </dgm:t>
    </dgm:pt>
    <dgm:pt modelId="{7080E2B0-E34A-D54D-AE24-FEBB40281ADB}">
      <dgm:prSet phldrT="[Text]"/>
      <dgm:spPr/>
      <dgm:t>
        <a:bodyPr/>
        <a:lstStyle/>
        <a:p>
          <a:r>
            <a:rPr lang="en-US" smtClean="0">
              <a:solidFill>
                <a:srgbClr val="000000"/>
              </a:solidFill>
            </a:rPr>
            <a:t>Elementary occupations</a:t>
          </a:r>
          <a:endParaRPr lang="en-US" dirty="0">
            <a:solidFill>
              <a:srgbClr val="000000"/>
            </a:solidFill>
          </a:endParaRPr>
        </a:p>
      </dgm:t>
    </dgm:pt>
    <dgm:pt modelId="{F7E2D6AE-1555-7B45-9CA7-FF1E370A3A1D}" type="parTrans" cxnId="{8704F59A-3CE3-1B4E-B23F-20DC2E9E7313}">
      <dgm:prSet/>
      <dgm:spPr/>
      <dgm:t>
        <a:bodyPr/>
        <a:lstStyle/>
        <a:p>
          <a:endParaRPr lang="en-US"/>
        </a:p>
      </dgm:t>
    </dgm:pt>
    <dgm:pt modelId="{97156400-8CF9-344B-AB55-31DAB044F067}" type="sibTrans" cxnId="{8704F59A-3CE3-1B4E-B23F-20DC2E9E7313}">
      <dgm:prSet/>
      <dgm:spPr/>
      <dgm:t>
        <a:bodyPr/>
        <a:lstStyle/>
        <a:p>
          <a:endParaRPr lang="en-US"/>
        </a:p>
      </dgm:t>
    </dgm:pt>
    <dgm:pt modelId="{EDDB470F-3660-5241-A662-DECCBD293DDE}">
      <dgm:prSet phldrT="[Text]"/>
      <dgm:spPr/>
      <dgm:t>
        <a:bodyPr/>
        <a:lstStyle/>
        <a:p>
          <a:r>
            <a:rPr lang="en-US" dirty="0" smtClean="0">
              <a:solidFill>
                <a:srgbClr val="000000"/>
              </a:solidFill>
            </a:rPr>
            <a:t>Social professionals</a:t>
          </a:r>
          <a:endParaRPr lang="en-US" dirty="0">
            <a:solidFill>
              <a:srgbClr val="000000"/>
            </a:solidFill>
          </a:endParaRPr>
        </a:p>
      </dgm:t>
    </dgm:pt>
    <dgm:pt modelId="{FB218648-799D-9F48-AD4B-ADF90E961AB7}" type="parTrans" cxnId="{9D01EC9D-A89D-F741-9286-506D277F3E40}">
      <dgm:prSet/>
      <dgm:spPr/>
      <dgm:t>
        <a:bodyPr/>
        <a:lstStyle/>
        <a:p>
          <a:endParaRPr lang="en-US"/>
        </a:p>
      </dgm:t>
    </dgm:pt>
    <dgm:pt modelId="{AEED7F61-DD46-E341-88A4-CE228275C447}" type="sibTrans" cxnId="{9D01EC9D-A89D-F741-9286-506D277F3E40}">
      <dgm:prSet/>
      <dgm:spPr/>
      <dgm:t>
        <a:bodyPr/>
        <a:lstStyle/>
        <a:p>
          <a:endParaRPr lang="en-US"/>
        </a:p>
      </dgm:t>
    </dgm:pt>
    <dgm:pt modelId="{ABE5E899-ED75-D248-82D6-9FB35559D66F}">
      <dgm:prSet phldrT="[Text]"/>
      <dgm:spPr/>
      <dgm:t>
        <a:bodyPr/>
        <a:lstStyle/>
        <a:p>
          <a:r>
            <a:rPr lang="en-US" smtClean="0">
              <a:solidFill>
                <a:srgbClr val="000000"/>
              </a:solidFill>
            </a:rPr>
            <a:t>Secretaries</a:t>
          </a:r>
          <a:endParaRPr lang="en-US" dirty="0">
            <a:solidFill>
              <a:srgbClr val="000000"/>
            </a:solidFill>
          </a:endParaRPr>
        </a:p>
      </dgm:t>
    </dgm:pt>
    <dgm:pt modelId="{C90D5465-4F98-CB48-B468-F07E7ED37516}" type="parTrans" cxnId="{1E08AC2A-5DAB-3C47-BEE7-92DE459983A7}">
      <dgm:prSet/>
      <dgm:spPr/>
      <dgm:t>
        <a:bodyPr/>
        <a:lstStyle/>
        <a:p>
          <a:endParaRPr lang="en-US"/>
        </a:p>
      </dgm:t>
    </dgm:pt>
    <dgm:pt modelId="{22C1E430-FB66-1746-BB5E-C82DC37D9933}" type="sibTrans" cxnId="{1E08AC2A-5DAB-3C47-BEE7-92DE459983A7}">
      <dgm:prSet/>
      <dgm:spPr/>
      <dgm:t>
        <a:bodyPr/>
        <a:lstStyle/>
        <a:p>
          <a:endParaRPr lang="en-US"/>
        </a:p>
      </dgm:t>
    </dgm:pt>
    <dgm:pt modelId="{A19EC786-5D5A-EF42-8677-C5E275277252}" type="pres">
      <dgm:prSet presAssocID="{70F6F60D-521E-394C-9D84-E968235FD34F}" presName="compositeShape" presStyleCnt="0">
        <dgm:presLayoutVars>
          <dgm:chMax val="7"/>
          <dgm:dir/>
          <dgm:resizeHandles val="exact"/>
        </dgm:presLayoutVars>
      </dgm:prSet>
      <dgm:spPr/>
    </dgm:pt>
    <dgm:pt modelId="{3CE94448-8504-D249-BD10-2996680724AA}" type="pres">
      <dgm:prSet presAssocID="{70F6F60D-521E-394C-9D84-E968235FD34F}" presName="wedge1" presStyleLbl="node1" presStyleIdx="0" presStyleCnt="5"/>
      <dgm:spPr/>
      <dgm:t>
        <a:bodyPr/>
        <a:lstStyle/>
        <a:p>
          <a:endParaRPr lang="en-US"/>
        </a:p>
      </dgm:t>
    </dgm:pt>
    <dgm:pt modelId="{3B5C167E-182D-0546-BF0A-49801AA2E282}" type="pres">
      <dgm:prSet presAssocID="{70F6F60D-521E-394C-9D84-E968235FD34F}" presName="dummy1a" presStyleCnt="0"/>
      <dgm:spPr/>
    </dgm:pt>
    <dgm:pt modelId="{B2B8ED9D-1B75-704E-8B2C-4AC4132841F9}" type="pres">
      <dgm:prSet presAssocID="{70F6F60D-521E-394C-9D84-E968235FD34F}" presName="dummy1b" presStyleCnt="0"/>
      <dgm:spPr/>
    </dgm:pt>
    <dgm:pt modelId="{D87C63A8-618A-ED4E-AA4C-66FB5DA3510F}" type="pres">
      <dgm:prSet presAssocID="{70F6F60D-521E-394C-9D84-E968235FD34F}" presName="wedge1Tx" presStyleLbl="node1" presStyleIdx="0" presStyleCnt="5">
        <dgm:presLayoutVars>
          <dgm:chMax val="0"/>
          <dgm:chPref val="0"/>
          <dgm:bulletEnabled val="1"/>
        </dgm:presLayoutVars>
      </dgm:prSet>
      <dgm:spPr/>
      <dgm:t>
        <a:bodyPr/>
        <a:lstStyle/>
        <a:p>
          <a:endParaRPr lang="en-US"/>
        </a:p>
      </dgm:t>
    </dgm:pt>
    <dgm:pt modelId="{3C2B1E19-C2AA-2C4B-80CD-1D577BDCE375}" type="pres">
      <dgm:prSet presAssocID="{70F6F60D-521E-394C-9D84-E968235FD34F}" presName="wedge2" presStyleLbl="node1" presStyleIdx="1" presStyleCnt="5"/>
      <dgm:spPr/>
      <dgm:t>
        <a:bodyPr/>
        <a:lstStyle/>
        <a:p>
          <a:endParaRPr lang="en-US"/>
        </a:p>
      </dgm:t>
    </dgm:pt>
    <dgm:pt modelId="{B08B37CB-70C3-624C-8836-627891111B61}" type="pres">
      <dgm:prSet presAssocID="{70F6F60D-521E-394C-9D84-E968235FD34F}" presName="dummy2a" presStyleCnt="0"/>
      <dgm:spPr/>
    </dgm:pt>
    <dgm:pt modelId="{394FCEEF-FF78-1F47-9980-9D5BAAE344C4}" type="pres">
      <dgm:prSet presAssocID="{70F6F60D-521E-394C-9D84-E968235FD34F}" presName="dummy2b" presStyleCnt="0"/>
      <dgm:spPr/>
    </dgm:pt>
    <dgm:pt modelId="{73B28F0C-B355-E941-BDC6-F1162E5F58FF}" type="pres">
      <dgm:prSet presAssocID="{70F6F60D-521E-394C-9D84-E968235FD34F}" presName="wedge2Tx" presStyleLbl="node1" presStyleIdx="1" presStyleCnt="5">
        <dgm:presLayoutVars>
          <dgm:chMax val="0"/>
          <dgm:chPref val="0"/>
          <dgm:bulletEnabled val="1"/>
        </dgm:presLayoutVars>
      </dgm:prSet>
      <dgm:spPr/>
      <dgm:t>
        <a:bodyPr/>
        <a:lstStyle/>
        <a:p>
          <a:endParaRPr lang="en-US"/>
        </a:p>
      </dgm:t>
    </dgm:pt>
    <dgm:pt modelId="{60103228-2110-4C46-BB54-3BB66BA7C38B}" type="pres">
      <dgm:prSet presAssocID="{70F6F60D-521E-394C-9D84-E968235FD34F}" presName="wedge3" presStyleLbl="node1" presStyleIdx="2" presStyleCnt="5"/>
      <dgm:spPr/>
      <dgm:t>
        <a:bodyPr/>
        <a:lstStyle/>
        <a:p>
          <a:endParaRPr lang="en-US"/>
        </a:p>
      </dgm:t>
    </dgm:pt>
    <dgm:pt modelId="{76E6864D-310D-B041-84D3-02C903B2C8E5}" type="pres">
      <dgm:prSet presAssocID="{70F6F60D-521E-394C-9D84-E968235FD34F}" presName="dummy3a" presStyleCnt="0"/>
      <dgm:spPr/>
    </dgm:pt>
    <dgm:pt modelId="{7802201A-154A-CE47-B006-05D0F97263A3}" type="pres">
      <dgm:prSet presAssocID="{70F6F60D-521E-394C-9D84-E968235FD34F}" presName="dummy3b" presStyleCnt="0"/>
      <dgm:spPr/>
    </dgm:pt>
    <dgm:pt modelId="{36EF482B-456A-0841-A212-445E615970FF}" type="pres">
      <dgm:prSet presAssocID="{70F6F60D-521E-394C-9D84-E968235FD34F}" presName="wedge3Tx" presStyleLbl="node1" presStyleIdx="2" presStyleCnt="5">
        <dgm:presLayoutVars>
          <dgm:chMax val="0"/>
          <dgm:chPref val="0"/>
          <dgm:bulletEnabled val="1"/>
        </dgm:presLayoutVars>
      </dgm:prSet>
      <dgm:spPr/>
      <dgm:t>
        <a:bodyPr/>
        <a:lstStyle/>
        <a:p>
          <a:endParaRPr lang="en-US"/>
        </a:p>
      </dgm:t>
    </dgm:pt>
    <dgm:pt modelId="{32D4FA55-013E-C34C-8DB7-F3B85C882CC4}" type="pres">
      <dgm:prSet presAssocID="{70F6F60D-521E-394C-9D84-E968235FD34F}" presName="wedge4" presStyleLbl="node1" presStyleIdx="3" presStyleCnt="5"/>
      <dgm:spPr/>
      <dgm:t>
        <a:bodyPr/>
        <a:lstStyle/>
        <a:p>
          <a:endParaRPr lang="en-US"/>
        </a:p>
      </dgm:t>
    </dgm:pt>
    <dgm:pt modelId="{5D64CD58-001F-5847-9F27-2499D4D652BD}" type="pres">
      <dgm:prSet presAssocID="{70F6F60D-521E-394C-9D84-E968235FD34F}" presName="dummy4a" presStyleCnt="0"/>
      <dgm:spPr/>
    </dgm:pt>
    <dgm:pt modelId="{96B1A57F-FC62-DD43-B1DF-40EF04B29BB5}" type="pres">
      <dgm:prSet presAssocID="{70F6F60D-521E-394C-9D84-E968235FD34F}" presName="dummy4b" presStyleCnt="0"/>
      <dgm:spPr/>
    </dgm:pt>
    <dgm:pt modelId="{FCB702D3-C989-3946-ABC5-CDE45A9C6ED5}" type="pres">
      <dgm:prSet presAssocID="{70F6F60D-521E-394C-9D84-E968235FD34F}" presName="wedge4Tx" presStyleLbl="node1" presStyleIdx="3" presStyleCnt="5">
        <dgm:presLayoutVars>
          <dgm:chMax val="0"/>
          <dgm:chPref val="0"/>
          <dgm:bulletEnabled val="1"/>
        </dgm:presLayoutVars>
      </dgm:prSet>
      <dgm:spPr/>
      <dgm:t>
        <a:bodyPr/>
        <a:lstStyle/>
        <a:p>
          <a:endParaRPr lang="en-US"/>
        </a:p>
      </dgm:t>
    </dgm:pt>
    <dgm:pt modelId="{3D6B05CD-9A07-C443-9C30-CAE7992E38CC}" type="pres">
      <dgm:prSet presAssocID="{70F6F60D-521E-394C-9D84-E968235FD34F}" presName="wedge5" presStyleLbl="node1" presStyleIdx="4" presStyleCnt="5"/>
      <dgm:spPr/>
      <dgm:t>
        <a:bodyPr/>
        <a:lstStyle/>
        <a:p>
          <a:endParaRPr lang="en-US"/>
        </a:p>
      </dgm:t>
    </dgm:pt>
    <dgm:pt modelId="{116419F5-5EFA-134A-8A8B-0B4123928A0A}" type="pres">
      <dgm:prSet presAssocID="{70F6F60D-521E-394C-9D84-E968235FD34F}" presName="dummy5a" presStyleCnt="0"/>
      <dgm:spPr/>
    </dgm:pt>
    <dgm:pt modelId="{79BA4DF5-7A48-B94E-89C4-4321065BE855}" type="pres">
      <dgm:prSet presAssocID="{70F6F60D-521E-394C-9D84-E968235FD34F}" presName="dummy5b" presStyleCnt="0"/>
      <dgm:spPr/>
    </dgm:pt>
    <dgm:pt modelId="{87099F9A-50BB-A84F-8B77-AC4882BD3AA7}" type="pres">
      <dgm:prSet presAssocID="{70F6F60D-521E-394C-9D84-E968235FD34F}" presName="wedge5Tx" presStyleLbl="node1" presStyleIdx="4" presStyleCnt="5">
        <dgm:presLayoutVars>
          <dgm:chMax val="0"/>
          <dgm:chPref val="0"/>
          <dgm:bulletEnabled val="1"/>
        </dgm:presLayoutVars>
      </dgm:prSet>
      <dgm:spPr/>
      <dgm:t>
        <a:bodyPr/>
        <a:lstStyle/>
        <a:p>
          <a:endParaRPr lang="en-US"/>
        </a:p>
      </dgm:t>
    </dgm:pt>
    <dgm:pt modelId="{7E8F9ACB-3850-0647-82BF-AF19F8481017}" type="pres">
      <dgm:prSet presAssocID="{8B541812-79C6-4045-8837-3F2B9C748469}" presName="arrowWedge1" presStyleLbl="fgSibTrans2D1" presStyleIdx="0" presStyleCnt="5"/>
      <dgm:spPr/>
    </dgm:pt>
    <dgm:pt modelId="{A33254D1-EAEE-554E-AA6B-E16A92355C79}" type="pres">
      <dgm:prSet presAssocID="{D31446B4-25F7-7F44-8D8E-A03A48D8C2D1}" presName="arrowWedge2" presStyleLbl="fgSibTrans2D1" presStyleIdx="1" presStyleCnt="5"/>
      <dgm:spPr/>
    </dgm:pt>
    <dgm:pt modelId="{AB3FED0A-39A8-B547-B73C-BB0CF05B438C}" type="pres">
      <dgm:prSet presAssocID="{97156400-8CF9-344B-AB55-31DAB044F067}" presName="arrowWedge3" presStyleLbl="fgSibTrans2D1" presStyleIdx="2" presStyleCnt="5"/>
      <dgm:spPr/>
    </dgm:pt>
    <dgm:pt modelId="{6C73D111-9FFE-754E-BC66-EF10034F586A}" type="pres">
      <dgm:prSet presAssocID="{22C1E430-FB66-1746-BB5E-C82DC37D9933}" presName="arrowWedge4" presStyleLbl="fgSibTrans2D1" presStyleIdx="3" presStyleCnt="5"/>
      <dgm:spPr/>
    </dgm:pt>
    <dgm:pt modelId="{53DBC0ED-DEDA-4B45-87ED-2E155AF847AE}" type="pres">
      <dgm:prSet presAssocID="{AEED7F61-DD46-E341-88A4-CE228275C447}" presName="arrowWedge5" presStyleLbl="fgSibTrans2D1" presStyleIdx="4" presStyleCnt="5"/>
      <dgm:spPr/>
    </dgm:pt>
  </dgm:ptLst>
  <dgm:cxnLst>
    <dgm:cxn modelId="{4AB0EDE8-682C-FC40-AA9A-E95AF02C2B37}" type="presOf" srcId="{70F6F60D-521E-394C-9D84-E968235FD34F}" destId="{A19EC786-5D5A-EF42-8677-C5E275277252}" srcOrd="0" destOrd="0" presId="urn:microsoft.com/office/officeart/2005/8/layout/cycle8"/>
    <dgm:cxn modelId="{62294F08-CEEF-C644-AE8D-8B7C7B03DBB8}" type="presOf" srcId="{529FB763-0D6D-6446-AC85-D1E8FCB583C2}" destId="{3CE94448-8504-D249-BD10-2996680724AA}" srcOrd="0" destOrd="0" presId="urn:microsoft.com/office/officeart/2005/8/layout/cycle8"/>
    <dgm:cxn modelId="{0A1E858F-A3D0-5B45-AC50-05EF74E534CD}" type="presOf" srcId="{8A3BE87A-81BD-334C-B0D9-132D584E612D}" destId="{3C2B1E19-C2AA-2C4B-80CD-1D577BDCE375}" srcOrd="0" destOrd="0" presId="urn:microsoft.com/office/officeart/2005/8/layout/cycle8"/>
    <dgm:cxn modelId="{1E08AC2A-5DAB-3C47-BEE7-92DE459983A7}" srcId="{70F6F60D-521E-394C-9D84-E968235FD34F}" destId="{ABE5E899-ED75-D248-82D6-9FB35559D66F}" srcOrd="3" destOrd="0" parTransId="{C90D5465-4F98-CB48-B468-F07E7ED37516}" sibTransId="{22C1E430-FB66-1746-BB5E-C82DC37D9933}"/>
    <dgm:cxn modelId="{8704F59A-3CE3-1B4E-B23F-20DC2E9E7313}" srcId="{70F6F60D-521E-394C-9D84-E968235FD34F}" destId="{7080E2B0-E34A-D54D-AE24-FEBB40281ADB}" srcOrd="2" destOrd="0" parTransId="{F7E2D6AE-1555-7B45-9CA7-FF1E370A3A1D}" sibTransId="{97156400-8CF9-344B-AB55-31DAB044F067}"/>
    <dgm:cxn modelId="{56031ECA-B2F1-084D-BF94-D347D6C55EC5}" type="presOf" srcId="{529FB763-0D6D-6446-AC85-D1E8FCB583C2}" destId="{D87C63A8-618A-ED4E-AA4C-66FB5DA3510F}" srcOrd="1" destOrd="0" presId="urn:microsoft.com/office/officeart/2005/8/layout/cycle8"/>
    <dgm:cxn modelId="{A6971F5F-3755-C544-8BE4-5672467BA3C0}" type="presOf" srcId="{ABE5E899-ED75-D248-82D6-9FB35559D66F}" destId="{32D4FA55-013E-C34C-8DB7-F3B85C882CC4}" srcOrd="0" destOrd="0" presId="urn:microsoft.com/office/officeart/2005/8/layout/cycle8"/>
    <dgm:cxn modelId="{0A6824FA-4BA0-4F41-A1EA-70AFB58C775E}" type="presOf" srcId="{ABE5E899-ED75-D248-82D6-9FB35559D66F}" destId="{FCB702D3-C989-3946-ABC5-CDE45A9C6ED5}" srcOrd="1" destOrd="0" presId="urn:microsoft.com/office/officeart/2005/8/layout/cycle8"/>
    <dgm:cxn modelId="{AD0D17EE-EF8F-8044-BF36-1D0BFCC9A64E}" type="presOf" srcId="{8A3BE87A-81BD-334C-B0D9-132D584E612D}" destId="{73B28F0C-B355-E941-BDC6-F1162E5F58FF}" srcOrd="1" destOrd="0" presId="urn:microsoft.com/office/officeart/2005/8/layout/cycle8"/>
    <dgm:cxn modelId="{430EDDF4-36FF-8749-9772-5A1B3AE948B2}" srcId="{70F6F60D-521E-394C-9D84-E968235FD34F}" destId="{529FB763-0D6D-6446-AC85-D1E8FCB583C2}" srcOrd="0" destOrd="0" parTransId="{53B57EDE-20DA-8D4D-8DC8-9459F87DAE3B}" sibTransId="{8B541812-79C6-4045-8837-3F2B9C748469}"/>
    <dgm:cxn modelId="{992B105B-1586-8C4E-B109-C7D64935D52E}" type="presOf" srcId="{7080E2B0-E34A-D54D-AE24-FEBB40281ADB}" destId="{36EF482B-456A-0841-A212-445E615970FF}" srcOrd="1" destOrd="0" presId="urn:microsoft.com/office/officeart/2005/8/layout/cycle8"/>
    <dgm:cxn modelId="{9D01EC9D-A89D-F741-9286-506D277F3E40}" srcId="{70F6F60D-521E-394C-9D84-E968235FD34F}" destId="{EDDB470F-3660-5241-A662-DECCBD293DDE}" srcOrd="4" destOrd="0" parTransId="{FB218648-799D-9F48-AD4B-ADF90E961AB7}" sibTransId="{AEED7F61-DD46-E341-88A4-CE228275C447}"/>
    <dgm:cxn modelId="{D1F0E67F-9633-F040-BC91-E0C373B3959B}" type="presOf" srcId="{7080E2B0-E34A-D54D-AE24-FEBB40281ADB}" destId="{60103228-2110-4C46-BB54-3BB66BA7C38B}" srcOrd="0" destOrd="0" presId="urn:microsoft.com/office/officeart/2005/8/layout/cycle8"/>
    <dgm:cxn modelId="{77AA84B3-50AD-2644-92B5-42193E0ACDA0}" type="presOf" srcId="{EDDB470F-3660-5241-A662-DECCBD293DDE}" destId="{87099F9A-50BB-A84F-8B77-AC4882BD3AA7}" srcOrd="1" destOrd="0" presId="urn:microsoft.com/office/officeart/2005/8/layout/cycle8"/>
    <dgm:cxn modelId="{77F198F8-59CA-0840-956C-FE1EB443DB3B}" srcId="{70F6F60D-521E-394C-9D84-E968235FD34F}" destId="{8A3BE87A-81BD-334C-B0D9-132D584E612D}" srcOrd="1" destOrd="0" parTransId="{3B7C78F2-A57A-894B-BF21-E1EC3E8BFF79}" sibTransId="{D31446B4-25F7-7F44-8D8E-A03A48D8C2D1}"/>
    <dgm:cxn modelId="{EF035E99-CE90-9446-9CB4-68C13838FB9E}" type="presOf" srcId="{EDDB470F-3660-5241-A662-DECCBD293DDE}" destId="{3D6B05CD-9A07-C443-9C30-CAE7992E38CC}" srcOrd="0" destOrd="0" presId="urn:microsoft.com/office/officeart/2005/8/layout/cycle8"/>
    <dgm:cxn modelId="{92CBC342-D86C-E148-BE6A-EAA4C7D1D1DE}" type="presParOf" srcId="{A19EC786-5D5A-EF42-8677-C5E275277252}" destId="{3CE94448-8504-D249-BD10-2996680724AA}" srcOrd="0" destOrd="0" presId="urn:microsoft.com/office/officeart/2005/8/layout/cycle8"/>
    <dgm:cxn modelId="{72CD6437-CC83-7947-9D67-C41FCE5F0362}" type="presParOf" srcId="{A19EC786-5D5A-EF42-8677-C5E275277252}" destId="{3B5C167E-182D-0546-BF0A-49801AA2E282}" srcOrd="1" destOrd="0" presId="urn:microsoft.com/office/officeart/2005/8/layout/cycle8"/>
    <dgm:cxn modelId="{4CA9CFEC-67D1-3B44-A145-101A16AFA144}" type="presParOf" srcId="{A19EC786-5D5A-EF42-8677-C5E275277252}" destId="{B2B8ED9D-1B75-704E-8B2C-4AC4132841F9}" srcOrd="2" destOrd="0" presId="urn:microsoft.com/office/officeart/2005/8/layout/cycle8"/>
    <dgm:cxn modelId="{A5B41451-18F1-AC40-8ED4-160EA8C024A8}" type="presParOf" srcId="{A19EC786-5D5A-EF42-8677-C5E275277252}" destId="{D87C63A8-618A-ED4E-AA4C-66FB5DA3510F}" srcOrd="3" destOrd="0" presId="urn:microsoft.com/office/officeart/2005/8/layout/cycle8"/>
    <dgm:cxn modelId="{64BD34B8-F2AA-154E-86E0-455E888E2FB2}" type="presParOf" srcId="{A19EC786-5D5A-EF42-8677-C5E275277252}" destId="{3C2B1E19-C2AA-2C4B-80CD-1D577BDCE375}" srcOrd="4" destOrd="0" presId="urn:microsoft.com/office/officeart/2005/8/layout/cycle8"/>
    <dgm:cxn modelId="{4DB7DB78-96A9-F041-9356-B44BE75ED306}" type="presParOf" srcId="{A19EC786-5D5A-EF42-8677-C5E275277252}" destId="{B08B37CB-70C3-624C-8836-627891111B61}" srcOrd="5" destOrd="0" presId="urn:microsoft.com/office/officeart/2005/8/layout/cycle8"/>
    <dgm:cxn modelId="{3E8BA37E-E9A9-5044-8833-F0807635E38A}" type="presParOf" srcId="{A19EC786-5D5A-EF42-8677-C5E275277252}" destId="{394FCEEF-FF78-1F47-9980-9D5BAAE344C4}" srcOrd="6" destOrd="0" presId="urn:microsoft.com/office/officeart/2005/8/layout/cycle8"/>
    <dgm:cxn modelId="{E037F775-9199-B146-B390-FB4899665C3E}" type="presParOf" srcId="{A19EC786-5D5A-EF42-8677-C5E275277252}" destId="{73B28F0C-B355-E941-BDC6-F1162E5F58FF}" srcOrd="7" destOrd="0" presId="urn:microsoft.com/office/officeart/2005/8/layout/cycle8"/>
    <dgm:cxn modelId="{6DDD9CE3-732F-7049-9678-78CD19D74D2A}" type="presParOf" srcId="{A19EC786-5D5A-EF42-8677-C5E275277252}" destId="{60103228-2110-4C46-BB54-3BB66BA7C38B}" srcOrd="8" destOrd="0" presId="urn:microsoft.com/office/officeart/2005/8/layout/cycle8"/>
    <dgm:cxn modelId="{3FD9DE3F-59A4-1648-89FB-06B1B9A0A200}" type="presParOf" srcId="{A19EC786-5D5A-EF42-8677-C5E275277252}" destId="{76E6864D-310D-B041-84D3-02C903B2C8E5}" srcOrd="9" destOrd="0" presId="urn:microsoft.com/office/officeart/2005/8/layout/cycle8"/>
    <dgm:cxn modelId="{BAB4C82C-56B8-2F41-B022-E813166648E2}" type="presParOf" srcId="{A19EC786-5D5A-EF42-8677-C5E275277252}" destId="{7802201A-154A-CE47-B006-05D0F97263A3}" srcOrd="10" destOrd="0" presId="urn:microsoft.com/office/officeart/2005/8/layout/cycle8"/>
    <dgm:cxn modelId="{5B1FB937-116F-8A40-BFF1-6149DF0B1A78}" type="presParOf" srcId="{A19EC786-5D5A-EF42-8677-C5E275277252}" destId="{36EF482B-456A-0841-A212-445E615970FF}" srcOrd="11" destOrd="0" presId="urn:microsoft.com/office/officeart/2005/8/layout/cycle8"/>
    <dgm:cxn modelId="{9C11CF69-1021-2442-8A6B-FF5744591B12}" type="presParOf" srcId="{A19EC786-5D5A-EF42-8677-C5E275277252}" destId="{32D4FA55-013E-C34C-8DB7-F3B85C882CC4}" srcOrd="12" destOrd="0" presId="urn:microsoft.com/office/officeart/2005/8/layout/cycle8"/>
    <dgm:cxn modelId="{BF3046C8-22B9-F945-8231-CFF42B9BAD1D}" type="presParOf" srcId="{A19EC786-5D5A-EF42-8677-C5E275277252}" destId="{5D64CD58-001F-5847-9F27-2499D4D652BD}" srcOrd="13" destOrd="0" presId="urn:microsoft.com/office/officeart/2005/8/layout/cycle8"/>
    <dgm:cxn modelId="{6B4DEF46-2B7F-2148-A391-525D51CC6C46}" type="presParOf" srcId="{A19EC786-5D5A-EF42-8677-C5E275277252}" destId="{96B1A57F-FC62-DD43-B1DF-40EF04B29BB5}" srcOrd="14" destOrd="0" presId="urn:microsoft.com/office/officeart/2005/8/layout/cycle8"/>
    <dgm:cxn modelId="{AE8C9BFF-12ED-FD4A-9219-3944E569ACEF}" type="presParOf" srcId="{A19EC786-5D5A-EF42-8677-C5E275277252}" destId="{FCB702D3-C989-3946-ABC5-CDE45A9C6ED5}" srcOrd="15" destOrd="0" presId="urn:microsoft.com/office/officeart/2005/8/layout/cycle8"/>
    <dgm:cxn modelId="{C32233DA-2696-D94A-80C3-63B57A5F071B}" type="presParOf" srcId="{A19EC786-5D5A-EF42-8677-C5E275277252}" destId="{3D6B05CD-9A07-C443-9C30-CAE7992E38CC}" srcOrd="16" destOrd="0" presId="urn:microsoft.com/office/officeart/2005/8/layout/cycle8"/>
    <dgm:cxn modelId="{64AADDA3-1460-CF4A-8ADB-BCA93E6BA29A}" type="presParOf" srcId="{A19EC786-5D5A-EF42-8677-C5E275277252}" destId="{116419F5-5EFA-134A-8A8B-0B4123928A0A}" srcOrd="17" destOrd="0" presId="urn:microsoft.com/office/officeart/2005/8/layout/cycle8"/>
    <dgm:cxn modelId="{EA655E10-BABB-914E-B1FE-75A3D273F901}" type="presParOf" srcId="{A19EC786-5D5A-EF42-8677-C5E275277252}" destId="{79BA4DF5-7A48-B94E-89C4-4321065BE855}" srcOrd="18" destOrd="0" presId="urn:microsoft.com/office/officeart/2005/8/layout/cycle8"/>
    <dgm:cxn modelId="{C1401590-5045-6E43-8CBA-019F2727526C}" type="presParOf" srcId="{A19EC786-5D5A-EF42-8677-C5E275277252}" destId="{87099F9A-50BB-A84F-8B77-AC4882BD3AA7}" srcOrd="19" destOrd="0" presId="urn:microsoft.com/office/officeart/2005/8/layout/cycle8"/>
    <dgm:cxn modelId="{2594FB85-2E8B-2E43-A56F-87B56671C2C8}" type="presParOf" srcId="{A19EC786-5D5A-EF42-8677-C5E275277252}" destId="{7E8F9ACB-3850-0647-82BF-AF19F8481017}" srcOrd="20" destOrd="0" presId="urn:microsoft.com/office/officeart/2005/8/layout/cycle8"/>
    <dgm:cxn modelId="{4F6BF9C5-5A03-0345-B9E9-7BE822C2E50A}" type="presParOf" srcId="{A19EC786-5D5A-EF42-8677-C5E275277252}" destId="{A33254D1-EAEE-554E-AA6B-E16A92355C79}" srcOrd="21" destOrd="0" presId="urn:microsoft.com/office/officeart/2005/8/layout/cycle8"/>
    <dgm:cxn modelId="{33AF9DBF-80E8-0544-81E5-7F7404CB29CA}" type="presParOf" srcId="{A19EC786-5D5A-EF42-8677-C5E275277252}" destId="{AB3FED0A-39A8-B547-B73C-BB0CF05B438C}" srcOrd="22" destOrd="0" presId="urn:microsoft.com/office/officeart/2005/8/layout/cycle8"/>
    <dgm:cxn modelId="{CC330018-DD71-5D46-BCE6-E2208528E452}" type="presParOf" srcId="{A19EC786-5D5A-EF42-8677-C5E275277252}" destId="{6C73D111-9FFE-754E-BC66-EF10034F586A}" srcOrd="23" destOrd="0" presId="urn:microsoft.com/office/officeart/2005/8/layout/cycle8"/>
    <dgm:cxn modelId="{B8C1CEE7-A027-7F4A-A484-3043B37D060A}" type="presParOf" srcId="{A19EC786-5D5A-EF42-8677-C5E275277252}" destId="{53DBC0ED-DEDA-4B45-87ED-2E155AF847AE}" srcOrd="2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3E6DC87-5E03-E54B-839B-BC7992D423CC}" type="doc">
      <dgm:prSet loTypeId="urn:microsoft.com/office/officeart/2005/8/layout/radial4" loCatId="" qsTypeId="urn:microsoft.com/office/officeart/2005/8/quickstyle/simple4" qsCatId="simple" csTypeId="urn:microsoft.com/office/officeart/2005/8/colors/colorful3" csCatId="colorful" phldr="1"/>
      <dgm:spPr/>
      <dgm:t>
        <a:bodyPr/>
        <a:lstStyle/>
        <a:p>
          <a:endParaRPr lang="en-US"/>
        </a:p>
      </dgm:t>
    </dgm:pt>
    <dgm:pt modelId="{41917D00-9C5D-6A46-8754-0BBED7F9D303}">
      <dgm:prSet phldrT="[Text]"/>
      <dgm:spPr/>
      <dgm:t>
        <a:bodyPr/>
        <a:lstStyle/>
        <a:p>
          <a:r>
            <a:rPr lang="en-US" dirty="0" smtClean="0"/>
            <a:t>?</a:t>
          </a:r>
          <a:endParaRPr lang="en-US" dirty="0"/>
        </a:p>
      </dgm:t>
    </dgm:pt>
    <dgm:pt modelId="{5BA4AFF8-3CF0-1049-A444-9A1FC95505A7}" type="parTrans" cxnId="{F778D285-95EA-4445-AF28-248507AFD95A}">
      <dgm:prSet/>
      <dgm:spPr/>
      <dgm:t>
        <a:bodyPr/>
        <a:lstStyle/>
        <a:p>
          <a:endParaRPr lang="en-US"/>
        </a:p>
      </dgm:t>
    </dgm:pt>
    <dgm:pt modelId="{466E8C2E-10BD-A241-9E9F-C79A7D0DBB20}" type="sibTrans" cxnId="{F778D285-95EA-4445-AF28-248507AFD95A}">
      <dgm:prSet/>
      <dgm:spPr/>
      <dgm:t>
        <a:bodyPr/>
        <a:lstStyle/>
        <a:p>
          <a:endParaRPr lang="en-US"/>
        </a:p>
      </dgm:t>
    </dgm:pt>
    <dgm:pt modelId="{B99DBE88-31B1-124C-A7B4-8B61C64473FB}">
      <dgm:prSet phldrT="[Text]"/>
      <dgm:spPr/>
      <dgm:t>
        <a:bodyPr/>
        <a:lstStyle/>
        <a:p>
          <a:r>
            <a:rPr lang="en-US" dirty="0" smtClean="0"/>
            <a:t>Timeliness</a:t>
          </a:r>
          <a:endParaRPr lang="en-US" dirty="0"/>
        </a:p>
      </dgm:t>
    </dgm:pt>
    <dgm:pt modelId="{D9168C8D-93D5-AC4B-8AC8-D6D77AEC5075}" type="parTrans" cxnId="{B06190BC-878A-BD46-A127-938F1A5BBACE}">
      <dgm:prSet/>
      <dgm:spPr/>
      <dgm:t>
        <a:bodyPr/>
        <a:lstStyle/>
        <a:p>
          <a:endParaRPr lang="en-US"/>
        </a:p>
      </dgm:t>
    </dgm:pt>
    <dgm:pt modelId="{A496EE68-5ED1-A444-A203-B25A4850542F}" type="sibTrans" cxnId="{B06190BC-878A-BD46-A127-938F1A5BBACE}">
      <dgm:prSet/>
      <dgm:spPr/>
      <dgm:t>
        <a:bodyPr/>
        <a:lstStyle/>
        <a:p>
          <a:endParaRPr lang="en-US"/>
        </a:p>
      </dgm:t>
    </dgm:pt>
    <dgm:pt modelId="{1CB21B9E-BD38-1348-AB7B-B0ADB55F43E2}">
      <dgm:prSet phldrT="[Text]"/>
      <dgm:spPr/>
      <dgm:t>
        <a:bodyPr/>
        <a:lstStyle/>
        <a:p>
          <a:r>
            <a:rPr lang="en-US" dirty="0" smtClean="0"/>
            <a:t>Accuracy</a:t>
          </a:r>
          <a:endParaRPr lang="en-US" dirty="0"/>
        </a:p>
      </dgm:t>
    </dgm:pt>
    <dgm:pt modelId="{6E330B9F-2C43-4947-BDE3-BB351A97BA19}" type="parTrans" cxnId="{54242719-5EBB-4B4F-9636-AF2EF724356B}">
      <dgm:prSet/>
      <dgm:spPr/>
      <dgm:t>
        <a:bodyPr/>
        <a:lstStyle/>
        <a:p>
          <a:endParaRPr lang="en-US"/>
        </a:p>
      </dgm:t>
    </dgm:pt>
    <dgm:pt modelId="{8A59D828-7289-B047-9E20-2276632A10B7}" type="sibTrans" cxnId="{54242719-5EBB-4B4F-9636-AF2EF724356B}">
      <dgm:prSet/>
      <dgm:spPr/>
      <dgm:t>
        <a:bodyPr/>
        <a:lstStyle/>
        <a:p>
          <a:endParaRPr lang="en-US"/>
        </a:p>
      </dgm:t>
    </dgm:pt>
    <dgm:pt modelId="{8DDE9CA7-FFAD-914D-A946-2DA5AE030724}">
      <dgm:prSet phldrT="[Text]"/>
      <dgm:spPr/>
      <dgm:t>
        <a:bodyPr/>
        <a:lstStyle/>
        <a:p>
          <a:r>
            <a:rPr lang="en-US" dirty="0" smtClean="0"/>
            <a:t>Analysis</a:t>
          </a:r>
          <a:endParaRPr lang="en-US" dirty="0"/>
        </a:p>
      </dgm:t>
    </dgm:pt>
    <dgm:pt modelId="{769FC503-A8A0-3A43-8E82-C9B6248BAAE9}" type="parTrans" cxnId="{6044770F-410E-3E4C-862D-048D4F9563C1}">
      <dgm:prSet/>
      <dgm:spPr/>
      <dgm:t>
        <a:bodyPr/>
        <a:lstStyle/>
        <a:p>
          <a:endParaRPr lang="en-US"/>
        </a:p>
      </dgm:t>
    </dgm:pt>
    <dgm:pt modelId="{7360EF86-4D4F-A14F-94E9-62A736CA0498}" type="sibTrans" cxnId="{6044770F-410E-3E4C-862D-048D4F9563C1}">
      <dgm:prSet/>
      <dgm:spPr/>
      <dgm:t>
        <a:bodyPr/>
        <a:lstStyle/>
        <a:p>
          <a:endParaRPr lang="en-US"/>
        </a:p>
      </dgm:t>
    </dgm:pt>
    <dgm:pt modelId="{D72F991B-3A49-9548-B9BD-B5DB5AF202A7}">
      <dgm:prSet phldrT="[Text]"/>
      <dgm:spPr/>
      <dgm:t>
        <a:bodyPr/>
        <a:lstStyle/>
        <a:p>
          <a:r>
            <a:rPr lang="en-US" dirty="0" smtClean="0"/>
            <a:t>Integration</a:t>
          </a:r>
          <a:endParaRPr lang="en-US" dirty="0"/>
        </a:p>
      </dgm:t>
    </dgm:pt>
    <dgm:pt modelId="{674F5E6F-91F8-DA4C-B32B-8AB4BFCBF8A4}" type="parTrans" cxnId="{E3DCC88E-5D32-434F-AE91-3D441CA269B9}">
      <dgm:prSet/>
      <dgm:spPr/>
      <dgm:t>
        <a:bodyPr/>
        <a:lstStyle/>
        <a:p>
          <a:endParaRPr lang="en-US"/>
        </a:p>
      </dgm:t>
    </dgm:pt>
    <dgm:pt modelId="{BF00111B-3349-9140-A2F2-3F56ECCF25C0}" type="sibTrans" cxnId="{E3DCC88E-5D32-434F-AE91-3D441CA269B9}">
      <dgm:prSet/>
      <dgm:spPr/>
      <dgm:t>
        <a:bodyPr/>
        <a:lstStyle/>
        <a:p>
          <a:endParaRPr lang="en-US"/>
        </a:p>
      </dgm:t>
    </dgm:pt>
    <dgm:pt modelId="{212B6DAD-90DE-0D49-A91C-C38F7CA4DC83}">
      <dgm:prSet phldrT="[Text]"/>
      <dgm:spPr/>
      <dgm:t>
        <a:bodyPr/>
        <a:lstStyle/>
        <a:p>
          <a:r>
            <a:rPr lang="en-US" dirty="0" smtClean="0"/>
            <a:t>Usage</a:t>
          </a:r>
          <a:endParaRPr lang="en-US" dirty="0"/>
        </a:p>
      </dgm:t>
    </dgm:pt>
    <dgm:pt modelId="{F2825053-2425-4943-9EE8-583CBF292498}" type="parTrans" cxnId="{21800C4B-1990-684D-AD2E-8FA292A50D55}">
      <dgm:prSet/>
      <dgm:spPr/>
      <dgm:t>
        <a:bodyPr/>
        <a:lstStyle/>
        <a:p>
          <a:endParaRPr lang="en-US"/>
        </a:p>
      </dgm:t>
    </dgm:pt>
    <dgm:pt modelId="{07A01672-7C5E-5144-A1B4-C2127D7804F1}" type="sibTrans" cxnId="{21800C4B-1990-684D-AD2E-8FA292A50D55}">
      <dgm:prSet/>
      <dgm:spPr/>
      <dgm:t>
        <a:bodyPr/>
        <a:lstStyle/>
        <a:p>
          <a:endParaRPr lang="en-US"/>
        </a:p>
      </dgm:t>
    </dgm:pt>
    <dgm:pt modelId="{3AD04E31-94F3-9F47-AB3F-DF7F2FD8CEAC}">
      <dgm:prSet phldrT="[Text]"/>
      <dgm:spPr/>
      <dgm:t>
        <a:bodyPr/>
        <a:lstStyle/>
        <a:p>
          <a:r>
            <a:rPr lang="en-US" dirty="0" smtClean="0"/>
            <a:t>Cost</a:t>
          </a:r>
          <a:endParaRPr lang="en-US" dirty="0"/>
        </a:p>
      </dgm:t>
    </dgm:pt>
    <dgm:pt modelId="{80232548-AEE4-734E-AF2E-E0047F2CD01E}" type="parTrans" cxnId="{25E44162-B5CD-BC44-A234-D194C97D2A90}">
      <dgm:prSet/>
      <dgm:spPr/>
      <dgm:t>
        <a:bodyPr/>
        <a:lstStyle/>
        <a:p>
          <a:endParaRPr lang="en-US"/>
        </a:p>
      </dgm:t>
    </dgm:pt>
    <dgm:pt modelId="{C8A28ADA-E62B-1747-B232-C6F18E7A0422}" type="sibTrans" cxnId="{25E44162-B5CD-BC44-A234-D194C97D2A90}">
      <dgm:prSet/>
      <dgm:spPr/>
      <dgm:t>
        <a:bodyPr/>
        <a:lstStyle/>
        <a:p>
          <a:endParaRPr lang="en-US"/>
        </a:p>
      </dgm:t>
    </dgm:pt>
    <dgm:pt modelId="{B63E4573-B5CC-534F-8BE7-2D9D12982787}" type="pres">
      <dgm:prSet presAssocID="{A3E6DC87-5E03-E54B-839B-BC7992D423CC}" presName="cycle" presStyleCnt="0">
        <dgm:presLayoutVars>
          <dgm:chMax val="1"/>
          <dgm:dir/>
          <dgm:animLvl val="ctr"/>
          <dgm:resizeHandles val="exact"/>
        </dgm:presLayoutVars>
      </dgm:prSet>
      <dgm:spPr/>
      <dgm:t>
        <a:bodyPr/>
        <a:lstStyle/>
        <a:p>
          <a:endParaRPr lang="en-US"/>
        </a:p>
      </dgm:t>
    </dgm:pt>
    <dgm:pt modelId="{49769FDC-41FF-C944-A49B-A0E38868A097}" type="pres">
      <dgm:prSet presAssocID="{41917D00-9C5D-6A46-8754-0BBED7F9D303}" presName="centerShape" presStyleLbl="node0" presStyleIdx="0" presStyleCnt="1"/>
      <dgm:spPr/>
      <dgm:t>
        <a:bodyPr/>
        <a:lstStyle/>
        <a:p>
          <a:endParaRPr lang="en-US"/>
        </a:p>
      </dgm:t>
    </dgm:pt>
    <dgm:pt modelId="{4DF1EF89-FEC2-FD40-853C-103440C227A5}" type="pres">
      <dgm:prSet presAssocID="{D9168C8D-93D5-AC4B-8AC8-D6D77AEC5075}" presName="parTrans" presStyleLbl="bgSibTrans2D1" presStyleIdx="0" presStyleCnt="6"/>
      <dgm:spPr/>
      <dgm:t>
        <a:bodyPr/>
        <a:lstStyle/>
        <a:p>
          <a:endParaRPr lang="en-US"/>
        </a:p>
      </dgm:t>
    </dgm:pt>
    <dgm:pt modelId="{56211172-206B-C84E-9A6C-3725398136F1}" type="pres">
      <dgm:prSet presAssocID="{B99DBE88-31B1-124C-A7B4-8B61C64473FB}" presName="node" presStyleLbl="node1" presStyleIdx="0" presStyleCnt="6">
        <dgm:presLayoutVars>
          <dgm:bulletEnabled val="1"/>
        </dgm:presLayoutVars>
      </dgm:prSet>
      <dgm:spPr/>
      <dgm:t>
        <a:bodyPr/>
        <a:lstStyle/>
        <a:p>
          <a:endParaRPr lang="en-US"/>
        </a:p>
      </dgm:t>
    </dgm:pt>
    <dgm:pt modelId="{3D174960-4253-9A4C-8EED-DF254176BBD6}" type="pres">
      <dgm:prSet presAssocID="{6E330B9F-2C43-4947-BDE3-BB351A97BA19}" presName="parTrans" presStyleLbl="bgSibTrans2D1" presStyleIdx="1" presStyleCnt="6"/>
      <dgm:spPr/>
      <dgm:t>
        <a:bodyPr/>
        <a:lstStyle/>
        <a:p>
          <a:endParaRPr lang="en-US"/>
        </a:p>
      </dgm:t>
    </dgm:pt>
    <dgm:pt modelId="{13251557-423E-E040-B68F-B15B99D904F4}" type="pres">
      <dgm:prSet presAssocID="{1CB21B9E-BD38-1348-AB7B-B0ADB55F43E2}" presName="node" presStyleLbl="node1" presStyleIdx="1" presStyleCnt="6">
        <dgm:presLayoutVars>
          <dgm:bulletEnabled val="1"/>
        </dgm:presLayoutVars>
      </dgm:prSet>
      <dgm:spPr/>
      <dgm:t>
        <a:bodyPr/>
        <a:lstStyle/>
        <a:p>
          <a:endParaRPr lang="en-US"/>
        </a:p>
      </dgm:t>
    </dgm:pt>
    <dgm:pt modelId="{DA3238CD-BE1E-CE4E-BEDF-C2C62F01B813}" type="pres">
      <dgm:prSet presAssocID="{769FC503-A8A0-3A43-8E82-C9B6248BAAE9}" presName="parTrans" presStyleLbl="bgSibTrans2D1" presStyleIdx="2" presStyleCnt="6"/>
      <dgm:spPr/>
      <dgm:t>
        <a:bodyPr/>
        <a:lstStyle/>
        <a:p>
          <a:endParaRPr lang="en-US"/>
        </a:p>
      </dgm:t>
    </dgm:pt>
    <dgm:pt modelId="{31B719DA-5A31-D346-AED6-703C9A403473}" type="pres">
      <dgm:prSet presAssocID="{8DDE9CA7-FFAD-914D-A946-2DA5AE030724}" presName="node" presStyleLbl="node1" presStyleIdx="2" presStyleCnt="6">
        <dgm:presLayoutVars>
          <dgm:bulletEnabled val="1"/>
        </dgm:presLayoutVars>
      </dgm:prSet>
      <dgm:spPr/>
      <dgm:t>
        <a:bodyPr/>
        <a:lstStyle/>
        <a:p>
          <a:endParaRPr lang="en-US"/>
        </a:p>
      </dgm:t>
    </dgm:pt>
    <dgm:pt modelId="{E5875E52-6CAD-2244-A430-E3676C27CCAB}" type="pres">
      <dgm:prSet presAssocID="{674F5E6F-91F8-DA4C-B32B-8AB4BFCBF8A4}" presName="parTrans" presStyleLbl="bgSibTrans2D1" presStyleIdx="3" presStyleCnt="6"/>
      <dgm:spPr/>
      <dgm:t>
        <a:bodyPr/>
        <a:lstStyle/>
        <a:p>
          <a:endParaRPr lang="en-US"/>
        </a:p>
      </dgm:t>
    </dgm:pt>
    <dgm:pt modelId="{75260D39-C998-454B-A8A3-72FF760F0415}" type="pres">
      <dgm:prSet presAssocID="{D72F991B-3A49-9548-B9BD-B5DB5AF202A7}" presName="node" presStyleLbl="node1" presStyleIdx="3" presStyleCnt="6">
        <dgm:presLayoutVars>
          <dgm:bulletEnabled val="1"/>
        </dgm:presLayoutVars>
      </dgm:prSet>
      <dgm:spPr/>
      <dgm:t>
        <a:bodyPr/>
        <a:lstStyle/>
        <a:p>
          <a:endParaRPr lang="en-US"/>
        </a:p>
      </dgm:t>
    </dgm:pt>
    <dgm:pt modelId="{A34AAC86-48B8-FF42-95AA-8A996F84436F}" type="pres">
      <dgm:prSet presAssocID="{F2825053-2425-4943-9EE8-583CBF292498}" presName="parTrans" presStyleLbl="bgSibTrans2D1" presStyleIdx="4" presStyleCnt="6"/>
      <dgm:spPr/>
      <dgm:t>
        <a:bodyPr/>
        <a:lstStyle/>
        <a:p>
          <a:endParaRPr lang="en-US"/>
        </a:p>
      </dgm:t>
    </dgm:pt>
    <dgm:pt modelId="{E23F36FA-B3FF-9744-A831-BB8B87A8A01B}" type="pres">
      <dgm:prSet presAssocID="{212B6DAD-90DE-0D49-A91C-C38F7CA4DC83}" presName="node" presStyleLbl="node1" presStyleIdx="4" presStyleCnt="6">
        <dgm:presLayoutVars>
          <dgm:bulletEnabled val="1"/>
        </dgm:presLayoutVars>
      </dgm:prSet>
      <dgm:spPr/>
      <dgm:t>
        <a:bodyPr/>
        <a:lstStyle/>
        <a:p>
          <a:endParaRPr lang="en-US"/>
        </a:p>
      </dgm:t>
    </dgm:pt>
    <dgm:pt modelId="{536A3BFC-ABED-724F-B5E8-1B79B657FE2B}" type="pres">
      <dgm:prSet presAssocID="{80232548-AEE4-734E-AF2E-E0047F2CD01E}" presName="parTrans" presStyleLbl="bgSibTrans2D1" presStyleIdx="5" presStyleCnt="6"/>
      <dgm:spPr/>
      <dgm:t>
        <a:bodyPr/>
        <a:lstStyle/>
        <a:p>
          <a:endParaRPr lang="en-US"/>
        </a:p>
      </dgm:t>
    </dgm:pt>
    <dgm:pt modelId="{2462B454-B620-DE47-BE80-BBB1F645BE62}" type="pres">
      <dgm:prSet presAssocID="{3AD04E31-94F3-9F47-AB3F-DF7F2FD8CEAC}" presName="node" presStyleLbl="node1" presStyleIdx="5" presStyleCnt="6">
        <dgm:presLayoutVars>
          <dgm:bulletEnabled val="1"/>
        </dgm:presLayoutVars>
      </dgm:prSet>
      <dgm:spPr/>
      <dgm:t>
        <a:bodyPr/>
        <a:lstStyle/>
        <a:p>
          <a:endParaRPr lang="en-US"/>
        </a:p>
      </dgm:t>
    </dgm:pt>
  </dgm:ptLst>
  <dgm:cxnLst>
    <dgm:cxn modelId="{55457379-EE16-A143-AC21-52FD6009B0F4}" type="presOf" srcId="{3AD04E31-94F3-9F47-AB3F-DF7F2FD8CEAC}" destId="{2462B454-B620-DE47-BE80-BBB1F645BE62}" srcOrd="0" destOrd="0" presId="urn:microsoft.com/office/officeart/2005/8/layout/radial4"/>
    <dgm:cxn modelId="{AEDF103E-EE88-0F4F-A248-247B5D70E6A2}" type="presOf" srcId="{80232548-AEE4-734E-AF2E-E0047F2CD01E}" destId="{536A3BFC-ABED-724F-B5E8-1B79B657FE2B}" srcOrd="0" destOrd="0" presId="urn:microsoft.com/office/officeart/2005/8/layout/radial4"/>
    <dgm:cxn modelId="{E3DCC88E-5D32-434F-AE91-3D441CA269B9}" srcId="{41917D00-9C5D-6A46-8754-0BBED7F9D303}" destId="{D72F991B-3A49-9548-B9BD-B5DB5AF202A7}" srcOrd="3" destOrd="0" parTransId="{674F5E6F-91F8-DA4C-B32B-8AB4BFCBF8A4}" sibTransId="{BF00111B-3349-9140-A2F2-3F56ECCF25C0}"/>
    <dgm:cxn modelId="{5DAC4BAF-7BA9-7F4B-93AC-677561077803}" type="presOf" srcId="{F2825053-2425-4943-9EE8-583CBF292498}" destId="{A34AAC86-48B8-FF42-95AA-8A996F84436F}" srcOrd="0" destOrd="0" presId="urn:microsoft.com/office/officeart/2005/8/layout/radial4"/>
    <dgm:cxn modelId="{6044770F-410E-3E4C-862D-048D4F9563C1}" srcId="{41917D00-9C5D-6A46-8754-0BBED7F9D303}" destId="{8DDE9CA7-FFAD-914D-A946-2DA5AE030724}" srcOrd="2" destOrd="0" parTransId="{769FC503-A8A0-3A43-8E82-C9B6248BAAE9}" sibTransId="{7360EF86-4D4F-A14F-94E9-62A736CA0498}"/>
    <dgm:cxn modelId="{0713BB17-F19A-1C44-957E-388EEFCDF429}" type="presOf" srcId="{A3E6DC87-5E03-E54B-839B-BC7992D423CC}" destId="{B63E4573-B5CC-534F-8BE7-2D9D12982787}" srcOrd="0" destOrd="0" presId="urn:microsoft.com/office/officeart/2005/8/layout/radial4"/>
    <dgm:cxn modelId="{2CC27BB6-2E62-F54E-BB8C-D261E31CEFC6}" type="presOf" srcId="{1CB21B9E-BD38-1348-AB7B-B0ADB55F43E2}" destId="{13251557-423E-E040-B68F-B15B99D904F4}" srcOrd="0" destOrd="0" presId="urn:microsoft.com/office/officeart/2005/8/layout/radial4"/>
    <dgm:cxn modelId="{54242719-5EBB-4B4F-9636-AF2EF724356B}" srcId="{41917D00-9C5D-6A46-8754-0BBED7F9D303}" destId="{1CB21B9E-BD38-1348-AB7B-B0ADB55F43E2}" srcOrd="1" destOrd="0" parTransId="{6E330B9F-2C43-4947-BDE3-BB351A97BA19}" sibTransId="{8A59D828-7289-B047-9E20-2276632A10B7}"/>
    <dgm:cxn modelId="{36AA34B2-FAD9-E445-B33C-D57CD31C4D93}" type="presOf" srcId="{D9168C8D-93D5-AC4B-8AC8-D6D77AEC5075}" destId="{4DF1EF89-FEC2-FD40-853C-103440C227A5}" srcOrd="0" destOrd="0" presId="urn:microsoft.com/office/officeart/2005/8/layout/radial4"/>
    <dgm:cxn modelId="{5BF596C6-8E77-6D44-9080-D0A5010D835C}" type="presOf" srcId="{8DDE9CA7-FFAD-914D-A946-2DA5AE030724}" destId="{31B719DA-5A31-D346-AED6-703C9A403473}" srcOrd="0" destOrd="0" presId="urn:microsoft.com/office/officeart/2005/8/layout/radial4"/>
    <dgm:cxn modelId="{F778D285-95EA-4445-AF28-248507AFD95A}" srcId="{A3E6DC87-5E03-E54B-839B-BC7992D423CC}" destId="{41917D00-9C5D-6A46-8754-0BBED7F9D303}" srcOrd="0" destOrd="0" parTransId="{5BA4AFF8-3CF0-1049-A444-9A1FC95505A7}" sibTransId="{466E8C2E-10BD-A241-9E9F-C79A7D0DBB20}"/>
    <dgm:cxn modelId="{25E44162-B5CD-BC44-A234-D194C97D2A90}" srcId="{41917D00-9C5D-6A46-8754-0BBED7F9D303}" destId="{3AD04E31-94F3-9F47-AB3F-DF7F2FD8CEAC}" srcOrd="5" destOrd="0" parTransId="{80232548-AEE4-734E-AF2E-E0047F2CD01E}" sibTransId="{C8A28ADA-E62B-1747-B232-C6F18E7A0422}"/>
    <dgm:cxn modelId="{E2944709-DAF3-8B4E-A5D6-FB5627682443}" type="presOf" srcId="{212B6DAD-90DE-0D49-A91C-C38F7CA4DC83}" destId="{E23F36FA-B3FF-9744-A831-BB8B87A8A01B}" srcOrd="0" destOrd="0" presId="urn:microsoft.com/office/officeart/2005/8/layout/radial4"/>
    <dgm:cxn modelId="{6AEF3CD9-1629-E348-9E6E-2E31835AA852}" type="presOf" srcId="{41917D00-9C5D-6A46-8754-0BBED7F9D303}" destId="{49769FDC-41FF-C944-A49B-A0E38868A097}" srcOrd="0" destOrd="0" presId="urn:microsoft.com/office/officeart/2005/8/layout/radial4"/>
    <dgm:cxn modelId="{7FF2D6FF-9481-4F43-A5E8-BD2FBEAC16FB}" type="presOf" srcId="{B99DBE88-31B1-124C-A7B4-8B61C64473FB}" destId="{56211172-206B-C84E-9A6C-3725398136F1}" srcOrd="0" destOrd="0" presId="urn:microsoft.com/office/officeart/2005/8/layout/radial4"/>
    <dgm:cxn modelId="{AB4FD159-6DDD-F447-AB9B-C30D4474F1F3}" type="presOf" srcId="{769FC503-A8A0-3A43-8E82-C9B6248BAAE9}" destId="{DA3238CD-BE1E-CE4E-BEDF-C2C62F01B813}" srcOrd="0" destOrd="0" presId="urn:microsoft.com/office/officeart/2005/8/layout/radial4"/>
    <dgm:cxn modelId="{D4B62A90-C245-904E-AE30-9B97D0C44843}" type="presOf" srcId="{D72F991B-3A49-9548-B9BD-B5DB5AF202A7}" destId="{75260D39-C998-454B-A8A3-72FF760F0415}" srcOrd="0" destOrd="0" presId="urn:microsoft.com/office/officeart/2005/8/layout/radial4"/>
    <dgm:cxn modelId="{F6D423C5-DF2F-4F4E-B0DD-43F68CF989AA}" type="presOf" srcId="{674F5E6F-91F8-DA4C-B32B-8AB4BFCBF8A4}" destId="{E5875E52-6CAD-2244-A430-E3676C27CCAB}" srcOrd="0" destOrd="0" presId="urn:microsoft.com/office/officeart/2005/8/layout/radial4"/>
    <dgm:cxn modelId="{21800C4B-1990-684D-AD2E-8FA292A50D55}" srcId="{41917D00-9C5D-6A46-8754-0BBED7F9D303}" destId="{212B6DAD-90DE-0D49-A91C-C38F7CA4DC83}" srcOrd="4" destOrd="0" parTransId="{F2825053-2425-4943-9EE8-583CBF292498}" sibTransId="{07A01672-7C5E-5144-A1B4-C2127D7804F1}"/>
    <dgm:cxn modelId="{B06190BC-878A-BD46-A127-938F1A5BBACE}" srcId="{41917D00-9C5D-6A46-8754-0BBED7F9D303}" destId="{B99DBE88-31B1-124C-A7B4-8B61C64473FB}" srcOrd="0" destOrd="0" parTransId="{D9168C8D-93D5-AC4B-8AC8-D6D77AEC5075}" sibTransId="{A496EE68-5ED1-A444-A203-B25A4850542F}"/>
    <dgm:cxn modelId="{60FE262A-8103-7D44-BC8B-EC7E54E5DEAD}" type="presOf" srcId="{6E330B9F-2C43-4947-BDE3-BB351A97BA19}" destId="{3D174960-4253-9A4C-8EED-DF254176BBD6}" srcOrd="0" destOrd="0" presId="urn:microsoft.com/office/officeart/2005/8/layout/radial4"/>
    <dgm:cxn modelId="{25537F08-EA97-3843-85C7-1011FE65FC23}" type="presParOf" srcId="{B63E4573-B5CC-534F-8BE7-2D9D12982787}" destId="{49769FDC-41FF-C944-A49B-A0E38868A097}" srcOrd="0" destOrd="0" presId="urn:microsoft.com/office/officeart/2005/8/layout/radial4"/>
    <dgm:cxn modelId="{099BE2BF-81FB-4840-A0C2-93D71AA87C42}" type="presParOf" srcId="{B63E4573-B5CC-534F-8BE7-2D9D12982787}" destId="{4DF1EF89-FEC2-FD40-853C-103440C227A5}" srcOrd="1" destOrd="0" presId="urn:microsoft.com/office/officeart/2005/8/layout/radial4"/>
    <dgm:cxn modelId="{639842A7-756A-1C49-8CF7-0612E7012DFC}" type="presParOf" srcId="{B63E4573-B5CC-534F-8BE7-2D9D12982787}" destId="{56211172-206B-C84E-9A6C-3725398136F1}" srcOrd="2" destOrd="0" presId="urn:microsoft.com/office/officeart/2005/8/layout/radial4"/>
    <dgm:cxn modelId="{81E062AA-64A7-4F43-9AF1-150190B71FC0}" type="presParOf" srcId="{B63E4573-B5CC-534F-8BE7-2D9D12982787}" destId="{3D174960-4253-9A4C-8EED-DF254176BBD6}" srcOrd="3" destOrd="0" presId="urn:microsoft.com/office/officeart/2005/8/layout/radial4"/>
    <dgm:cxn modelId="{103E0606-1F02-9C48-ACC4-1BE8D4E66E57}" type="presParOf" srcId="{B63E4573-B5CC-534F-8BE7-2D9D12982787}" destId="{13251557-423E-E040-B68F-B15B99D904F4}" srcOrd="4" destOrd="0" presId="urn:microsoft.com/office/officeart/2005/8/layout/radial4"/>
    <dgm:cxn modelId="{D0460AF6-E214-8F4E-9452-015E60008613}" type="presParOf" srcId="{B63E4573-B5CC-534F-8BE7-2D9D12982787}" destId="{DA3238CD-BE1E-CE4E-BEDF-C2C62F01B813}" srcOrd="5" destOrd="0" presId="urn:microsoft.com/office/officeart/2005/8/layout/radial4"/>
    <dgm:cxn modelId="{372B7546-0F27-3842-A46C-8CC46AF28549}" type="presParOf" srcId="{B63E4573-B5CC-534F-8BE7-2D9D12982787}" destId="{31B719DA-5A31-D346-AED6-703C9A403473}" srcOrd="6" destOrd="0" presId="urn:microsoft.com/office/officeart/2005/8/layout/radial4"/>
    <dgm:cxn modelId="{4B6846C3-A096-1E49-96EF-406737C3473B}" type="presParOf" srcId="{B63E4573-B5CC-534F-8BE7-2D9D12982787}" destId="{E5875E52-6CAD-2244-A430-E3676C27CCAB}" srcOrd="7" destOrd="0" presId="urn:microsoft.com/office/officeart/2005/8/layout/radial4"/>
    <dgm:cxn modelId="{F62657FD-B44B-A748-9D67-1F41836DBF6D}" type="presParOf" srcId="{B63E4573-B5CC-534F-8BE7-2D9D12982787}" destId="{75260D39-C998-454B-A8A3-72FF760F0415}" srcOrd="8" destOrd="0" presId="urn:microsoft.com/office/officeart/2005/8/layout/radial4"/>
    <dgm:cxn modelId="{11339736-A56F-7847-8147-720B617822C1}" type="presParOf" srcId="{B63E4573-B5CC-534F-8BE7-2D9D12982787}" destId="{A34AAC86-48B8-FF42-95AA-8A996F84436F}" srcOrd="9" destOrd="0" presId="urn:microsoft.com/office/officeart/2005/8/layout/radial4"/>
    <dgm:cxn modelId="{37F8F49D-DE22-4B47-B54A-8729FEC26B47}" type="presParOf" srcId="{B63E4573-B5CC-534F-8BE7-2D9D12982787}" destId="{E23F36FA-B3FF-9744-A831-BB8B87A8A01B}" srcOrd="10" destOrd="0" presId="urn:microsoft.com/office/officeart/2005/8/layout/radial4"/>
    <dgm:cxn modelId="{EE9E07E7-B54D-BF4E-AF14-B9676F3A1B93}" type="presParOf" srcId="{B63E4573-B5CC-534F-8BE7-2D9D12982787}" destId="{536A3BFC-ABED-724F-B5E8-1B79B657FE2B}" srcOrd="11" destOrd="0" presId="urn:microsoft.com/office/officeart/2005/8/layout/radial4"/>
    <dgm:cxn modelId="{DD6EDE5B-07EC-644F-A52C-56F7B85322D9}" type="presParOf" srcId="{B63E4573-B5CC-534F-8BE7-2D9D12982787}" destId="{2462B454-B620-DE47-BE80-BBB1F645BE62}"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E56F9-4ACF-2346-BBA2-20C5310F248F}">
      <dsp:nvSpPr>
        <dsp:cNvPr id="0" name=""/>
        <dsp:cNvSpPr/>
      </dsp:nvSpPr>
      <dsp:spPr>
        <a:xfrm>
          <a:off x="3700775" y="2012942"/>
          <a:ext cx="2460262" cy="2460262"/>
        </a:xfrm>
        <a:prstGeom prst="gear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Data, sources, models, analysis, expertise</a:t>
          </a:r>
          <a:endParaRPr lang="en-US" sz="1600" kern="1200" dirty="0"/>
        </a:p>
      </dsp:txBody>
      <dsp:txXfrm>
        <a:off x="4195397" y="2589247"/>
        <a:ext cx="1471018" cy="1264625"/>
      </dsp:txXfrm>
    </dsp:sp>
    <dsp:sp modelId="{9913F1E6-10D0-344A-B40B-3FF140F0826F}">
      <dsp:nvSpPr>
        <dsp:cNvPr id="0" name=""/>
        <dsp:cNvSpPr/>
      </dsp:nvSpPr>
      <dsp:spPr>
        <a:xfrm>
          <a:off x="2269350" y="1431425"/>
          <a:ext cx="1789282" cy="1789282"/>
        </a:xfrm>
        <a:prstGeom prst="gear6">
          <a:avLst/>
        </a:prstGeom>
        <a:gradFill rotWithShape="0">
          <a:gsLst>
            <a:gs pos="0">
              <a:schemeClr val="accent3">
                <a:hueOff val="-8371599"/>
                <a:satOff val="0"/>
                <a:lumOff val="3432"/>
                <a:alphaOff val="0"/>
                <a:satMod val="103000"/>
                <a:lumMod val="102000"/>
                <a:tint val="94000"/>
              </a:schemeClr>
            </a:gs>
            <a:gs pos="50000">
              <a:schemeClr val="accent3">
                <a:hueOff val="-8371599"/>
                <a:satOff val="0"/>
                <a:lumOff val="3432"/>
                <a:alphaOff val="0"/>
                <a:satMod val="110000"/>
                <a:lumMod val="100000"/>
                <a:shade val="100000"/>
              </a:schemeClr>
            </a:gs>
            <a:gs pos="100000">
              <a:schemeClr val="accent3">
                <a:hueOff val="-8371599"/>
                <a:satOff val="0"/>
                <a:lumOff val="34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u="sng" kern="1200" dirty="0" smtClean="0">
              <a:solidFill>
                <a:srgbClr val="000000"/>
              </a:solidFill>
            </a:rPr>
            <a:t>Governance</a:t>
          </a:r>
          <a:r>
            <a:rPr lang="en-US" sz="1200" u="sng" kern="1200" dirty="0" smtClean="0">
              <a:solidFill>
                <a:srgbClr val="000000"/>
              </a:solidFill>
            </a:rPr>
            <a:t>: </a:t>
          </a:r>
          <a:r>
            <a:rPr lang="en-US" sz="1200" kern="1200" dirty="0" smtClean="0">
              <a:solidFill>
                <a:srgbClr val="000000"/>
              </a:solidFill>
            </a:rPr>
            <a:t>cooperation, </a:t>
          </a:r>
          <a:r>
            <a:rPr lang="en-US" sz="1200" kern="1200" dirty="0" err="1" smtClean="0">
              <a:solidFill>
                <a:srgbClr val="000000"/>
              </a:solidFill>
            </a:rPr>
            <a:t>coordinationmonitor</a:t>
          </a:r>
          <a:endParaRPr lang="en-US" sz="1200" kern="1200" dirty="0">
            <a:solidFill>
              <a:srgbClr val="000000"/>
            </a:solidFill>
          </a:endParaRPr>
        </a:p>
      </dsp:txBody>
      <dsp:txXfrm>
        <a:off x="2719807" y="1884605"/>
        <a:ext cx="888368" cy="882922"/>
      </dsp:txXfrm>
    </dsp:sp>
    <dsp:sp modelId="{5CB4B31C-0CA3-D24F-9AEC-5B8F6D241A02}">
      <dsp:nvSpPr>
        <dsp:cNvPr id="0" name=""/>
        <dsp:cNvSpPr/>
      </dsp:nvSpPr>
      <dsp:spPr>
        <a:xfrm rot="20700000">
          <a:off x="3271530" y="197003"/>
          <a:ext cx="1753131" cy="1753131"/>
        </a:xfrm>
        <a:prstGeom prst="gear6">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rPr>
            <a:t>Interpret, dialogue, use, disseminate</a:t>
          </a:r>
          <a:endParaRPr lang="en-US" sz="1400" kern="1200" dirty="0">
            <a:solidFill>
              <a:schemeClr val="tx1"/>
            </a:solidFill>
          </a:endParaRPr>
        </a:p>
      </dsp:txBody>
      <dsp:txXfrm rot="-20700000">
        <a:off x="3656043" y="581516"/>
        <a:ext cx="984105" cy="984105"/>
      </dsp:txXfrm>
    </dsp:sp>
    <dsp:sp modelId="{79F0655D-2FF5-EF41-BD60-8E1EE076FD8E}">
      <dsp:nvSpPr>
        <dsp:cNvPr id="0" name=""/>
        <dsp:cNvSpPr/>
      </dsp:nvSpPr>
      <dsp:spPr>
        <a:xfrm>
          <a:off x="3514667" y="1639945"/>
          <a:ext cx="3149136" cy="3149136"/>
        </a:xfrm>
        <a:prstGeom prst="circularArrow">
          <a:avLst>
            <a:gd name="adj1" fmla="val 4688"/>
            <a:gd name="adj2" fmla="val 299029"/>
            <a:gd name="adj3" fmla="val 2522471"/>
            <a:gd name="adj4" fmla="val 15847760"/>
            <a:gd name="adj5" fmla="val 546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D79FC7-D364-D44E-A469-4975E6382417}">
      <dsp:nvSpPr>
        <dsp:cNvPr id="0" name=""/>
        <dsp:cNvSpPr/>
      </dsp:nvSpPr>
      <dsp:spPr>
        <a:xfrm>
          <a:off x="1952471" y="1034328"/>
          <a:ext cx="2288044" cy="2288044"/>
        </a:xfrm>
        <a:prstGeom prst="leftCircularArrow">
          <a:avLst>
            <a:gd name="adj1" fmla="val 6452"/>
            <a:gd name="adj2" fmla="val 429999"/>
            <a:gd name="adj3" fmla="val 10489124"/>
            <a:gd name="adj4" fmla="val 14837806"/>
            <a:gd name="adj5" fmla="val 7527"/>
          </a:avLst>
        </a:prstGeom>
        <a:gradFill rotWithShape="0">
          <a:gsLst>
            <a:gs pos="0">
              <a:schemeClr val="accent3">
                <a:hueOff val="-8371599"/>
                <a:satOff val="0"/>
                <a:lumOff val="3432"/>
                <a:alphaOff val="0"/>
                <a:satMod val="103000"/>
                <a:lumMod val="102000"/>
                <a:tint val="94000"/>
              </a:schemeClr>
            </a:gs>
            <a:gs pos="50000">
              <a:schemeClr val="accent3">
                <a:hueOff val="-8371599"/>
                <a:satOff val="0"/>
                <a:lumOff val="3432"/>
                <a:alphaOff val="0"/>
                <a:satMod val="110000"/>
                <a:lumMod val="100000"/>
                <a:shade val="100000"/>
              </a:schemeClr>
            </a:gs>
            <a:gs pos="100000">
              <a:schemeClr val="accent3">
                <a:hueOff val="-8371599"/>
                <a:satOff val="0"/>
                <a:lumOff val="34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19F5602-B0F0-6649-8333-AC49184E6485}">
      <dsp:nvSpPr>
        <dsp:cNvPr id="0" name=""/>
        <dsp:cNvSpPr/>
      </dsp:nvSpPr>
      <dsp:spPr>
        <a:xfrm>
          <a:off x="2866013" y="-188194"/>
          <a:ext cx="2466972" cy="2466972"/>
        </a:xfrm>
        <a:prstGeom prst="circularArrow">
          <a:avLst>
            <a:gd name="adj1" fmla="val 5984"/>
            <a:gd name="adj2" fmla="val 394124"/>
            <a:gd name="adj3" fmla="val 13313824"/>
            <a:gd name="adj4" fmla="val 10508221"/>
            <a:gd name="adj5" fmla="val 6981"/>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797229-49F7-974F-9E95-E94E2058FF2A}">
      <dsp:nvSpPr>
        <dsp:cNvPr id="0" name=""/>
        <dsp:cNvSpPr/>
      </dsp:nvSpPr>
      <dsp:spPr>
        <a:xfrm>
          <a:off x="2950613" y="2481363"/>
          <a:ext cx="1515596" cy="1515596"/>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u="sng" kern="1200" dirty="0" smtClean="0">
              <a:solidFill>
                <a:schemeClr val="tx1"/>
              </a:solidFill>
            </a:rPr>
            <a:t>Mix</a:t>
          </a:r>
          <a:r>
            <a:rPr lang="en-US" sz="1100" kern="1200" dirty="0" smtClean="0">
              <a:solidFill>
                <a:schemeClr val="tx1"/>
              </a:solidFill>
            </a:rPr>
            <a:t> of sources?</a:t>
          </a:r>
        </a:p>
        <a:p>
          <a:pPr lvl="0" algn="ctr" defTabSz="488950">
            <a:lnSpc>
              <a:spcPct val="90000"/>
            </a:lnSpc>
            <a:spcBef>
              <a:spcPct val="0"/>
            </a:spcBef>
            <a:spcAft>
              <a:spcPct val="35000"/>
            </a:spcAft>
          </a:pPr>
          <a:r>
            <a:rPr lang="en-US" sz="1100" kern="1200" dirty="0" smtClean="0">
              <a:solidFill>
                <a:schemeClr val="tx1"/>
              </a:solidFill>
            </a:rPr>
            <a:t>Administrative, Big Data, surveys</a:t>
          </a:r>
          <a:r>
            <a:rPr lang="mr-IN" sz="1100" kern="1200" dirty="0" smtClean="0">
              <a:solidFill>
                <a:schemeClr val="tx1"/>
              </a:solidFill>
            </a:rPr>
            <a:t>…</a:t>
          </a:r>
          <a:endParaRPr lang="en-US" sz="1100" kern="1200" dirty="0" smtClean="0">
            <a:solidFill>
              <a:schemeClr val="tx1"/>
            </a:solidFill>
          </a:endParaRPr>
        </a:p>
        <a:p>
          <a:pPr lvl="0" algn="ctr" defTabSz="488950">
            <a:lnSpc>
              <a:spcPct val="90000"/>
            </a:lnSpc>
            <a:spcBef>
              <a:spcPct val="0"/>
            </a:spcBef>
            <a:spcAft>
              <a:spcPct val="35000"/>
            </a:spcAft>
          </a:pPr>
          <a:r>
            <a:rPr lang="en-US" sz="1100" b="1" u="sng" kern="1200" dirty="0" smtClean="0">
              <a:solidFill>
                <a:schemeClr val="tx1"/>
              </a:solidFill>
            </a:rPr>
            <a:t>QA of LMI?</a:t>
          </a:r>
          <a:endParaRPr lang="en-US" sz="1100" b="1" u="sng" kern="1200" dirty="0">
            <a:solidFill>
              <a:schemeClr val="tx1"/>
            </a:solidFill>
          </a:endParaRPr>
        </a:p>
      </dsp:txBody>
      <dsp:txXfrm>
        <a:off x="3172567" y="2703317"/>
        <a:ext cx="1071688" cy="1071688"/>
      </dsp:txXfrm>
    </dsp:sp>
    <dsp:sp modelId="{BF2E52FD-63ED-8347-957F-46F5F8DF1748}">
      <dsp:nvSpPr>
        <dsp:cNvPr id="0" name=""/>
        <dsp:cNvSpPr/>
      </dsp:nvSpPr>
      <dsp:spPr>
        <a:xfrm rot="10800000">
          <a:off x="822878" y="3023188"/>
          <a:ext cx="2010709" cy="431944"/>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7F8D070-6B4A-0840-AA74-5B63BA920023}">
      <dsp:nvSpPr>
        <dsp:cNvPr id="0" name=""/>
        <dsp:cNvSpPr/>
      </dsp:nvSpPr>
      <dsp:spPr>
        <a:xfrm>
          <a:off x="292420" y="2814794"/>
          <a:ext cx="1060917" cy="84873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b="1" kern="1200" dirty="0" smtClean="0"/>
            <a:t>Cost, resources</a:t>
          </a:r>
          <a:endParaRPr lang="en-US" sz="1100" b="1" kern="1200" dirty="0"/>
        </a:p>
      </dsp:txBody>
      <dsp:txXfrm>
        <a:off x="317279" y="2839653"/>
        <a:ext cx="1011199" cy="799015"/>
      </dsp:txXfrm>
    </dsp:sp>
    <dsp:sp modelId="{91105834-8EF9-EE42-8C6F-F18B2297E607}">
      <dsp:nvSpPr>
        <dsp:cNvPr id="0" name=""/>
        <dsp:cNvSpPr/>
      </dsp:nvSpPr>
      <dsp:spPr>
        <a:xfrm rot="12342857">
          <a:off x="1009074" y="2207410"/>
          <a:ext cx="2010709" cy="431944"/>
        </a:xfrm>
        <a:prstGeom prst="leftArrow">
          <a:avLst>
            <a:gd name="adj1" fmla="val 60000"/>
            <a:gd name="adj2" fmla="val 50000"/>
          </a:avLst>
        </a:prstGeom>
        <a:gradFill rotWithShape="0">
          <a:gsLst>
            <a:gs pos="0">
              <a:schemeClr val="accent3">
                <a:hueOff val="-2391885"/>
                <a:satOff val="0"/>
                <a:lumOff val="980"/>
                <a:alphaOff val="0"/>
                <a:satMod val="103000"/>
                <a:lumMod val="102000"/>
                <a:tint val="94000"/>
              </a:schemeClr>
            </a:gs>
            <a:gs pos="50000">
              <a:schemeClr val="accent3">
                <a:hueOff val="-2391885"/>
                <a:satOff val="0"/>
                <a:lumOff val="980"/>
                <a:alphaOff val="0"/>
                <a:satMod val="110000"/>
                <a:lumMod val="100000"/>
                <a:shade val="100000"/>
              </a:schemeClr>
            </a:gs>
            <a:gs pos="100000">
              <a:schemeClr val="accent3">
                <a:hueOff val="-2391885"/>
                <a:satOff val="0"/>
                <a:lumOff val="9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59DFABE-D1EE-464A-A408-401ACDC06481}">
      <dsp:nvSpPr>
        <dsp:cNvPr id="0" name=""/>
        <dsp:cNvSpPr/>
      </dsp:nvSpPr>
      <dsp:spPr>
        <a:xfrm>
          <a:off x="578177" y="1562808"/>
          <a:ext cx="1060917" cy="848733"/>
        </a:xfrm>
        <a:prstGeom prst="roundRect">
          <a:avLst>
            <a:gd name="adj" fmla="val 10000"/>
          </a:avLst>
        </a:prstGeom>
        <a:gradFill rotWithShape="0">
          <a:gsLst>
            <a:gs pos="0">
              <a:schemeClr val="accent3">
                <a:hueOff val="-2391885"/>
                <a:satOff val="0"/>
                <a:lumOff val="980"/>
                <a:alphaOff val="0"/>
                <a:satMod val="103000"/>
                <a:lumMod val="102000"/>
                <a:tint val="94000"/>
              </a:schemeClr>
            </a:gs>
            <a:gs pos="50000">
              <a:schemeClr val="accent3">
                <a:hueOff val="-2391885"/>
                <a:satOff val="0"/>
                <a:lumOff val="980"/>
                <a:alphaOff val="0"/>
                <a:satMod val="110000"/>
                <a:lumMod val="100000"/>
                <a:shade val="100000"/>
              </a:schemeClr>
            </a:gs>
            <a:gs pos="100000">
              <a:schemeClr val="accent3">
                <a:hueOff val="-2391885"/>
                <a:satOff val="0"/>
                <a:lumOff val="98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Institutional collaborations/roles</a:t>
          </a:r>
          <a:endParaRPr lang="en-US" sz="1100" kern="1200" dirty="0"/>
        </a:p>
      </dsp:txBody>
      <dsp:txXfrm>
        <a:off x="603036" y="1587667"/>
        <a:ext cx="1011199" cy="799015"/>
      </dsp:txXfrm>
    </dsp:sp>
    <dsp:sp modelId="{A434BB42-8AAA-784E-A0A0-AC095152A03F}">
      <dsp:nvSpPr>
        <dsp:cNvPr id="0" name=""/>
        <dsp:cNvSpPr/>
      </dsp:nvSpPr>
      <dsp:spPr>
        <a:xfrm rot="13885714">
          <a:off x="1530785" y="1553206"/>
          <a:ext cx="2010709" cy="431944"/>
        </a:xfrm>
        <a:prstGeom prst="leftArrow">
          <a:avLst>
            <a:gd name="adj1" fmla="val 60000"/>
            <a:gd name="adj2" fmla="val 50000"/>
          </a:avLst>
        </a:prstGeom>
        <a:gradFill rotWithShape="0">
          <a:gsLst>
            <a:gs pos="0">
              <a:schemeClr val="accent3">
                <a:hueOff val="-4783771"/>
                <a:satOff val="0"/>
                <a:lumOff val="1961"/>
                <a:alphaOff val="0"/>
                <a:satMod val="103000"/>
                <a:lumMod val="102000"/>
                <a:tint val="94000"/>
              </a:schemeClr>
            </a:gs>
            <a:gs pos="50000">
              <a:schemeClr val="accent3">
                <a:hueOff val="-4783771"/>
                <a:satOff val="0"/>
                <a:lumOff val="1961"/>
                <a:alphaOff val="0"/>
                <a:satMod val="110000"/>
                <a:lumMod val="100000"/>
                <a:shade val="100000"/>
              </a:schemeClr>
            </a:gs>
            <a:gs pos="100000">
              <a:schemeClr val="accent3">
                <a:hueOff val="-4783771"/>
                <a:satOff val="0"/>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7D47BB-3D4F-AB41-9B3F-DBD2DA19F9EF}">
      <dsp:nvSpPr>
        <dsp:cNvPr id="0" name=""/>
        <dsp:cNvSpPr/>
      </dsp:nvSpPr>
      <dsp:spPr>
        <a:xfrm>
          <a:off x="1378852" y="558793"/>
          <a:ext cx="1060917" cy="848733"/>
        </a:xfrm>
        <a:prstGeom prst="roundRect">
          <a:avLst>
            <a:gd name="adj" fmla="val 10000"/>
          </a:avLst>
        </a:prstGeom>
        <a:gradFill rotWithShape="0">
          <a:gsLst>
            <a:gs pos="0">
              <a:schemeClr val="accent3">
                <a:hueOff val="-4783771"/>
                <a:satOff val="0"/>
                <a:lumOff val="1961"/>
                <a:alphaOff val="0"/>
                <a:satMod val="103000"/>
                <a:lumMod val="102000"/>
                <a:tint val="94000"/>
              </a:schemeClr>
            </a:gs>
            <a:gs pos="50000">
              <a:schemeClr val="accent3">
                <a:hueOff val="-4783771"/>
                <a:satOff val="0"/>
                <a:lumOff val="1961"/>
                <a:alphaOff val="0"/>
                <a:satMod val="110000"/>
                <a:lumMod val="100000"/>
                <a:shade val="100000"/>
              </a:schemeClr>
            </a:gs>
            <a:gs pos="100000">
              <a:schemeClr val="accent3">
                <a:hueOff val="-4783771"/>
                <a:satOff val="0"/>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t>Qualitative / quantitative</a:t>
          </a:r>
          <a:endParaRPr lang="en-US" sz="1100" kern="1200" dirty="0"/>
        </a:p>
      </dsp:txBody>
      <dsp:txXfrm>
        <a:off x="1403711" y="583652"/>
        <a:ext cx="1011199" cy="799015"/>
      </dsp:txXfrm>
    </dsp:sp>
    <dsp:sp modelId="{A52DDB8B-12E0-8041-A6C7-EBC0433C37D1}">
      <dsp:nvSpPr>
        <dsp:cNvPr id="0" name=""/>
        <dsp:cNvSpPr/>
      </dsp:nvSpPr>
      <dsp:spPr>
        <a:xfrm rot="15428571">
          <a:off x="2284678" y="1190150"/>
          <a:ext cx="2010709" cy="431944"/>
        </a:xfrm>
        <a:prstGeom prst="leftArrow">
          <a:avLst>
            <a:gd name="adj1" fmla="val 60000"/>
            <a:gd name="adj2" fmla="val 50000"/>
          </a:avLst>
        </a:prstGeom>
        <a:gradFill rotWithShape="0">
          <a:gsLst>
            <a:gs pos="0">
              <a:schemeClr val="accent3">
                <a:hueOff val="-7175656"/>
                <a:satOff val="0"/>
                <a:lumOff val="2941"/>
                <a:alphaOff val="0"/>
                <a:satMod val="103000"/>
                <a:lumMod val="102000"/>
                <a:tint val="94000"/>
              </a:schemeClr>
            </a:gs>
            <a:gs pos="50000">
              <a:schemeClr val="accent3">
                <a:hueOff val="-7175656"/>
                <a:satOff val="0"/>
                <a:lumOff val="2941"/>
                <a:alphaOff val="0"/>
                <a:satMod val="110000"/>
                <a:lumMod val="100000"/>
                <a:shade val="100000"/>
              </a:schemeClr>
            </a:gs>
            <a:gs pos="100000">
              <a:schemeClr val="accent3">
                <a:hueOff val="-7175656"/>
                <a:satOff val="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A26ECEC-8EC2-4E4A-A9B9-9AFD697349D1}">
      <dsp:nvSpPr>
        <dsp:cNvPr id="0" name=""/>
        <dsp:cNvSpPr/>
      </dsp:nvSpPr>
      <dsp:spPr>
        <a:xfrm>
          <a:off x="2535861" y="1607"/>
          <a:ext cx="1060917" cy="848733"/>
        </a:xfrm>
        <a:prstGeom prst="roundRect">
          <a:avLst>
            <a:gd name="adj" fmla="val 10000"/>
          </a:avLst>
        </a:prstGeom>
        <a:gradFill rotWithShape="0">
          <a:gsLst>
            <a:gs pos="0">
              <a:schemeClr val="accent3">
                <a:hueOff val="-7175656"/>
                <a:satOff val="0"/>
                <a:lumOff val="2941"/>
                <a:alphaOff val="0"/>
                <a:satMod val="103000"/>
                <a:lumMod val="102000"/>
                <a:tint val="94000"/>
              </a:schemeClr>
            </a:gs>
            <a:gs pos="50000">
              <a:schemeClr val="accent3">
                <a:hueOff val="-7175656"/>
                <a:satOff val="0"/>
                <a:lumOff val="2941"/>
                <a:alphaOff val="0"/>
                <a:satMod val="110000"/>
                <a:lumMod val="100000"/>
                <a:shade val="100000"/>
              </a:schemeClr>
            </a:gs>
            <a:gs pos="100000">
              <a:schemeClr val="accent3">
                <a:hueOff val="-7175656"/>
                <a:satOff val="0"/>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Past / future dimensions</a:t>
          </a:r>
        </a:p>
      </dsp:txBody>
      <dsp:txXfrm>
        <a:off x="2560720" y="26466"/>
        <a:ext cx="1011199" cy="799015"/>
      </dsp:txXfrm>
    </dsp:sp>
    <dsp:sp modelId="{E67C8E18-E41D-6843-A06A-27318364771E}">
      <dsp:nvSpPr>
        <dsp:cNvPr id="0" name=""/>
        <dsp:cNvSpPr/>
      </dsp:nvSpPr>
      <dsp:spPr>
        <a:xfrm rot="16971429">
          <a:off x="3121436" y="1190150"/>
          <a:ext cx="2010709" cy="431944"/>
        </a:xfrm>
        <a:prstGeom prst="leftArrow">
          <a:avLst>
            <a:gd name="adj1" fmla="val 60000"/>
            <a:gd name="adj2" fmla="val 50000"/>
          </a:avLst>
        </a:prstGeom>
        <a:gradFill rotWithShape="0">
          <a:gsLst>
            <a:gs pos="0">
              <a:schemeClr val="accent3">
                <a:hueOff val="-9567542"/>
                <a:satOff val="0"/>
                <a:lumOff val="3922"/>
                <a:alphaOff val="0"/>
                <a:satMod val="103000"/>
                <a:lumMod val="102000"/>
                <a:tint val="94000"/>
              </a:schemeClr>
            </a:gs>
            <a:gs pos="50000">
              <a:schemeClr val="accent3">
                <a:hueOff val="-9567542"/>
                <a:satOff val="0"/>
                <a:lumOff val="3922"/>
                <a:alphaOff val="0"/>
                <a:satMod val="110000"/>
                <a:lumMod val="100000"/>
                <a:shade val="100000"/>
              </a:schemeClr>
            </a:gs>
            <a:gs pos="100000">
              <a:schemeClr val="accent3">
                <a:hueOff val="-9567542"/>
                <a:satOff val="0"/>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E79271-6E32-2843-AA03-4B7600372DDC}">
      <dsp:nvSpPr>
        <dsp:cNvPr id="0" name=""/>
        <dsp:cNvSpPr/>
      </dsp:nvSpPr>
      <dsp:spPr>
        <a:xfrm>
          <a:off x="3820044" y="1607"/>
          <a:ext cx="1060917" cy="848733"/>
        </a:xfrm>
        <a:prstGeom prst="roundRect">
          <a:avLst>
            <a:gd name="adj" fmla="val 10000"/>
          </a:avLst>
        </a:prstGeom>
        <a:gradFill rotWithShape="0">
          <a:gsLst>
            <a:gs pos="0">
              <a:schemeClr val="accent3">
                <a:hueOff val="-9567542"/>
                <a:satOff val="0"/>
                <a:lumOff val="3922"/>
                <a:alphaOff val="0"/>
                <a:satMod val="103000"/>
                <a:lumMod val="102000"/>
                <a:tint val="94000"/>
              </a:schemeClr>
            </a:gs>
            <a:gs pos="50000">
              <a:schemeClr val="accent3">
                <a:hueOff val="-9567542"/>
                <a:satOff val="0"/>
                <a:lumOff val="3922"/>
                <a:alphaOff val="0"/>
                <a:satMod val="110000"/>
                <a:lumMod val="100000"/>
                <a:shade val="100000"/>
              </a:schemeClr>
            </a:gs>
            <a:gs pos="100000">
              <a:schemeClr val="accent3">
                <a:hueOff val="-9567542"/>
                <a:satOff val="0"/>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Quality methods, data: variations</a:t>
          </a:r>
          <a:endParaRPr lang="en-US" sz="1100" kern="1200" dirty="0" smtClean="0">
            <a:solidFill>
              <a:srgbClr val="000000"/>
            </a:solidFill>
          </a:endParaRPr>
        </a:p>
      </dsp:txBody>
      <dsp:txXfrm>
        <a:off x="3844903" y="26466"/>
        <a:ext cx="1011199" cy="799015"/>
      </dsp:txXfrm>
    </dsp:sp>
    <dsp:sp modelId="{46C12336-806B-434B-806C-25C77AABDFB2}">
      <dsp:nvSpPr>
        <dsp:cNvPr id="0" name=""/>
        <dsp:cNvSpPr/>
      </dsp:nvSpPr>
      <dsp:spPr>
        <a:xfrm rot="18514286">
          <a:off x="3875329" y="1553206"/>
          <a:ext cx="2010709" cy="431944"/>
        </a:xfrm>
        <a:prstGeom prst="leftArrow">
          <a:avLst>
            <a:gd name="adj1" fmla="val 60000"/>
            <a:gd name="adj2" fmla="val 50000"/>
          </a:avLst>
        </a:prstGeom>
        <a:gradFill rotWithShape="0">
          <a:gsLst>
            <a:gs pos="0">
              <a:schemeClr val="accent3">
                <a:hueOff val="-11959427"/>
                <a:satOff val="0"/>
                <a:lumOff val="4902"/>
                <a:alphaOff val="0"/>
                <a:satMod val="103000"/>
                <a:lumMod val="102000"/>
                <a:tint val="94000"/>
              </a:schemeClr>
            </a:gs>
            <a:gs pos="50000">
              <a:schemeClr val="accent3">
                <a:hueOff val="-11959427"/>
                <a:satOff val="0"/>
                <a:lumOff val="4902"/>
                <a:alphaOff val="0"/>
                <a:satMod val="110000"/>
                <a:lumMod val="100000"/>
                <a:shade val="100000"/>
              </a:schemeClr>
            </a:gs>
            <a:gs pos="100000">
              <a:schemeClr val="accent3">
                <a:hueOff val="-11959427"/>
                <a:satOff val="0"/>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B38D281-B877-A64A-AF56-5DB6555CB38A}">
      <dsp:nvSpPr>
        <dsp:cNvPr id="0" name=""/>
        <dsp:cNvSpPr/>
      </dsp:nvSpPr>
      <dsp:spPr>
        <a:xfrm>
          <a:off x="4977053" y="558793"/>
          <a:ext cx="1060917" cy="848733"/>
        </a:xfrm>
        <a:prstGeom prst="roundRect">
          <a:avLst>
            <a:gd name="adj" fmla="val 10000"/>
          </a:avLst>
        </a:prstGeom>
        <a:gradFill rotWithShape="0">
          <a:gsLst>
            <a:gs pos="0">
              <a:schemeClr val="accent3">
                <a:hueOff val="-11959427"/>
                <a:satOff val="0"/>
                <a:lumOff val="4902"/>
                <a:alphaOff val="0"/>
                <a:satMod val="103000"/>
                <a:lumMod val="102000"/>
                <a:tint val="94000"/>
              </a:schemeClr>
            </a:gs>
            <a:gs pos="50000">
              <a:schemeClr val="accent3">
                <a:hueOff val="-11959427"/>
                <a:satOff val="0"/>
                <a:lumOff val="4902"/>
                <a:alphaOff val="0"/>
                <a:satMod val="110000"/>
                <a:lumMod val="100000"/>
                <a:shade val="100000"/>
              </a:schemeClr>
            </a:gs>
            <a:gs pos="100000">
              <a:schemeClr val="accent3">
                <a:hueOff val="-11959427"/>
                <a:satOff val="0"/>
                <a:lumOff val="49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Systematic data collection and analysis. Real Time</a:t>
          </a:r>
          <a:r>
            <a:rPr lang="mr-IN" sz="1100" kern="1200" dirty="0" smtClean="0">
              <a:solidFill>
                <a:srgbClr val="000000"/>
              </a:solidFill>
            </a:rPr>
            <a:t>…</a:t>
          </a:r>
          <a:endParaRPr lang="en-US" sz="1100" kern="1200" dirty="0" smtClean="0">
            <a:solidFill>
              <a:srgbClr val="000000"/>
            </a:solidFill>
          </a:endParaRPr>
        </a:p>
      </dsp:txBody>
      <dsp:txXfrm>
        <a:off x="5001912" y="583652"/>
        <a:ext cx="1011199" cy="799015"/>
      </dsp:txXfrm>
    </dsp:sp>
    <dsp:sp modelId="{85C4AA3B-8012-A546-B406-B36D24ECD12B}">
      <dsp:nvSpPr>
        <dsp:cNvPr id="0" name=""/>
        <dsp:cNvSpPr/>
      </dsp:nvSpPr>
      <dsp:spPr>
        <a:xfrm rot="20057143">
          <a:off x="4397039" y="2207410"/>
          <a:ext cx="2010709" cy="431944"/>
        </a:xfrm>
        <a:prstGeom prst="leftArrow">
          <a:avLst>
            <a:gd name="adj1" fmla="val 60000"/>
            <a:gd name="adj2" fmla="val 50000"/>
          </a:avLst>
        </a:prstGeom>
        <a:gradFill rotWithShape="0">
          <a:gsLst>
            <a:gs pos="0">
              <a:schemeClr val="accent3">
                <a:hueOff val="-14351312"/>
                <a:satOff val="0"/>
                <a:lumOff val="5883"/>
                <a:alphaOff val="0"/>
                <a:satMod val="103000"/>
                <a:lumMod val="102000"/>
                <a:tint val="94000"/>
              </a:schemeClr>
            </a:gs>
            <a:gs pos="50000">
              <a:schemeClr val="accent3">
                <a:hueOff val="-14351312"/>
                <a:satOff val="0"/>
                <a:lumOff val="5883"/>
                <a:alphaOff val="0"/>
                <a:satMod val="110000"/>
                <a:lumMod val="100000"/>
                <a:shade val="100000"/>
              </a:schemeClr>
            </a:gs>
            <a:gs pos="100000">
              <a:schemeClr val="accent3">
                <a:hueOff val="-14351312"/>
                <a:satOff val="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0499369-AA45-D847-8FFD-EA3C7308AFE6}">
      <dsp:nvSpPr>
        <dsp:cNvPr id="0" name=""/>
        <dsp:cNvSpPr/>
      </dsp:nvSpPr>
      <dsp:spPr>
        <a:xfrm>
          <a:off x="5777729" y="1562808"/>
          <a:ext cx="1060917" cy="848733"/>
        </a:xfrm>
        <a:prstGeom prst="roundRect">
          <a:avLst>
            <a:gd name="adj" fmla="val 10000"/>
          </a:avLst>
        </a:prstGeom>
        <a:gradFill rotWithShape="0">
          <a:gsLst>
            <a:gs pos="0">
              <a:schemeClr val="accent3">
                <a:hueOff val="-14351312"/>
                <a:satOff val="0"/>
                <a:lumOff val="5883"/>
                <a:alphaOff val="0"/>
                <a:satMod val="103000"/>
                <a:lumMod val="102000"/>
                <a:tint val="94000"/>
              </a:schemeClr>
            </a:gs>
            <a:gs pos="50000">
              <a:schemeClr val="accent3">
                <a:hueOff val="-14351312"/>
                <a:satOff val="0"/>
                <a:lumOff val="5883"/>
                <a:alphaOff val="0"/>
                <a:satMod val="110000"/>
                <a:lumMod val="100000"/>
                <a:shade val="100000"/>
              </a:schemeClr>
            </a:gs>
            <a:gs pos="100000">
              <a:schemeClr val="accent3">
                <a:hueOff val="-14351312"/>
                <a:satOff val="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Acceptance / use of results</a:t>
          </a:r>
          <a:endParaRPr lang="en-US" sz="1100" kern="1200" dirty="0" smtClean="0">
            <a:solidFill>
              <a:srgbClr val="000000"/>
            </a:solidFill>
          </a:endParaRPr>
        </a:p>
      </dsp:txBody>
      <dsp:txXfrm>
        <a:off x="5802588" y="1587667"/>
        <a:ext cx="1011199" cy="799015"/>
      </dsp:txXfrm>
    </dsp:sp>
    <dsp:sp modelId="{E59B8AE9-B99D-3248-A0EB-0BE106F7D690}">
      <dsp:nvSpPr>
        <dsp:cNvPr id="0" name=""/>
        <dsp:cNvSpPr/>
      </dsp:nvSpPr>
      <dsp:spPr>
        <a:xfrm>
          <a:off x="4583235" y="3023188"/>
          <a:ext cx="2010709" cy="431944"/>
        </a:xfrm>
        <a:prstGeom prst="leftArrow">
          <a:avLst>
            <a:gd name="adj1" fmla="val 60000"/>
            <a:gd name="adj2" fmla="val 50000"/>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89EA0D9-3990-4348-8D27-4719DB527C19}">
      <dsp:nvSpPr>
        <dsp:cNvPr id="0" name=""/>
        <dsp:cNvSpPr/>
      </dsp:nvSpPr>
      <dsp:spPr>
        <a:xfrm>
          <a:off x="6063486" y="2814794"/>
          <a:ext cx="1060917" cy="848733"/>
        </a:xfrm>
        <a:prstGeom prst="roundRect">
          <a:avLst>
            <a:gd name="adj" fmla="val 10000"/>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en-US" sz="1100" kern="1200" dirty="0" smtClean="0">
              <a:solidFill>
                <a:srgbClr val="000000"/>
              </a:solidFill>
            </a:rPr>
            <a:t>REVIEW &amp; IMPROVE MODEL! TIME!</a:t>
          </a:r>
          <a:endParaRPr lang="en-US" sz="1100" kern="1200" dirty="0" smtClean="0">
            <a:solidFill>
              <a:srgbClr val="000000"/>
            </a:solidFill>
          </a:endParaRPr>
        </a:p>
      </dsp:txBody>
      <dsp:txXfrm>
        <a:off x="6088345" y="2839653"/>
        <a:ext cx="1011199" cy="7990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1082AB-7F85-4288-AAD6-F1112A3F5441}">
      <dsp:nvSpPr>
        <dsp:cNvPr id="0" name=""/>
        <dsp:cNvSpPr/>
      </dsp:nvSpPr>
      <dsp:spPr>
        <a:xfrm>
          <a:off x="3323598" y="1649745"/>
          <a:ext cx="1371070" cy="1371070"/>
        </a:xfrm>
        <a:prstGeom prst="ellipse">
          <a:avLst/>
        </a:prstGeom>
        <a:solidFill>
          <a:srgbClr val="92D05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IE" sz="2000" kern="1200" smtClean="0">
              <a:solidFill>
                <a:srgbClr val="000000"/>
              </a:solidFill>
            </a:rPr>
            <a:t>National Skills Council</a:t>
          </a:r>
          <a:endParaRPr lang="en-IE" sz="2000" kern="1200" dirty="0">
            <a:solidFill>
              <a:srgbClr val="000000"/>
            </a:solidFill>
          </a:endParaRPr>
        </a:p>
      </dsp:txBody>
      <dsp:txXfrm>
        <a:off x="3524387" y="1850534"/>
        <a:ext cx="969492" cy="969492"/>
      </dsp:txXfrm>
    </dsp:sp>
    <dsp:sp modelId="{2FADCDF0-CB40-4CE5-90A8-AA106AADFE97}">
      <dsp:nvSpPr>
        <dsp:cNvPr id="0" name=""/>
        <dsp:cNvSpPr/>
      </dsp:nvSpPr>
      <dsp:spPr>
        <a:xfrm rot="16105063">
          <a:off x="3842594" y="1490839"/>
          <a:ext cx="287286" cy="31157"/>
        </a:xfrm>
        <a:custGeom>
          <a:avLst/>
          <a:gdLst/>
          <a:ahLst/>
          <a:cxnLst/>
          <a:rect l="0" t="0" r="0" b="0"/>
          <a:pathLst>
            <a:path>
              <a:moveTo>
                <a:pt x="0" y="15578"/>
              </a:moveTo>
              <a:lnTo>
                <a:pt x="287286" y="15578"/>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3979055" y="1499236"/>
        <a:ext cx="14364" cy="14364"/>
      </dsp:txXfrm>
    </dsp:sp>
    <dsp:sp modelId="{5478FDAB-4CC5-4AF5-A4E8-1852D6467327}">
      <dsp:nvSpPr>
        <dsp:cNvPr id="0" name=""/>
        <dsp:cNvSpPr/>
      </dsp:nvSpPr>
      <dsp:spPr>
        <a:xfrm>
          <a:off x="3021860" y="-218033"/>
          <a:ext cx="1877159" cy="1581077"/>
        </a:xfrm>
        <a:prstGeom prst="ellipse">
          <a:avLst/>
        </a:prstGeom>
        <a:solidFill>
          <a:schemeClr val="accent4"/>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E" sz="1700" kern="1200" dirty="0" smtClean="0">
              <a:solidFill>
                <a:srgbClr val="000000"/>
              </a:solidFill>
            </a:rPr>
            <a:t>Regional Skills Fora </a:t>
          </a:r>
          <a:endParaRPr lang="en-IE" sz="1700" kern="1200" dirty="0">
            <a:solidFill>
              <a:srgbClr val="000000"/>
            </a:solidFill>
          </a:endParaRPr>
        </a:p>
      </dsp:txBody>
      <dsp:txXfrm>
        <a:off x="3296764" y="13510"/>
        <a:ext cx="1327351" cy="1117991"/>
      </dsp:txXfrm>
    </dsp:sp>
    <dsp:sp modelId="{4CBCECCE-8216-4BB8-AFE9-C9C687C6D3CF}">
      <dsp:nvSpPr>
        <dsp:cNvPr id="0" name=""/>
        <dsp:cNvSpPr/>
      </dsp:nvSpPr>
      <dsp:spPr>
        <a:xfrm rot="1096158">
          <a:off x="4646740" y="2617775"/>
          <a:ext cx="530614" cy="31157"/>
        </a:xfrm>
        <a:custGeom>
          <a:avLst/>
          <a:gdLst/>
          <a:ahLst/>
          <a:cxnLst/>
          <a:rect l="0" t="0" r="0" b="0"/>
          <a:pathLst>
            <a:path>
              <a:moveTo>
                <a:pt x="0" y="15578"/>
              </a:moveTo>
              <a:lnTo>
                <a:pt x="530614" y="15578"/>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a:off x="4898781" y="2620088"/>
        <a:ext cx="26530" cy="26530"/>
      </dsp:txXfrm>
    </dsp:sp>
    <dsp:sp modelId="{74770C0E-1AD9-443C-90FB-08427E8BEBC3}">
      <dsp:nvSpPr>
        <dsp:cNvPr id="0" name=""/>
        <dsp:cNvSpPr/>
      </dsp:nvSpPr>
      <dsp:spPr>
        <a:xfrm>
          <a:off x="5112563" y="2016233"/>
          <a:ext cx="2040125" cy="2040125"/>
        </a:xfrm>
        <a:prstGeom prst="ellipse">
          <a:avLst/>
        </a:prstGeom>
        <a:solidFill>
          <a:srgbClr val="FF000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IE" sz="1700" kern="1200" dirty="0" smtClean="0"/>
            <a:t>Skills &amp; Labour Market Research Unit</a:t>
          </a:r>
          <a:endParaRPr lang="en-IE" sz="1700" kern="1200" dirty="0"/>
        </a:p>
      </dsp:txBody>
      <dsp:txXfrm>
        <a:off x="5411332" y="2315002"/>
        <a:ext cx="1442587" cy="1442587"/>
      </dsp:txXfrm>
    </dsp:sp>
    <dsp:sp modelId="{0ED695AF-AD84-4044-A0C2-066713D93604}">
      <dsp:nvSpPr>
        <dsp:cNvPr id="0" name=""/>
        <dsp:cNvSpPr/>
      </dsp:nvSpPr>
      <dsp:spPr>
        <a:xfrm rot="9841398">
          <a:off x="2781612" y="2588167"/>
          <a:ext cx="579660" cy="31157"/>
        </a:xfrm>
        <a:custGeom>
          <a:avLst/>
          <a:gdLst/>
          <a:ahLst/>
          <a:cxnLst/>
          <a:rect l="0" t="0" r="0" b="0"/>
          <a:pathLst>
            <a:path>
              <a:moveTo>
                <a:pt x="0" y="15578"/>
              </a:moveTo>
              <a:lnTo>
                <a:pt x="579660" y="15578"/>
              </a:lnTo>
            </a:path>
          </a:pathLst>
        </a:custGeom>
        <a:noFill/>
        <a:ln w="12700" cap="flat" cmpd="sng" algn="ctr">
          <a:solidFill>
            <a:schemeClr val="accent2">
              <a:hueOff val="0"/>
              <a:satOff val="0"/>
              <a:lumOff val="0"/>
              <a:alphaOff val="0"/>
            </a:schemeClr>
          </a:solidFill>
          <a:prstDash val="solid"/>
          <a:miter lim="800000"/>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IE" sz="500" kern="1200"/>
        </a:p>
      </dsp:txBody>
      <dsp:txXfrm rot="10800000">
        <a:off x="3056951" y="2589254"/>
        <a:ext cx="28983" cy="28983"/>
      </dsp:txXfrm>
    </dsp:sp>
    <dsp:sp modelId="{C936DD9D-2BD4-4E69-AFE4-BB6E4038D8F8}">
      <dsp:nvSpPr>
        <dsp:cNvPr id="0" name=""/>
        <dsp:cNvSpPr/>
      </dsp:nvSpPr>
      <dsp:spPr>
        <a:xfrm>
          <a:off x="792083" y="1944227"/>
          <a:ext cx="2040125" cy="2040125"/>
        </a:xfrm>
        <a:prstGeom prst="ellipse">
          <a:avLst/>
        </a:prstGeom>
        <a:solidFill>
          <a:schemeClr val="accent5"/>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E" sz="1600" kern="1200" dirty="0" smtClean="0"/>
            <a:t>Expert Group on Future Skills Needs</a:t>
          </a:r>
          <a:endParaRPr lang="en-IE" sz="1600" kern="1200" dirty="0"/>
        </a:p>
      </dsp:txBody>
      <dsp:txXfrm>
        <a:off x="1090852" y="2242996"/>
        <a:ext cx="1442587" cy="1442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A79210-90BB-4ACB-8F9D-7455F8991FE0}">
      <dsp:nvSpPr>
        <dsp:cNvPr id="0" name=""/>
        <dsp:cNvSpPr/>
      </dsp:nvSpPr>
      <dsp:spPr>
        <a:xfrm>
          <a:off x="3079" y="607"/>
          <a:ext cx="8562793" cy="5615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smtClean="0">
              <a:solidFill>
                <a:srgbClr val="000000"/>
              </a:solidFill>
            </a:rPr>
            <a:t>Identification of Skills Needs in Ireland</a:t>
          </a:r>
          <a:endParaRPr lang="en-IE" sz="2400" kern="1200" dirty="0">
            <a:solidFill>
              <a:srgbClr val="000000"/>
            </a:solidFill>
          </a:endParaRPr>
        </a:p>
      </dsp:txBody>
      <dsp:txXfrm>
        <a:off x="19525" y="17053"/>
        <a:ext cx="8529901" cy="528618"/>
      </dsp:txXfrm>
    </dsp:sp>
    <dsp:sp modelId="{6D7D9AF0-B5A9-4179-96AE-0C134780455A}">
      <dsp:nvSpPr>
        <dsp:cNvPr id="0" name=""/>
        <dsp:cNvSpPr/>
      </dsp:nvSpPr>
      <dsp:spPr>
        <a:xfrm>
          <a:off x="11437" y="815170"/>
          <a:ext cx="8546077" cy="1175351"/>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IE" sz="3600" kern="1200" dirty="0" smtClean="0">
              <a:solidFill>
                <a:srgbClr val="000000"/>
              </a:solidFill>
            </a:rPr>
            <a:t>National Skills Council</a:t>
          </a:r>
        </a:p>
        <a:p>
          <a:pPr lvl="0" algn="ctr" defTabSz="1600200">
            <a:lnSpc>
              <a:spcPct val="90000"/>
            </a:lnSpc>
            <a:spcBef>
              <a:spcPct val="0"/>
            </a:spcBef>
            <a:spcAft>
              <a:spcPct val="35000"/>
            </a:spcAft>
          </a:pPr>
          <a:r>
            <a:rPr lang="en-IE" sz="2400" kern="1200" dirty="0" smtClean="0">
              <a:solidFill>
                <a:srgbClr val="000000"/>
              </a:solidFill>
            </a:rPr>
            <a:t>Chaired by the Minister of Education &amp; Skills  </a:t>
          </a:r>
          <a:endParaRPr lang="en-IE" sz="2400" kern="1200" dirty="0">
            <a:solidFill>
              <a:srgbClr val="000000"/>
            </a:solidFill>
          </a:endParaRPr>
        </a:p>
      </dsp:txBody>
      <dsp:txXfrm>
        <a:off x="45862" y="849595"/>
        <a:ext cx="8477227" cy="1106501"/>
      </dsp:txXfrm>
    </dsp:sp>
    <dsp:sp modelId="{7101D16E-50A2-4AF0-A701-D67DED3D6DF1}">
      <dsp:nvSpPr>
        <dsp:cNvPr id="0" name=""/>
        <dsp:cNvSpPr/>
      </dsp:nvSpPr>
      <dsp:spPr>
        <a:xfrm>
          <a:off x="11437" y="2243573"/>
          <a:ext cx="1653652" cy="2503838"/>
        </a:xfrm>
        <a:prstGeom prst="roundRect">
          <a:avLst>
            <a:gd name="adj" fmla="val 10000"/>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Department of </a:t>
          </a:r>
          <a:r>
            <a:rPr lang="en-IE" sz="1800" b="1" kern="1200" dirty="0" smtClean="0"/>
            <a:t>Education &amp; Skills</a:t>
          </a:r>
          <a:endParaRPr lang="en-IE" sz="1800" b="1" kern="1200" dirty="0"/>
        </a:p>
      </dsp:txBody>
      <dsp:txXfrm>
        <a:off x="59871" y="2292007"/>
        <a:ext cx="1556784" cy="2406970"/>
      </dsp:txXfrm>
    </dsp:sp>
    <dsp:sp modelId="{6216DBE2-6B41-4C4A-B243-369C31D5DD82}">
      <dsp:nvSpPr>
        <dsp:cNvPr id="0" name=""/>
        <dsp:cNvSpPr/>
      </dsp:nvSpPr>
      <dsp:spPr>
        <a:xfrm>
          <a:off x="1734543" y="2243573"/>
          <a:ext cx="1653652" cy="2503838"/>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Department of </a:t>
          </a:r>
        </a:p>
        <a:p>
          <a:pPr lvl="0" algn="ctr" defTabSz="800100">
            <a:lnSpc>
              <a:spcPct val="90000"/>
            </a:lnSpc>
            <a:spcBef>
              <a:spcPct val="0"/>
            </a:spcBef>
            <a:spcAft>
              <a:spcPct val="35000"/>
            </a:spcAft>
          </a:pPr>
          <a:r>
            <a:rPr lang="en-IE" sz="1800" b="1" kern="1200" dirty="0" smtClean="0"/>
            <a:t>Business Enterprise &amp; Innovation</a:t>
          </a:r>
          <a:endParaRPr lang="en-IE" sz="1800" b="1" kern="1200" dirty="0"/>
        </a:p>
      </dsp:txBody>
      <dsp:txXfrm>
        <a:off x="1782977" y="2292007"/>
        <a:ext cx="1556784" cy="2406970"/>
      </dsp:txXfrm>
    </dsp:sp>
    <dsp:sp modelId="{EAE4D8D7-8082-41EC-B989-01ADDF54C1F9}">
      <dsp:nvSpPr>
        <dsp:cNvPr id="0" name=""/>
        <dsp:cNvSpPr/>
      </dsp:nvSpPr>
      <dsp:spPr>
        <a:xfrm>
          <a:off x="3457649" y="2243573"/>
          <a:ext cx="1653652" cy="2503838"/>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Department of </a:t>
          </a:r>
          <a:r>
            <a:rPr lang="en-IE" sz="1800" b="1" kern="1200" dirty="0" smtClean="0"/>
            <a:t>Employment Affairs &amp; Social Protection</a:t>
          </a:r>
          <a:endParaRPr lang="en-IE" sz="1800" b="1" kern="1200" dirty="0"/>
        </a:p>
      </dsp:txBody>
      <dsp:txXfrm>
        <a:off x="3506083" y="2292007"/>
        <a:ext cx="1556784" cy="2406970"/>
      </dsp:txXfrm>
    </dsp:sp>
    <dsp:sp modelId="{4B7DE308-F34B-42B7-B34B-70523C0636C7}">
      <dsp:nvSpPr>
        <dsp:cNvPr id="0" name=""/>
        <dsp:cNvSpPr/>
      </dsp:nvSpPr>
      <dsp:spPr>
        <a:xfrm>
          <a:off x="5180755" y="2243573"/>
          <a:ext cx="1653652" cy="2503838"/>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t>Department of Public Expenditure and Reform</a:t>
          </a:r>
          <a:endParaRPr lang="en-IE" sz="1800" kern="1200" dirty="0"/>
        </a:p>
      </dsp:txBody>
      <dsp:txXfrm>
        <a:off x="5229189" y="2292007"/>
        <a:ext cx="1556784" cy="2406970"/>
      </dsp:txXfrm>
    </dsp:sp>
    <dsp:sp modelId="{4DA98948-863E-4D49-9C89-D9C97ACF2D73}">
      <dsp:nvSpPr>
        <dsp:cNvPr id="0" name=""/>
        <dsp:cNvSpPr/>
      </dsp:nvSpPr>
      <dsp:spPr>
        <a:xfrm>
          <a:off x="6915299" y="2222817"/>
          <a:ext cx="1653652" cy="2503838"/>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IE" sz="1800" kern="1200" dirty="0" smtClean="0">
              <a:solidFill>
                <a:srgbClr val="000000"/>
              </a:solidFill>
            </a:rPr>
            <a:t>Other:</a:t>
          </a:r>
        </a:p>
        <a:p>
          <a:pPr lvl="0" algn="ctr" defTabSz="800100">
            <a:lnSpc>
              <a:spcPct val="90000"/>
            </a:lnSpc>
            <a:spcBef>
              <a:spcPct val="0"/>
            </a:spcBef>
            <a:spcAft>
              <a:spcPct val="35000"/>
            </a:spcAft>
          </a:pPr>
          <a:endParaRPr lang="en-IE" sz="1800" kern="1200" dirty="0" smtClean="0">
            <a:solidFill>
              <a:srgbClr val="000000"/>
            </a:solidFill>
          </a:endParaRPr>
        </a:p>
        <a:p>
          <a:pPr lvl="0" algn="ctr" defTabSz="800100">
            <a:lnSpc>
              <a:spcPct val="90000"/>
            </a:lnSpc>
            <a:spcBef>
              <a:spcPct val="0"/>
            </a:spcBef>
            <a:spcAft>
              <a:spcPct val="35000"/>
            </a:spcAft>
          </a:pPr>
          <a:r>
            <a:rPr lang="en-IE" sz="1800" kern="1200" dirty="0" smtClean="0">
              <a:solidFill>
                <a:srgbClr val="000000"/>
              </a:solidFill>
            </a:rPr>
            <a:t>Employers,</a:t>
          </a:r>
        </a:p>
        <a:p>
          <a:pPr lvl="0" algn="ctr" defTabSz="800100">
            <a:lnSpc>
              <a:spcPct val="90000"/>
            </a:lnSpc>
            <a:spcBef>
              <a:spcPct val="0"/>
            </a:spcBef>
            <a:spcAft>
              <a:spcPct val="35000"/>
            </a:spcAft>
          </a:pPr>
          <a:r>
            <a:rPr lang="en-IE" sz="1800" kern="1200" dirty="0" smtClean="0">
              <a:solidFill>
                <a:srgbClr val="000000"/>
              </a:solidFill>
            </a:rPr>
            <a:t>Science Foundation Ireland</a:t>
          </a:r>
        </a:p>
        <a:p>
          <a:pPr lvl="0" algn="ctr" defTabSz="800100">
            <a:lnSpc>
              <a:spcPct val="90000"/>
            </a:lnSpc>
            <a:spcBef>
              <a:spcPct val="0"/>
            </a:spcBef>
            <a:spcAft>
              <a:spcPct val="35000"/>
            </a:spcAft>
          </a:pPr>
          <a:endParaRPr lang="en-IE" sz="1800" kern="1200" dirty="0" smtClean="0"/>
        </a:p>
      </dsp:txBody>
      <dsp:txXfrm>
        <a:off x="6963733" y="2271251"/>
        <a:ext cx="1556784" cy="24069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29EA35-00EE-CF4C-9186-4F9004602371}">
      <dsp:nvSpPr>
        <dsp:cNvPr id="0" name=""/>
        <dsp:cNvSpPr/>
      </dsp:nvSpPr>
      <dsp:spPr>
        <a:xfrm>
          <a:off x="917" y="1172448"/>
          <a:ext cx="2084290" cy="1719103"/>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PES</a:t>
          </a:r>
          <a:endParaRPr lang="en-US" sz="1400" kern="1200" dirty="0"/>
        </a:p>
        <a:p>
          <a:pPr marL="114300" lvl="1" indent="-114300" algn="l" defTabSz="622300">
            <a:lnSpc>
              <a:spcPct val="90000"/>
            </a:lnSpc>
            <a:spcBef>
              <a:spcPct val="0"/>
            </a:spcBef>
            <a:spcAft>
              <a:spcPct val="15000"/>
            </a:spcAft>
            <a:buChar char="••"/>
          </a:pPr>
          <a:r>
            <a:rPr lang="en-US" sz="1400" kern="1200" dirty="0" smtClean="0"/>
            <a:t>Min Economy</a:t>
          </a:r>
          <a:endParaRPr lang="en-US" sz="1400" kern="1200" dirty="0"/>
        </a:p>
        <a:p>
          <a:pPr marL="114300" lvl="1" indent="-114300" algn="l" defTabSz="622300">
            <a:lnSpc>
              <a:spcPct val="90000"/>
            </a:lnSpc>
            <a:spcBef>
              <a:spcPct val="0"/>
            </a:spcBef>
            <a:spcAft>
              <a:spcPct val="15000"/>
            </a:spcAft>
            <a:buChar char="••"/>
          </a:pPr>
          <a:r>
            <a:rPr lang="en-US" sz="1400" kern="1200" dirty="0" smtClean="0"/>
            <a:t>Statistical Office</a:t>
          </a:r>
          <a:endParaRPr lang="en-US" sz="1400" kern="1200" dirty="0"/>
        </a:p>
        <a:p>
          <a:pPr marL="114300" lvl="1" indent="-114300" algn="l" defTabSz="622300">
            <a:lnSpc>
              <a:spcPct val="90000"/>
            </a:lnSpc>
            <a:spcBef>
              <a:spcPct val="0"/>
            </a:spcBef>
            <a:spcAft>
              <a:spcPct val="15000"/>
            </a:spcAft>
            <a:buChar char="••"/>
          </a:pPr>
          <a:r>
            <a:rPr lang="en-US" sz="1400" kern="1200" dirty="0" smtClean="0"/>
            <a:t>Research (academic, sectors, others)</a:t>
          </a:r>
          <a:endParaRPr lang="en-US" sz="1400" kern="1200" dirty="0"/>
        </a:p>
      </dsp:txBody>
      <dsp:txXfrm>
        <a:off x="40478" y="1212009"/>
        <a:ext cx="2005168" cy="1271602"/>
      </dsp:txXfrm>
    </dsp:sp>
    <dsp:sp modelId="{5C119BD1-4F34-274E-9E72-B004FC25A971}">
      <dsp:nvSpPr>
        <dsp:cNvPr id="0" name=""/>
        <dsp:cNvSpPr/>
      </dsp:nvSpPr>
      <dsp:spPr>
        <a:xfrm>
          <a:off x="1207232" y="1647400"/>
          <a:ext cx="2286635" cy="2286635"/>
        </a:xfrm>
        <a:prstGeom prst="leftCircularArrow">
          <a:avLst>
            <a:gd name="adj1" fmla="val 3015"/>
            <a:gd name="adj2" fmla="val 369836"/>
            <a:gd name="adj3" fmla="val 2358143"/>
            <a:gd name="adj4" fmla="val 9237286"/>
            <a:gd name="adj5" fmla="val 3518"/>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37B8B41-027D-2D46-B685-D170B113F068}">
      <dsp:nvSpPr>
        <dsp:cNvPr id="0" name=""/>
        <dsp:cNvSpPr/>
      </dsp:nvSpPr>
      <dsp:spPr>
        <a:xfrm>
          <a:off x="464093" y="2523172"/>
          <a:ext cx="1852702" cy="73675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solidFill>
                <a:srgbClr val="000000"/>
              </a:solidFill>
            </a:rPr>
            <a:t>Data creation</a:t>
          </a:r>
          <a:endParaRPr lang="en-US" sz="2200" kern="1200" dirty="0">
            <a:solidFill>
              <a:srgbClr val="000000"/>
            </a:solidFill>
          </a:endParaRPr>
        </a:p>
      </dsp:txBody>
      <dsp:txXfrm>
        <a:off x="485672" y="2544751"/>
        <a:ext cx="1809544" cy="693600"/>
      </dsp:txXfrm>
    </dsp:sp>
    <dsp:sp modelId="{C08D2C55-AE2D-A34A-BD3A-E758EC5B6AB0}">
      <dsp:nvSpPr>
        <dsp:cNvPr id="0" name=""/>
        <dsp:cNvSpPr/>
      </dsp:nvSpPr>
      <dsp:spPr>
        <a:xfrm>
          <a:off x="2654818" y="1083345"/>
          <a:ext cx="2084290" cy="2121494"/>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8056282"/>
              <a:satOff val="0"/>
              <a:lumOff val="88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Statistical office (partially - analysis)</a:t>
          </a:r>
          <a:endParaRPr lang="en-US" sz="1400" kern="1200" dirty="0"/>
        </a:p>
        <a:p>
          <a:pPr marL="114300" lvl="1" indent="-114300" algn="l" defTabSz="622300">
            <a:lnSpc>
              <a:spcPct val="90000"/>
            </a:lnSpc>
            <a:spcBef>
              <a:spcPct val="0"/>
            </a:spcBef>
            <a:spcAft>
              <a:spcPct val="15000"/>
            </a:spcAft>
            <a:buChar char="••"/>
          </a:pPr>
          <a:r>
            <a:rPr lang="en-US" sz="1400" kern="1200" dirty="0" smtClean="0"/>
            <a:t>Observatories</a:t>
          </a:r>
          <a:endParaRPr lang="en-US" sz="1400" kern="1200" dirty="0"/>
        </a:p>
        <a:p>
          <a:pPr marL="114300" lvl="1" indent="-114300" algn="l" defTabSz="622300">
            <a:lnSpc>
              <a:spcPct val="90000"/>
            </a:lnSpc>
            <a:spcBef>
              <a:spcPct val="0"/>
            </a:spcBef>
            <a:spcAft>
              <a:spcPct val="15000"/>
            </a:spcAft>
            <a:buChar char="••"/>
          </a:pPr>
          <a:r>
            <a:rPr lang="en-US" sz="1400" kern="1200" dirty="0" smtClean="0"/>
            <a:t>Research</a:t>
          </a:r>
          <a:endParaRPr lang="en-US" sz="1400" kern="1200" dirty="0"/>
        </a:p>
        <a:p>
          <a:pPr marL="114300" lvl="1" indent="-114300" algn="l" defTabSz="622300">
            <a:lnSpc>
              <a:spcPct val="90000"/>
            </a:lnSpc>
            <a:spcBef>
              <a:spcPct val="0"/>
            </a:spcBef>
            <a:spcAft>
              <a:spcPct val="15000"/>
            </a:spcAft>
            <a:buChar char="••"/>
          </a:pPr>
          <a:r>
            <a:rPr lang="en-US" sz="1400" kern="1200" dirty="0" smtClean="0"/>
            <a:t>Councils / groups socio-econ partners (recommendations)</a:t>
          </a:r>
          <a:endParaRPr lang="en-US" sz="1400" kern="1200" dirty="0"/>
        </a:p>
      </dsp:txBody>
      <dsp:txXfrm>
        <a:off x="2703639" y="1586772"/>
        <a:ext cx="1986648" cy="1569246"/>
      </dsp:txXfrm>
    </dsp:sp>
    <dsp:sp modelId="{BEC6B569-BEFD-4143-9C3C-5646E6AF356E}">
      <dsp:nvSpPr>
        <dsp:cNvPr id="0" name=""/>
        <dsp:cNvSpPr/>
      </dsp:nvSpPr>
      <dsp:spPr>
        <a:xfrm>
          <a:off x="3834556" y="65098"/>
          <a:ext cx="2541244" cy="2541244"/>
        </a:xfrm>
        <a:prstGeom prst="circularArrow">
          <a:avLst>
            <a:gd name="adj1" fmla="val 2713"/>
            <a:gd name="adj2" fmla="val 330435"/>
            <a:gd name="adj3" fmla="val 19306833"/>
            <a:gd name="adj4" fmla="val 12388290"/>
            <a:gd name="adj5" fmla="val 3165"/>
          </a:avLst>
        </a:prstGeom>
        <a:gradFill rotWithShape="0">
          <a:gsLst>
            <a:gs pos="0">
              <a:schemeClr val="accent2">
                <a:hueOff val="16112563"/>
                <a:satOff val="0"/>
                <a:lumOff val="1764"/>
                <a:alphaOff val="0"/>
                <a:satMod val="103000"/>
                <a:lumMod val="102000"/>
                <a:tint val="94000"/>
              </a:schemeClr>
            </a:gs>
            <a:gs pos="50000">
              <a:schemeClr val="accent2">
                <a:hueOff val="16112563"/>
                <a:satOff val="0"/>
                <a:lumOff val="1764"/>
                <a:alphaOff val="0"/>
                <a:satMod val="110000"/>
                <a:lumMod val="100000"/>
                <a:shade val="100000"/>
              </a:schemeClr>
            </a:gs>
            <a:gs pos="100000">
              <a:schemeClr val="accent2">
                <a:hueOff val="16112563"/>
                <a:satOff val="0"/>
                <a:lumOff val="17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019731C3-AB9D-4E44-8295-50F95B4EC3D4}">
      <dsp:nvSpPr>
        <dsp:cNvPr id="0" name=""/>
        <dsp:cNvSpPr/>
      </dsp:nvSpPr>
      <dsp:spPr>
        <a:xfrm>
          <a:off x="3108281" y="802631"/>
          <a:ext cx="1852702" cy="736758"/>
        </a:xfrm>
        <a:prstGeom prst="roundRect">
          <a:avLst>
            <a:gd name="adj" fmla="val 10000"/>
          </a:avLst>
        </a:prstGeom>
        <a:gradFill rotWithShape="0">
          <a:gsLst>
            <a:gs pos="0">
              <a:schemeClr val="accent2">
                <a:hueOff val="8056282"/>
                <a:satOff val="0"/>
                <a:lumOff val="882"/>
                <a:alphaOff val="0"/>
                <a:satMod val="103000"/>
                <a:lumMod val="102000"/>
                <a:tint val="94000"/>
              </a:schemeClr>
            </a:gs>
            <a:gs pos="50000">
              <a:schemeClr val="accent2">
                <a:hueOff val="8056282"/>
                <a:satOff val="0"/>
                <a:lumOff val="882"/>
                <a:alphaOff val="0"/>
                <a:satMod val="110000"/>
                <a:lumMod val="100000"/>
                <a:shade val="100000"/>
              </a:schemeClr>
            </a:gs>
            <a:gs pos="100000">
              <a:schemeClr val="accent2">
                <a:hueOff val="8056282"/>
                <a:satOff val="0"/>
                <a:lumOff val="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sz="2200" kern="1200" dirty="0" smtClean="0"/>
            <a:t>Analysis and interpretation</a:t>
          </a:r>
          <a:endParaRPr lang="en-US" sz="2200" kern="1200" dirty="0"/>
        </a:p>
      </dsp:txBody>
      <dsp:txXfrm>
        <a:off x="3129860" y="824210"/>
        <a:ext cx="1809544" cy="693600"/>
      </dsp:txXfrm>
    </dsp:sp>
    <dsp:sp modelId="{335FF692-20AA-F946-8AB7-C57777372CC7}">
      <dsp:nvSpPr>
        <dsp:cNvPr id="0" name=""/>
        <dsp:cNvSpPr/>
      </dsp:nvSpPr>
      <dsp:spPr>
        <a:xfrm>
          <a:off x="5289293" y="899220"/>
          <a:ext cx="2084290" cy="2040851"/>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16112563"/>
              <a:satOff val="0"/>
              <a:lumOff val="1764"/>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Government</a:t>
          </a:r>
          <a:endParaRPr lang="en-US" sz="1400" kern="1200" dirty="0"/>
        </a:p>
        <a:p>
          <a:pPr marL="114300" lvl="1" indent="-114300" algn="l" defTabSz="622300">
            <a:lnSpc>
              <a:spcPct val="90000"/>
            </a:lnSpc>
            <a:spcBef>
              <a:spcPct val="0"/>
            </a:spcBef>
            <a:spcAft>
              <a:spcPct val="15000"/>
            </a:spcAft>
            <a:buChar char="••"/>
          </a:pPr>
          <a:r>
            <a:rPr lang="en-US" sz="1400" kern="1200" dirty="0" smtClean="0"/>
            <a:t>Observatories</a:t>
          </a:r>
          <a:endParaRPr lang="en-US" sz="1400" kern="1200" dirty="0"/>
        </a:p>
        <a:p>
          <a:pPr marL="114300" lvl="1" indent="-114300" algn="l" defTabSz="622300">
            <a:lnSpc>
              <a:spcPct val="90000"/>
            </a:lnSpc>
            <a:spcBef>
              <a:spcPct val="0"/>
            </a:spcBef>
            <a:spcAft>
              <a:spcPct val="15000"/>
            </a:spcAft>
            <a:buChar char="••"/>
          </a:pPr>
          <a:r>
            <a:rPr lang="en-US" sz="1400" kern="1200" dirty="0" smtClean="0"/>
            <a:t>Councils / socio-econ partners</a:t>
          </a:r>
          <a:endParaRPr lang="en-US" sz="1400" kern="1200" dirty="0"/>
        </a:p>
        <a:p>
          <a:pPr marL="114300" lvl="1" indent="-114300" algn="l" defTabSz="622300">
            <a:lnSpc>
              <a:spcPct val="90000"/>
            </a:lnSpc>
            <a:spcBef>
              <a:spcPct val="0"/>
            </a:spcBef>
            <a:spcAft>
              <a:spcPct val="15000"/>
            </a:spcAft>
            <a:buChar char="••"/>
          </a:pPr>
          <a:r>
            <a:rPr lang="en-US" sz="1400" kern="1200" dirty="0" smtClean="0"/>
            <a:t>Career guidance mechanisms </a:t>
          </a:r>
          <a:r>
            <a:rPr lang="mr-IN" sz="1400" kern="1200" dirty="0" smtClean="0"/>
            <a:t>…</a:t>
          </a:r>
          <a:endParaRPr lang="en-US" sz="1400" kern="1200" dirty="0"/>
        </a:p>
        <a:p>
          <a:pPr marL="57150" lvl="1" indent="-57150" algn="l" defTabSz="488950">
            <a:lnSpc>
              <a:spcPct val="90000"/>
            </a:lnSpc>
            <a:spcBef>
              <a:spcPct val="0"/>
            </a:spcBef>
            <a:spcAft>
              <a:spcPct val="15000"/>
            </a:spcAft>
            <a:buChar char="••"/>
          </a:pPr>
          <a:endParaRPr lang="en-US" sz="1100" kern="1200" dirty="0"/>
        </a:p>
      </dsp:txBody>
      <dsp:txXfrm>
        <a:off x="5336259" y="946186"/>
        <a:ext cx="1990358" cy="1509593"/>
      </dsp:txXfrm>
    </dsp:sp>
    <dsp:sp modelId="{AD8B58CB-EB95-0D4C-957F-3F9AD4C6DF4B}">
      <dsp:nvSpPr>
        <dsp:cNvPr id="0" name=""/>
        <dsp:cNvSpPr/>
      </dsp:nvSpPr>
      <dsp:spPr>
        <a:xfrm>
          <a:off x="5733886" y="2304257"/>
          <a:ext cx="1852702" cy="1190771"/>
        </a:xfrm>
        <a:prstGeom prst="roundRect">
          <a:avLst>
            <a:gd name="adj" fmla="val 10000"/>
          </a:avLst>
        </a:prstGeom>
        <a:gradFill rotWithShape="0">
          <a:gsLst>
            <a:gs pos="0">
              <a:schemeClr val="accent2">
                <a:hueOff val="16112563"/>
                <a:satOff val="0"/>
                <a:lumOff val="1764"/>
                <a:alphaOff val="0"/>
                <a:satMod val="103000"/>
                <a:lumMod val="102000"/>
                <a:tint val="94000"/>
              </a:schemeClr>
            </a:gs>
            <a:gs pos="50000">
              <a:schemeClr val="accent2">
                <a:hueOff val="16112563"/>
                <a:satOff val="0"/>
                <a:lumOff val="1764"/>
                <a:alphaOff val="0"/>
                <a:satMod val="110000"/>
                <a:lumMod val="100000"/>
                <a:shade val="100000"/>
              </a:schemeClr>
            </a:gs>
            <a:gs pos="100000">
              <a:schemeClr val="accent2">
                <a:hueOff val="16112563"/>
                <a:satOff val="0"/>
                <a:lumOff val="17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US" sz="1600" kern="1200" dirty="0" smtClean="0"/>
            <a:t>USE:</a:t>
          </a:r>
        </a:p>
        <a:p>
          <a:pPr lvl="0" algn="ctr" defTabSz="711200">
            <a:lnSpc>
              <a:spcPct val="90000"/>
            </a:lnSpc>
            <a:spcBef>
              <a:spcPct val="0"/>
            </a:spcBef>
            <a:spcAft>
              <a:spcPct val="35000"/>
            </a:spcAft>
          </a:pPr>
          <a:r>
            <a:rPr lang="en-US" sz="1600" kern="1200" dirty="0" smtClean="0"/>
            <a:t>Dissemination </a:t>
          </a:r>
        </a:p>
        <a:p>
          <a:pPr lvl="0" algn="ctr" defTabSz="711200">
            <a:lnSpc>
              <a:spcPct val="90000"/>
            </a:lnSpc>
            <a:spcBef>
              <a:spcPct val="0"/>
            </a:spcBef>
            <a:spcAft>
              <a:spcPct val="35000"/>
            </a:spcAft>
          </a:pPr>
          <a:r>
            <a:rPr lang="en-US" sz="1600" kern="1200" dirty="0" smtClean="0"/>
            <a:t>Action</a:t>
          </a:r>
        </a:p>
        <a:p>
          <a:pPr lvl="0" algn="ctr" defTabSz="711200">
            <a:lnSpc>
              <a:spcPct val="90000"/>
            </a:lnSpc>
            <a:spcBef>
              <a:spcPct val="0"/>
            </a:spcBef>
            <a:spcAft>
              <a:spcPct val="35000"/>
            </a:spcAft>
          </a:pPr>
          <a:r>
            <a:rPr lang="en-US" sz="1600" kern="1200" dirty="0" smtClean="0"/>
            <a:t>Policy</a:t>
          </a:r>
        </a:p>
      </dsp:txBody>
      <dsp:txXfrm>
        <a:off x="5768762" y="2339133"/>
        <a:ext cx="1782950" cy="11210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D19E24-AE73-D84E-91DD-FFDBDA8CB785}">
      <dsp:nvSpPr>
        <dsp:cNvPr id="0" name=""/>
        <dsp:cNvSpPr/>
      </dsp:nvSpPr>
      <dsp:spPr>
        <a:xfrm>
          <a:off x="280402" y="912251"/>
          <a:ext cx="2125330" cy="175295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Long-term forecast ("Occupations </a:t>
          </a:r>
          <a:r>
            <a:rPr lang="en-US" sz="1500" kern="1200" dirty="0" smtClean="0"/>
            <a:t>2030"</a:t>
          </a:r>
          <a:r>
            <a:rPr lang="en-US" sz="1500" kern="1200" dirty="0"/>
            <a:t>)</a:t>
          </a:r>
        </a:p>
        <a:p>
          <a:pPr marL="114300" lvl="1" indent="-114300" algn="l" defTabSz="666750">
            <a:lnSpc>
              <a:spcPct val="90000"/>
            </a:lnSpc>
            <a:spcBef>
              <a:spcPct val="0"/>
            </a:spcBef>
            <a:spcAft>
              <a:spcPct val="15000"/>
            </a:spcAft>
            <a:buChar char="••"/>
          </a:pPr>
          <a:r>
            <a:rPr lang="en-US" sz="1500" kern="1200"/>
            <a:t>Network Employment-Skills</a:t>
          </a:r>
        </a:p>
      </dsp:txBody>
      <dsp:txXfrm>
        <a:off x="320742" y="952591"/>
        <a:ext cx="2044650" cy="1296640"/>
      </dsp:txXfrm>
    </dsp:sp>
    <dsp:sp modelId="{0F3788D7-BF3E-7F4A-8E90-B44769C40157}">
      <dsp:nvSpPr>
        <dsp:cNvPr id="0" name=""/>
        <dsp:cNvSpPr/>
      </dsp:nvSpPr>
      <dsp:spPr>
        <a:xfrm>
          <a:off x="1452799" y="1250795"/>
          <a:ext cx="2460484" cy="2460484"/>
        </a:xfrm>
        <a:prstGeom prst="leftCircularArrow">
          <a:avLst>
            <a:gd name="adj1" fmla="val 3625"/>
            <a:gd name="adj2" fmla="val 451135"/>
            <a:gd name="adj3" fmla="val 2226646"/>
            <a:gd name="adj4" fmla="val 9024489"/>
            <a:gd name="adj5" fmla="val 4229"/>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EDAA2A9-5D1F-0D4D-A4E1-F15D6BC71D81}">
      <dsp:nvSpPr>
        <dsp:cNvPr id="0" name=""/>
        <dsp:cNvSpPr/>
      </dsp:nvSpPr>
      <dsp:spPr>
        <a:xfrm>
          <a:off x="752698" y="2289571"/>
          <a:ext cx="1889182" cy="75126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National level: France Strategie</a:t>
          </a:r>
        </a:p>
      </dsp:txBody>
      <dsp:txXfrm>
        <a:off x="774702" y="2311575"/>
        <a:ext cx="1845174" cy="707257"/>
      </dsp:txXfrm>
    </dsp:sp>
    <dsp:sp modelId="{5A015207-343F-0A40-8766-366870261D30}">
      <dsp:nvSpPr>
        <dsp:cNvPr id="0" name=""/>
        <dsp:cNvSpPr/>
      </dsp:nvSpPr>
      <dsp:spPr>
        <a:xfrm>
          <a:off x="3066616" y="912251"/>
          <a:ext cx="2125330" cy="175295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8371599"/>
              <a:satOff val="0"/>
              <a:lumOff val="343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Network Observatories CARIF-OREF (Regional Observatories </a:t>
          </a:r>
          <a:r>
            <a:rPr lang="en-US" sz="1500" kern="1200" dirty="0" smtClean="0"/>
            <a:t>Employment </a:t>
          </a:r>
          <a:r>
            <a:rPr lang="en-US" sz="1500" kern="1200" dirty="0"/>
            <a:t>and Training)</a:t>
          </a:r>
        </a:p>
      </dsp:txBody>
      <dsp:txXfrm>
        <a:off x="3106956" y="1328224"/>
        <a:ext cx="2044650" cy="1296640"/>
      </dsp:txXfrm>
    </dsp:sp>
    <dsp:sp modelId="{49A2B507-BF77-DD4C-9129-3AD6837716A1}">
      <dsp:nvSpPr>
        <dsp:cNvPr id="0" name=""/>
        <dsp:cNvSpPr/>
      </dsp:nvSpPr>
      <dsp:spPr>
        <a:xfrm>
          <a:off x="4221302" y="-202556"/>
          <a:ext cx="2732054" cy="2732054"/>
        </a:xfrm>
        <a:prstGeom prst="circularArrow">
          <a:avLst>
            <a:gd name="adj1" fmla="val 3265"/>
            <a:gd name="adj2" fmla="val 402820"/>
            <a:gd name="adj3" fmla="val 19421670"/>
            <a:gd name="adj4" fmla="val 12575511"/>
            <a:gd name="adj5" fmla="val 3809"/>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C11E0C0B-EDE2-F140-9BC7-4EE46F9A7A10}">
      <dsp:nvSpPr>
        <dsp:cNvPr id="0" name=""/>
        <dsp:cNvSpPr/>
      </dsp:nvSpPr>
      <dsp:spPr>
        <a:xfrm>
          <a:off x="3538912" y="536618"/>
          <a:ext cx="1889182" cy="751265"/>
        </a:xfrm>
        <a:prstGeom prst="roundRect">
          <a:avLst>
            <a:gd name="adj" fmla="val 10000"/>
          </a:avLst>
        </a:prstGeom>
        <a:gradFill rotWithShape="0">
          <a:gsLst>
            <a:gs pos="0">
              <a:schemeClr val="accent3">
                <a:hueOff val="-8371599"/>
                <a:satOff val="0"/>
                <a:lumOff val="3432"/>
                <a:alphaOff val="0"/>
                <a:satMod val="103000"/>
                <a:lumMod val="102000"/>
                <a:tint val="94000"/>
              </a:schemeClr>
            </a:gs>
            <a:gs pos="50000">
              <a:schemeClr val="accent3">
                <a:hueOff val="-8371599"/>
                <a:satOff val="0"/>
                <a:lumOff val="3432"/>
                <a:alphaOff val="0"/>
                <a:satMod val="110000"/>
                <a:lumMod val="100000"/>
                <a:shade val="100000"/>
              </a:schemeClr>
            </a:gs>
            <a:gs pos="100000">
              <a:schemeClr val="accent3">
                <a:hueOff val="-8371599"/>
                <a:satOff val="0"/>
                <a:lumOff val="343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Regional level</a:t>
          </a:r>
        </a:p>
      </dsp:txBody>
      <dsp:txXfrm>
        <a:off x="3560916" y="558622"/>
        <a:ext cx="1845174" cy="707257"/>
      </dsp:txXfrm>
    </dsp:sp>
    <dsp:sp modelId="{F9F4CD4C-30DB-A84B-B0A1-A9913E432A2A}">
      <dsp:nvSpPr>
        <dsp:cNvPr id="0" name=""/>
        <dsp:cNvSpPr/>
      </dsp:nvSpPr>
      <dsp:spPr>
        <a:xfrm>
          <a:off x="5852830" y="912251"/>
          <a:ext cx="2125330" cy="175295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16743197"/>
              <a:satOff val="0"/>
              <a:lumOff val="6863"/>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28575" rIns="28575" bIns="28575" numCol="1" spcCol="1270" anchor="t" anchorCtr="0">
          <a:noAutofit/>
        </a:bodyPr>
        <a:lstStyle/>
        <a:p>
          <a:pPr marL="114300" lvl="1" indent="-114300" algn="l" defTabSz="666750">
            <a:lnSpc>
              <a:spcPct val="90000"/>
            </a:lnSpc>
            <a:spcBef>
              <a:spcPct val="0"/>
            </a:spcBef>
            <a:spcAft>
              <a:spcPct val="15000"/>
            </a:spcAft>
            <a:buChar char="••"/>
          </a:pPr>
          <a:r>
            <a:rPr lang="en-US" sz="1500" kern="1200"/>
            <a:t>Prospective Observatories of Occupations Qualifications and Skills (ex.: Food Industry: "Observia")</a:t>
          </a:r>
        </a:p>
      </dsp:txBody>
      <dsp:txXfrm>
        <a:off x="5893170" y="952591"/>
        <a:ext cx="2044650" cy="1296640"/>
      </dsp:txXfrm>
    </dsp:sp>
    <dsp:sp modelId="{6943C63E-5A9C-6049-AADC-8AE744A21CC9}">
      <dsp:nvSpPr>
        <dsp:cNvPr id="0" name=""/>
        <dsp:cNvSpPr/>
      </dsp:nvSpPr>
      <dsp:spPr>
        <a:xfrm>
          <a:off x="6325126" y="2289571"/>
          <a:ext cx="1889182" cy="751265"/>
        </a:xfrm>
        <a:prstGeom prst="roundRect">
          <a:avLst>
            <a:gd name="adj" fmla="val 10000"/>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US" sz="1800" kern="1200"/>
            <a:t>Sectoral level</a:t>
          </a:r>
        </a:p>
      </dsp:txBody>
      <dsp:txXfrm>
        <a:off x="6347130" y="2311575"/>
        <a:ext cx="1845174" cy="7072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94448-8504-D249-BD10-2996680724AA}">
      <dsp:nvSpPr>
        <dsp:cNvPr id="0" name=""/>
        <dsp:cNvSpPr/>
      </dsp:nvSpPr>
      <dsp:spPr>
        <a:xfrm>
          <a:off x="809267" y="239374"/>
          <a:ext cx="3248377" cy="3248377"/>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00000"/>
              </a:solidFill>
            </a:rPr>
            <a:t>STEM professionals</a:t>
          </a:r>
          <a:endParaRPr lang="en-US" sz="1300" kern="1200" dirty="0">
            <a:solidFill>
              <a:srgbClr val="000000"/>
            </a:solidFill>
          </a:endParaRPr>
        </a:p>
      </dsp:txBody>
      <dsp:txXfrm>
        <a:off x="2503837" y="785411"/>
        <a:ext cx="1044121" cy="696080"/>
      </dsp:txXfrm>
    </dsp:sp>
    <dsp:sp modelId="{3C2B1E19-C2AA-2C4B-80CD-1D577BDCE375}">
      <dsp:nvSpPr>
        <dsp:cNvPr id="0" name=""/>
        <dsp:cNvSpPr/>
      </dsp:nvSpPr>
      <dsp:spPr>
        <a:xfrm>
          <a:off x="837110" y="325997"/>
          <a:ext cx="3248377" cy="3248377"/>
        </a:xfrm>
        <a:prstGeom prst="pie">
          <a:avLst>
            <a:gd name="adj1" fmla="val 20520000"/>
            <a:gd name="adj2" fmla="val 3240000"/>
          </a:avLst>
        </a:prstGeom>
        <a:gradFill rotWithShape="0">
          <a:gsLst>
            <a:gs pos="0">
              <a:schemeClr val="accent2">
                <a:hueOff val="4028141"/>
                <a:satOff val="0"/>
                <a:lumOff val="441"/>
                <a:alphaOff val="0"/>
                <a:satMod val="103000"/>
                <a:lumMod val="102000"/>
                <a:tint val="94000"/>
              </a:schemeClr>
            </a:gs>
            <a:gs pos="50000">
              <a:schemeClr val="accent2">
                <a:hueOff val="4028141"/>
                <a:satOff val="0"/>
                <a:lumOff val="441"/>
                <a:alphaOff val="0"/>
                <a:satMod val="110000"/>
                <a:lumMod val="100000"/>
                <a:shade val="100000"/>
              </a:schemeClr>
            </a:gs>
            <a:gs pos="100000">
              <a:schemeClr val="accent2">
                <a:hueOff val="4028141"/>
                <a:satOff val="0"/>
                <a:lumOff val="4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solidFill>
                <a:srgbClr val="000000"/>
              </a:solidFill>
            </a:rPr>
            <a:t>ICT Professionals</a:t>
          </a:r>
          <a:endParaRPr lang="en-US" sz="1200" kern="1200" dirty="0">
            <a:solidFill>
              <a:srgbClr val="000000"/>
            </a:solidFill>
          </a:endParaRPr>
        </a:p>
      </dsp:txBody>
      <dsp:txXfrm>
        <a:off x="2929220" y="1810196"/>
        <a:ext cx="966779" cy="773423"/>
      </dsp:txXfrm>
    </dsp:sp>
    <dsp:sp modelId="{60103228-2110-4C46-BB54-3BB66BA7C38B}">
      <dsp:nvSpPr>
        <dsp:cNvPr id="0" name=""/>
        <dsp:cNvSpPr/>
      </dsp:nvSpPr>
      <dsp:spPr>
        <a:xfrm>
          <a:off x="763635" y="379364"/>
          <a:ext cx="3248377" cy="3248377"/>
        </a:xfrm>
        <a:prstGeom prst="pie">
          <a:avLst>
            <a:gd name="adj1" fmla="val 3240000"/>
            <a:gd name="adj2" fmla="val 7560000"/>
          </a:avLst>
        </a:prstGeom>
        <a:gradFill rotWithShape="0">
          <a:gsLst>
            <a:gs pos="0">
              <a:schemeClr val="accent2">
                <a:hueOff val="8056282"/>
                <a:satOff val="0"/>
                <a:lumOff val="882"/>
                <a:alphaOff val="0"/>
                <a:satMod val="103000"/>
                <a:lumMod val="102000"/>
                <a:tint val="94000"/>
              </a:schemeClr>
            </a:gs>
            <a:gs pos="50000">
              <a:schemeClr val="accent2">
                <a:hueOff val="8056282"/>
                <a:satOff val="0"/>
                <a:lumOff val="882"/>
                <a:alphaOff val="0"/>
                <a:satMod val="110000"/>
                <a:lumMod val="100000"/>
                <a:shade val="100000"/>
              </a:schemeClr>
            </a:gs>
            <a:gs pos="100000">
              <a:schemeClr val="accent2">
                <a:hueOff val="8056282"/>
                <a:satOff val="0"/>
                <a:lumOff val="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Medical </a:t>
          </a:r>
          <a:r>
            <a:rPr lang="en-US" sz="1700" kern="1200" dirty="0" err="1" smtClean="0"/>
            <a:t>doctos</a:t>
          </a:r>
          <a:endParaRPr lang="en-US" sz="1700" kern="1200" dirty="0"/>
        </a:p>
      </dsp:txBody>
      <dsp:txXfrm>
        <a:off x="1923770" y="2660962"/>
        <a:ext cx="928107" cy="850765"/>
      </dsp:txXfrm>
    </dsp:sp>
    <dsp:sp modelId="{32D4FA55-013E-C34C-8DB7-F3B85C882CC4}">
      <dsp:nvSpPr>
        <dsp:cNvPr id="0" name=""/>
        <dsp:cNvSpPr/>
      </dsp:nvSpPr>
      <dsp:spPr>
        <a:xfrm>
          <a:off x="690160" y="325997"/>
          <a:ext cx="3248377" cy="3248377"/>
        </a:xfrm>
        <a:prstGeom prst="pie">
          <a:avLst>
            <a:gd name="adj1" fmla="val 7560000"/>
            <a:gd name="adj2" fmla="val 11880000"/>
          </a:avLst>
        </a:prstGeom>
        <a:gradFill rotWithShape="0">
          <a:gsLst>
            <a:gs pos="0">
              <a:schemeClr val="accent2">
                <a:hueOff val="12084423"/>
                <a:satOff val="0"/>
                <a:lumOff val="1323"/>
                <a:alphaOff val="0"/>
                <a:satMod val="103000"/>
                <a:lumMod val="102000"/>
                <a:tint val="94000"/>
              </a:schemeClr>
            </a:gs>
            <a:gs pos="50000">
              <a:schemeClr val="accent2">
                <a:hueOff val="12084423"/>
                <a:satOff val="0"/>
                <a:lumOff val="1323"/>
                <a:alphaOff val="0"/>
                <a:satMod val="110000"/>
                <a:lumMod val="100000"/>
                <a:shade val="100000"/>
              </a:schemeClr>
            </a:gs>
            <a:gs pos="100000">
              <a:schemeClr val="accent2">
                <a:hueOff val="12084423"/>
                <a:satOff val="0"/>
                <a:lumOff val="13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Teachers</a:t>
          </a:r>
          <a:endParaRPr lang="en-US" sz="1700" kern="1200" dirty="0"/>
        </a:p>
      </dsp:txBody>
      <dsp:txXfrm>
        <a:off x="879649" y="1810196"/>
        <a:ext cx="966779" cy="773423"/>
      </dsp:txXfrm>
    </dsp:sp>
    <dsp:sp modelId="{3D6B05CD-9A07-C443-9C30-CAE7992E38CC}">
      <dsp:nvSpPr>
        <dsp:cNvPr id="0" name=""/>
        <dsp:cNvSpPr/>
      </dsp:nvSpPr>
      <dsp:spPr>
        <a:xfrm>
          <a:off x="718003" y="239374"/>
          <a:ext cx="3248377" cy="3248377"/>
        </a:xfrm>
        <a:prstGeom prst="pie">
          <a:avLst>
            <a:gd name="adj1" fmla="val 11880000"/>
            <a:gd name="adj2" fmla="val 16200000"/>
          </a:avLst>
        </a:prstGeom>
        <a:gradFill rotWithShape="0">
          <a:gsLst>
            <a:gs pos="0">
              <a:schemeClr val="accent2">
                <a:hueOff val="16112563"/>
                <a:satOff val="0"/>
                <a:lumOff val="1764"/>
                <a:alphaOff val="0"/>
                <a:satMod val="103000"/>
                <a:lumMod val="102000"/>
                <a:tint val="94000"/>
              </a:schemeClr>
            </a:gs>
            <a:gs pos="50000">
              <a:schemeClr val="accent2">
                <a:hueOff val="16112563"/>
                <a:satOff val="0"/>
                <a:lumOff val="1764"/>
                <a:alphaOff val="0"/>
                <a:satMod val="110000"/>
                <a:lumMod val="100000"/>
                <a:shade val="100000"/>
              </a:schemeClr>
            </a:gs>
            <a:gs pos="100000">
              <a:schemeClr val="accent2">
                <a:hueOff val="16112563"/>
                <a:satOff val="0"/>
                <a:lumOff val="17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Nursery &amp; midwifery</a:t>
          </a:r>
          <a:endParaRPr lang="en-US" sz="1700" kern="1200" dirty="0"/>
        </a:p>
      </dsp:txBody>
      <dsp:txXfrm>
        <a:off x="1227689" y="785411"/>
        <a:ext cx="1044121" cy="696080"/>
      </dsp:txXfrm>
    </dsp:sp>
    <dsp:sp modelId="{7E8F9ACB-3850-0647-82BF-AF19F8481017}">
      <dsp:nvSpPr>
        <dsp:cNvPr id="0" name=""/>
        <dsp:cNvSpPr/>
      </dsp:nvSpPr>
      <dsp:spPr>
        <a:xfrm>
          <a:off x="608024" y="38284"/>
          <a:ext cx="3650557" cy="3650557"/>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3254D1-EAEE-554E-AA6B-E16A92355C79}">
      <dsp:nvSpPr>
        <dsp:cNvPr id="0" name=""/>
        <dsp:cNvSpPr/>
      </dsp:nvSpPr>
      <dsp:spPr>
        <a:xfrm>
          <a:off x="636245" y="124879"/>
          <a:ext cx="3650557" cy="3650557"/>
        </a:xfrm>
        <a:prstGeom prst="circularArrow">
          <a:avLst>
            <a:gd name="adj1" fmla="val 5085"/>
            <a:gd name="adj2" fmla="val 327528"/>
            <a:gd name="adj3" fmla="val 2912753"/>
            <a:gd name="adj4" fmla="val 20519953"/>
            <a:gd name="adj5" fmla="val 5932"/>
          </a:avLst>
        </a:prstGeom>
        <a:gradFill rotWithShape="0">
          <a:gsLst>
            <a:gs pos="0">
              <a:schemeClr val="accent2">
                <a:hueOff val="4028141"/>
                <a:satOff val="0"/>
                <a:lumOff val="441"/>
                <a:alphaOff val="0"/>
                <a:satMod val="103000"/>
                <a:lumMod val="102000"/>
                <a:tint val="94000"/>
              </a:schemeClr>
            </a:gs>
            <a:gs pos="50000">
              <a:schemeClr val="accent2">
                <a:hueOff val="4028141"/>
                <a:satOff val="0"/>
                <a:lumOff val="441"/>
                <a:alphaOff val="0"/>
                <a:satMod val="110000"/>
                <a:lumMod val="100000"/>
                <a:shade val="100000"/>
              </a:schemeClr>
            </a:gs>
            <a:gs pos="100000">
              <a:schemeClr val="accent2">
                <a:hueOff val="4028141"/>
                <a:satOff val="0"/>
                <a:lumOff val="4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3FED0A-39A8-B547-B73C-BB0CF05B438C}">
      <dsp:nvSpPr>
        <dsp:cNvPr id="0" name=""/>
        <dsp:cNvSpPr/>
      </dsp:nvSpPr>
      <dsp:spPr>
        <a:xfrm>
          <a:off x="562545" y="178408"/>
          <a:ext cx="3650557" cy="3650557"/>
        </a:xfrm>
        <a:prstGeom prst="circularArrow">
          <a:avLst>
            <a:gd name="adj1" fmla="val 5085"/>
            <a:gd name="adj2" fmla="val 327528"/>
            <a:gd name="adj3" fmla="val 7232777"/>
            <a:gd name="adj4" fmla="val 3239695"/>
            <a:gd name="adj5" fmla="val 5932"/>
          </a:avLst>
        </a:prstGeom>
        <a:gradFill rotWithShape="0">
          <a:gsLst>
            <a:gs pos="0">
              <a:schemeClr val="accent2">
                <a:hueOff val="8056282"/>
                <a:satOff val="0"/>
                <a:lumOff val="882"/>
                <a:alphaOff val="0"/>
                <a:satMod val="103000"/>
                <a:lumMod val="102000"/>
                <a:tint val="94000"/>
              </a:schemeClr>
            </a:gs>
            <a:gs pos="50000">
              <a:schemeClr val="accent2">
                <a:hueOff val="8056282"/>
                <a:satOff val="0"/>
                <a:lumOff val="882"/>
                <a:alphaOff val="0"/>
                <a:satMod val="110000"/>
                <a:lumMod val="100000"/>
                <a:shade val="100000"/>
              </a:schemeClr>
            </a:gs>
            <a:gs pos="100000">
              <a:schemeClr val="accent2">
                <a:hueOff val="8056282"/>
                <a:satOff val="0"/>
                <a:lumOff val="88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73D111-9FFE-754E-BC66-EF10034F586A}">
      <dsp:nvSpPr>
        <dsp:cNvPr id="0" name=""/>
        <dsp:cNvSpPr/>
      </dsp:nvSpPr>
      <dsp:spPr>
        <a:xfrm>
          <a:off x="488846" y="124879"/>
          <a:ext cx="3650557" cy="3650557"/>
        </a:xfrm>
        <a:prstGeom prst="circularArrow">
          <a:avLst>
            <a:gd name="adj1" fmla="val 5085"/>
            <a:gd name="adj2" fmla="val 327528"/>
            <a:gd name="adj3" fmla="val 11552519"/>
            <a:gd name="adj4" fmla="val 7559718"/>
            <a:gd name="adj5" fmla="val 5932"/>
          </a:avLst>
        </a:prstGeom>
        <a:gradFill rotWithShape="0">
          <a:gsLst>
            <a:gs pos="0">
              <a:schemeClr val="accent2">
                <a:hueOff val="12084423"/>
                <a:satOff val="0"/>
                <a:lumOff val="1323"/>
                <a:alphaOff val="0"/>
                <a:satMod val="103000"/>
                <a:lumMod val="102000"/>
                <a:tint val="94000"/>
              </a:schemeClr>
            </a:gs>
            <a:gs pos="50000">
              <a:schemeClr val="accent2">
                <a:hueOff val="12084423"/>
                <a:satOff val="0"/>
                <a:lumOff val="1323"/>
                <a:alphaOff val="0"/>
                <a:satMod val="110000"/>
                <a:lumMod val="100000"/>
                <a:shade val="100000"/>
              </a:schemeClr>
            </a:gs>
            <a:gs pos="100000">
              <a:schemeClr val="accent2">
                <a:hueOff val="12084423"/>
                <a:satOff val="0"/>
                <a:lumOff val="132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3DBC0ED-DEDA-4B45-87ED-2E155AF847AE}">
      <dsp:nvSpPr>
        <dsp:cNvPr id="0" name=""/>
        <dsp:cNvSpPr/>
      </dsp:nvSpPr>
      <dsp:spPr>
        <a:xfrm>
          <a:off x="517066" y="38284"/>
          <a:ext cx="3650557" cy="3650557"/>
        </a:xfrm>
        <a:prstGeom prst="circularArrow">
          <a:avLst>
            <a:gd name="adj1" fmla="val 5085"/>
            <a:gd name="adj2" fmla="val 327528"/>
            <a:gd name="adj3" fmla="val 15872148"/>
            <a:gd name="adj4" fmla="val 11880111"/>
            <a:gd name="adj5" fmla="val 5932"/>
          </a:avLst>
        </a:prstGeom>
        <a:gradFill rotWithShape="0">
          <a:gsLst>
            <a:gs pos="0">
              <a:schemeClr val="accent2">
                <a:hueOff val="16112563"/>
                <a:satOff val="0"/>
                <a:lumOff val="1764"/>
                <a:alphaOff val="0"/>
                <a:satMod val="103000"/>
                <a:lumMod val="102000"/>
                <a:tint val="94000"/>
              </a:schemeClr>
            </a:gs>
            <a:gs pos="50000">
              <a:schemeClr val="accent2">
                <a:hueOff val="16112563"/>
                <a:satOff val="0"/>
                <a:lumOff val="1764"/>
                <a:alphaOff val="0"/>
                <a:satMod val="110000"/>
                <a:lumMod val="100000"/>
                <a:shade val="100000"/>
              </a:schemeClr>
            </a:gs>
            <a:gs pos="100000">
              <a:schemeClr val="accent2">
                <a:hueOff val="16112563"/>
                <a:satOff val="0"/>
                <a:lumOff val="176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94448-8504-D249-BD10-2996680724AA}">
      <dsp:nvSpPr>
        <dsp:cNvPr id="0" name=""/>
        <dsp:cNvSpPr/>
      </dsp:nvSpPr>
      <dsp:spPr>
        <a:xfrm>
          <a:off x="809267" y="239374"/>
          <a:ext cx="3248377" cy="3248377"/>
        </a:xfrm>
        <a:prstGeom prst="pie">
          <a:avLst>
            <a:gd name="adj1" fmla="val 16200000"/>
            <a:gd name="adj2" fmla="val 2052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solidFill>
                <a:srgbClr val="000000"/>
              </a:solidFill>
            </a:rPr>
            <a:t>Building &amp; rel trades workers</a:t>
          </a:r>
          <a:endParaRPr lang="en-US" sz="1300" kern="1200" dirty="0">
            <a:solidFill>
              <a:srgbClr val="000000"/>
            </a:solidFill>
          </a:endParaRPr>
        </a:p>
      </dsp:txBody>
      <dsp:txXfrm>
        <a:off x="2503837" y="785411"/>
        <a:ext cx="1044121" cy="696080"/>
      </dsp:txXfrm>
    </dsp:sp>
    <dsp:sp modelId="{3C2B1E19-C2AA-2C4B-80CD-1D577BDCE375}">
      <dsp:nvSpPr>
        <dsp:cNvPr id="0" name=""/>
        <dsp:cNvSpPr/>
      </dsp:nvSpPr>
      <dsp:spPr>
        <a:xfrm>
          <a:off x="837110" y="325997"/>
          <a:ext cx="3248377" cy="3248377"/>
        </a:xfrm>
        <a:prstGeom prst="pie">
          <a:avLst>
            <a:gd name="adj1" fmla="val 20520000"/>
            <a:gd name="adj2" fmla="val 324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err="1" smtClean="0"/>
            <a:t>Labourers</a:t>
          </a:r>
          <a:r>
            <a:rPr lang="en-US" sz="1300" kern="1200" dirty="0" smtClean="0"/>
            <a:t> in mining, </a:t>
          </a:r>
          <a:r>
            <a:rPr lang="en-US" sz="1300" kern="1200" dirty="0" err="1" smtClean="0"/>
            <a:t>manuf</a:t>
          </a:r>
          <a:r>
            <a:rPr lang="en-US" sz="1300" kern="1200" dirty="0" smtClean="0"/>
            <a:t>, </a:t>
          </a:r>
          <a:r>
            <a:rPr lang="en-US" sz="1300" kern="1200" dirty="0" err="1" smtClean="0"/>
            <a:t>transp</a:t>
          </a:r>
          <a:endParaRPr lang="en-US" sz="1300" kern="1200" dirty="0"/>
        </a:p>
      </dsp:txBody>
      <dsp:txXfrm>
        <a:off x="2929220" y="1810196"/>
        <a:ext cx="966779" cy="773423"/>
      </dsp:txXfrm>
    </dsp:sp>
    <dsp:sp modelId="{60103228-2110-4C46-BB54-3BB66BA7C38B}">
      <dsp:nvSpPr>
        <dsp:cNvPr id="0" name=""/>
        <dsp:cNvSpPr/>
      </dsp:nvSpPr>
      <dsp:spPr>
        <a:xfrm>
          <a:off x="763635" y="379364"/>
          <a:ext cx="3248377" cy="3248377"/>
        </a:xfrm>
        <a:prstGeom prst="pie">
          <a:avLst>
            <a:gd name="adj1" fmla="val 3240000"/>
            <a:gd name="adj2" fmla="val 756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solidFill>
                <a:srgbClr val="000000"/>
              </a:solidFill>
            </a:rPr>
            <a:t>Elementary occupations</a:t>
          </a:r>
          <a:endParaRPr lang="en-US" sz="1300" kern="1200" dirty="0">
            <a:solidFill>
              <a:srgbClr val="000000"/>
            </a:solidFill>
          </a:endParaRPr>
        </a:p>
      </dsp:txBody>
      <dsp:txXfrm>
        <a:off x="1923770" y="2660962"/>
        <a:ext cx="928107" cy="850765"/>
      </dsp:txXfrm>
    </dsp:sp>
    <dsp:sp modelId="{32D4FA55-013E-C34C-8DB7-F3B85C882CC4}">
      <dsp:nvSpPr>
        <dsp:cNvPr id="0" name=""/>
        <dsp:cNvSpPr/>
      </dsp:nvSpPr>
      <dsp:spPr>
        <a:xfrm>
          <a:off x="690160" y="325997"/>
          <a:ext cx="3248377" cy="3248377"/>
        </a:xfrm>
        <a:prstGeom prst="pie">
          <a:avLst>
            <a:gd name="adj1" fmla="val 7560000"/>
            <a:gd name="adj2" fmla="val 1188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smtClean="0">
              <a:solidFill>
                <a:srgbClr val="000000"/>
              </a:solidFill>
            </a:rPr>
            <a:t>Secretaries</a:t>
          </a:r>
          <a:endParaRPr lang="en-US" sz="1300" kern="1200" dirty="0">
            <a:solidFill>
              <a:srgbClr val="000000"/>
            </a:solidFill>
          </a:endParaRPr>
        </a:p>
      </dsp:txBody>
      <dsp:txXfrm>
        <a:off x="879649" y="1810196"/>
        <a:ext cx="966779" cy="773423"/>
      </dsp:txXfrm>
    </dsp:sp>
    <dsp:sp modelId="{3D6B05CD-9A07-C443-9C30-CAE7992E38CC}">
      <dsp:nvSpPr>
        <dsp:cNvPr id="0" name=""/>
        <dsp:cNvSpPr/>
      </dsp:nvSpPr>
      <dsp:spPr>
        <a:xfrm>
          <a:off x="718003" y="239374"/>
          <a:ext cx="3248377" cy="3248377"/>
        </a:xfrm>
        <a:prstGeom prst="pie">
          <a:avLst>
            <a:gd name="adj1" fmla="val 11880000"/>
            <a:gd name="adj2" fmla="val 162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solidFill>
                <a:srgbClr val="000000"/>
              </a:solidFill>
            </a:rPr>
            <a:t>Social professionals</a:t>
          </a:r>
          <a:endParaRPr lang="en-US" sz="1300" kern="1200" dirty="0">
            <a:solidFill>
              <a:srgbClr val="000000"/>
            </a:solidFill>
          </a:endParaRPr>
        </a:p>
      </dsp:txBody>
      <dsp:txXfrm>
        <a:off x="1227689" y="785411"/>
        <a:ext cx="1044121" cy="696080"/>
      </dsp:txXfrm>
    </dsp:sp>
    <dsp:sp modelId="{7E8F9ACB-3850-0647-82BF-AF19F8481017}">
      <dsp:nvSpPr>
        <dsp:cNvPr id="0" name=""/>
        <dsp:cNvSpPr/>
      </dsp:nvSpPr>
      <dsp:spPr>
        <a:xfrm>
          <a:off x="608024" y="38284"/>
          <a:ext cx="3650557" cy="3650557"/>
        </a:xfrm>
        <a:prstGeom prst="circularArrow">
          <a:avLst>
            <a:gd name="adj1" fmla="val 5085"/>
            <a:gd name="adj2" fmla="val 327528"/>
            <a:gd name="adj3" fmla="val 20192361"/>
            <a:gd name="adj4" fmla="val 16200324"/>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33254D1-EAEE-554E-AA6B-E16A92355C79}">
      <dsp:nvSpPr>
        <dsp:cNvPr id="0" name=""/>
        <dsp:cNvSpPr/>
      </dsp:nvSpPr>
      <dsp:spPr>
        <a:xfrm>
          <a:off x="636245" y="124879"/>
          <a:ext cx="3650557" cy="3650557"/>
        </a:xfrm>
        <a:prstGeom prst="circularArrow">
          <a:avLst>
            <a:gd name="adj1" fmla="val 5085"/>
            <a:gd name="adj2" fmla="val 327528"/>
            <a:gd name="adj3" fmla="val 2912753"/>
            <a:gd name="adj4" fmla="val 20519953"/>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B3FED0A-39A8-B547-B73C-BB0CF05B438C}">
      <dsp:nvSpPr>
        <dsp:cNvPr id="0" name=""/>
        <dsp:cNvSpPr/>
      </dsp:nvSpPr>
      <dsp:spPr>
        <a:xfrm>
          <a:off x="562545" y="178408"/>
          <a:ext cx="3650557" cy="3650557"/>
        </a:xfrm>
        <a:prstGeom prst="circularArrow">
          <a:avLst>
            <a:gd name="adj1" fmla="val 5085"/>
            <a:gd name="adj2" fmla="val 327528"/>
            <a:gd name="adj3" fmla="val 7232777"/>
            <a:gd name="adj4" fmla="val 3239695"/>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C73D111-9FFE-754E-BC66-EF10034F586A}">
      <dsp:nvSpPr>
        <dsp:cNvPr id="0" name=""/>
        <dsp:cNvSpPr/>
      </dsp:nvSpPr>
      <dsp:spPr>
        <a:xfrm>
          <a:off x="488846" y="124879"/>
          <a:ext cx="3650557" cy="3650557"/>
        </a:xfrm>
        <a:prstGeom prst="circularArrow">
          <a:avLst>
            <a:gd name="adj1" fmla="val 5085"/>
            <a:gd name="adj2" fmla="val 327528"/>
            <a:gd name="adj3" fmla="val 11552519"/>
            <a:gd name="adj4" fmla="val 7559718"/>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3DBC0ED-DEDA-4B45-87ED-2E155AF847AE}">
      <dsp:nvSpPr>
        <dsp:cNvPr id="0" name=""/>
        <dsp:cNvSpPr/>
      </dsp:nvSpPr>
      <dsp:spPr>
        <a:xfrm>
          <a:off x="517066" y="38284"/>
          <a:ext cx="3650557" cy="3650557"/>
        </a:xfrm>
        <a:prstGeom prst="circularArrow">
          <a:avLst>
            <a:gd name="adj1" fmla="val 5085"/>
            <a:gd name="adj2" fmla="val 327528"/>
            <a:gd name="adj3" fmla="val 15872148"/>
            <a:gd name="adj4" fmla="val 11880111"/>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69FDC-41FF-C944-A49B-A0E38868A097}">
      <dsp:nvSpPr>
        <dsp:cNvPr id="0" name=""/>
        <dsp:cNvSpPr/>
      </dsp:nvSpPr>
      <dsp:spPr>
        <a:xfrm>
          <a:off x="2477733" y="2271504"/>
          <a:ext cx="1813285" cy="181328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a:t>
          </a:r>
          <a:endParaRPr lang="en-US" sz="6500" kern="1200" dirty="0"/>
        </a:p>
      </dsp:txBody>
      <dsp:txXfrm>
        <a:off x="2743282" y="2537053"/>
        <a:ext cx="1282187" cy="1282187"/>
      </dsp:txXfrm>
    </dsp:sp>
    <dsp:sp modelId="{4DF1EF89-FEC2-FD40-853C-103440C227A5}">
      <dsp:nvSpPr>
        <dsp:cNvPr id="0" name=""/>
        <dsp:cNvSpPr/>
      </dsp:nvSpPr>
      <dsp:spPr>
        <a:xfrm rot="10800000">
          <a:off x="635333" y="2919753"/>
          <a:ext cx="1741067" cy="516786"/>
        </a:xfrm>
        <a:prstGeom prst="leftArrow">
          <a:avLst>
            <a:gd name="adj1" fmla="val 60000"/>
            <a:gd name="adj2" fmla="val 5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6211172-206B-C84E-9A6C-3725398136F1}">
      <dsp:nvSpPr>
        <dsp:cNvPr id="0" name=""/>
        <dsp:cNvSpPr/>
      </dsp:nvSpPr>
      <dsp:spPr>
        <a:xfrm>
          <a:off x="683" y="2670427"/>
          <a:ext cx="1269299" cy="1015439"/>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Timeliness</a:t>
          </a:r>
          <a:endParaRPr lang="en-US" sz="1800" kern="1200" dirty="0"/>
        </a:p>
      </dsp:txBody>
      <dsp:txXfrm>
        <a:off x="30424" y="2700168"/>
        <a:ext cx="1209817" cy="955957"/>
      </dsp:txXfrm>
    </dsp:sp>
    <dsp:sp modelId="{3D174960-4253-9A4C-8EED-DF254176BBD6}">
      <dsp:nvSpPr>
        <dsp:cNvPr id="0" name=""/>
        <dsp:cNvSpPr/>
      </dsp:nvSpPr>
      <dsp:spPr>
        <a:xfrm rot="12960000">
          <a:off x="994096" y="1815594"/>
          <a:ext cx="1741067" cy="516786"/>
        </a:xfrm>
        <a:prstGeom prst="leftArrow">
          <a:avLst>
            <a:gd name="adj1" fmla="val 60000"/>
            <a:gd name="adj2" fmla="val 50000"/>
          </a:avLst>
        </a:prstGeom>
        <a:gradFill rotWithShape="0">
          <a:gsLst>
            <a:gs pos="0">
              <a:schemeClr val="accent3">
                <a:hueOff val="-3348639"/>
                <a:satOff val="0"/>
                <a:lumOff val="1373"/>
                <a:alphaOff val="0"/>
                <a:satMod val="103000"/>
                <a:lumMod val="102000"/>
                <a:tint val="94000"/>
              </a:schemeClr>
            </a:gs>
            <a:gs pos="50000">
              <a:schemeClr val="accent3">
                <a:hueOff val="-3348639"/>
                <a:satOff val="0"/>
                <a:lumOff val="1373"/>
                <a:alphaOff val="0"/>
                <a:satMod val="110000"/>
                <a:lumMod val="100000"/>
                <a:shade val="100000"/>
              </a:schemeClr>
            </a:gs>
            <a:gs pos="100000">
              <a:schemeClr val="accent3">
                <a:hueOff val="-3348639"/>
                <a:satOff val="0"/>
                <a:lumOff val="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3251557-423E-E040-B68F-B15B99D904F4}">
      <dsp:nvSpPr>
        <dsp:cNvPr id="0" name=""/>
        <dsp:cNvSpPr/>
      </dsp:nvSpPr>
      <dsp:spPr>
        <a:xfrm>
          <a:off x="525704" y="1054580"/>
          <a:ext cx="1269299" cy="1015439"/>
        </a:xfrm>
        <a:prstGeom prst="roundRect">
          <a:avLst>
            <a:gd name="adj" fmla="val 10000"/>
          </a:avLst>
        </a:prstGeom>
        <a:gradFill rotWithShape="0">
          <a:gsLst>
            <a:gs pos="0">
              <a:schemeClr val="accent3">
                <a:hueOff val="-3348639"/>
                <a:satOff val="0"/>
                <a:lumOff val="1373"/>
                <a:alphaOff val="0"/>
                <a:satMod val="103000"/>
                <a:lumMod val="102000"/>
                <a:tint val="94000"/>
              </a:schemeClr>
            </a:gs>
            <a:gs pos="50000">
              <a:schemeClr val="accent3">
                <a:hueOff val="-3348639"/>
                <a:satOff val="0"/>
                <a:lumOff val="1373"/>
                <a:alphaOff val="0"/>
                <a:satMod val="110000"/>
                <a:lumMod val="100000"/>
                <a:shade val="100000"/>
              </a:schemeClr>
            </a:gs>
            <a:gs pos="100000">
              <a:schemeClr val="accent3">
                <a:hueOff val="-3348639"/>
                <a:satOff val="0"/>
                <a:lumOff val="137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Accuracy</a:t>
          </a:r>
          <a:endParaRPr lang="en-US" sz="1800" kern="1200" dirty="0"/>
        </a:p>
      </dsp:txBody>
      <dsp:txXfrm>
        <a:off x="555445" y="1084321"/>
        <a:ext cx="1209817" cy="955957"/>
      </dsp:txXfrm>
    </dsp:sp>
    <dsp:sp modelId="{DA3238CD-BE1E-CE4E-BEDF-C2C62F01B813}">
      <dsp:nvSpPr>
        <dsp:cNvPr id="0" name=""/>
        <dsp:cNvSpPr/>
      </dsp:nvSpPr>
      <dsp:spPr>
        <a:xfrm rot="15120000">
          <a:off x="1933351" y="1133186"/>
          <a:ext cx="1741067" cy="516786"/>
        </a:xfrm>
        <a:prstGeom prst="leftArrow">
          <a:avLst>
            <a:gd name="adj1" fmla="val 60000"/>
            <a:gd name="adj2" fmla="val 50000"/>
          </a:avLst>
        </a:prstGeom>
        <a:gradFill rotWithShape="0">
          <a:gsLst>
            <a:gs pos="0">
              <a:schemeClr val="accent3">
                <a:hueOff val="-6697279"/>
                <a:satOff val="0"/>
                <a:lumOff val="2745"/>
                <a:alphaOff val="0"/>
                <a:satMod val="103000"/>
                <a:lumMod val="102000"/>
                <a:tint val="94000"/>
              </a:schemeClr>
            </a:gs>
            <a:gs pos="50000">
              <a:schemeClr val="accent3">
                <a:hueOff val="-6697279"/>
                <a:satOff val="0"/>
                <a:lumOff val="2745"/>
                <a:alphaOff val="0"/>
                <a:satMod val="110000"/>
                <a:lumMod val="100000"/>
                <a:shade val="100000"/>
              </a:schemeClr>
            </a:gs>
            <a:gs pos="100000">
              <a:schemeClr val="accent3">
                <a:hueOff val="-6697279"/>
                <a:satOff val="0"/>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B719DA-5A31-D346-AED6-703C9A403473}">
      <dsp:nvSpPr>
        <dsp:cNvPr id="0" name=""/>
        <dsp:cNvSpPr/>
      </dsp:nvSpPr>
      <dsp:spPr>
        <a:xfrm>
          <a:off x="1900225" y="55932"/>
          <a:ext cx="1269299" cy="1015439"/>
        </a:xfrm>
        <a:prstGeom prst="roundRect">
          <a:avLst>
            <a:gd name="adj" fmla="val 10000"/>
          </a:avLst>
        </a:prstGeom>
        <a:gradFill rotWithShape="0">
          <a:gsLst>
            <a:gs pos="0">
              <a:schemeClr val="accent3">
                <a:hueOff val="-6697279"/>
                <a:satOff val="0"/>
                <a:lumOff val="2745"/>
                <a:alphaOff val="0"/>
                <a:satMod val="103000"/>
                <a:lumMod val="102000"/>
                <a:tint val="94000"/>
              </a:schemeClr>
            </a:gs>
            <a:gs pos="50000">
              <a:schemeClr val="accent3">
                <a:hueOff val="-6697279"/>
                <a:satOff val="0"/>
                <a:lumOff val="2745"/>
                <a:alphaOff val="0"/>
                <a:satMod val="110000"/>
                <a:lumMod val="100000"/>
                <a:shade val="100000"/>
              </a:schemeClr>
            </a:gs>
            <a:gs pos="100000">
              <a:schemeClr val="accent3">
                <a:hueOff val="-6697279"/>
                <a:satOff val="0"/>
                <a:lumOff val="274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Analysis</a:t>
          </a:r>
          <a:endParaRPr lang="en-US" sz="1800" kern="1200" dirty="0"/>
        </a:p>
      </dsp:txBody>
      <dsp:txXfrm>
        <a:off x="1929966" y="85673"/>
        <a:ext cx="1209817" cy="955957"/>
      </dsp:txXfrm>
    </dsp:sp>
    <dsp:sp modelId="{E5875E52-6CAD-2244-A430-E3676C27CCAB}">
      <dsp:nvSpPr>
        <dsp:cNvPr id="0" name=""/>
        <dsp:cNvSpPr/>
      </dsp:nvSpPr>
      <dsp:spPr>
        <a:xfrm rot="17280000">
          <a:off x="3094333" y="1133186"/>
          <a:ext cx="1741067" cy="516786"/>
        </a:xfrm>
        <a:prstGeom prst="leftArrow">
          <a:avLst>
            <a:gd name="adj1" fmla="val 60000"/>
            <a:gd name="adj2" fmla="val 50000"/>
          </a:avLst>
        </a:prstGeom>
        <a:gradFill rotWithShape="0">
          <a:gsLst>
            <a:gs pos="0">
              <a:schemeClr val="accent3">
                <a:hueOff val="-10045919"/>
                <a:satOff val="0"/>
                <a:lumOff val="4118"/>
                <a:alphaOff val="0"/>
                <a:satMod val="103000"/>
                <a:lumMod val="102000"/>
                <a:tint val="94000"/>
              </a:schemeClr>
            </a:gs>
            <a:gs pos="50000">
              <a:schemeClr val="accent3">
                <a:hueOff val="-10045919"/>
                <a:satOff val="0"/>
                <a:lumOff val="4118"/>
                <a:alphaOff val="0"/>
                <a:satMod val="110000"/>
                <a:lumMod val="100000"/>
                <a:shade val="100000"/>
              </a:schemeClr>
            </a:gs>
            <a:gs pos="100000">
              <a:schemeClr val="accent3">
                <a:hueOff val="-10045919"/>
                <a:satOff val="0"/>
                <a:lumOff val="41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75260D39-C998-454B-A8A3-72FF760F0415}">
      <dsp:nvSpPr>
        <dsp:cNvPr id="0" name=""/>
        <dsp:cNvSpPr/>
      </dsp:nvSpPr>
      <dsp:spPr>
        <a:xfrm>
          <a:off x="3599226" y="55932"/>
          <a:ext cx="1269299" cy="1015439"/>
        </a:xfrm>
        <a:prstGeom prst="roundRect">
          <a:avLst>
            <a:gd name="adj" fmla="val 10000"/>
          </a:avLst>
        </a:prstGeom>
        <a:gradFill rotWithShape="0">
          <a:gsLst>
            <a:gs pos="0">
              <a:schemeClr val="accent3">
                <a:hueOff val="-10045919"/>
                <a:satOff val="0"/>
                <a:lumOff val="4118"/>
                <a:alphaOff val="0"/>
                <a:satMod val="103000"/>
                <a:lumMod val="102000"/>
                <a:tint val="94000"/>
              </a:schemeClr>
            </a:gs>
            <a:gs pos="50000">
              <a:schemeClr val="accent3">
                <a:hueOff val="-10045919"/>
                <a:satOff val="0"/>
                <a:lumOff val="4118"/>
                <a:alphaOff val="0"/>
                <a:satMod val="110000"/>
                <a:lumMod val="100000"/>
                <a:shade val="100000"/>
              </a:schemeClr>
            </a:gs>
            <a:gs pos="100000">
              <a:schemeClr val="accent3">
                <a:hueOff val="-10045919"/>
                <a:satOff val="0"/>
                <a:lumOff val="411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Integration</a:t>
          </a:r>
          <a:endParaRPr lang="en-US" sz="1800" kern="1200" dirty="0"/>
        </a:p>
      </dsp:txBody>
      <dsp:txXfrm>
        <a:off x="3628967" y="85673"/>
        <a:ext cx="1209817" cy="955957"/>
      </dsp:txXfrm>
    </dsp:sp>
    <dsp:sp modelId="{A34AAC86-48B8-FF42-95AA-8A996F84436F}">
      <dsp:nvSpPr>
        <dsp:cNvPr id="0" name=""/>
        <dsp:cNvSpPr/>
      </dsp:nvSpPr>
      <dsp:spPr>
        <a:xfrm rot="19440000">
          <a:off x="4033587" y="1815594"/>
          <a:ext cx="1741067" cy="516786"/>
        </a:xfrm>
        <a:prstGeom prst="leftArrow">
          <a:avLst>
            <a:gd name="adj1" fmla="val 60000"/>
            <a:gd name="adj2" fmla="val 50000"/>
          </a:avLst>
        </a:prstGeom>
        <a:gradFill rotWithShape="0">
          <a:gsLst>
            <a:gs pos="0">
              <a:schemeClr val="accent3">
                <a:hueOff val="-13394558"/>
                <a:satOff val="0"/>
                <a:lumOff val="5490"/>
                <a:alphaOff val="0"/>
                <a:satMod val="103000"/>
                <a:lumMod val="102000"/>
                <a:tint val="94000"/>
              </a:schemeClr>
            </a:gs>
            <a:gs pos="50000">
              <a:schemeClr val="accent3">
                <a:hueOff val="-13394558"/>
                <a:satOff val="0"/>
                <a:lumOff val="5490"/>
                <a:alphaOff val="0"/>
                <a:satMod val="110000"/>
                <a:lumMod val="100000"/>
                <a:shade val="100000"/>
              </a:schemeClr>
            </a:gs>
            <a:gs pos="100000">
              <a:schemeClr val="accent3">
                <a:hueOff val="-13394558"/>
                <a:satOff val="0"/>
                <a:lumOff val="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3F36FA-B3FF-9744-A831-BB8B87A8A01B}">
      <dsp:nvSpPr>
        <dsp:cNvPr id="0" name=""/>
        <dsp:cNvSpPr/>
      </dsp:nvSpPr>
      <dsp:spPr>
        <a:xfrm>
          <a:off x="4973748" y="1054580"/>
          <a:ext cx="1269299" cy="1015439"/>
        </a:xfrm>
        <a:prstGeom prst="roundRect">
          <a:avLst>
            <a:gd name="adj" fmla="val 10000"/>
          </a:avLst>
        </a:prstGeom>
        <a:gradFill rotWithShape="0">
          <a:gsLst>
            <a:gs pos="0">
              <a:schemeClr val="accent3">
                <a:hueOff val="-13394558"/>
                <a:satOff val="0"/>
                <a:lumOff val="5490"/>
                <a:alphaOff val="0"/>
                <a:satMod val="103000"/>
                <a:lumMod val="102000"/>
                <a:tint val="94000"/>
              </a:schemeClr>
            </a:gs>
            <a:gs pos="50000">
              <a:schemeClr val="accent3">
                <a:hueOff val="-13394558"/>
                <a:satOff val="0"/>
                <a:lumOff val="5490"/>
                <a:alphaOff val="0"/>
                <a:satMod val="110000"/>
                <a:lumMod val="100000"/>
                <a:shade val="100000"/>
              </a:schemeClr>
            </a:gs>
            <a:gs pos="100000">
              <a:schemeClr val="accent3">
                <a:hueOff val="-13394558"/>
                <a:satOff val="0"/>
                <a:lumOff val="5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Usage</a:t>
          </a:r>
          <a:endParaRPr lang="en-US" sz="1800" kern="1200" dirty="0"/>
        </a:p>
      </dsp:txBody>
      <dsp:txXfrm>
        <a:off x="5003489" y="1084321"/>
        <a:ext cx="1209817" cy="955957"/>
      </dsp:txXfrm>
    </dsp:sp>
    <dsp:sp modelId="{536A3BFC-ABED-724F-B5E8-1B79B657FE2B}">
      <dsp:nvSpPr>
        <dsp:cNvPr id="0" name=""/>
        <dsp:cNvSpPr/>
      </dsp:nvSpPr>
      <dsp:spPr>
        <a:xfrm>
          <a:off x="4392350" y="2919753"/>
          <a:ext cx="1741067" cy="516786"/>
        </a:xfrm>
        <a:prstGeom prst="leftArrow">
          <a:avLst>
            <a:gd name="adj1" fmla="val 60000"/>
            <a:gd name="adj2" fmla="val 50000"/>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462B454-B620-DE47-BE80-BBB1F645BE62}">
      <dsp:nvSpPr>
        <dsp:cNvPr id="0" name=""/>
        <dsp:cNvSpPr/>
      </dsp:nvSpPr>
      <dsp:spPr>
        <a:xfrm>
          <a:off x="5498768" y="2670427"/>
          <a:ext cx="1269299" cy="1015439"/>
        </a:xfrm>
        <a:prstGeom prst="roundRect">
          <a:avLst>
            <a:gd name="adj" fmla="val 10000"/>
          </a:avLst>
        </a:prstGeom>
        <a:gradFill rotWithShape="0">
          <a:gsLst>
            <a:gs pos="0">
              <a:schemeClr val="accent3">
                <a:hueOff val="-16743197"/>
                <a:satOff val="0"/>
                <a:lumOff val="6863"/>
                <a:alphaOff val="0"/>
                <a:satMod val="103000"/>
                <a:lumMod val="102000"/>
                <a:tint val="94000"/>
              </a:schemeClr>
            </a:gs>
            <a:gs pos="50000">
              <a:schemeClr val="accent3">
                <a:hueOff val="-16743197"/>
                <a:satOff val="0"/>
                <a:lumOff val="6863"/>
                <a:alphaOff val="0"/>
                <a:satMod val="110000"/>
                <a:lumMod val="100000"/>
                <a:shade val="100000"/>
              </a:schemeClr>
            </a:gs>
            <a:gs pos="100000">
              <a:schemeClr val="accent3">
                <a:hueOff val="-16743197"/>
                <a:satOff val="0"/>
                <a:lumOff val="686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Cost</a:t>
          </a:r>
          <a:endParaRPr lang="en-US" sz="1800" kern="1200" dirty="0"/>
        </a:p>
      </dsp:txBody>
      <dsp:txXfrm>
        <a:off x="5528509" y="2700168"/>
        <a:ext cx="1209817" cy="955957"/>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6411"/>
          </a:xfrm>
          <a:prstGeom prst="rect">
            <a:avLst/>
          </a:prstGeom>
        </p:spPr>
        <p:txBody>
          <a:bodyPr vert="horz" lIns="91027" tIns="45513" rIns="91027" bIns="45513" rtlCol="0"/>
          <a:lstStyle>
            <a:lvl1pPr algn="l">
              <a:defRPr sz="1200"/>
            </a:lvl1pPr>
          </a:lstStyle>
          <a:p>
            <a:endParaRPr lang="en-GB"/>
          </a:p>
        </p:txBody>
      </p:sp>
      <p:sp>
        <p:nvSpPr>
          <p:cNvPr id="3" name="Date Placeholder 2"/>
          <p:cNvSpPr>
            <a:spLocks noGrp="1"/>
          </p:cNvSpPr>
          <p:nvPr>
            <p:ph type="dt" sz="quarter" idx="1"/>
          </p:nvPr>
        </p:nvSpPr>
        <p:spPr>
          <a:xfrm>
            <a:off x="3777609" y="2"/>
            <a:ext cx="2889938" cy="496411"/>
          </a:xfrm>
          <a:prstGeom prst="rect">
            <a:avLst/>
          </a:prstGeom>
        </p:spPr>
        <p:txBody>
          <a:bodyPr vert="horz" lIns="91027" tIns="45513" rIns="91027" bIns="45513" rtlCol="0"/>
          <a:lstStyle>
            <a:lvl1pPr algn="r">
              <a:defRPr sz="1200"/>
            </a:lvl1pPr>
          </a:lstStyle>
          <a:p>
            <a:fld id="{903835C8-BB37-4429-9A1B-ACF14AE7E7D6}" type="datetimeFigureOut">
              <a:rPr lang="en-GB" smtClean="0"/>
              <a:pPr/>
              <a:t>28/2/19</a:t>
            </a:fld>
            <a:endParaRPr lang="en-GB"/>
          </a:p>
        </p:txBody>
      </p:sp>
      <p:sp>
        <p:nvSpPr>
          <p:cNvPr id="4" name="Footer Placeholder 3"/>
          <p:cNvSpPr>
            <a:spLocks noGrp="1"/>
          </p:cNvSpPr>
          <p:nvPr>
            <p:ph type="ftr" sz="quarter" idx="2"/>
          </p:nvPr>
        </p:nvSpPr>
        <p:spPr>
          <a:xfrm>
            <a:off x="1" y="9430091"/>
            <a:ext cx="2889938" cy="496411"/>
          </a:xfrm>
          <a:prstGeom prst="rect">
            <a:avLst/>
          </a:prstGeom>
        </p:spPr>
        <p:txBody>
          <a:bodyPr vert="horz" lIns="91027" tIns="45513" rIns="91027" bIns="45513" rtlCol="0" anchor="b"/>
          <a:lstStyle>
            <a:lvl1pPr algn="l">
              <a:defRPr sz="1200"/>
            </a:lvl1pPr>
          </a:lstStyle>
          <a:p>
            <a:endParaRPr lang="en-GB"/>
          </a:p>
        </p:txBody>
      </p:sp>
      <p:sp>
        <p:nvSpPr>
          <p:cNvPr id="5" name="Slide Number Placeholder 4"/>
          <p:cNvSpPr>
            <a:spLocks noGrp="1"/>
          </p:cNvSpPr>
          <p:nvPr>
            <p:ph type="sldNum" sz="quarter" idx="3"/>
          </p:nvPr>
        </p:nvSpPr>
        <p:spPr>
          <a:xfrm>
            <a:off x="3777609" y="9430091"/>
            <a:ext cx="2889938" cy="496411"/>
          </a:xfrm>
          <a:prstGeom prst="rect">
            <a:avLst/>
          </a:prstGeom>
        </p:spPr>
        <p:txBody>
          <a:bodyPr vert="horz" lIns="91027" tIns="45513" rIns="91027" bIns="45513" rtlCol="0" anchor="b"/>
          <a:lstStyle>
            <a:lvl1pPr algn="r">
              <a:defRPr sz="1200"/>
            </a:lvl1pPr>
          </a:lstStyle>
          <a:p>
            <a:fld id="{F7985194-D133-4B33-AAB3-837EB8B59ED4}" type="slidenum">
              <a:rPr lang="en-GB" smtClean="0"/>
              <a:pPr/>
              <a:t>‹#›</a:t>
            </a:fld>
            <a:endParaRPr lang="en-GB"/>
          </a:p>
        </p:txBody>
      </p:sp>
    </p:spTree>
    <p:extLst>
      <p:ext uri="{BB962C8B-B14F-4D97-AF65-F5344CB8AC3E}">
        <p14:creationId xmlns:p14="http://schemas.microsoft.com/office/powerpoint/2010/main" val="19920799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889938" cy="496411"/>
          </a:xfrm>
          <a:prstGeom prst="rect">
            <a:avLst/>
          </a:prstGeom>
        </p:spPr>
        <p:txBody>
          <a:bodyPr vert="horz" lIns="91027" tIns="45513" rIns="91027" bIns="45513" rtlCol="0"/>
          <a:lstStyle>
            <a:lvl1pPr algn="l">
              <a:defRPr sz="1200"/>
            </a:lvl1pPr>
          </a:lstStyle>
          <a:p>
            <a:endParaRPr lang="en-GB"/>
          </a:p>
        </p:txBody>
      </p:sp>
      <p:sp>
        <p:nvSpPr>
          <p:cNvPr id="3" name="Date Placeholder 2"/>
          <p:cNvSpPr>
            <a:spLocks noGrp="1"/>
          </p:cNvSpPr>
          <p:nvPr>
            <p:ph type="dt" idx="1"/>
          </p:nvPr>
        </p:nvSpPr>
        <p:spPr>
          <a:xfrm>
            <a:off x="3777609" y="2"/>
            <a:ext cx="2889938" cy="496411"/>
          </a:xfrm>
          <a:prstGeom prst="rect">
            <a:avLst/>
          </a:prstGeom>
        </p:spPr>
        <p:txBody>
          <a:bodyPr vert="horz" lIns="91027" tIns="45513" rIns="91027" bIns="45513" rtlCol="0"/>
          <a:lstStyle>
            <a:lvl1pPr algn="r">
              <a:defRPr sz="1200"/>
            </a:lvl1pPr>
          </a:lstStyle>
          <a:p>
            <a:fld id="{8F6D398E-25CB-40CF-A09E-EE5459CE508C}" type="datetimeFigureOut">
              <a:rPr lang="en-GB" smtClean="0"/>
              <a:pPr/>
              <a:t>28/2/19</a:t>
            </a:fld>
            <a:endParaRPr lang="en-GB"/>
          </a:p>
        </p:txBody>
      </p:sp>
      <p:sp>
        <p:nvSpPr>
          <p:cNvPr id="4" name="Slide Image Placeholder 3"/>
          <p:cNvSpPr>
            <a:spLocks noGrp="1" noRot="1" noChangeAspect="1"/>
          </p:cNvSpPr>
          <p:nvPr>
            <p:ph type="sldImg" idx="2"/>
          </p:nvPr>
        </p:nvSpPr>
        <p:spPr>
          <a:xfrm>
            <a:off x="26988" y="744538"/>
            <a:ext cx="6615112" cy="3722687"/>
          </a:xfrm>
          <a:prstGeom prst="rect">
            <a:avLst/>
          </a:prstGeom>
          <a:noFill/>
          <a:ln w="12700">
            <a:solidFill>
              <a:prstClr val="black"/>
            </a:solidFill>
          </a:ln>
        </p:spPr>
        <p:txBody>
          <a:bodyPr vert="horz" lIns="91027" tIns="45513" rIns="91027" bIns="45513" rtlCol="0" anchor="ctr"/>
          <a:lstStyle/>
          <a:p>
            <a:endParaRPr lang="en-GB"/>
          </a:p>
        </p:txBody>
      </p:sp>
      <p:sp>
        <p:nvSpPr>
          <p:cNvPr id="5" name="Notes Placeholder 4"/>
          <p:cNvSpPr>
            <a:spLocks noGrp="1"/>
          </p:cNvSpPr>
          <p:nvPr>
            <p:ph type="body" sz="quarter" idx="3"/>
          </p:nvPr>
        </p:nvSpPr>
        <p:spPr>
          <a:xfrm>
            <a:off x="666909" y="4715908"/>
            <a:ext cx="5335270" cy="4467700"/>
          </a:xfrm>
          <a:prstGeom prst="rect">
            <a:avLst/>
          </a:prstGeom>
        </p:spPr>
        <p:txBody>
          <a:bodyPr vert="horz" lIns="91027" tIns="45513" rIns="91027" bIns="4551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0091"/>
            <a:ext cx="2889938" cy="496411"/>
          </a:xfrm>
          <a:prstGeom prst="rect">
            <a:avLst/>
          </a:prstGeom>
        </p:spPr>
        <p:txBody>
          <a:bodyPr vert="horz" lIns="91027" tIns="45513" rIns="91027" bIns="45513" rtlCol="0" anchor="b"/>
          <a:lstStyle>
            <a:lvl1pPr algn="l">
              <a:defRPr sz="1200"/>
            </a:lvl1pPr>
          </a:lstStyle>
          <a:p>
            <a:endParaRPr lang="en-GB"/>
          </a:p>
        </p:txBody>
      </p:sp>
      <p:sp>
        <p:nvSpPr>
          <p:cNvPr id="7" name="Slide Number Placeholder 6"/>
          <p:cNvSpPr>
            <a:spLocks noGrp="1"/>
          </p:cNvSpPr>
          <p:nvPr>
            <p:ph type="sldNum" sz="quarter" idx="5"/>
          </p:nvPr>
        </p:nvSpPr>
        <p:spPr>
          <a:xfrm>
            <a:off x="3777609" y="9430091"/>
            <a:ext cx="2889938" cy="496411"/>
          </a:xfrm>
          <a:prstGeom prst="rect">
            <a:avLst/>
          </a:prstGeom>
        </p:spPr>
        <p:txBody>
          <a:bodyPr vert="horz" lIns="91027" tIns="45513" rIns="91027" bIns="45513" rtlCol="0" anchor="b"/>
          <a:lstStyle>
            <a:lvl1pPr algn="r">
              <a:defRPr sz="1200"/>
            </a:lvl1pPr>
          </a:lstStyle>
          <a:p>
            <a:fld id="{019C38AD-272E-49C6-9EDF-AC09A3477B4B}" type="slidenum">
              <a:rPr lang="en-GB" smtClean="0"/>
              <a:pPr/>
              <a:t>‹#›</a:t>
            </a:fld>
            <a:endParaRPr lang="en-GB"/>
          </a:p>
        </p:txBody>
      </p:sp>
    </p:spTree>
    <p:extLst>
      <p:ext uri="{BB962C8B-B14F-4D97-AF65-F5344CB8AC3E}">
        <p14:creationId xmlns:p14="http://schemas.microsoft.com/office/powerpoint/2010/main" val="1267691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2</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17</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19</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20</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3F154857-F199-4120-AE37-9B38DC4B5ABD}" type="slidenum">
              <a:rPr lang="en-IE" smtClean="0"/>
              <a:t>21</a:t>
            </a:fld>
            <a:endParaRPr lang="en-IE"/>
          </a:p>
        </p:txBody>
      </p:sp>
    </p:spTree>
    <p:extLst>
      <p:ext uri="{BB962C8B-B14F-4D97-AF65-F5344CB8AC3E}">
        <p14:creationId xmlns:p14="http://schemas.microsoft.com/office/powerpoint/2010/main" val="15581713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National Skills Council – made up of </a:t>
            </a:r>
            <a:r>
              <a:rPr lang="en-IE" dirty="0" err="1" smtClean="0"/>
              <a:t>approx</a:t>
            </a:r>
            <a:r>
              <a:rPr lang="en-IE" dirty="0" smtClean="0"/>
              <a:t> 20 people representing </a:t>
            </a:r>
            <a:r>
              <a:rPr lang="en-IE" dirty="0" err="1" smtClean="0"/>
              <a:t>Gov</a:t>
            </a:r>
            <a:r>
              <a:rPr lang="en-IE" baseline="0" dirty="0" smtClean="0"/>
              <a:t> </a:t>
            </a:r>
            <a:r>
              <a:rPr lang="en-IE" baseline="0" dirty="0" err="1" smtClean="0"/>
              <a:t>depts</a:t>
            </a:r>
            <a:r>
              <a:rPr lang="en-IE" baseline="0" dirty="0" smtClean="0"/>
              <a:t> and agencies as well as a number of employers (</a:t>
            </a:r>
            <a:r>
              <a:rPr lang="en-IE" baseline="0" dirty="0" err="1" smtClean="0"/>
              <a:t>Combilift</a:t>
            </a:r>
            <a:r>
              <a:rPr lang="en-IE" baseline="0" dirty="0" smtClean="0"/>
              <a:t>, </a:t>
            </a:r>
            <a:r>
              <a:rPr lang="en-IE" baseline="0" dirty="0" err="1" smtClean="0"/>
              <a:t>Vocafone</a:t>
            </a:r>
            <a:r>
              <a:rPr lang="en-IE" baseline="0" dirty="0" smtClean="0"/>
              <a:t>, SAP and the Shed Distillery)</a:t>
            </a:r>
            <a:endParaRPr lang="en-IE" dirty="0"/>
          </a:p>
        </p:txBody>
      </p:sp>
      <p:sp>
        <p:nvSpPr>
          <p:cNvPr id="4" name="Slide Number Placeholder 3"/>
          <p:cNvSpPr>
            <a:spLocks noGrp="1"/>
          </p:cNvSpPr>
          <p:nvPr>
            <p:ph type="sldNum" sz="quarter" idx="10"/>
          </p:nvPr>
        </p:nvSpPr>
        <p:spPr/>
        <p:txBody>
          <a:bodyPr/>
          <a:lstStyle/>
          <a:p>
            <a:fld id="{8D1191A0-47D4-4FF9-8E90-497436F1844B}" type="slidenum">
              <a:rPr lang="en-IE" smtClean="0"/>
              <a:t>22</a:t>
            </a:fld>
            <a:endParaRPr lang="en-IE"/>
          </a:p>
        </p:txBody>
      </p:sp>
    </p:spTree>
    <p:extLst>
      <p:ext uri="{BB962C8B-B14F-4D97-AF65-F5344CB8AC3E}">
        <p14:creationId xmlns:p14="http://schemas.microsoft.com/office/powerpoint/2010/main" val="289576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Central Statistical Office</a:t>
            </a:r>
            <a:r>
              <a:rPr lang="en-US" baseline="0" dirty="0" smtClean="0"/>
              <a:t> (CSO)</a:t>
            </a:r>
          </a:p>
          <a:p>
            <a:r>
              <a:rPr lang="en-US" baseline="0" dirty="0" smtClean="0"/>
              <a:t>Economic Social Research Institute (ESRI) in early 1990 developed the occupational employment forecasting model (in cooperation with FAS). In 2009 the model was transferred to Skills and LM Research Unit (SLMRU). Now the SLMRU is based on SOLAS – it maintains and updates the model and produces employment projections at occupational level. </a:t>
            </a:r>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24</a:t>
            </a:fld>
            <a:endParaRPr lang="en-GB"/>
          </a:p>
        </p:txBody>
      </p:sp>
    </p:spTree>
    <p:extLst>
      <p:ext uri="{BB962C8B-B14F-4D97-AF65-F5344CB8AC3E}">
        <p14:creationId xmlns:p14="http://schemas.microsoft.com/office/powerpoint/2010/main" val="511518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28</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29</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30</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278148A-ED02-374D-859F-EF03B44278C4}" type="slidenum">
              <a:rPr lang="en-GB" sz="1200">
                <a:latin typeface="Calibri" charset="0"/>
                <a:cs typeface="Arial" charset="0"/>
              </a:rPr>
              <a:pPr/>
              <a:t>31</a:t>
            </a:fld>
            <a:endParaRPr lang="en-GB" sz="1200">
              <a:latin typeface="Calibri"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3</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34</a:t>
            </a:fld>
            <a:endParaRPr lang="en-GB"/>
          </a:p>
        </p:txBody>
      </p:sp>
    </p:spTree>
    <p:extLst>
      <p:ext uri="{BB962C8B-B14F-4D97-AF65-F5344CB8AC3E}">
        <p14:creationId xmlns:p14="http://schemas.microsoft.com/office/powerpoint/2010/main" val="5115183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63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dirty="0">
              <a:latin typeface="Calibri" charset="0"/>
              <a:ea typeface="MS PGothic" charset="0"/>
            </a:endParaRPr>
          </a:p>
        </p:txBody>
      </p:sp>
      <p:sp>
        <p:nvSpPr>
          <p:cNvPr id="563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charset="0"/>
                <a:ea typeface="MS PGothic" charset="0"/>
                <a:cs typeface="MS PGothic" charset="0"/>
              </a:defRPr>
            </a:lvl1pPr>
            <a:lvl2pPr marL="742950" indent="-285750">
              <a:defRPr sz="1700">
                <a:solidFill>
                  <a:schemeClr val="tx1"/>
                </a:solidFill>
                <a:latin typeface="Times New Roman" charset="0"/>
                <a:ea typeface="MS PGothic" charset="0"/>
                <a:cs typeface="MS PGothic" charset="0"/>
              </a:defRPr>
            </a:lvl2pPr>
            <a:lvl3pPr marL="1143000" indent="-228600">
              <a:defRPr sz="1700">
                <a:solidFill>
                  <a:schemeClr val="tx1"/>
                </a:solidFill>
                <a:latin typeface="Times New Roman" charset="0"/>
                <a:ea typeface="MS PGothic" charset="0"/>
                <a:cs typeface="MS PGothic" charset="0"/>
              </a:defRPr>
            </a:lvl3pPr>
            <a:lvl4pPr marL="1600200" indent="-228600">
              <a:defRPr sz="1700">
                <a:solidFill>
                  <a:schemeClr val="tx1"/>
                </a:solidFill>
                <a:latin typeface="Times New Roman" charset="0"/>
                <a:ea typeface="MS PGothic" charset="0"/>
                <a:cs typeface="MS PGothic" charset="0"/>
              </a:defRPr>
            </a:lvl4pPr>
            <a:lvl5pPr marL="2057400" indent="-228600">
              <a:defRPr sz="1700">
                <a:solidFill>
                  <a:schemeClr val="tx1"/>
                </a:solidFill>
                <a:latin typeface="Times New Roman" charset="0"/>
                <a:ea typeface="MS PGothic" charset="0"/>
                <a:cs typeface="MS PGothic" charset="0"/>
              </a:defRPr>
            </a:lvl5pPr>
            <a:lvl6pPr marL="25146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6pPr>
            <a:lvl7pPr marL="29718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7pPr>
            <a:lvl8pPr marL="34290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8pPr>
            <a:lvl9pPr marL="38862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9pPr>
          </a:lstStyle>
          <a:p>
            <a:fld id="{EEA14FAF-0289-EC49-90B7-0B1152B3EA38}" type="slidenum">
              <a:rPr lang="lv-LV" sz="1200">
                <a:latin typeface="Calibri" charset="0"/>
              </a:rPr>
              <a:pPr/>
              <a:t>35</a:t>
            </a:fld>
            <a:endParaRPr lang="lv-LV" sz="1200">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38</a:t>
            </a:fld>
            <a:endParaRPr lang="en-GB"/>
          </a:p>
        </p:txBody>
      </p:sp>
    </p:spTree>
    <p:extLst>
      <p:ext uri="{BB962C8B-B14F-4D97-AF65-F5344CB8AC3E}">
        <p14:creationId xmlns:p14="http://schemas.microsoft.com/office/powerpoint/2010/main" val="5115183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39</a:t>
            </a:fld>
            <a:endParaRPr lang="en-GB"/>
          </a:p>
        </p:txBody>
      </p:sp>
    </p:spTree>
    <p:extLst>
      <p:ext uri="{BB962C8B-B14F-4D97-AF65-F5344CB8AC3E}">
        <p14:creationId xmlns:p14="http://schemas.microsoft.com/office/powerpoint/2010/main" val="5115183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D8C5CDA2-35D0-4344-93CC-52B7F573C8E3}" type="slidenum">
              <a:rPr lang="cs-CZ"/>
              <a:pPr/>
              <a:t>41</a:t>
            </a:fld>
            <a:endParaRPr lang="cs-CZ"/>
          </a:p>
        </p:txBody>
      </p:sp>
      <p:sp>
        <p:nvSpPr>
          <p:cNvPr id="46083" name="Zástupný symbol pro obrázek snímku 1"/>
          <p:cNvSpPr>
            <a:spLocks noGrp="1" noRot="1" noChangeAspect="1" noTextEdit="1"/>
          </p:cNvSpPr>
          <p:nvPr>
            <p:ph type="sldImg"/>
          </p:nvPr>
        </p:nvSpPr>
        <p:spPr>
          <a:ln/>
        </p:spPr>
      </p:sp>
      <p:sp>
        <p:nvSpPr>
          <p:cNvPr id="46084" name="Zástupný symbol pro poznámky 2"/>
          <p:cNvSpPr>
            <a:spLocks noGrp="1"/>
          </p:cNvSpPr>
          <p:nvPr>
            <p:ph type="body" idx="1"/>
          </p:nvPr>
        </p:nvSpPr>
        <p:spPr>
          <a:noFill/>
          <a:ln/>
        </p:spPr>
        <p:txBody>
          <a:bodyPr/>
          <a:lstStyle/>
          <a:p>
            <a:pPr eaLnBrk="1" hangingPunct="1"/>
            <a:r>
              <a:rPr lang="cs-CZ" b="1" u="sng" dirty="0" smtClean="0"/>
              <a:t>Substitute </a:t>
            </a:r>
            <a:r>
              <a:rPr lang="cs-CZ" b="1" u="sng" dirty="0" err="1" smtClean="0"/>
              <a:t>Demand</a:t>
            </a:r>
            <a:endParaRPr lang="cs-CZ" b="1" u="sng" dirty="0" smtClean="0"/>
          </a:p>
          <a:p>
            <a:pPr eaLnBrk="1" hangingPunct="1"/>
            <a:r>
              <a:rPr lang="cs-CZ" dirty="0" err="1" smtClean="0"/>
              <a:t>Allows</a:t>
            </a:r>
            <a:r>
              <a:rPr lang="cs-CZ" dirty="0" smtClean="0"/>
              <a:t> to </a:t>
            </a:r>
            <a:r>
              <a:rPr lang="cs-CZ" dirty="0" err="1" smtClean="0"/>
              <a:t>evaluate</a:t>
            </a:r>
            <a:r>
              <a:rPr lang="cs-CZ" dirty="0" smtClean="0"/>
              <a:t> </a:t>
            </a:r>
            <a:r>
              <a:rPr lang="cs-CZ" dirty="0" err="1" smtClean="0"/>
              <a:t>the</a:t>
            </a:r>
            <a:r>
              <a:rPr lang="cs-CZ" dirty="0" smtClean="0"/>
              <a:t> </a:t>
            </a:r>
            <a:r>
              <a:rPr lang="cs-CZ" dirty="0" err="1" smtClean="0"/>
              <a:t>situation</a:t>
            </a:r>
            <a:r>
              <a:rPr lang="cs-CZ" dirty="0" smtClean="0"/>
              <a:t> on </a:t>
            </a:r>
            <a:r>
              <a:rPr lang="cs-CZ" dirty="0" err="1" smtClean="0"/>
              <a:t>the</a:t>
            </a:r>
            <a:r>
              <a:rPr lang="cs-CZ" dirty="0" smtClean="0"/>
              <a:t> </a:t>
            </a:r>
            <a:r>
              <a:rPr lang="cs-CZ" dirty="0" err="1" smtClean="0"/>
              <a:t>labour</a:t>
            </a:r>
            <a:r>
              <a:rPr lang="cs-CZ" dirty="0" smtClean="0"/>
              <a:t> market </a:t>
            </a:r>
            <a:r>
              <a:rPr lang="cs-CZ" dirty="0" err="1" smtClean="0"/>
              <a:t>for</a:t>
            </a:r>
            <a:r>
              <a:rPr lang="cs-CZ" dirty="0" smtClean="0"/>
              <a:t> </a:t>
            </a:r>
            <a:r>
              <a:rPr lang="cs-CZ" dirty="0" err="1" smtClean="0"/>
              <a:t>specific</a:t>
            </a:r>
            <a:r>
              <a:rPr lang="cs-CZ" dirty="0" smtClean="0"/>
              <a:t> </a:t>
            </a:r>
            <a:r>
              <a:rPr lang="cs-CZ" dirty="0" err="1" smtClean="0"/>
              <a:t>educational</a:t>
            </a:r>
            <a:r>
              <a:rPr lang="cs-CZ" dirty="0" smtClean="0"/>
              <a:t> </a:t>
            </a:r>
            <a:r>
              <a:rPr lang="cs-CZ" dirty="0" err="1" smtClean="0"/>
              <a:t>group</a:t>
            </a:r>
            <a:r>
              <a:rPr lang="cs-CZ" dirty="0" smtClean="0"/>
              <a:t> </a:t>
            </a:r>
            <a:r>
              <a:rPr lang="cs-CZ" dirty="0" err="1" smtClean="0"/>
              <a:t>assuming</a:t>
            </a:r>
            <a:r>
              <a:rPr lang="cs-CZ" dirty="0" smtClean="0"/>
              <a:t> </a:t>
            </a:r>
            <a:r>
              <a:rPr lang="cs-CZ" dirty="0" err="1" smtClean="0"/>
              <a:t>that</a:t>
            </a:r>
            <a:r>
              <a:rPr lang="cs-CZ" dirty="0" smtClean="0"/>
              <a:t> </a:t>
            </a:r>
            <a:r>
              <a:rPr lang="cs-CZ" dirty="0" err="1" smtClean="0"/>
              <a:t>persons</a:t>
            </a:r>
            <a:r>
              <a:rPr lang="cs-CZ" dirty="0" smtClean="0"/>
              <a:t> </a:t>
            </a:r>
            <a:r>
              <a:rPr lang="cs-CZ" dirty="0" err="1" smtClean="0"/>
              <a:t>with</a:t>
            </a:r>
            <a:r>
              <a:rPr lang="cs-CZ" dirty="0" smtClean="0"/>
              <a:t> </a:t>
            </a:r>
            <a:r>
              <a:rPr lang="cs-CZ" dirty="0" err="1" smtClean="0"/>
              <a:t>certain</a:t>
            </a:r>
            <a:r>
              <a:rPr lang="cs-CZ" dirty="0" smtClean="0"/>
              <a:t> </a:t>
            </a:r>
            <a:r>
              <a:rPr lang="cs-CZ" dirty="0" err="1" smtClean="0"/>
              <a:t>level</a:t>
            </a:r>
            <a:r>
              <a:rPr lang="cs-CZ" dirty="0" smtClean="0"/>
              <a:t> and </a:t>
            </a:r>
            <a:r>
              <a:rPr lang="cs-CZ" dirty="0" err="1" smtClean="0"/>
              <a:t>field</a:t>
            </a:r>
            <a:r>
              <a:rPr lang="cs-CZ" dirty="0" smtClean="0"/>
              <a:t> </a:t>
            </a:r>
            <a:r>
              <a:rPr lang="cs-CZ" dirty="0" err="1" smtClean="0"/>
              <a:t>of</a:t>
            </a:r>
            <a:r>
              <a:rPr lang="cs-CZ" dirty="0" smtClean="0"/>
              <a:t> </a:t>
            </a:r>
            <a:r>
              <a:rPr lang="cs-CZ" dirty="0" err="1" smtClean="0"/>
              <a:t>education</a:t>
            </a:r>
            <a:r>
              <a:rPr lang="cs-CZ" dirty="0" smtClean="0"/>
              <a:t> </a:t>
            </a:r>
            <a:r>
              <a:rPr lang="cs-CZ" dirty="0" err="1" smtClean="0"/>
              <a:t>can</a:t>
            </a:r>
            <a:r>
              <a:rPr lang="cs-CZ" dirty="0" smtClean="0"/>
              <a:t> do </a:t>
            </a:r>
            <a:r>
              <a:rPr lang="cs-CZ" dirty="0" err="1" smtClean="0"/>
              <a:t>the</a:t>
            </a:r>
            <a:r>
              <a:rPr lang="cs-CZ" dirty="0" smtClean="0"/>
              <a:t> </a:t>
            </a:r>
            <a:r>
              <a:rPr lang="cs-CZ" dirty="0" err="1" smtClean="0"/>
              <a:t>same</a:t>
            </a:r>
            <a:r>
              <a:rPr lang="cs-CZ" dirty="0" smtClean="0"/>
              <a:t> </a:t>
            </a:r>
            <a:r>
              <a:rPr lang="cs-CZ" dirty="0" err="1" smtClean="0"/>
              <a:t>job</a:t>
            </a:r>
            <a:r>
              <a:rPr lang="cs-CZ" dirty="0" smtClean="0"/>
              <a:t> as </a:t>
            </a:r>
            <a:r>
              <a:rPr lang="cs-CZ" dirty="0" err="1" smtClean="0"/>
              <a:t>persons</a:t>
            </a:r>
            <a:r>
              <a:rPr lang="cs-CZ" dirty="0" smtClean="0"/>
              <a:t> </a:t>
            </a:r>
            <a:r>
              <a:rPr lang="cs-CZ" dirty="0" err="1" smtClean="0"/>
              <a:t>with</a:t>
            </a:r>
            <a:r>
              <a:rPr lang="cs-CZ" dirty="0" smtClean="0"/>
              <a:t> </a:t>
            </a:r>
            <a:r>
              <a:rPr lang="cs-CZ" dirty="0" err="1" smtClean="0"/>
              <a:t>similar</a:t>
            </a:r>
            <a:r>
              <a:rPr lang="cs-CZ" dirty="0" smtClean="0"/>
              <a:t> </a:t>
            </a:r>
            <a:r>
              <a:rPr lang="cs-CZ" dirty="0" err="1" smtClean="0"/>
              <a:t>education</a:t>
            </a:r>
            <a:r>
              <a:rPr lang="cs-CZ" dirty="0" smtClean="0"/>
              <a:t>. </a:t>
            </a:r>
            <a:r>
              <a:rPr lang="cs-CZ" dirty="0" err="1" smtClean="0"/>
              <a:t>There</a:t>
            </a:r>
            <a:r>
              <a:rPr lang="cs-CZ" dirty="0" smtClean="0"/>
              <a:t> are 2 </a:t>
            </a:r>
            <a:r>
              <a:rPr lang="cs-CZ" dirty="0" err="1" smtClean="0"/>
              <a:t>main</a:t>
            </a:r>
            <a:r>
              <a:rPr lang="cs-CZ" dirty="0" smtClean="0"/>
              <a:t> </a:t>
            </a:r>
            <a:r>
              <a:rPr lang="cs-CZ" dirty="0" err="1" smtClean="0"/>
              <a:t>assumptions</a:t>
            </a:r>
            <a:r>
              <a:rPr lang="cs-CZ" dirty="0" smtClean="0"/>
              <a:t> </a:t>
            </a:r>
            <a:r>
              <a:rPr lang="cs-CZ" dirty="0" err="1" smtClean="0"/>
              <a:t>for</a:t>
            </a:r>
            <a:r>
              <a:rPr lang="cs-CZ" dirty="0" smtClean="0"/>
              <a:t> </a:t>
            </a:r>
            <a:r>
              <a:rPr lang="cs-CZ" dirty="0" err="1" smtClean="0"/>
              <a:t>the</a:t>
            </a:r>
            <a:r>
              <a:rPr lang="cs-CZ" dirty="0" smtClean="0"/>
              <a:t> substitute </a:t>
            </a:r>
            <a:r>
              <a:rPr lang="cs-CZ" dirty="0" err="1" smtClean="0"/>
              <a:t>algorithm</a:t>
            </a:r>
            <a:r>
              <a:rPr lang="cs-CZ" dirty="0" smtClean="0"/>
              <a:t>: 1) </a:t>
            </a:r>
            <a:r>
              <a:rPr lang="cs-CZ" dirty="0" err="1" smtClean="0"/>
              <a:t>Substitution</a:t>
            </a:r>
            <a:r>
              <a:rPr lang="cs-CZ" dirty="0" smtClean="0"/>
              <a:t> </a:t>
            </a:r>
            <a:r>
              <a:rPr lang="cs-CZ" dirty="0" err="1" smtClean="0"/>
              <a:t>is</a:t>
            </a:r>
            <a:r>
              <a:rPr lang="cs-CZ" dirty="0" smtClean="0"/>
              <a:t> </a:t>
            </a:r>
            <a:r>
              <a:rPr lang="cs-CZ" dirty="0" err="1" smtClean="0"/>
              <a:t>possible</a:t>
            </a:r>
            <a:r>
              <a:rPr lang="cs-CZ" dirty="0" smtClean="0"/>
              <a:t> </a:t>
            </a:r>
            <a:r>
              <a:rPr lang="cs-CZ" dirty="0" err="1" smtClean="0"/>
              <a:t>only</a:t>
            </a:r>
            <a:r>
              <a:rPr lang="cs-CZ" dirty="0" smtClean="0"/>
              <a:t> </a:t>
            </a:r>
            <a:r>
              <a:rPr lang="cs-CZ" dirty="0" err="1" smtClean="0"/>
              <a:t>between</a:t>
            </a:r>
            <a:r>
              <a:rPr lang="cs-CZ" dirty="0" smtClean="0"/>
              <a:t> </a:t>
            </a:r>
            <a:r>
              <a:rPr lang="cs-CZ" dirty="0" err="1" smtClean="0"/>
              <a:t>same</a:t>
            </a:r>
            <a:r>
              <a:rPr lang="cs-CZ" dirty="0" smtClean="0"/>
              <a:t> </a:t>
            </a:r>
            <a:r>
              <a:rPr lang="cs-CZ" dirty="0" err="1" smtClean="0"/>
              <a:t>levels</a:t>
            </a:r>
            <a:r>
              <a:rPr lang="cs-CZ" dirty="0" smtClean="0"/>
              <a:t> </a:t>
            </a:r>
            <a:r>
              <a:rPr lang="cs-CZ" dirty="0" err="1" smtClean="0"/>
              <a:t>of</a:t>
            </a:r>
            <a:r>
              <a:rPr lang="cs-CZ" dirty="0" smtClean="0"/>
              <a:t> </a:t>
            </a:r>
            <a:r>
              <a:rPr lang="cs-CZ" dirty="0" err="1" smtClean="0"/>
              <a:t>education</a:t>
            </a:r>
            <a:r>
              <a:rPr lang="cs-CZ" dirty="0" smtClean="0"/>
              <a:t> </a:t>
            </a:r>
            <a:r>
              <a:rPr lang="cs-CZ" dirty="0" err="1" smtClean="0"/>
              <a:t>or</a:t>
            </a:r>
            <a:r>
              <a:rPr lang="cs-CZ" dirty="0" smtClean="0"/>
              <a:t> </a:t>
            </a:r>
            <a:r>
              <a:rPr lang="cs-CZ" dirty="0" err="1" smtClean="0"/>
              <a:t>from</a:t>
            </a:r>
            <a:r>
              <a:rPr lang="cs-CZ" dirty="0" smtClean="0"/>
              <a:t> </a:t>
            </a:r>
            <a:r>
              <a:rPr lang="cs-CZ" dirty="0" err="1" smtClean="0"/>
              <a:t>higher</a:t>
            </a:r>
            <a:r>
              <a:rPr lang="cs-CZ" dirty="0" smtClean="0"/>
              <a:t> </a:t>
            </a:r>
            <a:r>
              <a:rPr lang="cs-CZ" dirty="0" err="1" smtClean="0"/>
              <a:t>towards</a:t>
            </a:r>
            <a:r>
              <a:rPr lang="cs-CZ" dirty="0" smtClean="0"/>
              <a:t> </a:t>
            </a:r>
            <a:r>
              <a:rPr lang="cs-CZ" dirty="0" err="1" smtClean="0"/>
              <a:t>the</a:t>
            </a:r>
            <a:r>
              <a:rPr lang="cs-CZ" dirty="0" smtClean="0"/>
              <a:t> </a:t>
            </a:r>
            <a:r>
              <a:rPr lang="cs-CZ" dirty="0" err="1" smtClean="0"/>
              <a:t>lower</a:t>
            </a:r>
            <a:r>
              <a:rPr lang="cs-CZ" dirty="0" smtClean="0"/>
              <a:t> </a:t>
            </a:r>
            <a:r>
              <a:rPr lang="cs-CZ" dirty="0" err="1" smtClean="0"/>
              <a:t>level</a:t>
            </a:r>
            <a:r>
              <a:rPr lang="cs-CZ" dirty="0" smtClean="0"/>
              <a:t>., 2) </a:t>
            </a:r>
            <a:r>
              <a:rPr lang="cs-CZ" dirty="0" err="1" smtClean="0"/>
              <a:t>Substitution</a:t>
            </a:r>
            <a:r>
              <a:rPr lang="cs-CZ" dirty="0" smtClean="0"/>
              <a:t> </a:t>
            </a:r>
            <a:r>
              <a:rPr lang="cs-CZ" dirty="0" err="1" smtClean="0"/>
              <a:t>is</a:t>
            </a:r>
            <a:r>
              <a:rPr lang="cs-CZ" dirty="0" smtClean="0"/>
              <a:t> </a:t>
            </a:r>
            <a:r>
              <a:rPr lang="cs-CZ" dirty="0" err="1" smtClean="0"/>
              <a:t>possible</a:t>
            </a:r>
            <a:r>
              <a:rPr lang="cs-CZ" dirty="0" smtClean="0"/>
              <a:t> </a:t>
            </a:r>
            <a:r>
              <a:rPr lang="cs-CZ" dirty="0" err="1" smtClean="0"/>
              <a:t>only</a:t>
            </a:r>
            <a:r>
              <a:rPr lang="cs-CZ" dirty="0" smtClean="0"/>
              <a:t> </a:t>
            </a:r>
            <a:r>
              <a:rPr lang="cs-CZ" dirty="0" err="1" smtClean="0"/>
              <a:t>between</a:t>
            </a:r>
            <a:r>
              <a:rPr lang="cs-CZ" dirty="0" smtClean="0"/>
              <a:t> </a:t>
            </a:r>
            <a:r>
              <a:rPr lang="cs-CZ" dirty="0" err="1" smtClean="0"/>
              <a:t>specific</a:t>
            </a:r>
            <a:r>
              <a:rPr lang="cs-CZ" dirty="0" smtClean="0"/>
              <a:t> </a:t>
            </a:r>
            <a:r>
              <a:rPr lang="cs-CZ" dirty="0" err="1" smtClean="0"/>
              <a:t>fields</a:t>
            </a:r>
            <a:r>
              <a:rPr lang="cs-CZ" dirty="0" smtClean="0"/>
              <a:t> </a:t>
            </a:r>
            <a:r>
              <a:rPr lang="cs-CZ" dirty="0" err="1" smtClean="0"/>
              <a:t>of</a:t>
            </a:r>
            <a:r>
              <a:rPr lang="cs-CZ" dirty="0" smtClean="0"/>
              <a:t> </a:t>
            </a:r>
            <a:r>
              <a:rPr lang="cs-CZ" dirty="0" err="1" smtClean="0"/>
              <a:t>education</a:t>
            </a:r>
            <a:r>
              <a:rPr lang="cs-CZ" dirty="0" smtClean="0"/>
              <a:t> on </a:t>
            </a:r>
            <a:r>
              <a:rPr lang="cs-CZ" dirty="0" err="1" smtClean="0"/>
              <a:t>the</a:t>
            </a:r>
            <a:r>
              <a:rPr lang="cs-CZ" dirty="0" smtClean="0"/>
              <a:t> </a:t>
            </a:r>
            <a:r>
              <a:rPr lang="cs-CZ" dirty="0" err="1" smtClean="0"/>
              <a:t>basis</a:t>
            </a:r>
            <a:r>
              <a:rPr lang="cs-CZ" dirty="0" smtClean="0"/>
              <a:t> </a:t>
            </a:r>
            <a:r>
              <a:rPr lang="cs-CZ" dirty="0" err="1" smtClean="0"/>
              <a:t>of</a:t>
            </a:r>
            <a:r>
              <a:rPr lang="cs-CZ" dirty="0" smtClean="0"/>
              <a:t> </a:t>
            </a:r>
            <a:r>
              <a:rPr lang="cs-CZ" dirty="0" err="1" smtClean="0"/>
              <a:t>trends</a:t>
            </a:r>
            <a:r>
              <a:rPr lang="cs-CZ" dirty="0" smtClean="0"/>
              <a:t> </a:t>
            </a:r>
            <a:r>
              <a:rPr lang="cs-CZ" dirty="0" err="1" smtClean="0"/>
              <a:t>included</a:t>
            </a:r>
            <a:r>
              <a:rPr lang="cs-CZ" dirty="0" smtClean="0"/>
              <a:t> in LFS. </a:t>
            </a:r>
            <a:r>
              <a:rPr lang="cs-CZ" dirty="0" err="1" smtClean="0"/>
              <a:t>Substitution</a:t>
            </a:r>
            <a:r>
              <a:rPr lang="cs-CZ" dirty="0" smtClean="0"/>
              <a:t> </a:t>
            </a:r>
            <a:r>
              <a:rPr lang="cs-CZ" dirty="0" err="1" smtClean="0"/>
              <a:t>improves</a:t>
            </a:r>
            <a:r>
              <a:rPr lang="cs-CZ" dirty="0" smtClean="0"/>
              <a:t> </a:t>
            </a:r>
            <a:r>
              <a:rPr lang="cs-CZ" dirty="0" err="1" smtClean="0"/>
              <a:t>the</a:t>
            </a:r>
            <a:r>
              <a:rPr lang="cs-CZ" dirty="0" smtClean="0"/>
              <a:t> IFLM </a:t>
            </a:r>
            <a:r>
              <a:rPr lang="cs-CZ" dirty="0" err="1" smtClean="0"/>
              <a:t>indicator</a:t>
            </a:r>
            <a:r>
              <a:rPr lang="cs-CZ" dirty="0" smtClean="0"/>
              <a:t> (</a:t>
            </a:r>
            <a:r>
              <a:rPr lang="cs-CZ" dirty="0" err="1" smtClean="0"/>
              <a:t>indicator</a:t>
            </a:r>
            <a:r>
              <a:rPr lang="cs-CZ" dirty="0" smtClean="0"/>
              <a:t> </a:t>
            </a:r>
            <a:r>
              <a:rPr lang="cs-CZ" dirty="0" err="1" smtClean="0"/>
              <a:t>of</a:t>
            </a:r>
            <a:r>
              <a:rPr lang="cs-CZ" dirty="0" smtClean="0"/>
              <a:t> </a:t>
            </a:r>
            <a:r>
              <a:rPr lang="cs-CZ" dirty="0" err="1" smtClean="0"/>
              <a:t>future</a:t>
            </a:r>
            <a:r>
              <a:rPr lang="cs-CZ" dirty="0" smtClean="0"/>
              <a:t> </a:t>
            </a:r>
            <a:r>
              <a:rPr lang="cs-CZ" dirty="0" err="1" smtClean="0"/>
              <a:t>labour</a:t>
            </a:r>
            <a:r>
              <a:rPr lang="cs-CZ" dirty="0" smtClean="0"/>
              <a:t> market </a:t>
            </a:r>
            <a:r>
              <a:rPr lang="cs-CZ" dirty="0" err="1" smtClean="0"/>
              <a:t>prospects</a:t>
            </a:r>
            <a:r>
              <a:rPr lang="cs-CZ" dirty="0" smtClean="0"/>
              <a:t>) </a:t>
            </a:r>
            <a:r>
              <a:rPr lang="cs-CZ" dirty="0" err="1" smtClean="0"/>
              <a:t>because</a:t>
            </a:r>
            <a:r>
              <a:rPr lang="cs-CZ" dirty="0" smtClean="0"/>
              <a:t> </a:t>
            </a:r>
            <a:r>
              <a:rPr lang="cs-CZ" dirty="0" err="1" smtClean="0"/>
              <a:t>increases</a:t>
            </a:r>
            <a:r>
              <a:rPr lang="cs-CZ" dirty="0" smtClean="0"/>
              <a:t> </a:t>
            </a:r>
            <a:r>
              <a:rPr lang="cs-CZ" dirty="0" err="1" smtClean="0"/>
              <a:t>the</a:t>
            </a:r>
            <a:r>
              <a:rPr lang="cs-CZ" dirty="0" smtClean="0"/>
              <a:t> </a:t>
            </a:r>
            <a:r>
              <a:rPr lang="cs-CZ" dirty="0" err="1" smtClean="0"/>
              <a:t>number</a:t>
            </a:r>
            <a:r>
              <a:rPr lang="cs-CZ" dirty="0" smtClean="0"/>
              <a:t> </a:t>
            </a:r>
            <a:r>
              <a:rPr lang="cs-CZ" dirty="0" err="1" smtClean="0"/>
              <a:t>of</a:t>
            </a:r>
            <a:r>
              <a:rPr lang="cs-CZ" dirty="0" smtClean="0"/>
              <a:t> </a:t>
            </a:r>
            <a:r>
              <a:rPr lang="cs-CZ" dirty="0" err="1" smtClean="0"/>
              <a:t>fields</a:t>
            </a:r>
            <a:r>
              <a:rPr lang="cs-CZ" dirty="0" smtClean="0"/>
              <a:t> </a:t>
            </a:r>
            <a:r>
              <a:rPr lang="cs-CZ" dirty="0" err="1" smtClean="0"/>
              <a:t>of</a:t>
            </a:r>
            <a:r>
              <a:rPr lang="cs-CZ" dirty="0" smtClean="0"/>
              <a:t> </a:t>
            </a:r>
            <a:r>
              <a:rPr lang="cs-CZ" dirty="0" err="1" smtClean="0"/>
              <a:t>assertions</a:t>
            </a:r>
            <a:r>
              <a:rPr lang="cs-CZ" dirty="0" smtClean="0"/>
              <a:t>.</a:t>
            </a:r>
          </a:p>
          <a:p>
            <a:pPr eaLnBrk="1" hangingPunct="1"/>
            <a:endParaRPr lang="cs-CZ" dirty="0" smtClean="0"/>
          </a:p>
          <a:p>
            <a:pPr eaLnBrk="1" hangingPunct="1"/>
            <a:r>
              <a:rPr lang="cs-CZ" b="1" u="sng" dirty="0" smtClean="0"/>
              <a:t>Shift-</a:t>
            </a:r>
            <a:r>
              <a:rPr lang="cs-CZ" b="1" u="sng" dirty="0" err="1" smtClean="0"/>
              <a:t>share</a:t>
            </a:r>
            <a:r>
              <a:rPr lang="cs-CZ" b="1" u="sng" dirty="0" smtClean="0"/>
              <a:t> </a:t>
            </a:r>
            <a:r>
              <a:rPr lang="cs-CZ" b="1" u="sng" dirty="0" err="1" smtClean="0"/>
              <a:t>analysis</a:t>
            </a:r>
            <a:endParaRPr lang="cs-CZ" b="1" u="sng" dirty="0" smtClean="0"/>
          </a:p>
          <a:p>
            <a:pPr eaLnBrk="1" hangingPunct="1"/>
            <a:r>
              <a:rPr lang="cs-CZ" dirty="0" err="1" smtClean="0"/>
              <a:t>Allows</a:t>
            </a:r>
            <a:r>
              <a:rPr lang="cs-CZ" dirty="0" smtClean="0"/>
              <a:t> to analyse </a:t>
            </a:r>
            <a:r>
              <a:rPr lang="cs-CZ" dirty="0" err="1" smtClean="0"/>
              <a:t>the</a:t>
            </a:r>
            <a:r>
              <a:rPr lang="cs-CZ" dirty="0" smtClean="0"/>
              <a:t> cause </a:t>
            </a:r>
            <a:r>
              <a:rPr lang="cs-CZ" dirty="0" err="1" smtClean="0"/>
              <a:t>of</a:t>
            </a:r>
            <a:r>
              <a:rPr lang="cs-CZ" dirty="0" smtClean="0"/>
              <a:t> </a:t>
            </a:r>
            <a:r>
              <a:rPr lang="cs-CZ" dirty="0" err="1" smtClean="0"/>
              <a:t>employment</a:t>
            </a:r>
            <a:r>
              <a:rPr lang="cs-CZ" dirty="0" smtClean="0"/>
              <a:t> shift in </a:t>
            </a:r>
            <a:r>
              <a:rPr lang="cs-CZ" dirty="0" err="1" smtClean="0"/>
              <a:t>educational</a:t>
            </a:r>
            <a:r>
              <a:rPr lang="cs-CZ" dirty="0" smtClean="0"/>
              <a:t> </a:t>
            </a:r>
            <a:r>
              <a:rPr lang="cs-CZ" dirty="0" err="1" smtClean="0"/>
              <a:t>or</a:t>
            </a:r>
            <a:r>
              <a:rPr lang="cs-CZ" dirty="0" smtClean="0"/>
              <a:t> </a:t>
            </a:r>
            <a:r>
              <a:rPr lang="cs-CZ" dirty="0" err="1" smtClean="0"/>
              <a:t>occupational</a:t>
            </a:r>
            <a:r>
              <a:rPr lang="cs-CZ" dirty="0" smtClean="0"/>
              <a:t> </a:t>
            </a:r>
            <a:r>
              <a:rPr lang="cs-CZ" dirty="0" err="1" smtClean="0"/>
              <a:t>groups</a:t>
            </a:r>
            <a:r>
              <a:rPr lang="cs-CZ" dirty="0" smtClean="0"/>
              <a:t> in </a:t>
            </a:r>
            <a:r>
              <a:rPr lang="cs-CZ" dirty="0" err="1" smtClean="0"/>
              <a:t>the</a:t>
            </a:r>
            <a:r>
              <a:rPr lang="cs-CZ" dirty="0" smtClean="0"/>
              <a:t> </a:t>
            </a:r>
            <a:r>
              <a:rPr lang="cs-CZ" dirty="0" err="1" smtClean="0"/>
              <a:t>projected</a:t>
            </a:r>
            <a:r>
              <a:rPr lang="cs-CZ" dirty="0" smtClean="0"/>
              <a:t> period. </a:t>
            </a:r>
            <a:r>
              <a:rPr lang="cs-CZ" dirty="0" err="1" smtClean="0"/>
              <a:t>Distinguishes</a:t>
            </a:r>
            <a:r>
              <a:rPr lang="cs-CZ" dirty="0" smtClean="0"/>
              <a:t> </a:t>
            </a:r>
            <a:r>
              <a:rPr lang="cs-CZ" dirty="0" err="1" smtClean="0"/>
              <a:t>three</a:t>
            </a:r>
            <a:r>
              <a:rPr lang="cs-CZ" dirty="0" smtClean="0"/>
              <a:t> </a:t>
            </a:r>
            <a:r>
              <a:rPr lang="cs-CZ" dirty="0" err="1" smtClean="0"/>
              <a:t>types</a:t>
            </a:r>
            <a:r>
              <a:rPr lang="cs-CZ" dirty="0" smtClean="0"/>
              <a:t> </a:t>
            </a:r>
            <a:r>
              <a:rPr lang="cs-CZ" dirty="0" err="1" smtClean="0"/>
              <a:t>of</a:t>
            </a:r>
            <a:r>
              <a:rPr lang="cs-CZ" dirty="0" smtClean="0"/>
              <a:t> </a:t>
            </a:r>
            <a:r>
              <a:rPr lang="cs-CZ" dirty="0" err="1" smtClean="0"/>
              <a:t>effects</a:t>
            </a:r>
            <a:r>
              <a:rPr lang="cs-CZ" dirty="0" smtClean="0"/>
              <a:t>: 1) </a:t>
            </a:r>
            <a:r>
              <a:rPr lang="cs-CZ" dirty="0" err="1" smtClean="0"/>
              <a:t>sectoral</a:t>
            </a:r>
            <a:r>
              <a:rPr lang="cs-CZ" dirty="0" smtClean="0"/>
              <a:t> </a:t>
            </a:r>
            <a:r>
              <a:rPr lang="cs-CZ" dirty="0" err="1" smtClean="0"/>
              <a:t>effect</a:t>
            </a:r>
            <a:r>
              <a:rPr lang="cs-CZ" dirty="0" smtClean="0"/>
              <a:t>, 2) </a:t>
            </a:r>
            <a:r>
              <a:rPr lang="cs-CZ" dirty="0" err="1" smtClean="0"/>
              <a:t>occupational</a:t>
            </a:r>
            <a:r>
              <a:rPr lang="cs-CZ" dirty="0" smtClean="0"/>
              <a:t> </a:t>
            </a:r>
            <a:r>
              <a:rPr lang="cs-CZ" dirty="0" err="1" smtClean="0"/>
              <a:t>effect</a:t>
            </a:r>
            <a:r>
              <a:rPr lang="cs-CZ" dirty="0" smtClean="0"/>
              <a:t>, 3) </a:t>
            </a:r>
            <a:r>
              <a:rPr lang="cs-CZ" dirty="0" err="1" smtClean="0"/>
              <a:t>educational</a:t>
            </a:r>
            <a:r>
              <a:rPr lang="cs-CZ" dirty="0" smtClean="0"/>
              <a:t> </a:t>
            </a:r>
            <a:r>
              <a:rPr lang="cs-CZ" dirty="0" err="1" smtClean="0"/>
              <a:t>effect</a:t>
            </a:r>
            <a:endParaRPr lang="cs-CZ" dirty="0" smtClean="0"/>
          </a:p>
          <a:p>
            <a:pPr eaLnBrk="1" hangingPunct="1"/>
            <a:endParaRPr lang="cs-CZ" dirty="0" smtClean="0"/>
          </a:p>
          <a:p>
            <a:pPr eaLnBrk="1" hangingPunct="1"/>
            <a:r>
              <a:rPr lang="cs-CZ" b="1" u="sng" dirty="0" err="1" smtClean="0"/>
              <a:t>Attractiveness</a:t>
            </a:r>
            <a:r>
              <a:rPr lang="cs-CZ" b="1" u="sng" dirty="0" smtClean="0"/>
              <a:t> </a:t>
            </a:r>
            <a:r>
              <a:rPr lang="cs-CZ" b="1" u="sng" dirty="0" err="1" smtClean="0"/>
              <a:t>of</a:t>
            </a:r>
            <a:r>
              <a:rPr lang="cs-CZ" b="1" u="sng" dirty="0" smtClean="0"/>
              <a:t> </a:t>
            </a:r>
            <a:r>
              <a:rPr lang="cs-CZ" b="1" u="sng" dirty="0" err="1" smtClean="0"/>
              <a:t>fields</a:t>
            </a:r>
            <a:r>
              <a:rPr lang="cs-CZ" b="1" u="sng" dirty="0" smtClean="0"/>
              <a:t> </a:t>
            </a:r>
            <a:r>
              <a:rPr lang="cs-CZ" b="1" u="sng" dirty="0" err="1" smtClean="0"/>
              <a:t>of</a:t>
            </a:r>
            <a:r>
              <a:rPr lang="cs-CZ" b="1" u="sng" dirty="0" smtClean="0"/>
              <a:t> study</a:t>
            </a:r>
          </a:p>
          <a:p>
            <a:pPr eaLnBrk="1" hangingPunct="1"/>
            <a:r>
              <a:rPr lang="cs-CZ" dirty="0" err="1" smtClean="0"/>
              <a:t>Allows</a:t>
            </a:r>
            <a:r>
              <a:rPr lang="cs-CZ" dirty="0" smtClean="0"/>
              <a:t> to </a:t>
            </a:r>
            <a:r>
              <a:rPr lang="cs-CZ" dirty="0" err="1" smtClean="0"/>
              <a:t>measure</a:t>
            </a:r>
            <a:r>
              <a:rPr lang="cs-CZ" dirty="0" smtClean="0"/>
              <a:t> </a:t>
            </a:r>
            <a:r>
              <a:rPr lang="cs-CZ" dirty="0" err="1" smtClean="0"/>
              <a:t>the</a:t>
            </a:r>
            <a:r>
              <a:rPr lang="cs-CZ" dirty="0" smtClean="0"/>
              <a:t> </a:t>
            </a:r>
            <a:r>
              <a:rPr lang="cs-CZ" dirty="0" err="1" smtClean="0"/>
              <a:t>attractiveness</a:t>
            </a:r>
            <a:r>
              <a:rPr lang="cs-CZ" dirty="0" smtClean="0"/>
              <a:t> </a:t>
            </a:r>
            <a:r>
              <a:rPr lang="cs-CZ" dirty="0" err="1" smtClean="0"/>
              <a:t>of</a:t>
            </a:r>
            <a:r>
              <a:rPr lang="cs-CZ" dirty="0" smtClean="0"/>
              <a:t> </a:t>
            </a:r>
            <a:r>
              <a:rPr lang="cs-CZ" dirty="0" err="1" smtClean="0"/>
              <a:t>fields</a:t>
            </a:r>
            <a:r>
              <a:rPr lang="cs-CZ" dirty="0" smtClean="0"/>
              <a:t> </a:t>
            </a:r>
            <a:r>
              <a:rPr lang="cs-CZ" dirty="0" err="1" smtClean="0"/>
              <a:t>of</a:t>
            </a:r>
            <a:r>
              <a:rPr lang="cs-CZ" dirty="0" smtClean="0"/>
              <a:t> study. </a:t>
            </a:r>
            <a:r>
              <a:rPr lang="cs-CZ" dirty="0" err="1" smtClean="0"/>
              <a:t>The</a:t>
            </a:r>
            <a:r>
              <a:rPr lang="cs-CZ" dirty="0" smtClean="0"/>
              <a:t> </a:t>
            </a:r>
            <a:r>
              <a:rPr lang="cs-CZ" dirty="0" err="1" smtClean="0"/>
              <a:t>coefficient</a:t>
            </a:r>
            <a:r>
              <a:rPr lang="cs-CZ" dirty="0" smtClean="0"/>
              <a:t> </a:t>
            </a:r>
            <a:r>
              <a:rPr lang="cs-CZ" dirty="0" err="1" smtClean="0"/>
              <a:t>is</a:t>
            </a:r>
            <a:r>
              <a:rPr lang="cs-CZ" dirty="0" smtClean="0"/>
              <a:t> </a:t>
            </a:r>
            <a:r>
              <a:rPr lang="cs-CZ" dirty="0" err="1" smtClean="0"/>
              <a:t>composed</a:t>
            </a:r>
            <a:r>
              <a:rPr lang="cs-CZ" dirty="0" smtClean="0"/>
              <a:t> </a:t>
            </a:r>
            <a:r>
              <a:rPr lang="cs-CZ" dirty="0" err="1" smtClean="0"/>
              <a:t>from</a:t>
            </a:r>
            <a:r>
              <a:rPr lang="cs-CZ" dirty="0" smtClean="0"/>
              <a:t>: 1) IFLM </a:t>
            </a:r>
            <a:r>
              <a:rPr lang="cs-CZ" dirty="0" err="1" smtClean="0"/>
              <a:t>indicator</a:t>
            </a:r>
            <a:r>
              <a:rPr lang="cs-CZ" dirty="0" smtClean="0"/>
              <a:t>, 2) </a:t>
            </a:r>
            <a:r>
              <a:rPr lang="cs-CZ" dirty="0" err="1" smtClean="0"/>
              <a:t>monthly</a:t>
            </a:r>
            <a:r>
              <a:rPr lang="cs-CZ" dirty="0" smtClean="0"/>
              <a:t> </a:t>
            </a:r>
            <a:r>
              <a:rPr lang="cs-CZ" dirty="0" err="1" smtClean="0"/>
              <a:t>wage</a:t>
            </a:r>
            <a:r>
              <a:rPr lang="cs-CZ" dirty="0" smtClean="0"/>
              <a:t> </a:t>
            </a:r>
            <a:r>
              <a:rPr lang="cs-CZ" dirty="0" err="1" smtClean="0"/>
              <a:t>of</a:t>
            </a:r>
            <a:r>
              <a:rPr lang="cs-CZ" dirty="0" smtClean="0"/>
              <a:t> </a:t>
            </a:r>
            <a:r>
              <a:rPr lang="cs-CZ" dirty="0" err="1" smtClean="0"/>
              <a:t>graduates</a:t>
            </a:r>
            <a:r>
              <a:rPr lang="cs-CZ" dirty="0" smtClean="0"/>
              <a:t> </a:t>
            </a:r>
            <a:r>
              <a:rPr lang="cs-CZ" dirty="0" err="1" smtClean="0"/>
              <a:t>of</a:t>
            </a:r>
            <a:r>
              <a:rPr lang="cs-CZ" dirty="0" smtClean="0"/>
              <a:t> </a:t>
            </a:r>
            <a:r>
              <a:rPr lang="cs-CZ" dirty="0" err="1" smtClean="0"/>
              <a:t>fields</a:t>
            </a:r>
            <a:r>
              <a:rPr lang="cs-CZ" dirty="0" smtClean="0"/>
              <a:t> </a:t>
            </a:r>
            <a:r>
              <a:rPr lang="cs-CZ" dirty="0" err="1" smtClean="0"/>
              <a:t>of</a:t>
            </a:r>
            <a:r>
              <a:rPr lang="cs-CZ" dirty="0" smtClean="0"/>
              <a:t> study, 3) </a:t>
            </a:r>
            <a:r>
              <a:rPr lang="cs-CZ" dirty="0" err="1" smtClean="0"/>
              <a:t>average</a:t>
            </a:r>
            <a:r>
              <a:rPr lang="cs-CZ" dirty="0" smtClean="0"/>
              <a:t> </a:t>
            </a:r>
            <a:r>
              <a:rPr lang="cs-CZ" dirty="0" err="1" smtClean="0"/>
              <a:t>year</a:t>
            </a:r>
            <a:r>
              <a:rPr lang="cs-CZ" dirty="0" smtClean="0"/>
              <a:t> </a:t>
            </a:r>
            <a:r>
              <a:rPr lang="cs-CZ" dirty="0" err="1" smtClean="0"/>
              <a:t>growth</a:t>
            </a:r>
            <a:r>
              <a:rPr lang="cs-CZ" dirty="0" smtClean="0"/>
              <a:t> </a:t>
            </a:r>
            <a:r>
              <a:rPr lang="cs-CZ" dirty="0" err="1" smtClean="0"/>
              <a:t>of</a:t>
            </a:r>
            <a:r>
              <a:rPr lang="cs-CZ" dirty="0" smtClean="0"/>
              <a:t> </a:t>
            </a:r>
            <a:r>
              <a:rPr lang="cs-CZ" dirty="0" err="1" smtClean="0"/>
              <a:t>the</a:t>
            </a:r>
            <a:r>
              <a:rPr lang="cs-CZ" dirty="0" smtClean="0"/>
              <a:t> </a:t>
            </a:r>
            <a:r>
              <a:rPr lang="cs-CZ" dirty="0" err="1" smtClean="0"/>
              <a:t>hourly</a:t>
            </a:r>
            <a:r>
              <a:rPr lang="cs-CZ" dirty="0" smtClean="0"/>
              <a:t> </a:t>
            </a:r>
            <a:r>
              <a:rPr lang="cs-CZ" dirty="0" err="1" smtClean="0"/>
              <a:t>wage</a:t>
            </a:r>
            <a:r>
              <a:rPr lang="cs-CZ" dirty="0" smtClean="0"/>
              <a:t> </a:t>
            </a:r>
            <a:r>
              <a:rPr lang="cs-CZ" dirty="0" err="1" smtClean="0"/>
              <a:t>of</a:t>
            </a:r>
            <a:r>
              <a:rPr lang="cs-CZ" dirty="0" smtClean="0"/>
              <a:t> </a:t>
            </a:r>
            <a:r>
              <a:rPr lang="cs-CZ" dirty="0" err="1" smtClean="0"/>
              <a:t>graduates</a:t>
            </a:r>
            <a:r>
              <a:rPr lang="cs-CZ" dirty="0" smtClean="0"/>
              <a:t>, 4) </a:t>
            </a:r>
            <a:r>
              <a:rPr lang="cs-CZ" dirty="0" err="1" smtClean="0"/>
              <a:t>unemployment</a:t>
            </a:r>
            <a:r>
              <a:rPr lang="cs-CZ" dirty="0" smtClean="0"/>
              <a:t> </a:t>
            </a:r>
            <a:r>
              <a:rPr lang="cs-CZ" dirty="0" err="1" smtClean="0"/>
              <a:t>rate</a:t>
            </a:r>
            <a:r>
              <a:rPr lang="cs-CZ" dirty="0" smtClean="0"/>
              <a:t> </a:t>
            </a:r>
            <a:r>
              <a:rPr lang="cs-CZ" dirty="0" err="1" smtClean="0"/>
              <a:t>of</a:t>
            </a:r>
            <a:r>
              <a:rPr lang="cs-CZ" dirty="0" smtClean="0"/>
              <a:t> </a:t>
            </a:r>
            <a:r>
              <a:rPr lang="cs-CZ" dirty="0" err="1" smtClean="0"/>
              <a:t>graduates</a:t>
            </a:r>
            <a:r>
              <a:rPr lang="cs-CZ" dirty="0" smtClean="0"/>
              <a:t> in 2007.</a:t>
            </a:r>
          </a:p>
          <a:p>
            <a:pPr eaLnBrk="1" hangingPunct="1"/>
            <a:endParaRPr lang="cs-CZ" dirty="0" smtClean="0"/>
          </a:p>
          <a:p>
            <a:pPr eaLnBrk="1" hangingPunct="1"/>
            <a:endParaRPr lang="cs-CZ" dirty="0" smtClean="0"/>
          </a:p>
          <a:p>
            <a:pPr eaLnBrk="1" hangingPunct="1"/>
            <a:endParaRPr lang="cs-CZ" dirty="0" smtClean="0"/>
          </a:p>
        </p:txBody>
      </p:sp>
      <p:sp>
        <p:nvSpPr>
          <p:cNvPr id="46085" name="Zástupný symbol pro číslo snímku 3"/>
          <p:cNvSpPr txBox="1">
            <a:spLocks noGrp="1"/>
          </p:cNvSpPr>
          <p:nvPr/>
        </p:nvSpPr>
        <p:spPr bwMode="auto">
          <a:xfrm>
            <a:off x="3777607" y="9430091"/>
            <a:ext cx="2889938" cy="496411"/>
          </a:xfrm>
          <a:prstGeom prst="rect">
            <a:avLst/>
          </a:prstGeom>
          <a:noFill/>
          <a:ln w="9525">
            <a:noFill/>
            <a:miter lim="800000"/>
            <a:headEnd/>
            <a:tailEnd/>
          </a:ln>
        </p:spPr>
        <p:txBody>
          <a:bodyPr anchor="b"/>
          <a:lstStyle/>
          <a:p>
            <a:pPr algn="r"/>
            <a:fld id="{5BF5B5E4-4E5F-4936-BF7B-722699BCFE3F}" type="slidenum">
              <a:rPr lang="cs-CZ" sz="1200"/>
              <a:pPr algn="r"/>
              <a:t>41</a:t>
            </a:fld>
            <a:endParaRPr lang="cs-CZ"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dirty="0">
                <a:latin typeface="Calibri" charset="0"/>
                <a:ea typeface="MS PGothic" charset="0"/>
              </a:rPr>
              <a:t>Trailer «Profesiju pasaule»: https://www.youtube.com/watch?v=jnl6EmEBGXw </a:t>
            </a:r>
          </a:p>
        </p:txBody>
      </p:sp>
      <p:sp>
        <p:nvSpPr>
          <p:cNvPr id="757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charset="0"/>
                <a:ea typeface="MS PGothic" charset="0"/>
                <a:cs typeface="MS PGothic" charset="0"/>
              </a:defRPr>
            </a:lvl1pPr>
            <a:lvl2pPr marL="742950" indent="-285750">
              <a:defRPr sz="1700">
                <a:solidFill>
                  <a:schemeClr val="tx1"/>
                </a:solidFill>
                <a:latin typeface="Times New Roman" charset="0"/>
                <a:ea typeface="MS PGothic" charset="0"/>
                <a:cs typeface="MS PGothic" charset="0"/>
              </a:defRPr>
            </a:lvl2pPr>
            <a:lvl3pPr marL="1143000" indent="-228600">
              <a:defRPr sz="1700">
                <a:solidFill>
                  <a:schemeClr val="tx1"/>
                </a:solidFill>
                <a:latin typeface="Times New Roman" charset="0"/>
                <a:ea typeface="MS PGothic" charset="0"/>
                <a:cs typeface="MS PGothic" charset="0"/>
              </a:defRPr>
            </a:lvl3pPr>
            <a:lvl4pPr marL="1600200" indent="-228600">
              <a:defRPr sz="1700">
                <a:solidFill>
                  <a:schemeClr val="tx1"/>
                </a:solidFill>
                <a:latin typeface="Times New Roman" charset="0"/>
                <a:ea typeface="MS PGothic" charset="0"/>
                <a:cs typeface="MS PGothic" charset="0"/>
              </a:defRPr>
            </a:lvl4pPr>
            <a:lvl5pPr marL="2057400" indent="-228600">
              <a:defRPr sz="1700">
                <a:solidFill>
                  <a:schemeClr val="tx1"/>
                </a:solidFill>
                <a:latin typeface="Times New Roman" charset="0"/>
                <a:ea typeface="MS PGothic" charset="0"/>
                <a:cs typeface="MS PGothic" charset="0"/>
              </a:defRPr>
            </a:lvl5pPr>
            <a:lvl6pPr marL="25146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6pPr>
            <a:lvl7pPr marL="29718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7pPr>
            <a:lvl8pPr marL="34290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8pPr>
            <a:lvl9pPr marL="38862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9pPr>
          </a:lstStyle>
          <a:p>
            <a:fld id="{125E3010-F074-FD4C-9721-7D7025FF2EE1}" type="slidenum">
              <a:rPr lang="lv-LV" sz="1200">
                <a:latin typeface="Calibri" charset="0"/>
              </a:rPr>
              <a:pPr/>
              <a:t>42</a:t>
            </a:fld>
            <a:endParaRPr lang="lv-LV" sz="1200">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Issues:</a:t>
            </a:r>
            <a:r>
              <a:rPr lang="en-US" baseline="0" dirty="0" smtClean="0"/>
              <a:t> statistical representativeness; credibility of job portals (selection, criteria)</a:t>
            </a:r>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44</a:t>
            </a:fld>
            <a:endParaRPr lang="en-GB"/>
          </a:p>
        </p:txBody>
      </p:sp>
    </p:spTree>
    <p:extLst>
      <p:ext uri="{BB962C8B-B14F-4D97-AF65-F5344CB8AC3E}">
        <p14:creationId xmlns:p14="http://schemas.microsoft.com/office/powerpoint/2010/main" val="14932984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46</a:t>
            </a:fld>
            <a:endParaRPr lang="en-GB"/>
          </a:p>
        </p:txBody>
      </p:sp>
    </p:spTree>
    <p:extLst>
      <p:ext uri="{BB962C8B-B14F-4D97-AF65-F5344CB8AC3E}">
        <p14:creationId xmlns:p14="http://schemas.microsoft.com/office/powerpoint/2010/main" val="27412588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47</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C38AD-272E-49C6-9EDF-AC09A3477B4B}" type="slidenum">
              <a:rPr lang="en-GB" smtClean="0"/>
              <a:pPr/>
              <a:t>48</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Recent discussions about the employment impact of </a:t>
            </a:r>
          </a:p>
          <a:p>
            <a:r>
              <a:rPr lang="en-US" sz="1200" kern="1200" dirty="0" smtClean="0">
                <a:solidFill>
                  <a:schemeClr val="tx1"/>
                </a:solidFill>
                <a:effectLst/>
                <a:latin typeface="+mn-lt"/>
                <a:ea typeface="+mn-ea"/>
                <a:cs typeface="+mn-cs"/>
              </a:rPr>
              <a:t>disruptive change have often been polarized between those </a:t>
            </a:r>
          </a:p>
          <a:p>
            <a:r>
              <a:rPr lang="en-US" sz="1200" kern="1200" dirty="0" smtClean="0">
                <a:solidFill>
                  <a:schemeClr val="tx1"/>
                </a:solidFill>
                <a:effectLst/>
                <a:latin typeface="+mn-lt"/>
                <a:ea typeface="+mn-ea"/>
                <a:cs typeface="+mn-cs"/>
              </a:rPr>
              <a:t>who foresee limitless opportunities in newly emerging job </a:t>
            </a:r>
          </a:p>
          <a:p>
            <a:r>
              <a:rPr lang="en-US" sz="1200" kern="1200" dirty="0" smtClean="0">
                <a:solidFill>
                  <a:schemeClr val="tx1"/>
                </a:solidFill>
                <a:effectLst/>
                <a:latin typeface="+mn-lt"/>
                <a:ea typeface="+mn-ea"/>
                <a:cs typeface="+mn-cs"/>
              </a:rPr>
              <a:t>categories and prospects that improve workers’ productivity </a:t>
            </a:r>
          </a:p>
          <a:p>
            <a:r>
              <a:rPr lang="en-US" sz="1200" kern="1200" dirty="0" smtClean="0">
                <a:solidFill>
                  <a:schemeClr val="tx1"/>
                </a:solidFill>
                <a:effectLst/>
                <a:latin typeface="+mn-lt"/>
                <a:ea typeface="+mn-ea"/>
                <a:cs typeface="+mn-cs"/>
              </a:rPr>
              <a:t>and liberate them from routine work, and those that foresee </a:t>
            </a:r>
          </a:p>
          <a:p>
            <a:r>
              <a:rPr lang="en-US" sz="1200" kern="1200" dirty="0" smtClean="0">
                <a:solidFill>
                  <a:schemeClr val="tx1"/>
                </a:solidFill>
                <a:effectLst/>
                <a:latin typeface="+mn-lt"/>
                <a:ea typeface="+mn-ea"/>
                <a:cs typeface="+mn-cs"/>
              </a:rPr>
              <a:t>massive </a:t>
            </a:r>
            <a:r>
              <a:rPr lang="en-US" sz="1200" kern="1200" dirty="0" err="1" smtClean="0">
                <a:solidFill>
                  <a:schemeClr val="tx1"/>
                </a:solidFill>
                <a:effectLst/>
                <a:latin typeface="+mn-lt"/>
                <a:ea typeface="+mn-ea"/>
                <a:cs typeface="+mn-cs"/>
              </a:rPr>
              <a:t>labour</a:t>
            </a:r>
            <a:r>
              <a:rPr lang="en-US" sz="1200" kern="1200" dirty="0" smtClean="0">
                <a:solidFill>
                  <a:schemeClr val="tx1"/>
                </a:solidFill>
                <a:effectLst/>
                <a:latin typeface="+mn-lt"/>
                <a:ea typeface="+mn-ea"/>
                <a:cs typeface="+mn-cs"/>
              </a:rPr>
              <a:t> substitution and displacement of jobs. It is </a:t>
            </a:r>
          </a:p>
          <a:p>
            <a:r>
              <a:rPr lang="en-US" sz="1200" kern="1200" dirty="0" smtClean="0">
                <a:solidFill>
                  <a:schemeClr val="tx1"/>
                </a:solidFill>
                <a:effectLst/>
                <a:latin typeface="+mn-lt"/>
                <a:ea typeface="+mn-ea"/>
                <a:cs typeface="+mn-cs"/>
              </a:rPr>
              <a:t>clear from our data that while forecasts vary by industry and </a:t>
            </a:r>
          </a:p>
          <a:p>
            <a:r>
              <a:rPr lang="en-US" sz="1200" kern="1200" dirty="0" smtClean="0">
                <a:solidFill>
                  <a:schemeClr val="tx1"/>
                </a:solidFill>
                <a:effectLst/>
                <a:latin typeface="+mn-lt"/>
                <a:ea typeface="+mn-ea"/>
                <a:cs typeface="+mn-cs"/>
              </a:rPr>
              <a:t>region, momentous change is underway and that, ultimately, </a:t>
            </a:r>
          </a:p>
          <a:p>
            <a:r>
              <a:rPr lang="en-US" sz="1200" kern="1200" dirty="0" smtClean="0">
                <a:solidFill>
                  <a:schemeClr val="tx1"/>
                </a:solidFill>
                <a:effectLst/>
                <a:latin typeface="+mn-lt"/>
                <a:ea typeface="+mn-ea"/>
                <a:cs typeface="+mn-cs"/>
              </a:rPr>
              <a:t>it is our actions today that will determine whether that </a:t>
            </a:r>
          </a:p>
          <a:p>
            <a:r>
              <a:rPr lang="en-US" sz="1200" kern="1200" dirty="0" smtClean="0">
                <a:solidFill>
                  <a:schemeClr val="tx1"/>
                </a:solidFill>
                <a:effectLst/>
                <a:latin typeface="+mn-lt"/>
                <a:ea typeface="+mn-ea"/>
                <a:cs typeface="+mn-cs"/>
              </a:rPr>
              <a:t>change mainly results in massive displacement of workers </a:t>
            </a:r>
          </a:p>
          <a:p>
            <a:r>
              <a:rPr lang="en-US" sz="1200" kern="1200" dirty="0" smtClean="0">
                <a:solidFill>
                  <a:schemeClr val="tx1"/>
                </a:solidFill>
                <a:effectLst/>
                <a:latin typeface="+mn-lt"/>
                <a:ea typeface="+mn-ea"/>
                <a:cs typeface="+mn-cs"/>
              </a:rPr>
              <a:t>or the emergence of new opportunities.</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4</a:t>
            </a:fld>
            <a:endParaRPr lang="en-GB"/>
          </a:p>
        </p:txBody>
      </p:sp>
    </p:spTree>
    <p:extLst>
      <p:ext uri="{BB962C8B-B14F-4D97-AF65-F5344CB8AC3E}">
        <p14:creationId xmlns:p14="http://schemas.microsoft.com/office/powerpoint/2010/main" val="27412588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19C38AD-272E-49C6-9EDF-AC09A3477B4B}" type="slidenum">
              <a:rPr lang="en-GB" smtClean="0"/>
              <a:pPr/>
              <a:t>49</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KDD = Knowledge discovery</a:t>
            </a:r>
            <a:r>
              <a:rPr lang="en-US" baseline="0" dirty="0" smtClean="0"/>
              <a:t> in DBs</a:t>
            </a:r>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51</a:t>
            </a:fld>
            <a:endParaRPr lang="en-GB"/>
          </a:p>
        </p:txBody>
      </p:sp>
    </p:spTree>
    <p:extLst>
      <p:ext uri="{BB962C8B-B14F-4D97-AF65-F5344CB8AC3E}">
        <p14:creationId xmlns:p14="http://schemas.microsoft.com/office/powerpoint/2010/main" val="1581509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5</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24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a:t>
            </a:r>
            <a:r>
              <a:rPr lang="en-US" baseline="0" dirty="0" smtClean="0"/>
              <a:t> of s</a:t>
            </a:r>
            <a:r>
              <a:rPr lang="en-US" dirty="0" smtClean="0"/>
              <a:t>kills:</a:t>
            </a:r>
            <a:r>
              <a:rPr lang="en-US" baseline="0" dirty="0" smtClean="0"/>
              <a:t> occupational-specific; transversal</a:t>
            </a:r>
            <a:r>
              <a:rPr lang="is-IS" baseline="0" dirty="0" smtClean="0"/>
              <a:t>…</a:t>
            </a:r>
          </a:p>
          <a:p>
            <a:r>
              <a:rPr lang="is-IS" baseline="0" dirty="0" smtClean="0"/>
              <a:t>Emerging skills...</a:t>
            </a:r>
          </a:p>
          <a:p>
            <a:r>
              <a:rPr lang="is-IS" baseline="0" dirty="0" smtClean="0"/>
              <a:t>Green skills...</a:t>
            </a:r>
          </a:p>
          <a:p>
            <a:r>
              <a:rPr lang="is-IS" baseline="0" dirty="0" smtClean="0"/>
              <a:t>Obsolete skills...</a:t>
            </a:r>
          </a:p>
          <a:p>
            <a:r>
              <a:rPr lang="is-IS" baseline="0" dirty="0" smtClean="0"/>
              <a:t>Skill gap...</a:t>
            </a:r>
          </a:p>
          <a:p>
            <a:r>
              <a:rPr lang="is-IS" baseline="0" dirty="0" smtClean="0"/>
              <a:t>Skill shortage</a:t>
            </a:r>
          </a:p>
          <a:p>
            <a:endParaRPr lang="is-IS" baseline="0" dirty="0" smtClean="0"/>
          </a:p>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7</a:t>
            </a:fld>
            <a:endParaRPr lang="en-GB"/>
          </a:p>
        </p:txBody>
      </p:sp>
    </p:spTree>
    <p:extLst>
      <p:ext uri="{BB962C8B-B14F-4D97-AF65-F5344CB8AC3E}">
        <p14:creationId xmlns:p14="http://schemas.microsoft.com/office/powerpoint/2010/main" val="53851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10</a:t>
            </a:fld>
            <a:endParaRPr lang="en-GB"/>
          </a:p>
        </p:txBody>
      </p:sp>
    </p:spTree>
    <p:extLst>
      <p:ext uri="{BB962C8B-B14F-4D97-AF65-F5344CB8AC3E}">
        <p14:creationId xmlns:p14="http://schemas.microsoft.com/office/powerpoint/2010/main" val="21064346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13</a:t>
            </a:fld>
            <a:endParaRPr lang="en-GB"/>
          </a:p>
        </p:txBody>
      </p:sp>
    </p:spTree>
    <p:extLst>
      <p:ext uri="{BB962C8B-B14F-4D97-AF65-F5344CB8AC3E}">
        <p14:creationId xmlns:p14="http://schemas.microsoft.com/office/powerpoint/2010/main" val="51151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19C38AD-272E-49C6-9EDF-AC09A3477B4B}" type="slidenum">
              <a:rPr lang="en-GB" smtClean="0"/>
              <a:pPr/>
              <a:t>14</a:t>
            </a:fld>
            <a:endParaRPr lang="en-GB"/>
          </a:p>
        </p:txBody>
      </p:sp>
    </p:spTree>
    <p:extLst>
      <p:ext uri="{BB962C8B-B14F-4D97-AF65-F5344CB8AC3E}">
        <p14:creationId xmlns:p14="http://schemas.microsoft.com/office/powerpoint/2010/main" val="12932557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2.xml"/><Relationship Id="rId2" Type="http://schemas.openxmlformats.org/officeDocument/2006/relationships/image" Target="../media/image7.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3.xml"/><Relationship Id="rId2" Type="http://schemas.openxmlformats.org/officeDocument/2006/relationships/image" Target="../media/image8.jpe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Master" Target="../slideMasters/slideMaster4.xml"/><Relationship Id="rId2" Type="http://schemas.openxmlformats.org/officeDocument/2006/relationships/image" Target="../media/image9.jpe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2">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3717699"/>
            <a:ext cx="1691289" cy="870275"/>
          </a:xfrm>
          <a:prstGeom prst="rect">
            <a:avLst/>
          </a:prstGeom>
        </p:spPr>
      </p:pic>
      <p:sp>
        <p:nvSpPr>
          <p:cNvPr id="60" name="Freeform 59"/>
          <p:cNvSpPr>
            <a:spLocks/>
          </p:cNvSpPr>
          <p:nvPr userDrawn="1"/>
        </p:nvSpPr>
        <p:spPr bwMode="auto">
          <a:xfrm>
            <a:off x="233067" y="4482881"/>
            <a:ext cx="8666166" cy="146269"/>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Subtitle 2"/>
          <p:cNvSpPr>
            <a:spLocks noGrp="1"/>
          </p:cNvSpPr>
          <p:nvPr userDrawn="1">
            <p:ph type="subTitle" idx="1"/>
          </p:nvPr>
        </p:nvSpPr>
        <p:spPr>
          <a:xfrm>
            <a:off x="593088" y="3812422"/>
            <a:ext cx="6858000" cy="631536"/>
          </a:xfrm>
        </p:spPr>
        <p:txBody>
          <a:bodyPr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lang="en-GB" sz="2000" b="1" kern="1200" cap="none" baseline="0" dirty="0">
                <a:solidFill>
                  <a:srgbClr val="0092BB"/>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2" name="Title 1"/>
          <p:cNvSpPr>
            <a:spLocks noGrp="1"/>
          </p:cNvSpPr>
          <p:nvPr userDrawn="1">
            <p:ph type="ctrTitle"/>
          </p:nvPr>
        </p:nvSpPr>
        <p:spPr>
          <a:xfrm>
            <a:off x="593087" y="1777522"/>
            <a:ext cx="5616625" cy="1902067"/>
          </a:xfrm>
          <a:prstGeom prst="rect">
            <a:avLst/>
          </a:prstGeom>
          <a:effectLst/>
        </p:spPr>
        <p:txBody>
          <a:bodyPr anchor="b">
            <a:noAutofit/>
          </a:bodyPr>
          <a:lstStyle>
            <a:lvl1pPr algn="l">
              <a:defRPr lang="en-GB" sz="3600" kern="1200" cap="all" dirty="0">
                <a:solidFill>
                  <a:srgbClr val="058BB5"/>
                </a:solidFill>
                <a:effectLst>
                  <a:innerShdw blurRad="63500" dist="50800" dir="16200000">
                    <a:prstClr val="black">
                      <a:alpha val="50000"/>
                    </a:prstClr>
                  </a:innerShdw>
                </a:effectLst>
                <a:latin typeface="+mj-lt"/>
                <a:ea typeface="+mj-ea"/>
                <a:cs typeface="Mangal" panose="02040503050203030202" pitchFamily="18" charset="0"/>
              </a:defRPr>
            </a:lvl1pPr>
          </a:lstStyle>
          <a:p>
            <a:r>
              <a:rPr lang="en-US" dirty="0" smtClean="0"/>
              <a:t>Click to edit Master title style</a:t>
            </a:r>
            <a:endParaRPr lang="en-GB" dirty="0"/>
          </a:p>
        </p:txBody>
      </p:sp>
      <p:sp>
        <p:nvSpPr>
          <p:cNvPr id="58" name="Rectangle 57"/>
          <p:cNvSpPr/>
          <p:nvPr userDrawn="1"/>
        </p:nvSpPr>
        <p:spPr>
          <a:xfrm>
            <a:off x="6209712" y="4925793"/>
            <a:ext cx="2934288" cy="21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994" y="555526"/>
            <a:ext cx="1684282" cy="73430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064" y="-315077"/>
            <a:ext cx="4283968" cy="1806707"/>
          </a:xfrm>
          <a:prstGeom prst="rect">
            <a:avLst/>
          </a:prstGeom>
        </p:spPr>
      </p:pic>
    </p:spTree>
    <p:extLst>
      <p:ext uri="{BB962C8B-B14F-4D97-AF65-F5344CB8AC3E}">
        <p14:creationId xmlns:p14="http://schemas.microsoft.com/office/powerpoint/2010/main" val="4167341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3" pos="43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9267" y="1577571"/>
            <a:ext cx="6096000" cy="3280180"/>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charset="0"/>
              </a:defRPr>
            </a:lvl1pPr>
          </a:lstStyle>
          <a:p>
            <a:pPr>
              <a:defRPr/>
            </a:pPr>
            <a:fld id="{2921C26E-AAA9-864E-861D-846500CC7266}" type="slidenum">
              <a:rPr lang="en-US"/>
              <a:pPr>
                <a:defRPr/>
              </a:pPr>
              <a:t>‹#›</a:t>
            </a:fld>
            <a:endParaRPr lang="en-US"/>
          </a:p>
        </p:txBody>
      </p:sp>
    </p:spTree>
    <p:extLst>
      <p:ext uri="{BB962C8B-B14F-4D97-AF65-F5344CB8AC3E}">
        <p14:creationId xmlns:p14="http://schemas.microsoft.com/office/powerpoint/2010/main" val="1852715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7" name="Picture 4" descr="PPT_SECNDPG_0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21804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11"/>
          <p:cNvSpPr>
            <a:spLocks noChangeArrowheads="1"/>
          </p:cNvSpPr>
          <p:nvPr userDrawn="1"/>
        </p:nvSpPr>
        <p:spPr bwMode="auto">
          <a:xfrm>
            <a:off x="2843213" y="4569619"/>
            <a:ext cx="2062162" cy="303610"/>
          </a:xfrm>
          <a:prstGeom prst="rect">
            <a:avLst/>
          </a:prstGeom>
          <a:noFill/>
          <a:ln w="9525">
            <a:noFill/>
            <a:miter lim="800000"/>
            <a:headEnd/>
            <a:tailEnd/>
          </a:ln>
          <a:effectLst/>
        </p:spPr>
        <p:txBody>
          <a:bodyPr/>
          <a:lstStyle/>
          <a:p>
            <a:pPr marL="342900" indent="-342900" algn="ctr"/>
            <a:endParaRPr lang="en-GB" sz="1200" dirty="0">
              <a:solidFill>
                <a:schemeClr val="bg1"/>
              </a:solidFill>
            </a:endParaRPr>
          </a:p>
        </p:txBody>
      </p:sp>
    </p:spTree>
    <p:extLst>
      <p:ext uri="{BB962C8B-B14F-4D97-AF65-F5344CB8AC3E}">
        <p14:creationId xmlns:p14="http://schemas.microsoft.com/office/powerpoint/2010/main" val="213733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3723878"/>
            <a:ext cx="1656183" cy="892900"/>
          </a:xfrm>
          <a:prstGeom prst="rect">
            <a:avLst/>
          </a:prstGeom>
        </p:spPr>
      </p:pic>
      <p:sp>
        <p:nvSpPr>
          <p:cNvPr id="60" name="Freeform 59"/>
          <p:cNvSpPr>
            <a:spLocks/>
          </p:cNvSpPr>
          <p:nvPr userDrawn="1"/>
        </p:nvSpPr>
        <p:spPr bwMode="auto">
          <a:xfrm>
            <a:off x="233067" y="4482881"/>
            <a:ext cx="8666166" cy="146269"/>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rgbClr val="DC00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Subtitle 2"/>
          <p:cNvSpPr>
            <a:spLocks noGrp="1"/>
          </p:cNvSpPr>
          <p:nvPr userDrawn="1">
            <p:ph type="subTitle" idx="1"/>
          </p:nvPr>
        </p:nvSpPr>
        <p:spPr>
          <a:xfrm>
            <a:off x="593088" y="3812422"/>
            <a:ext cx="6858000" cy="631536"/>
          </a:xfrm>
        </p:spPr>
        <p:txBody>
          <a:bodyPr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lang="en-GB" sz="2000" b="1" kern="1200" cap="none" baseline="0" dirty="0">
                <a:solidFill>
                  <a:schemeClr val="accent3"/>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2" name="Title 1"/>
          <p:cNvSpPr>
            <a:spLocks noGrp="1"/>
          </p:cNvSpPr>
          <p:nvPr userDrawn="1">
            <p:ph type="ctrTitle"/>
          </p:nvPr>
        </p:nvSpPr>
        <p:spPr>
          <a:xfrm>
            <a:off x="593087" y="1777522"/>
            <a:ext cx="5616625" cy="1902067"/>
          </a:xfrm>
          <a:prstGeom prst="rect">
            <a:avLst/>
          </a:prstGeom>
          <a:effectLst/>
        </p:spPr>
        <p:txBody>
          <a:bodyPr anchor="b">
            <a:noAutofit/>
          </a:bodyPr>
          <a:lstStyle>
            <a:lvl1pPr algn="l">
              <a:defRPr lang="en-GB" sz="3600" kern="1200" cap="all" dirty="0">
                <a:solidFill>
                  <a:schemeClr val="accent3"/>
                </a:solidFill>
                <a:effectLst>
                  <a:innerShdw blurRad="63500" dist="50800" dir="16200000">
                    <a:prstClr val="black">
                      <a:alpha val="50000"/>
                    </a:prstClr>
                  </a:innerShdw>
                </a:effectLst>
                <a:latin typeface="+mj-lt"/>
                <a:ea typeface="+mj-ea"/>
                <a:cs typeface="Mangal" panose="02040503050203030202" pitchFamily="18" charset="0"/>
              </a:defRPr>
            </a:lvl1pPr>
          </a:lstStyle>
          <a:p>
            <a:r>
              <a:rPr lang="en-US" dirty="0" smtClean="0"/>
              <a:t>Click to edit Master title style</a:t>
            </a:r>
            <a:endParaRPr lang="en-GB" dirty="0"/>
          </a:p>
        </p:txBody>
      </p:sp>
      <p:sp>
        <p:nvSpPr>
          <p:cNvPr id="58" name="Rectangle 57"/>
          <p:cNvSpPr/>
          <p:nvPr userDrawn="1"/>
        </p:nvSpPr>
        <p:spPr>
          <a:xfrm>
            <a:off x="6209712" y="4925793"/>
            <a:ext cx="2934288" cy="21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994" y="555526"/>
            <a:ext cx="1684282" cy="73430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064" y="-315077"/>
            <a:ext cx="4283968" cy="1806707"/>
          </a:xfrm>
          <a:prstGeom prst="rect">
            <a:avLst/>
          </a:prstGeom>
        </p:spPr>
      </p:pic>
    </p:spTree>
    <p:extLst>
      <p:ext uri="{BB962C8B-B14F-4D97-AF65-F5344CB8AC3E}">
        <p14:creationId xmlns:p14="http://schemas.microsoft.com/office/powerpoint/2010/main" val="33730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43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Footer Placeholder 2"/>
          <p:cNvSpPr>
            <a:spLocks noGrp="1"/>
          </p:cNvSpPr>
          <p:nvPr>
            <p:ph type="ftr" sz="quarter" idx="10"/>
          </p:nvPr>
        </p:nvSpPr>
        <p:spPr/>
        <p:txBody>
          <a:bodyPr/>
          <a:lstStyle/>
          <a:p>
            <a:endParaRPr lang="en-GB" dirty="0"/>
          </a:p>
        </p:txBody>
      </p:sp>
      <p:sp>
        <p:nvSpPr>
          <p:cNvPr id="4" name="Slide Number Placeholder 3"/>
          <p:cNvSpPr>
            <a:spLocks noGrp="1"/>
          </p:cNvSpPr>
          <p:nvPr>
            <p:ph type="sldNum" sz="quarter" idx="11"/>
          </p:nvPr>
        </p:nvSpPr>
        <p:spPr/>
        <p:txBody>
          <a:bodyPr/>
          <a:lstStyle/>
          <a:p>
            <a:fld id="{4E406AB4-22D1-4ABB-99CF-8A54ADA954A2}" type="slidenum">
              <a:rPr lang="en-GB" smtClean="0"/>
              <a:pPr/>
              <a:t>‹#›</a:t>
            </a:fld>
            <a:endParaRPr lang="en-GB" dirty="0"/>
          </a:p>
        </p:txBody>
      </p:sp>
      <p:sp>
        <p:nvSpPr>
          <p:cNvPr id="5" name="Freeform 5"/>
          <p:cNvSpPr>
            <a:spLocks noEditPoints="1"/>
          </p:cNvSpPr>
          <p:nvPr userDrawn="1"/>
        </p:nvSpPr>
        <p:spPr bwMode="auto">
          <a:xfrm>
            <a:off x="8486785" y="3625851"/>
            <a:ext cx="458788" cy="882650"/>
          </a:xfrm>
          <a:custGeom>
            <a:avLst/>
            <a:gdLst>
              <a:gd name="T0" fmla="*/ 12 w 64"/>
              <a:gd name="T1" fmla="*/ 76 h 125"/>
              <a:gd name="T2" fmla="*/ 14 w 64"/>
              <a:gd name="T3" fmla="*/ 76 h 125"/>
              <a:gd name="T4" fmla="*/ 16 w 64"/>
              <a:gd name="T5" fmla="*/ 76 h 125"/>
              <a:gd name="T6" fmla="*/ 13 w 64"/>
              <a:gd name="T7" fmla="*/ 77 h 125"/>
              <a:gd name="T8" fmla="*/ 11 w 64"/>
              <a:gd name="T9" fmla="*/ 75 h 125"/>
              <a:gd name="T10" fmla="*/ 16 w 64"/>
              <a:gd name="T11" fmla="*/ 77 h 125"/>
              <a:gd name="T12" fmla="*/ 48 w 64"/>
              <a:gd name="T13" fmla="*/ 68 h 125"/>
              <a:gd name="T14" fmla="*/ 47 w 64"/>
              <a:gd name="T15" fmla="*/ 67 h 125"/>
              <a:gd name="T16" fmla="*/ 15 w 64"/>
              <a:gd name="T17" fmla="*/ 67 h 125"/>
              <a:gd name="T18" fmla="*/ 16 w 64"/>
              <a:gd name="T19" fmla="*/ 67 h 125"/>
              <a:gd name="T20" fmla="*/ 27 w 64"/>
              <a:gd name="T21" fmla="*/ 0 h 125"/>
              <a:gd name="T22" fmla="*/ 23 w 64"/>
              <a:gd name="T23" fmla="*/ 7 h 125"/>
              <a:gd name="T24" fmla="*/ 25 w 64"/>
              <a:gd name="T25" fmla="*/ 15 h 125"/>
              <a:gd name="T26" fmla="*/ 19 w 64"/>
              <a:gd name="T27" fmla="*/ 22 h 125"/>
              <a:gd name="T28" fmla="*/ 11 w 64"/>
              <a:gd name="T29" fmla="*/ 33 h 125"/>
              <a:gd name="T30" fmla="*/ 8 w 64"/>
              <a:gd name="T31" fmla="*/ 53 h 125"/>
              <a:gd name="T32" fmla="*/ 9 w 64"/>
              <a:gd name="T33" fmla="*/ 64 h 125"/>
              <a:gd name="T34" fmla="*/ 11 w 64"/>
              <a:gd name="T35" fmla="*/ 67 h 125"/>
              <a:gd name="T36" fmla="*/ 10 w 64"/>
              <a:gd name="T37" fmla="*/ 76 h 125"/>
              <a:gd name="T38" fmla="*/ 6 w 64"/>
              <a:gd name="T39" fmla="*/ 76 h 125"/>
              <a:gd name="T40" fmla="*/ 1 w 64"/>
              <a:gd name="T41" fmla="*/ 84 h 125"/>
              <a:gd name="T42" fmla="*/ 12 w 64"/>
              <a:gd name="T43" fmla="*/ 91 h 125"/>
              <a:gd name="T44" fmla="*/ 16 w 64"/>
              <a:gd name="T45" fmla="*/ 98 h 125"/>
              <a:gd name="T46" fmla="*/ 20 w 64"/>
              <a:gd name="T47" fmla="*/ 109 h 125"/>
              <a:gd name="T48" fmla="*/ 21 w 64"/>
              <a:gd name="T49" fmla="*/ 117 h 125"/>
              <a:gd name="T50" fmla="*/ 21 w 64"/>
              <a:gd name="T51" fmla="*/ 123 h 125"/>
              <a:gd name="T52" fmla="*/ 30 w 64"/>
              <a:gd name="T53" fmla="*/ 124 h 125"/>
              <a:gd name="T54" fmla="*/ 28 w 64"/>
              <a:gd name="T55" fmla="*/ 118 h 125"/>
              <a:gd name="T56" fmla="*/ 29 w 64"/>
              <a:gd name="T57" fmla="*/ 111 h 125"/>
              <a:gd name="T58" fmla="*/ 28 w 64"/>
              <a:gd name="T59" fmla="*/ 94 h 125"/>
              <a:gd name="T60" fmla="*/ 31 w 64"/>
              <a:gd name="T61" fmla="*/ 83 h 125"/>
              <a:gd name="T62" fmla="*/ 36 w 64"/>
              <a:gd name="T63" fmla="*/ 94 h 125"/>
              <a:gd name="T64" fmla="*/ 39 w 64"/>
              <a:gd name="T65" fmla="*/ 107 h 125"/>
              <a:gd name="T66" fmla="*/ 40 w 64"/>
              <a:gd name="T67" fmla="*/ 115 h 125"/>
              <a:gd name="T68" fmla="*/ 48 w 64"/>
              <a:gd name="T69" fmla="*/ 124 h 125"/>
              <a:gd name="T70" fmla="*/ 56 w 64"/>
              <a:gd name="T71" fmla="*/ 124 h 125"/>
              <a:gd name="T72" fmla="*/ 58 w 64"/>
              <a:gd name="T73" fmla="*/ 121 h 125"/>
              <a:gd name="T74" fmla="*/ 52 w 64"/>
              <a:gd name="T75" fmla="*/ 118 h 125"/>
              <a:gd name="T76" fmla="*/ 50 w 64"/>
              <a:gd name="T77" fmla="*/ 112 h 125"/>
              <a:gd name="T78" fmla="*/ 49 w 64"/>
              <a:gd name="T79" fmla="*/ 104 h 125"/>
              <a:gd name="T80" fmla="*/ 46 w 64"/>
              <a:gd name="T81" fmla="*/ 73 h 125"/>
              <a:gd name="T82" fmla="*/ 43 w 64"/>
              <a:gd name="T83" fmla="*/ 62 h 125"/>
              <a:gd name="T84" fmla="*/ 46 w 64"/>
              <a:gd name="T85" fmla="*/ 65 h 125"/>
              <a:gd name="T86" fmla="*/ 47 w 64"/>
              <a:gd name="T87" fmla="*/ 69 h 125"/>
              <a:gd name="T88" fmla="*/ 51 w 64"/>
              <a:gd name="T89" fmla="*/ 72 h 125"/>
              <a:gd name="T90" fmla="*/ 53 w 64"/>
              <a:gd name="T91" fmla="*/ 72 h 125"/>
              <a:gd name="T92" fmla="*/ 57 w 64"/>
              <a:gd name="T93" fmla="*/ 77 h 125"/>
              <a:gd name="T94" fmla="*/ 57 w 64"/>
              <a:gd name="T95" fmla="*/ 79 h 125"/>
              <a:gd name="T96" fmla="*/ 60 w 64"/>
              <a:gd name="T97" fmla="*/ 80 h 125"/>
              <a:gd name="T98" fmla="*/ 63 w 64"/>
              <a:gd name="T99" fmla="*/ 81 h 125"/>
              <a:gd name="T100" fmla="*/ 61 w 64"/>
              <a:gd name="T101" fmla="*/ 80 h 125"/>
              <a:gd name="T102" fmla="*/ 58 w 64"/>
              <a:gd name="T103" fmla="*/ 74 h 125"/>
              <a:gd name="T104" fmla="*/ 51 w 64"/>
              <a:gd name="T105" fmla="*/ 65 h 125"/>
              <a:gd name="T106" fmla="*/ 50 w 64"/>
              <a:gd name="T107" fmla="*/ 59 h 125"/>
              <a:gd name="T108" fmla="*/ 49 w 64"/>
              <a:gd name="T109" fmla="*/ 55 h 125"/>
              <a:gd name="T110" fmla="*/ 45 w 64"/>
              <a:gd name="T111" fmla="*/ 36 h 125"/>
              <a:gd name="T112" fmla="*/ 38 w 64"/>
              <a:gd name="T113" fmla="*/ 23 h 125"/>
              <a:gd name="T114" fmla="*/ 34 w 64"/>
              <a:gd name="T115" fmla="*/ 17 h 125"/>
              <a:gd name="T116" fmla="*/ 36 w 64"/>
              <a:gd name="T117" fmla="*/ 12 h 125"/>
              <a:gd name="T118" fmla="*/ 41 w 64"/>
              <a:gd name="T119" fmla="*/ 9 h 125"/>
              <a:gd name="T120" fmla="*/ 36 w 64"/>
              <a:gd name="T121" fmla="*/ 1 h 125"/>
              <a:gd name="T122" fmla="*/ 30 w 64"/>
              <a:gd name="T1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25">
                <a:moveTo>
                  <a:pt x="15" y="77"/>
                </a:moveTo>
                <a:cubicBezTo>
                  <a:pt x="15" y="77"/>
                  <a:pt x="15" y="77"/>
                  <a:pt x="14" y="77"/>
                </a:cubicBezTo>
                <a:cubicBezTo>
                  <a:pt x="13" y="77"/>
                  <a:pt x="13" y="77"/>
                  <a:pt x="12" y="76"/>
                </a:cubicBezTo>
                <a:cubicBezTo>
                  <a:pt x="13" y="76"/>
                  <a:pt x="13" y="76"/>
                  <a:pt x="13" y="76"/>
                </a:cubicBezTo>
                <a:cubicBezTo>
                  <a:pt x="14" y="76"/>
                  <a:pt x="14" y="76"/>
                  <a:pt x="14" y="76"/>
                </a:cubicBezTo>
                <a:cubicBezTo>
                  <a:pt x="14" y="76"/>
                  <a:pt x="14" y="76"/>
                  <a:pt x="14" y="76"/>
                </a:cubicBezTo>
                <a:cubicBezTo>
                  <a:pt x="14" y="76"/>
                  <a:pt x="15" y="76"/>
                  <a:pt x="15" y="76"/>
                </a:cubicBezTo>
                <a:cubicBezTo>
                  <a:pt x="15" y="76"/>
                  <a:pt x="15" y="76"/>
                  <a:pt x="15" y="76"/>
                </a:cubicBezTo>
                <a:cubicBezTo>
                  <a:pt x="15" y="76"/>
                  <a:pt x="15" y="76"/>
                  <a:pt x="16" y="76"/>
                </a:cubicBezTo>
                <a:cubicBezTo>
                  <a:pt x="16" y="76"/>
                  <a:pt x="16" y="76"/>
                  <a:pt x="16" y="76"/>
                </a:cubicBezTo>
                <a:cubicBezTo>
                  <a:pt x="16" y="77"/>
                  <a:pt x="16" y="77"/>
                  <a:pt x="15" y="77"/>
                </a:cubicBezTo>
                <a:moveTo>
                  <a:pt x="13" y="77"/>
                </a:moveTo>
                <a:cubicBezTo>
                  <a:pt x="11" y="77"/>
                  <a:pt x="11" y="77"/>
                  <a:pt x="11" y="77"/>
                </a:cubicBezTo>
                <a:cubicBezTo>
                  <a:pt x="11" y="76"/>
                  <a:pt x="11" y="75"/>
                  <a:pt x="11" y="75"/>
                </a:cubicBezTo>
                <a:cubicBezTo>
                  <a:pt x="11" y="75"/>
                  <a:pt x="11" y="75"/>
                  <a:pt x="11" y="75"/>
                </a:cubicBezTo>
                <a:cubicBezTo>
                  <a:pt x="12" y="75"/>
                  <a:pt x="12" y="76"/>
                  <a:pt x="13" y="77"/>
                </a:cubicBezTo>
                <a:moveTo>
                  <a:pt x="18" y="77"/>
                </a:moveTo>
                <a:cubicBezTo>
                  <a:pt x="16" y="77"/>
                  <a:pt x="16" y="77"/>
                  <a:pt x="16" y="77"/>
                </a:cubicBezTo>
                <a:cubicBezTo>
                  <a:pt x="16" y="77"/>
                  <a:pt x="16" y="75"/>
                  <a:pt x="17" y="75"/>
                </a:cubicBezTo>
                <a:cubicBezTo>
                  <a:pt x="17" y="75"/>
                  <a:pt x="18" y="77"/>
                  <a:pt x="18" y="77"/>
                </a:cubicBezTo>
                <a:moveTo>
                  <a:pt x="48" y="68"/>
                </a:moveTo>
                <a:cubicBezTo>
                  <a:pt x="48" y="68"/>
                  <a:pt x="48" y="68"/>
                  <a:pt x="48" y="68"/>
                </a:cubicBezTo>
                <a:cubicBezTo>
                  <a:pt x="47" y="68"/>
                  <a:pt x="47" y="67"/>
                  <a:pt x="47" y="67"/>
                </a:cubicBezTo>
                <a:cubicBezTo>
                  <a:pt x="47" y="67"/>
                  <a:pt x="47" y="67"/>
                  <a:pt x="47" y="67"/>
                </a:cubicBezTo>
                <a:cubicBezTo>
                  <a:pt x="48" y="67"/>
                  <a:pt x="48" y="68"/>
                  <a:pt x="48" y="68"/>
                </a:cubicBezTo>
                <a:moveTo>
                  <a:pt x="16" y="68"/>
                </a:moveTo>
                <a:cubicBezTo>
                  <a:pt x="16" y="68"/>
                  <a:pt x="15" y="68"/>
                  <a:pt x="15" y="67"/>
                </a:cubicBezTo>
                <a:cubicBezTo>
                  <a:pt x="15" y="67"/>
                  <a:pt x="15" y="66"/>
                  <a:pt x="15" y="66"/>
                </a:cubicBezTo>
                <a:cubicBezTo>
                  <a:pt x="15" y="65"/>
                  <a:pt x="15" y="65"/>
                  <a:pt x="16" y="64"/>
                </a:cubicBezTo>
                <a:cubicBezTo>
                  <a:pt x="17" y="65"/>
                  <a:pt x="16" y="67"/>
                  <a:pt x="16" y="67"/>
                </a:cubicBezTo>
                <a:cubicBezTo>
                  <a:pt x="16" y="67"/>
                  <a:pt x="16" y="68"/>
                  <a:pt x="16" y="68"/>
                </a:cubicBezTo>
                <a:moveTo>
                  <a:pt x="30" y="0"/>
                </a:moveTo>
                <a:cubicBezTo>
                  <a:pt x="29" y="0"/>
                  <a:pt x="28" y="0"/>
                  <a:pt x="27" y="0"/>
                </a:cubicBezTo>
                <a:cubicBezTo>
                  <a:pt x="26" y="0"/>
                  <a:pt x="25" y="2"/>
                  <a:pt x="24" y="3"/>
                </a:cubicBezTo>
                <a:cubicBezTo>
                  <a:pt x="24" y="4"/>
                  <a:pt x="24" y="5"/>
                  <a:pt x="24" y="5"/>
                </a:cubicBezTo>
                <a:cubicBezTo>
                  <a:pt x="23" y="6"/>
                  <a:pt x="23" y="6"/>
                  <a:pt x="23" y="7"/>
                </a:cubicBezTo>
                <a:cubicBezTo>
                  <a:pt x="24" y="7"/>
                  <a:pt x="24" y="9"/>
                  <a:pt x="24" y="10"/>
                </a:cubicBezTo>
                <a:cubicBezTo>
                  <a:pt x="23" y="11"/>
                  <a:pt x="24" y="12"/>
                  <a:pt x="25" y="13"/>
                </a:cubicBezTo>
                <a:cubicBezTo>
                  <a:pt x="25" y="14"/>
                  <a:pt x="25" y="14"/>
                  <a:pt x="25" y="15"/>
                </a:cubicBezTo>
                <a:cubicBezTo>
                  <a:pt x="25" y="16"/>
                  <a:pt x="26" y="16"/>
                  <a:pt x="25" y="17"/>
                </a:cubicBezTo>
                <a:cubicBezTo>
                  <a:pt x="23" y="17"/>
                  <a:pt x="23" y="18"/>
                  <a:pt x="23" y="20"/>
                </a:cubicBezTo>
                <a:cubicBezTo>
                  <a:pt x="23" y="21"/>
                  <a:pt x="20" y="21"/>
                  <a:pt x="19" y="22"/>
                </a:cubicBezTo>
                <a:cubicBezTo>
                  <a:pt x="17" y="23"/>
                  <a:pt x="15" y="23"/>
                  <a:pt x="14" y="25"/>
                </a:cubicBezTo>
                <a:cubicBezTo>
                  <a:pt x="13" y="26"/>
                  <a:pt x="12" y="27"/>
                  <a:pt x="12" y="29"/>
                </a:cubicBezTo>
                <a:cubicBezTo>
                  <a:pt x="11" y="30"/>
                  <a:pt x="11" y="32"/>
                  <a:pt x="11" y="33"/>
                </a:cubicBezTo>
                <a:cubicBezTo>
                  <a:pt x="11" y="35"/>
                  <a:pt x="10" y="37"/>
                  <a:pt x="10" y="40"/>
                </a:cubicBezTo>
                <a:cubicBezTo>
                  <a:pt x="10" y="42"/>
                  <a:pt x="9" y="43"/>
                  <a:pt x="9" y="45"/>
                </a:cubicBezTo>
                <a:cubicBezTo>
                  <a:pt x="8" y="48"/>
                  <a:pt x="8" y="50"/>
                  <a:pt x="8" y="53"/>
                </a:cubicBezTo>
                <a:cubicBezTo>
                  <a:pt x="8" y="55"/>
                  <a:pt x="8" y="57"/>
                  <a:pt x="8" y="59"/>
                </a:cubicBezTo>
                <a:cubicBezTo>
                  <a:pt x="8" y="60"/>
                  <a:pt x="7" y="61"/>
                  <a:pt x="7" y="63"/>
                </a:cubicBezTo>
                <a:cubicBezTo>
                  <a:pt x="8" y="63"/>
                  <a:pt x="8" y="63"/>
                  <a:pt x="9" y="64"/>
                </a:cubicBezTo>
                <a:cubicBezTo>
                  <a:pt x="10" y="64"/>
                  <a:pt x="11" y="64"/>
                  <a:pt x="11" y="64"/>
                </a:cubicBezTo>
                <a:cubicBezTo>
                  <a:pt x="11" y="65"/>
                  <a:pt x="11" y="65"/>
                  <a:pt x="11" y="66"/>
                </a:cubicBezTo>
                <a:cubicBezTo>
                  <a:pt x="11" y="66"/>
                  <a:pt x="11" y="67"/>
                  <a:pt x="11" y="67"/>
                </a:cubicBezTo>
                <a:cubicBezTo>
                  <a:pt x="11" y="69"/>
                  <a:pt x="10" y="70"/>
                  <a:pt x="10" y="72"/>
                </a:cubicBezTo>
                <a:cubicBezTo>
                  <a:pt x="10" y="73"/>
                  <a:pt x="11" y="74"/>
                  <a:pt x="11" y="75"/>
                </a:cubicBezTo>
                <a:cubicBezTo>
                  <a:pt x="11" y="75"/>
                  <a:pt x="11" y="76"/>
                  <a:pt x="10" y="76"/>
                </a:cubicBezTo>
                <a:cubicBezTo>
                  <a:pt x="10" y="76"/>
                  <a:pt x="10" y="76"/>
                  <a:pt x="10" y="76"/>
                </a:cubicBezTo>
                <a:cubicBezTo>
                  <a:pt x="9" y="76"/>
                  <a:pt x="7" y="76"/>
                  <a:pt x="6" y="76"/>
                </a:cubicBezTo>
                <a:cubicBezTo>
                  <a:pt x="6" y="76"/>
                  <a:pt x="6" y="76"/>
                  <a:pt x="6" y="76"/>
                </a:cubicBezTo>
                <a:cubicBezTo>
                  <a:pt x="4" y="76"/>
                  <a:pt x="3" y="78"/>
                  <a:pt x="2" y="79"/>
                </a:cubicBezTo>
                <a:cubicBezTo>
                  <a:pt x="2" y="80"/>
                  <a:pt x="1" y="81"/>
                  <a:pt x="0" y="82"/>
                </a:cubicBezTo>
                <a:cubicBezTo>
                  <a:pt x="0" y="82"/>
                  <a:pt x="1" y="83"/>
                  <a:pt x="1" y="84"/>
                </a:cubicBezTo>
                <a:cubicBezTo>
                  <a:pt x="1" y="85"/>
                  <a:pt x="1" y="87"/>
                  <a:pt x="1" y="88"/>
                </a:cubicBezTo>
                <a:cubicBezTo>
                  <a:pt x="1" y="89"/>
                  <a:pt x="1" y="89"/>
                  <a:pt x="2" y="89"/>
                </a:cubicBezTo>
                <a:cubicBezTo>
                  <a:pt x="5" y="90"/>
                  <a:pt x="8" y="91"/>
                  <a:pt x="12" y="91"/>
                </a:cubicBezTo>
                <a:cubicBezTo>
                  <a:pt x="13" y="91"/>
                  <a:pt x="15" y="92"/>
                  <a:pt x="17" y="92"/>
                </a:cubicBezTo>
                <a:cubicBezTo>
                  <a:pt x="18" y="92"/>
                  <a:pt x="17" y="93"/>
                  <a:pt x="17" y="94"/>
                </a:cubicBezTo>
                <a:cubicBezTo>
                  <a:pt x="16" y="95"/>
                  <a:pt x="17" y="97"/>
                  <a:pt x="16" y="98"/>
                </a:cubicBezTo>
                <a:cubicBezTo>
                  <a:pt x="16" y="100"/>
                  <a:pt x="16" y="103"/>
                  <a:pt x="17" y="104"/>
                </a:cubicBezTo>
                <a:cubicBezTo>
                  <a:pt x="18" y="105"/>
                  <a:pt x="18" y="106"/>
                  <a:pt x="19" y="107"/>
                </a:cubicBezTo>
                <a:cubicBezTo>
                  <a:pt x="19" y="108"/>
                  <a:pt x="20" y="108"/>
                  <a:pt x="20" y="109"/>
                </a:cubicBezTo>
                <a:cubicBezTo>
                  <a:pt x="20" y="110"/>
                  <a:pt x="20" y="110"/>
                  <a:pt x="20" y="110"/>
                </a:cubicBezTo>
                <a:cubicBezTo>
                  <a:pt x="19" y="111"/>
                  <a:pt x="19" y="111"/>
                  <a:pt x="20" y="112"/>
                </a:cubicBezTo>
                <a:cubicBezTo>
                  <a:pt x="20" y="113"/>
                  <a:pt x="20" y="116"/>
                  <a:pt x="21" y="117"/>
                </a:cubicBezTo>
                <a:cubicBezTo>
                  <a:pt x="21" y="118"/>
                  <a:pt x="21" y="118"/>
                  <a:pt x="22" y="119"/>
                </a:cubicBezTo>
                <a:cubicBezTo>
                  <a:pt x="22" y="119"/>
                  <a:pt x="22" y="120"/>
                  <a:pt x="22" y="121"/>
                </a:cubicBezTo>
                <a:cubicBezTo>
                  <a:pt x="21" y="121"/>
                  <a:pt x="22" y="122"/>
                  <a:pt x="21" y="123"/>
                </a:cubicBezTo>
                <a:cubicBezTo>
                  <a:pt x="21" y="124"/>
                  <a:pt x="22" y="124"/>
                  <a:pt x="23" y="125"/>
                </a:cubicBezTo>
                <a:cubicBezTo>
                  <a:pt x="23" y="125"/>
                  <a:pt x="25" y="125"/>
                  <a:pt x="26" y="125"/>
                </a:cubicBezTo>
                <a:cubicBezTo>
                  <a:pt x="28" y="125"/>
                  <a:pt x="30" y="125"/>
                  <a:pt x="30" y="124"/>
                </a:cubicBezTo>
                <a:cubicBezTo>
                  <a:pt x="30" y="123"/>
                  <a:pt x="29" y="123"/>
                  <a:pt x="29" y="122"/>
                </a:cubicBezTo>
                <a:cubicBezTo>
                  <a:pt x="29" y="121"/>
                  <a:pt x="29" y="121"/>
                  <a:pt x="29" y="120"/>
                </a:cubicBezTo>
                <a:cubicBezTo>
                  <a:pt x="29" y="119"/>
                  <a:pt x="28" y="119"/>
                  <a:pt x="28" y="118"/>
                </a:cubicBezTo>
                <a:cubicBezTo>
                  <a:pt x="29" y="117"/>
                  <a:pt x="29" y="117"/>
                  <a:pt x="29" y="116"/>
                </a:cubicBezTo>
                <a:cubicBezTo>
                  <a:pt x="29" y="115"/>
                  <a:pt x="29" y="114"/>
                  <a:pt x="29" y="113"/>
                </a:cubicBezTo>
                <a:cubicBezTo>
                  <a:pt x="29" y="112"/>
                  <a:pt x="29" y="112"/>
                  <a:pt x="29" y="111"/>
                </a:cubicBezTo>
                <a:cubicBezTo>
                  <a:pt x="29" y="109"/>
                  <a:pt x="28" y="109"/>
                  <a:pt x="28" y="108"/>
                </a:cubicBezTo>
                <a:cubicBezTo>
                  <a:pt x="28" y="105"/>
                  <a:pt x="30" y="100"/>
                  <a:pt x="28" y="98"/>
                </a:cubicBezTo>
                <a:cubicBezTo>
                  <a:pt x="26" y="97"/>
                  <a:pt x="28" y="96"/>
                  <a:pt x="28" y="94"/>
                </a:cubicBezTo>
                <a:cubicBezTo>
                  <a:pt x="29" y="93"/>
                  <a:pt x="29" y="92"/>
                  <a:pt x="29" y="90"/>
                </a:cubicBezTo>
                <a:cubicBezTo>
                  <a:pt x="30" y="89"/>
                  <a:pt x="30" y="88"/>
                  <a:pt x="30" y="86"/>
                </a:cubicBezTo>
                <a:cubicBezTo>
                  <a:pt x="30" y="86"/>
                  <a:pt x="31" y="84"/>
                  <a:pt x="31" y="83"/>
                </a:cubicBezTo>
                <a:cubicBezTo>
                  <a:pt x="32" y="84"/>
                  <a:pt x="32" y="85"/>
                  <a:pt x="33" y="86"/>
                </a:cubicBezTo>
                <a:cubicBezTo>
                  <a:pt x="33" y="88"/>
                  <a:pt x="34" y="89"/>
                  <a:pt x="34" y="90"/>
                </a:cubicBezTo>
                <a:cubicBezTo>
                  <a:pt x="35" y="91"/>
                  <a:pt x="35" y="92"/>
                  <a:pt x="36" y="94"/>
                </a:cubicBezTo>
                <a:cubicBezTo>
                  <a:pt x="36" y="95"/>
                  <a:pt x="37" y="96"/>
                  <a:pt x="37" y="97"/>
                </a:cubicBezTo>
                <a:cubicBezTo>
                  <a:pt x="38" y="99"/>
                  <a:pt x="37" y="101"/>
                  <a:pt x="38" y="104"/>
                </a:cubicBezTo>
                <a:cubicBezTo>
                  <a:pt x="38" y="105"/>
                  <a:pt x="38" y="106"/>
                  <a:pt x="39" y="107"/>
                </a:cubicBezTo>
                <a:cubicBezTo>
                  <a:pt x="39" y="108"/>
                  <a:pt x="38" y="110"/>
                  <a:pt x="39" y="111"/>
                </a:cubicBezTo>
                <a:cubicBezTo>
                  <a:pt x="40" y="112"/>
                  <a:pt x="40" y="112"/>
                  <a:pt x="40" y="112"/>
                </a:cubicBezTo>
                <a:cubicBezTo>
                  <a:pt x="39" y="113"/>
                  <a:pt x="40" y="114"/>
                  <a:pt x="40" y="115"/>
                </a:cubicBezTo>
                <a:cubicBezTo>
                  <a:pt x="40" y="117"/>
                  <a:pt x="38" y="121"/>
                  <a:pt x="40" y="122"/>
                </a:cubicBezTo>
                <a:cubicBezTo>
                  <a:pt x="42" y="122"/>
                  <a:pt x="44" y="122"/>
                  <a:pt x="45" y="123"/>
                </a:cubicBezTo>
                <a:cubicBezTo>
                  <a:pt x="47" y="123"/>
                  <a:pt x="47" y="123"/>
                  <a:pt x="48" y="124"/>
                </a:cubicBezTo>
                <a:cubicBezTo>
                  <a:pt x="50" y="124"/>
                  <a:pt x="51" y="124"/>
                  <a:pt x="52" y="124"/>
                </a:cubicBezTo>
                <a:cubicBezTo>
                  <a:pt x="52" y="124"/>
                  <a:pt x="53" y="124"/>
                  <a:pt x="53" y="124"/>
                </a:cubicBezTo>
                <a:cubicBezTo>
                  <a:pt x="54" y="124"/>
                  <a:pt x="55" y="124"/>
                  <a:pt x="56" y="124"/>
                </a:cubicBezTo>
                <a:cubicBezTo>
                  <a:pt x="56" y="124"/>
                  <a:pt x="58" y="124"/>
                  <a:pt x="58" y="123"/>
                </a:cubicBezTo>
                <a:cubicBezTo>
                  <a:pt x="58" y="123"/>
                  <a:pt x="58" y="122"/>
                  <a:pt x="58" y="122"/>
                </a:cubicBezTo>
                <a:cubicBezTo>
                  <a:pt x="58" y="121"/>
                  <a:pt x="58" y="121"/>
                  <a:pt x="58" y="121"/>
                </a:cubicBezTo>
                <a:cubicBezTo>
                  <a:pt x="57" y="120"/>
                  <a:pt x="57" y="120"/>
                  <a:pt x="56" y="120"/>
                </a:cubicBezTo>
                <a:cubicBezTo>
                  <a:pt x="55" y="120"/>
                  <a:pt x="54" y="120"/>
                  <a:pt x="53" y="119"/>
                </a:cubicBezTo>
                <a:cubicBezTo>
                  <a:pt x="53" y="119"/>
                  <a:pt x="53" y="119"/>
                  <a:pt x="52" y="118"/>
                </a:cubicBezTo>
                <a:cubicBezTo>
                  <a:pt x="52" y="118"/>
                  <a:pt x="52" y="118"/>
                  <a:pt x="52" y="117"/>
                </a:cubicBezTo>
                <a:cubicBezTo>
                  <a:pt x="51" y="116"/>
                  <a:pt x="52" y="115"/>
                  <a:pt x="51" y="114"/>
                </a:cubicBezTo>
                <a:cubicBezTo>
                  <a:pt x="50" y="114"/>
                  <a:pt x="50" y="113"/>
                  <a:pt x="50" y="112"/>
                </a:cubicBezTo>
                <a:cubicBezTo>
                  <a:pt x="50" y="112"/>
                  <a:pt x="51" y="112"/>
                  <a:pt x="51" y="111"/>
                </a:cubicBezTo>
                <a:cubicBezTo>
                  <a:pt x="51" y="110"/>
                  <a:pt x="50" y="109"/>
                  <a:pt x="50" y="108"/>
                </a:cubicBezTo>
                <a:cubicBezTo>
                  <a:pt x="49" y="107"/>
                  <a:pt x="49" y="105"/>
                  <a:pt x="49" y="104"/>
                </a:cubicBezTo>
                <a:cubicBezTo>
                  <a:pt x="49" y="101"/>
                  <a:pt x="49" y="98"/>
                  <a:pt x="49" y="96"/>
                </a:cubicBezTo>
                <a:cubicBezTo>
                  <a:pt x="49" y="93"/>
                  <a:pt x="49" y="90"/>
                  <a:pt x="48" y="88"/>
                </a:cubicBezTo>
                <a:cubicBezTo>
                  <a:pt x="47" y="83"/>
                  <a:pt x="47" y="78"/>
                  <a:pt x="46" y="73"/>
                </a:cubicBezTo>
                <a:cubicBezTo>
                  <a:pt x="45" y="72"/>
                  <a:pt x="45" y="72"/>
                  <a:pt x="45" y="71"/>
                </a:cubicBezTo>
                <a:cubicBezTo>
                  <a:pt x="45" y="70"/>
                  <a:pt x="45" y="69"/>
                  <a:pt x="45" y="67"/>
                </a:cubicBezTo>
                <a:cubicBezTo>
                  <a:pt x="44" y="66"/>
                  <a:pt x="43" y="64"/>
                  <a:pt x="43" y="62"/>
                </a:cubicBezTo>
                <a:cubicBezTo>
                  <a:pt x="43" y="61"/>
                  <a:pt x="44" y="61"/>
                  <a:pt x="44" y="61"/>
                </a:cubicBezTo>
                <a:cubicBezTo>
                  <a:pt x="44" y="61"/>
                  <a:pt x="45" y="62"/>
                  <a:pt x="45" y="62"/>
                </a:cubicBezTo>
                <a:cubicBezTo>
                  <a:pt x="46" y="63"/>
                  <a:pt x="46" y="64"/>
                  <a:pt x="46" y="65"/>
                </a:cubicBezTo>
                <a:cubicBezTo>
                  <a:pt x="47" y="67"/>
                  <a:pt x="47" y="67"/>
                  <a:pt x="47" y="67"/>
                </a:cubicBezTo>
                <a:cubicBezTo>
                  <a:pt x="46" y="67"/>
                  <a:pt x="46" y="67"/>
                  <a:pt x="47" y="68"/>
                </a:cubicBezTo>
                <a:cubicBezTo>
                  <a:pt x="47" y="68"/>
                  <a:pt x="47" y="69"/>
                  <a:pt x="47" y="69"/>
                </a:cubicBezTo>
                <a:cubicBezTo>
                  <a:pt x="47" y="70"/>
                  <a:pt x="48" y="70"/>
                  <a:pt x="48" y="70"/>
                </a:cubicBezTo>
                <a:cubicBezTo>
                  <a:pt x="49" y="70"/>
                  <a:pt x="49" y="71"/>
                  <a:pt x="50" y="71"/>
                </a:cubicBezTo>
                <a:cubicBezTo>
                  <a:pt x="50" y="72"/>
                  <a:pt x="51" y="72"/>
                  <a:pt x="51" y="72"/>
                </a:cubicBezTo>
                <a:cubicBezTo>
                  <a:pt x="51" y="72"/>
                  <a:pt x="51" y="72"/>
                  <a:pt x="51" y="72"/>
                </a:cubicBezTo>
                <a:cubicBezTo>
                  <a:pt x="52" y="72"/>
                  <a:pt x="52" y="72"/>
                  <a:pt x="52" y="72"/>
                </a:cubicBezTo>
                <a:cubicBezTo>
                  <a:pt x="52" y="72"/>
                  <a:pt x="52" y="72"/>
                  <a:pt x="53" y="72"/>
                </a:cubicBezTo>
                <a:cubicBezTo>
                  <a:pt x="53" y="73"/>
                  <a:pt x="54" y="73"/>
                  <a:pt x="55" y="74"/>
                </a:cubicBezTo>
                <a:cubicBezTo>
                  <a:pt x="56" y="75"/>
                  <a:pt x="53" y="75"/>
                  <a:pt x="54" y="76"/>
                </a:cubicBezTo>
                <a:cubicBezTo>
                  <a:pt x="55" y="76"/>
                  <a:pt x="56" y="77"/>
                  <a:pt x="57" y="77"/>
                </a:cubicBezTo>
                <a:cubicBezTo>
                  <a:pt x="56" y="78"/>
                  <a:pt x="56" y="78"/>
                  <a:pt x="56" y="78"/>
                </a:cubicBezTo>
                <a:cubicBezTo>
                  <a:pt x="57" y="78"/>
                  <a:pt x="57" y="78"/>
                  <a:pt x="57" y="78"/>
                </a:cubicBezTo>
                <a:cubicBezTo>
                  <a:pt x="58" y="79"/>
                  <a:pt x="57" y="79"/>
                  <a:pt x="57" y="79"/>
                </a:cubicBezTo>
                <a:cubicBezTo>
                  <a:pt x="58" y="80"/>
                  <a:pt x="58" y="80"/>
                  <a:pt x="59" y="80"/>
                </a:cubicBezTo>
                <a:cubicBezTo>
                  <a:pt x="59" y="80"/>
                  <a:pt x="59" y="80"/>
                  <a:pt x="60" y="80"/>
                </a:cubicBezTo>
                <a:cubicBezTo>
                  <a:pt x="60" y="80"/>
                  <a:pt x="60" y="80"/>
                  <a:pt x="60" y="80"/>
                </a:cubicBezTo>
                <a:cubicBezTo>
                  <a:pt x="60" y="80"/>
                  <a:pt x="61" y="80"/>
                  <a:pt x="61" y="81"/>
                </a:cubicBezTo>
                <a:cubicBezTo>
                  <a:pt x="61" y="81"/>
                  <a:pt x="62" y="81"/>
                  <a:pt x="62" y="81"/>
                </a:cubicBezTo>
                <a:cubicBezTo>
                  <a:pt x="62" y="81"/>
                  <a:pt x="63" y="81"/>
                  <a:pt x="63" y="81"/>
                </a:cubicBezTo>
                <a:cubicBezTo>
                  <a:pt x="64" y="80"/>
                  <a:pt x="64" y="79"/>
                  <a:pt x="64" y="78"/>
                </a:cubicBezTo>
                <a:cubicBezTo>
                  <a:pt x="63" y="78"/>
                  <a:pt x="63" y="80"/>
                  <a:pt x="62" y="80"/>
                </a:cubicBezTo>
                <a:cubicBezTo>
                  <a:pt x="62" y="80"/>
                  <a:pt x="62" y="80"/>
                  <a:pt x="61" y="80"/>
                </a:cubicBezTo>
                <a:cubicBezTo>
                  <a:pt x="61" y="79"/>
                  <a:pt x="61" y="79"/>
                  <a:pt x="61" y="79"/>
                </a:cubicBezTo>
                <a:cubicBezTo>
                  <a:pt x="62" y="78"/>
                  <a:pt x="62" y="78"/>
                  <a:pt x="62" y="77"/>
                </a:cubicBezTo>
                <a:cubicBezTo>
                  <a:pt x="62" y="76"/>
                  <a:pt x="59" y="75"/>
                  <a:pt x="58" y="74"/>
                </a:cubicBezTo>
                <a:cubicBezTo>
                  <a:pt x="57" y="73"/>
                  <a:pt x="55" y="72"/>
                  <a:pt x="54" y="71"/>
                </a:cubicBezTo>
                <a:cubicBezTo>
                  <a:pt x="53" y="70"/>
                  <a:pt x="53" y="70"/>
                  <a:pt x="53" y="69"/>
                </a:cubicBezTo>
                <a:cubicBezTo>
                  <a:pt x="53" y="68"/>
                  <a:pt x="52" y="66"/>
                  <a:pt x="51" y="65"/>
                </a:cubicBezTo>
                <a:cubicBezTo>
                  <a:pt x="50" y="64"/>
                  <a:pt x="49" y="62"/>
                  <a:pt x="49" y="61"/>
                </a:cubicBezTo>
                <a:cubicBezTo>
                  <a:pt x="49" y="60"/>
                  <a:pt x="50" y="60"/>
                  <a:pt x="50" y="60"/>
                </a:cubicBezTo>
                <a:cubicBezTo>
                  <a:pt x="50" y="59"/>
                  <a:pt x="50" y="59"/>
                  <a:pt x="50" y="59"/>
                </a:cubicBezTo>
                <a:cubicBezTo>
                  <a:pt x="51" y="58"/>
                  <a:pt x="50" y="58"/>
                  <a:pt x="50" y="58"/>
                </a:cubicBezTo>
                <a:cubicBezTo>
                  <a:pt x="50" y="57"/>
                  <a:pt x="49" y="57"/>
                  <a:pt x="49" y="56"/>
                </a:cubicBezTo>
                <a:cubicBezTo>
                  <a:pt x="49" y="56"/>
                  <a:pt x="49" y="55"/>
                  <a:pt x="49" y="55"/>
                </a:cubicBezTo>
                <a:cubicBezTo>
                  <a:pt x="49" y="54"/>
                  <a:pt x="49" y="55"/>
                  <a:pt x="49" y="54"/>
                </a:cubicBezTo>
                <a:cubicBezTo>
                  <a:pt x="48" y="52"/>
                  <a:pt x="48" y="50"/>
                  <a:pt x="47" y="48"/>
                </a:cubicBezTo>
                <a:cubicBezTo>
                  <a:pt x="46" y="44"/>
                  <a:pt x="46" y="40"/>
                  <a:pt x="45" y="36"/>
                </a:cubicBezTo>
                <a:cubicBezTo>
                  <a:pt x="45" y="34"/>
                  <a:pt x="45" y="32"/>
                  <a:pt x="44" y="30"/>
                </a:cubicBezTo>
                <a:cubicBezTo>
                  <a:pt x="44" y="28"/>
                  <a:pt x="44" y="27"/>
                  <a:pt x="42" y="25"/>
                </a:cubicBezTo>
                <a:cubicBezTo>
                  <a:pt x="41" y="24"/>
                  <a:pt x="40" y="24"/>
                  <a:pt x="38" y="23"/>
                </a:cubicBezTo>
                <a:cubicBezTo>
                  <a:pt x="36" y="22"/>
                  <a:pt x="38" y="22"/>
                  <a:pt x="39" y="21"/>
                </a:cubicBezTo>
                <a:cubicBezTo>
                  <a:pt x="38" y="20"/>
                  <a:pt x="37" y="19"/>
                  <a:pt x="36" y="18"/>
                </a:cubicBezTo>
                <a:cubicBezTo>
                  <a:pt x="35" y="18"/>
                  <a:pt x="35" y="17"/>
                  <a:pt x="34" y="17"/>
                </a:cubicBezTo>
                <a:cubicBezTo>
                  <a:pt x="33" y="17"/>
                  <a:pt x="34" y="16"/>
                  <a:pt x="34" y="15"/>
                </a:cubicBezTo>
                <a:cubicBezTo>
                  <a:pt x="35" y="15"/>
                  <a:pt x="34" y="14"/>
                  <a:pt x="35" y="14"/>
                </a:cubicBezTo>
                <a:cubicBezTo>
                  <a:pt x="35" y="13"/>
                  <a:pt x="35" y="13"/>
                  <a:pt x="36" y="12"/>
                </a:cubicBezTo>
                <a:cubicBezTo>
                  <a:pt x="36" y="11"/>
                  <a:pt x="36" y="10"/>
                  <a:pt x="36" y="9"/>
                </a:cubicBezTo>
                <a:cubicBezTo>
                  <a:pt x="36" y="9"/>
                  <a:pt x="39" y="10"/>
                  <a:pt x="40" y="10"/>
                </a:cubicBezTo>
                <a:cubicBezTo>
                  <a:pt x="41" y="10"/>
                  <a:pt x="41" y="9"/>
                  <a:pt x="41" y="9"/>
                </a:cubicBezTo>
                <a:cubicBezTo>
                  <a:pt x="40" y="8"/>
                  <a:pt x="37" y="8"/>
                  <a:pt x="37" y="6"/>
                </a:cubicBezTo>
                <a:cubicBezTo>
                  <a:pt x="36" y="6"/>
                  <a:pt x="36" y="5"/>
                  <a:pt x="36" y="4"/>
                </a:cubicBezTo>
                <a:cubicBezTo>
                  <a:pt x="36" y="3"/>
                  <a:pt x="36" y="2"/>
                  <a:pt x="36" y="1"/>
                </a:cubicBezTo>
                <a:cubicBezTo>
                  <a:pt x="35" y="1"/>
                  <a:pt x="35" y="1"/>
                  <a:pt x="34" y="0"/>
                </a:cubicBezTo>
                <a:cubicBezTo>
                  <a:pt x="33" y="0"/>
                  <a:pt x="32" y="0"/>
                  <a:pt x="31" y="0"/>
                </a:cubicBezTo>
                <a:cubicBezTo>
                  <a:pt x="31" y="0"/>
                  <a:pt x="30" y="0"/>
                  <a:pt x="3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65493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32" y="1370014"/>
            <a:ext cx="8494503" cy="3073399"/>
          </a:xfrm>
        </p:spPr>
        <p:txBody>
          <a:bodyPr/>
          <a:lstStyle>
            <a:lvl1pPr>
              <a:defRPr cap="all"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06AB4-22D1-4ABB-99CF-8A54ADA954A2}" type="slidenum">
              <a:rPr lang="en-GB" smtClean="0"/>
              <a:t>‹#›</a:t>
            </a:fld>
            <a:endParaRPr lang="en-GB" dirty="0"/>
          </a:p>
        </p:txBody>
      </p:sp>
      <p:sp>
        <p:nvSpPr>
          <p:cNvPr id="13" name="Title 12"/>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11" name="Freeform 5"/>
          <p:cNvSpPr>
            <a:spLocks noEditPoints="1"/>
          </p:cNvSpPr>
          <p:nvPr userDrawn="1"/>
        </p:nvSpPr>
        <p:spPr bwMode="auto">
          <a:xfrm>
            <a:off x="8486785" y="3625851"/>
            <a:ext cx="458788" cy="882650"/>
          </a:xfrm>
          <a:custGeom>
            <a:avLst/>
            <a:gdLst>
              <a:gd name="T0" fmla="*/ 12 w 64"/>
              <a:gd name="T1" fmla="*/ 76 h 125"/>
              <a:gd name="T2" fmla="*/ 14 w 64"/>
              <a:gd name="T3" fmla="*/ 76 h 125"/>
              <a:gd name="T4" fmla="*/ 16 w 64"/>
              <a:gd name="T5" fmla="*/ 76 h 125"/>
              <a:gd name="T6" fmla="*/ 13 w 64"/>
              <a:gd name="T7" fmla="*/ 77 h 125"/>
              <a:gd name="T8" fmla="*/ 11 w 64"/>
              <a:gd name="T9" fmla="*/ 75 h 125"/>
              <a:gd name="T10" fmla="*/ 16 w 64"/>
              <a:gd name="T11" fmla="*/ 77 h 125"/>
              <a:gd name="T12" fmla="*/ 48 w 64"/>
              <a:gd name="T13" fmla="*/ 68 h 125"/>
              <a:gd name="T14" fmla="*/ 47 w 64"/>
              <a:gd name="T15" fmla="*/ 67 h 125"/>
              <a:gd name="T16" fmla="*/ 15 w 64"/>
              <a:gd name="T17" fmla="*/ 67 h 125"/>
              <a:gd name="T18" fmla="*/ 16 w 64"/>
              <a:gd name="T19" fmla="*/ 67 h 125"/>
              <a:gd name="T20" fmla="*/ 27 w 64"/>
              <a:gd name="T21" fmla="*/ 0 h 125"/>
              <a:gd name="T22" fmla="*/ 23 w 64"/>
              <a:gd name="T23" fmla="*/ 7 h 125"/>
              <a:gd name="T24" fmla="*/ 25 w 64"/>
              <a:gd name="T25" fmla="*/ 15 h 125"/>
              <a:gd name="T26" fmla="*/ 19 w 64"/>
              <a:gd name="T27" fmla="*/ 22 h 125"/>
              <a:gd name="T28" fmla="*/ 11 w 64"/>
              <a:gd name="T29" fmla="*/ 33 h 125"/>
              <a:gd name="T30" fmla="*/ 8 w 64"/>
              <a:gd name="T31" fmla="*/ 53 h 125"/>
              <a:gd name="T32" fmla="*/ 9 w 64"/>
              <a:gd name="T33" fmla="*/ 64 h 125"/>
              <a:gd name="T34" fmla="*/ 11 w 64"/>
              <a:gd name="T35" fmla="*/ 67 h 125"/>
              <a:gd name="T36" fmla="*/ 10 w 64"/>
              <a:gd name="T37" fmla="*/ 76 h 125"/>
              <a:gd name="T38" fmla="*/ 6 w 64"/>
              <a:gd name="T39" fmla="*/ 76 h 125"/>
              <a:gd name="T40" fmla="*/ 1 w 64"/>
              <a:gd name="T41" fmla="*/ 84 h 125"/>
              <a:gd name="T42" fmla="*/ 12 w 64"/>
              <a:gd name="T43" fmla="*/ 91 h 125"/>
              <a:gd name="T44" fmla="*/ 16 w 64"/>
              <a:gd name="T45" fmla="*/ 98 h 125"/>
              <a:gd name="T46" fmla="*/ 20 w 64"/>
              <a:gd name="T47" fmla="*/ 109 h 125"/>
              <a:gd name="T48" fmla="*/ 21 w 64"/>
              <a:gd name="T49" fmla="*/ 117 h 125"/>
              <a:gd name="T50" fmla="*/ 21 w 64"/>
              <a:gd name="T51" fmla="*/ 123 h 125"/>
              <a:gd name="T52" fmla="*/ 30 w 64"/>
              <a:gd name="T53" fmla="*/ 124 h 125"/>
              <a:gd name="T54" fmla="*/ 28 w 64"/>
              <a:gd name="T55" fmla="*/ 118 h 125"/>
              <a:gd name="T56" fmla="*/ 29 w 64"/>
              <a:gd name="T57" fmla="*/ 111 h 125"/>
              <a:gd name="T58" fmla="*/ 28 w 64"/>
              <a:gd name="T59" fmla="*/ 94 h 125"/>
              <a:gd name="T60" fmla="*/ 31 w 64"/>
              <a:gd name="T61" fmla="*/ 83 h 125"/>
              <a:gd name="T62" fmla="*/ 36 w 64"/>
              <a:gd name="T63" fmla="*/ 94 h 125"/>
              <a:gd name="T64" fmla="*/ 39 w 64"/>
              <a:gd name="T65" fmla="*/ 107 h 125"/>
              <a:gd name="T66" fmla="*/ 40 w 64"/>
              <a:gd name="T67" fmla="*/ 115 h 125"/>
              <a:gd name="T68" fmla="*/ 48 w 64"/>
              <a:gd name="T69" fmla="*/ 124 h 125"/>
              <a:gd name="T70" fmla="*/ 56 w 64"/>
              <a:gd name="T71" fmla="*/ 124 h 125"/>
              <a:gd name="T72" fmla="*/ 58 w 64"/>
              <a:gd name="T73" fmla="*/ 121 h 125"/>
              <a:gd name="T74" fmla="*/ 52 w 64"/>
              <a:gd name="T75" fmla="*/ 118 h 125"/>
              <a:gd name="T76" fmla="*/ 50 w 64"/>
              <a:gd name="T77" fmla="*/ 112 h 125"/>
              <a:gd name="T78" fmla="*/ 49 w 64"/>
              <a:gd name="T79" fmla="*/ 104 h 125"/>
              <a:gd name="T80" fmla="*/ 46 w 64"/>
              <a:gd name="T81" fmla="*/ 73 h 125"/>
              <a:gd name="T82" fmla="*/ 43 w 64"/>
              <a:gd name="T83" fmla="*/ 62 h 125"/>
              <a:gd name="T84" fmla="*/ 46 w 64"/>
              <a:gd name="T85" fmla="*/ 65 h 125"/>
              <a:gd name="T86" fmla="*/ 47 w 64"/>
              <a:gd name="T87" fmla="*/ 69 h 125"/>
              <a:gd name="T88" fmla="*/ 51 w 64"/>
              <a:gd name="T89" fmla="*/ 72 h 125"/>
              <a:gd name="T90" fmla="*/ 53 w 64"/>
              <a:gd name="T91" fmla="*/ 72 h 125"/>
              <a:gd name="T92" fmla="*/ 57 w 64"/>
              <a:gd name="T93" fmla="*/ 77 h 125"/>
              <a:gd name="T94" fmla="*/ 57 w 64"/>
              <a:gd name="T95" fmla="*/ 79 h 125"/>
              <a:gd name="T96" fmla="*/ 60 w 64"/>
              <a:gd name="T97" fmla="*/ 80 h 125"/>
              <a:gd name="T98" fmla="*/ 63 w 64"/>
              <a:gd name="T99" fmla="*/ 81 h 125"/>
              <a:gd name="T100" fmla="*/ 61 w 64"/>
              <a:gd name="T101" fmla="*/ 80 h 125"/>
              <a:gd name="T102" fmla="*/ 58 w 64"/>
              <a:gd name="T103" fmla="*/ 74 h 125"/>
              <a:gd name="T104" fmla="*/ 51 w 64"/>
              <a:gd name="T105" fmla="*/ 65 h 125"/>
              <a:gd name="T106" fmla="*/ 50 w 64"/>
              <a:gd name="T107" fmla="*/ 59 h 125"/>
              <a:gd name="T108" fmla="*/ 49 w 64"/>
              <a:gd name="T109" fmla="*/ 55 h 125"/>
              <a:gd name="T110" fmla="*/ 45 w 64"/>
              <a:gd name="T111" fmla="*/ 36 h 125"/>
              <a:gd name="T112" fmla="*/ 38 w 64"/>
              <a:gd name="T113" fmla="*/ 23 h 125"/>
              <a:gd name="T114" fmla="*/ 34 w 64"/>
              <a:gd name="T115" fmla="*/ 17 h 125"/>
              <a:gd name="T116" fmla="*/ 36 w 64"/>
              <a:gd name="T117" fmla="*/ 12 h 125"/>
              <a:gd name="T118" fmla="*/ 41 w 64"/>
              <a:gd name="T119" fmla="*/ 9 h 125"/>
              <a:gd name="T120" fmla="*/ 36 w 64"/>
              <a:gd name="T121" fmla="*/ 1 h 125"/>
              <a:gd name="T122" fmla="*/ 30 w 64"/>
              <a:gd name="T123"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4" h="125">
                <a:moveTo>
                  <a:pt x="15" y="77"/>
                </a:moveTo>
                <a:cubicBezTo>
                  <a:pt x="15" y="77"/>
                  <a:pt x="15" y="77"/>
                  <a:pt x="14" y="77"/>
                </a:cubicBezTo>
                <a:cubicBezTo>
                  <a:pt x="13" y="77"/>
                  <a:pt x="13" y="77"/>
                  <a:pt x="12" y="76"/>
                </a:cubicBezTo>
                <a:cubicBezTo>
                  <a:pt x="13" y="76"/>
                  <a:pt x="13" y="76"/>
                  <a:pt x="13" y="76"/>
                </a:cubicBezTo>
                <a:cubicBezTo>
                  <a:pt x="14" y="76"/>
                  <a:pt x="14" y="76"/>
                  <a:pt x="14" y="76"/>
                </a:cubicBezTo>
                <a:cubicBezTo>
                  <a:pt x="14" y="76"/>
                  <a:pt x="14" y="76"/>
                  <a:pt x="14" y="76"/>
                </a:cubicBezTo>
                <a:cubicBezTo>
                  <a:pt x="14" y="76"/>
                  <a:pt x="15" y="76"/>
                  <a:pt x="15" y="76"/>
                </a:cubicBezTo>
                <a:cubicBezTo>
                  <a:pt x="15" y="76"/>
                  <a:pt x="15" y="76"/>
                  <a:pt x="15" y="76"/>
                </a:cubicBezTo>
                <a:cubicBezTo>
                  <a:pt x="15" y="76"/>
                  <a:pt x="15" y="76"/>
                  <a:pt x="16" y="76"/>
                </a:cubicBezTo>
                <a:cubicBezTo>
                  <a:pt x="16" y="76"/>
                  <a:pt x="16" y="76"/>
                  <a:pt x="16" y="76"/>
                </a:cubicBezTo>
                <a:cubicBezTo>
                  <a:pt x="16" y="77"/>
                  <a:pt x="16" y="77"/>
                  <a:pt x="15" y="77"/>
                </a:cubicBezTo>
                <a:moveTo>
                  <a:pt x="13" y="77"/>
                </a:moveTo>
                <a:cubicBezTo>
                  <a:pt x="11" y="77"/>
                  <a:pt x="11" y="77"/>
                  <a:pt x="11" y="77"/>
                </a:cubicBezTo>
                <a:cubicBezTo>
                  <a:pt x="11" y="76"/>
                  <a:pt x="11" y="75"/>
                  <a:pt x="11" y="75"/>
                </a:cubicBezTo>
                <a:cubicBezTo>
                  <a:pt x="11" y="75"/>
                  <a:pt x="11" y="75"/>
                  <a:pt x="11" y="75"/>
                </a:cubicBezTo>
                <a:cubicBezTo>
                  <a:pt x="12" y="75"/>
                  <a:pt x="12" y="76"/>
                  <a:pt x="13" y="77"/>
                </a:cubicBezTo>
                <a:moveTo>
                  <a:pt x="18" y="77"/>
                </a:moveTo>
                <a:cubicBezTo>
                  <a:pt x="16" y="77"/>
                  <a:pt x="16" y="77"/>
                  <a:pt x="16" y="77"/>
                </a:cubicBezTo>
                <a:cubicBezTo>
                  <a:pt x="16" y="77"/>
                  <a:pt x="16" y="75"/>
                  <a:pt x="17" y="75"/>
                </a:cubicBezTo>
                <a:cubicBezTo>
                  <a:pt x="17" y="75"/>
                  <a:pt x="18" y="77"/>
                  <a:pt x="18" y="77"/>
                </a:cubicBezTo>
                <a:moveTo>
                  <a:pt x="48" y="68"/>
                </a:moveTo>
                <a:cubicBezTo>
                  <a:pt x="48" y="68"/>
                  <a:pt x="48" y="68"/>
                  <a:pt x="48" y="68"/>
                </a:cubicBezTo>
                <a:cubicBezTo>
                  <a:pt x="47" y="68"/>
                  <a:pt x="47" y="67"/>
                  <a:pt x="47" y="67"/>
                </a:cubicBezTo>
                <a:cubicBezTo>
                  <a:pt x="47" y="67"/>
                  <a:pt x="47" y="67"/>
                  <a:pt x="47" y="67"/>
                </a:cubicBezTo>
                <a:cubicBezTo>
                  <a:pt x="48" y="67"/>
                  <a:pt x="48" y="68"/>
                  <a:pt x="48" y="68"/>
                </a:cubicBezTo>
                <a:moveTo>
                  <a:pt x="16" y="68"/>
                </a:moveTo>
                <a:cubicBezTo>
                  <a:pt x="16" y="68"/>
                  <a:pt x="15" y="68"/>
                  <a:pt x="15" y="67"/>
                </a:cubicBezTo>
                <a:cubicBezTo>
                  <a:pt x="15" y="67"/>
                  <a:pt x="15" y="66"/>
                  <a:pt x="15" y="66"/>
                </a:cubicBezTo>
                <a:cubicBezTo>
                  <a:pt x="15" y="65"/>
                  <a:pt x="15" y="65"/>
                  <a:pt x="16" y="64"/>
                </a:cubicBezTo>
                <a:cubicBezTo>
                  <a:pt x="17" y="65"/>
                  <a:pt x="16" y="67"/>
                  <a:pt x="16" y="67"/>
                </a:cubicBezTo>
                <a:cubicBezTo>
                  <a:pt x="16" y="67"/>
                  <a:pt x="16" y="68"/>
                  <a:pt x="16" y="68"/>
                </a:cubicBezTo>
                <a:moveTo>
                  <a:pt x="30" y="0"/>
                </a:moveTo>
                <a:cubicBezTo>
                  <a:pt x="29" y="0"/>
                  <a:pt x="28" y="0"/>
                  <a:pt x="27" y="0"/>
                </a:cubicBezTo>
                <a:cubicBezTo>
                  <a:pt x="26" y="0"/>
                  <a:pt x="25" y="2"/>
                  <a:pt x="24" y="3"/>
                </a:cubicBezTo>
                <a:cubicBezTo>
                  <a:pt x="24" y="4"/>
                  <a:pt x="24" y="5"/>
                  <a:pt x="24" y="5"/>
                </a:cubicBezTo>
                <a:cubicBezTo>
                  <a:pt x="23" y="6"/>
                  <a:pt x="23" y="6"/>
                  <a:pt x="23" y="7"/>
                </a:cubicBezTo>
                <a:cubicBezTo>
                  <a:pt x="24" y="7"/>
                  <a:pt x="24" y="9"/>
                  <a:pt x="24" y="10"/>
                </a:cubicBezTo>
                <a:cubicBezTo>
                  <a:pt x="23" y="11"/>
                  <a:pt x="24" y="12"/>
                  <a:pt x="25" y="13"/>
                </a:cubicBezTo>
                <a:cubicBezTo>
                  <a:pt x="25" y="14"/>
                  <a:pt x="25" y="14"/>
                  <a:pt x="25" y="15"/>
                </a:cubicBezTo>
                <a:cubicBezTo>
                  <a:pt x="25" y="16"/>
                  <a:pt x="26" y="16"/>
                  <a:pt x="25" y="17"/>
                </a:cubicBezTo>
                <a:cubicBezTo>
                  <a:pt x="23" y="17"/>
                  <a:pt x="23" y="18"/>
                  <a:pt x="23" y="20"/>
                </a:cubicBezTo>
                <a:cubicBezTo>
                  <a:pt x="23" y="21"/>
                  <a:pt x="20" y="21"/>
                  <a:pt x="19" y="22"/>
                </a:cubicBezTo>
                <a:cubicBezTo>
                  <a:pt x="17" y="23"/>
                  <a:pt x="15" y="23"/>
                  <a:pt x="14" y="25"/>
                </a:cubicBezTo>
                <a:cubicBezTo>
                  <a:pt x="13" y="26"/>
                  <a:pt x="12" y="27"/>
                  <a:pt x="12" y="29"/>
                </a:cubicBezTo>
                <a:cubicBezTo>
                  <a:pt x="11" y="30"/>
                  <a:pt x="11" y="32"/>
                  <a:pt x="11" y="33"/>
                </a:cubicBezTo>
                <a:cubicBezTo>
                  <a:pt x="11" y="35"/>
                  <a:pt x="10" y="37"/>
                  <a:pt x="10" y="40"/>
                </a:cubicBezTo>
                <a:cubicBezTo>
                  <a:pt x="10" y="42"/>
                  <a:pt x="9" y="43"/>
                  <a:pt x="9" y="45"/>
                </a:cubicBezTo>
                <a:cubicBezTo>
                  <a:pt x="8" y="48"/>
                  <a:pt x="8" y="50"/>
                  <a:pt x="8" y="53"/>
                </a:cubicBezTo>
                <a:cubicBezTo>
                  <a:pt x="8" y="55"/>
                  <a:pt x="8" y="57"/>
                  <a:pt x="8" y="59"/>
                </a:cubicBezTo>
                <a:cubicBezTo>
                  <a:pt x="8" y="60"/>
                  <a:pt x="7" y="61"/>
                  <a:pt x="7" y="63"/>
                </a:cubicBezTo>
                <a:cubicBezTo>
                  <a:pt x="8" y="63"/>
                  <a:pt x="8" y="63"/>
                  <a:pt x="9" y="64"/>
                </a:cubicBezTo>
                <a:cubicBezTo>
                  <a:pt x="10" y="64"/>
                  <a:pt x="11" y="64"/>
                  <a:pt x="11" y="64"/>
                </a:cubicBezTo>
                <a:cubicBezTo>
                  <a:pt x="11" y="65"/>
                  <a:pt x="11" y="65"/>
                  <a:pt x="11" y="66"/>
                </a:cubicBezTo>
                <a:cubicBezTo>
                  <a:pt x="11" y="66"/>
                  <a:pt x="11" y="67"/>
                  <a:pt x="11" y="67"/>
                </a:cubicBezTo>
                <a:cubicBezTo>
                  <a:pt x="11" y="69"/>
                  <a:pt x="10" y="70"/>
                  <a:pt x="10" y="72"/>
                </a:cubicBezTo>
                <a:cubicBezTo>
                  <a:pt x="10" y="73"/>
                  <a:pt x="11" y="74"/>
                  <a:pt x="11" y="75"/>
                </a:cubicBezTo>
                <a:cubicBezTo>
                  <a:pt x="11" y="75"/>
                  <a:pt x="11" y="76"/>
                  <a:pt x="10" y="76"/>
                </a:cubicBezTo>
                <a:cubicBezTo>
                  <a:pt x="10" y="76"/>
                  <a:pt x="10" y="76"/>
                  <a:pt x="10" y="76"/>
                </a:cubicBezTo>
                <a:cubicBezTo>
                  <a:pt x="9" y="76"/>
                  <a:pt x="7" y="76"/>
                  <a:pt x="6" y="76"/>
                </a:cubicBezTo>
                <a:cubicBezTo>
                  <a:pt x="6" y="76"/>
                  <a:pt x="6" y="76"/>
                  <a:pt x="6" y="76"/>
                </a:cubicBezTo>
                <a:cubicBezTo>
                  <a:pt x="4" y="76"/>
                  <a:pt x="3" y="78"/>
                  <a:pt x="2" y="79"/>
                </a:cubicBezTo>
                <a:cubicBezTo>
                  <a:pt x="2" y="80"/>
                  <a:pt x="1" y="81"/>
                  <a:pt x="0" y="82"/>
                </a:cubicBezTo>
                <a:cubicBezTo>
                  <a:pt x="0" y="82"/>
                  <a:pt x="1" y="83"/>
                  <a:pt x="1" y="84"/>
                </a:cubicBezTo>
                <a:cubicBezTo>
                  <a:pt x="1" y="85"/>
                  <a:pt x="1" y="87"/>
                  <a:pt x="1" y="88"/>
                </a:cubicBezTo>
                <a:cubicBezTo>
                  <a:pt x="1" y="89"/>
                  <a:pt x="1" y="89"/>
                  <a:pt x="2" y="89"/>
                </a:cubicBezTo>
                <a:cubicBezTo>
                  <a:pt x="5" y="90"/>
                  <a:pt x="8" y="91"/>
                  <a:pt x="12" y="91"/>
                </a:cubicBezTo>
                <a:cubicBezTo>
                  <a:pt x="13" y="91"/>
                  <a:pt x="15" y="92"/>
                  <a:pt x="17" y="92"/>
                </a:cubicBezTo>
                <a:cubicBezTo>
                  <a:pt x="18" y="92"/>
                  <a:pt x="17" y="93"/>
                  <a:pt x="17" y="94"/>
                </a:cubicBezTo>
                <a:cubicBezTo>
                  <a:pt x="16" y="95"/>
                  <a:pt x="17" y="97"/>
                  <a:pt x="16" y="98"/>
                </a:cubicBezTo>
                <a:cubicBezTo>
                  <a:pt x="16" y="100"/>
                  <a:pt x="16" y="103"/>
                  <a:pt x="17" y="104"/>
                </a:cubicBezTo>
                <a:cubicBezTo>
                  <a:pt x="18" y="105"/>
                  <a:pt x="18" y="106"/>
                  <a:pt x="19" y="107"/>
                </a:cubicBezTo>
                <a:cubicBezTo>
                  <a:pt x="19" y="108"/>
                  <a:pt x="20" y="108"/>
                  <a:pt x="20" y="109"/>
                </a:cubicBezTo>
                <a:cubicBezTo>
                  <a:pt x="20" y="110"/>
                  <a:pt x="20" y="110"/>
                  <a:pt x="20" y="110"/>
                </a:cubicBezTo>
                <a:cubicBezTo>
                  <a:pt x="19" y="111"/>
                  <a:pt x="19" y="111"/>
                  <a:pt x="20" y="112"/>
                </a:cubicBezTo>
                <a:cubicBezTo>
                  <a:pt x="20" y="113"/>
                  <a:pt x="20" y="116"/>
                  <a:pt x="21" y="117"/>
                </a:cubicBezTo>
                <a:cubicBezTo>
                  <a:pt x="21" y="118"/>
                  <a:pt x="21" y="118"/>
                  <a:pt x="22" y="119"/>
                </a:cubicBezTo>
                <a:cubicBezTo>
                  <a:pt x="22" y="119"/>
                  <a:pt x="22" y="120"/>
                  <a:pt x="22" y="121"/>
                </a:cubicBezTo>
                <a:cubicBezTo>
                  <a:pt x="21" y="121"/>
                  <a:pt x="22" y="122"/>
                  <a:pt x="21" y="123"/>
                </a:cubicBezTo>
                <a:cubicBezTo>
                  <a:pt x="21" y="124"/>
                  <a:pt x="22" y="124"/>
                  <a:pt x="23" y="125"/>
                </a:cubicBezTo>
                <a:cubicBezTo>
                  <a:pt x="23" y="125"/>
                  <a:pt x="25" y="125"/>
                  <a:pt x="26" y="125"/>
                </a:cubicBezTo>
                <a:cubicBezTo>
                  <a:pt x="28" y="125"/>
                  <a:pt x="30" y="125"/>
                  <a:pt x="30" y="124"/>
                </a:cubicBezTo>
                <a:cubicBezTo>
                  <a:pt x="30" y="123"/>
                  <a:pt x="29" y="123"/>
                  <a:pt x="29" y="122"/>
                </a:cubicBezTo>
                <a:cubicBezTo>
                  <a:pt x="29" y="121"/>
                  <a:pt x="29" y="121"/>
                  <a:pt x="29" y="120"/>
                </a:cubicBezTo>
                <a:cubicBezTo>
                  <a:pt x="29" y="119"/>
                  <a:pt x="28" y="119"/>
                  <a:pt x="28" y="118"/>
                </a:cubicBezTo>
                <a:cubicBezTo>
                  <a:pt x="29" y="117"/>
                  <a:pt x="29" y="117"/>
                  <a:pt x="29" y="116"/>
                </a:cubicBezTo>
                <a:cubicBezTo>
                  <a:pt x="29" y="115"/>
                  <a:pt x="29" y="114"/>
                  <a:pt x="29" y="113"/>
                </a:cubicBezTo>
                <a:cubicBezTo>
                  <a:pt x="29" y="112"/>
                  <a:pt x="29" y="112"/>
                  <a:pt x="29" y="111"/>
                </a:cubicBezTo>
                <a:cubicBezTo>
                  <a:pt x="29" y="109"/>
                  <a:pt x="28" y="109"/>
                  <a:pt x="28" y="108"/>
                </a:cubicBezTo>
                <a:cubicBezTo>
                  <a:pt x="28" y="105"/>
                  <a:pt x="30" y="100"/>
                  <a:pt x="28" y="98"/>
                </a:cubicBezTo>
                <a:cubicBezTo>
                  <a:pt x="26" y="97"/>
                  <a:pt x="28" y="96"/>
                  <a:pt x="28" y="94"/>
                </a:cubicBezTo>
                <a:cubicBezTo>
                  <a:pt x="29" y="93"/>
                  <a:pt x="29" y="92"/>
                  <a:pt x="29" y="90"/>
                </a:cubicBezTo>
                <a:cubicBezTo>
                  <a:pt x="30" y="89"/>
                  <a:pt x="30" y="88"/>
                  <a:pt x="30" y="86"/>
                </a:cubicBezTo>
                <a:cubicBezTo>
                  <a:pt x="30" y="86"/>
                  <a:pt x="31" y="84"/>
                  <a:pt x="31" y="83"/>
                </a:cubicBezTo>
                <a:cubicBezTo>
                  <a:pt x="32" y="84"/>
                  <a:pt x="32" y="85"/>
                  <a:pt x="33" y="86"/>
                </a:cubicBezTo>
                <a:cubicBezTo>
                  <a:pt x="33" y="88"/>
                  <a:pt x="34" y="89"/>
                  <a:pt x="34" y="90"/>
                </a:cubicBezTo>
                <a:cubicBezTo>
                  <a:pt x="35" y="91"/>
                  <a:pt x="35" y="92"/>
                  <a:pt x="36" y="94"/>
                </a:cubicBezTo>
                <a:cubicBezTo>
                  <a:pt x="36" y="95"/>
                  <a:pt x="37" y="96"/>
                  <a:pt x="37" y="97"/>
                </a:cubicBezTo>
                <a:cubicBezTo>
                  <a:pt x="38" y="99"/>
                  <a:pt x="37" y="101"/>
                  <a:pt x="38" y="104"/>
                </a:cubicBezTo>
                <a:cubicBezTo>
                  <a:pt x="38" y="105"/>
                  <a:pt x="38" y="106"/>
                  <a:pt x="39" y="107"/>
                </a:cubicBezTo>
                <a:cubicBezTo>
                  <a:pt x="39" y="108"/>
                  <a:pt x="38" y="110"/>
                  <a:pt x="39" y="111"/>
                </a:cubicBezTo>
                <a:cubicBezTo>
                  <a:pt x="40" y="112"/>
                  <a:pt x="40" y="112"/>
                  <a:pt x="40" y="112"/>
                </a:cubicBezTo>
                <a:cubicBezTo>
                  <a:pt x="39" y="113"/>
                  <a:pt x="40" y="114"/>
                  <a:pt x="40" y="115"/>
                </a:cubicBezTo>
                <a:cubicBezTo>
                  <a:pt x="40" y="117"/>
                  <a:pt x="38" y="121"/>
                  <a:pt x="40" y="122"/>
                </a:cubicBezTo>
                <a:cubicBezTo>
                  <a:pt x="42" y="122"/>
                  <a:pt x="44" y="122"/>
                  <a:pt x="45" y="123"/>
                </a:cubicBezTo>
                <a:cubicBezTo>
                  <a:pt x="47" y="123"/>
                  <a:pt x="47" y="123"/>
                  <a:pt x="48" y="124"/>
                </a:cubicBezTo>
                <a:cubicBezTo>
                  <a:pt x="50" y="124"/>
                  <a:pt x="51" y="124"/>
                  <a:pt x="52" y="124"/>
                </a:cubicBezTo>
                <a:cubicBezTo>
                  <a:pt x="52" y="124"/>
                  <a:pt x="53" y="124"/>
                  <a:pt x="53" y="124"/>
                </a:cubicBezTo>
                <a:cubicBezTo>
                  <a:pt x="54" y="124"/>
                  <a:pt x="55" y="124"/>
                  <a:pt x="56" y="124"/>
                </a:cubicBezTo>
                <a:cubicBezTo>
                  <a:pt x="56" y="124"/>
                  <a:pt x="58" y="124"/>
                  <a:pt x="58" y="123"/>
                </a:cubicBezTo>
                <a:cubicBezTo>
                  <a:pt x="58" y="123"/>
                  <a:pt x="58" y="122"/>
                  <a:pt x="58" y="122"/>
                </a:cubicBezTo>
                <a:cubicBezTo>
                  <a:pt x="58" y="121"/>
                  <a:pt x="58" y="121"/>
                  <a:pt x="58" y="121"/>
                </a:cubicBezTo>
                <a:cubicBezTo>
                  <a:pt x="57" y="120"/>
                  <a:pt x="57" y="120"/>
                  <a:pt x="56" y="120"/>
                </a:cubicBezTo>
                <a:cubicBezTo>
                  <a:pt x="55" y="120"/>
                  <a:pt x="54" y="120"/>
                  <a:pt x="53" y="119"/>
                </a:cubicBezTo>
                <a:cubicBezTo>
                  <a:pt x="53" y="119"/>
                  <a:pt x="53" y="119"/>
                  <a:pt x="52" y="118"/>
                </a:cubicBezTo>
                <a:cubicBezTo>
                  <a:pt x="52" y="118"/>
                  <a:pt x="52" y="118"/>
                  <a:pt x="52" y="117"/>
                </a:cubicBezTo>
                <a:cubicBezTo>
                  <a:pt x="51" y="116"/>
                  <a:pt x="52" y="115"/>
                  <a:pt x="51" y="114"/>
                </a:cubicBezTo>
                <a:cubicBezTo>
                  <a:pt x="50" y="114"/>
                  <a:pt x="50" y="113"/>
                  <a:pt x="50" y="112"/>
                </a:cubicBezTo>
                <a:cubicBezTo>
                  <a:pt x="50" y="112"/>
                  <a:pt x="51" y="112"/>
                  <a:pt x="51" y="111"/>
                </a:cubicBezTo>
                <a:cubicBezTo>
                  <a:pt x="51" y="110"/>
                  <a:pt x="50" y="109"/>
                  <a:pt x="50" y="108"/>
                </a:cubicBezTo>
                <a:cubicBezTo>
                  <a:pt x="49" y="107"/>
                  <a:pt x="49" y="105"/>
                  <a:pt x="49" y="104"/>
                </a:cubicBezTo>
                <a:cubicBezTo>
                  <a:pt x="49" y="101"/>
                  <a:pt x="49" y="98"/>
                  <a:pt x="49" y="96"/>
                </a:cubicBezTo>
                <a:cubicBezTo>
                  <a:pt x="49" y="93"/>
                  <a:pt x="49" y="90"/>
                  <a:pt x="48" y="88"/>
                </a:cubicBezTo>
                <a:cubicBezTo>
                  <a:pt x="47" y="83"/>
                  <a:pt x="47" y="78"/>
                  <a:pt x="46" y="73"/>
                </a:cubicBezTo>
                <a:cubicBezTo>
                  <a:pt x="45" y="72"/>
                  <a:pt x="45" y="72"/>
                  <a:pt x="45" y="71"/>
                </a:cubicBezTo>
                <a:cubicBezTo>
                  <a:pt x="45" y="70"/>
                  <a:pt x="45" y="69"/>
                  <a:pt x="45" y="67"/>
                </a:cubicBezTo>
                <a:cubicBezTo>
                  <a:pt x="44" y="66"/>
                  <a:pt x="43" y="64"/>
                  <a:pt x="43" y="62"/>
                </a:cubicBezTo>
                <a:cubicBezTo>
                  <a:pt x="43" y="61"/>
                  <a:pt x="44" y="61"/>
                  <a:pt x="44" y="61"/>
                </a:cubicBezTo>
                <a:cubicBezTo>
                  <a:pt x="44" y="61"/>
                  <a:pt x="45" y="62"/>
                  <a:pt x="45" y="62"/>
                </a:cubicBezTo>
                <a:cubicBezTo>
                  <a:pt x="46" y="63"/>
                  <a:pt x="46" y="64"/>
                  <a:pt x="46" y="65"/>
                </a:cubicBezTo>
                <a:cubicBezTo>
                  <a:pt x="47" y="67"/>
                  <a:pt x="47" y="67"/>
                  <a:pt x="47" y="67"/>
                </a:cubicBezTo>
                <a:cubicBezTo>
                  <a:pt x="46" y="67"/>
                  <a:pt x="46" y="67"/>
                  <a:pt x="47" y="68"/>
                </a:cubicBezTo>
                <a:cubicBezTo>
                  <a:pt x="47" y="68"/>
                  <a:pt x="47" y="69"/>
                  <a:pt x="47" y="69"/>
                </a:cubicBezTo>
                <a:cubicBezTo>
                  <a:pt x="47" y="70"/>
                  <a:pt x="48" y="70"/>
                  <a:pt x="48" y="70"/>
                </a:cubicBezTo>
                <a:cubicBezTo>
                  <a:pt x="49" y="70"/>
                  <a:pt x="49" y="71"/>
                  <a:pt x="50" y="71"/>
                </a:cubicBezTo>
                <a:cubicBezTo>
                  <a:pt x="50" y="72"/>
                  <a:pt x="51" y="72"/>
                  <a:pt x="51" y="72"/>
                </a:cubicBezTo>
                <a:cubicBezTo>
                  <a:pt x="51" y="72"/>
                  <a:pt x="51" y="72"/>
                  <a:pt x="51" y="72"/>
                </a:cubicBezTo>
                <a:cubicBezTo>
                  <a:pt x="52" y="72"/>
                  <a:pt x="52" y="72"/>
                  <a:pt x="52" y="72"/>
                </a:cubicBezTo>
                <a:cubicBezTo>
                  <a:pt x="52" y="72"/>
                  <a:pt x="52" y="72"/>
                  <a:pt x="53" y="72"/>
                </a:cubicBezTo>
                <a:cubicBezTo>
                  <a:pt x="53" y="73"/>
                  <a:pt x="54" y="73"/>
                  <a:pt x="55" y="74"/>
                </a:cubicBezTo>
                <a:cubicBezTo>
                  <a:pt x="56" y="75"/>
                  <a:pt x="53" y="75"/>
                  <a:pt x="54" y="76"/>
                </a:cubicBezTo>
                <a:cubicBezTo>
                  <a:pt x="55" y="76"/>
                  <a:pt x="56" y="77"/>
                  <a:pt x="57" y="77"/>
                </a:cubicBezTo>
                <a:cubicBezTo>
                  <a:pt x="56" y="78"/>
                  <a:pt x="56" y="78"/>
                  <a:pt x="56" y="78"/>
                </a:cubicBezTo>
                <a:cubicBezTo>
                  <a:pt x="57" y="78"/>
                  <a:pt x="57" y="78"/>
                  <a:pt x="57" y="78"/>
                </a:cubicBezTo>
                <a:cubicBezTo>
                  <a:pt x="58" y="79"/>
                  <a:pt x="57" y="79"/>
                  <a:pt x="57" y="79"/>
                </a:cubicBezTo>
                <a:cubicBezTo>
                  <a:pt x="58" y="80"/>
                  <a:pt x="58" y="80"/>
                  <a:pt x="59" y="80"/>
                </a:cubicBezTo>
                <a:cubicBezTo>
                  <a:pt x="59" y="80"/>
                  <a:pt x="59" y="80"/>
                  <a:pt x="60" y="80"/>
                </a:cubicBezTo>
                <a:cubicBezTo>
                  <a:pt x="60" y="80"/>
                  <a:pt x="60" y="80"/>
                  <a:pt x="60" y="80"/>
                </a:cubicBezTo>
                <a:cubicBezTo>
                  <a:pt x="60" y="80"/>
                  <a:pt x="61" y="80"/>
                  <a:pt x="61" y="81"/>
                </a:cubicBezTo>
                <a:cubicBezTo>
                  <a:pt x="61" y="81"/>
                  <a:pt x="62" y="81"/>
                  <a:pt x="62" y="81"/>
                </a:cubicBezTo>
                <a:cubicBezTo>
                  <a:pt x="62" y="81"/>
                  <a:pt x="63" y="81"/>
                  <a:pt x="63" y="81"/>
                </a:cubicBezTo>
                <a:cubicBezTo>
                  <a:pt x="64" y="80"/>
                  <a:pt x="64" y="79"/>
                  <a:pt x="64" y="78"/>
                </a:cubicBezTo>
                <a:cubicBezTo>
                  <a:pt x="63" y="78"/>
                  <a:pt x="63" y="80"/>
                  <a:pt x="62" y="80"/>
                </a:cubicBezTo>
                <a:cubicBezTo>
                  <a:pt x="62" y="80"/>
                  <a:pt x="62" y="80"/>
                  <a:pt x="61" y="80"/>
                </a:cubicBezTo>
                <a:cubicBezTo>
                  <a:pt x="61" y="79"/>
                  <a:pt x="61" y="79"/>
                  <a:pt x="61" y="79"/>
                </a:cubicBezTo>
                <a:cubicBezTo>
                  <a:pt x="62" y="78"/>
                  <a:pt x="62" y="78"/>
                  <a:pt x="62" y="77"/>
                </a:cubicBezTo>
                <a:cubicBezTo>
                  <a:pt x="62" y="76"/>
                  <a:pt x="59" y="75"/>
                  <a:pt x="58" y="74"/>
                </a:cubicBezTo>
                <a:cubicBezTo>
                  <a:pt x="57" y="73"/>
                  <a:pt x="55" y="72"/>
                  <a:pt x="54" y="71"/>
                </a:cubicBezTo>
                <a:cubicBezTo>
                  <a:pt x="53" y="70"/>
                  <a:pt x="53" y="70"/>
                  <a:pt x="53" y="69"/>
                </a:cubicBezTo>
                <a:cubicBezTo>
                  <a:pt x="53" y="68"/>
                  <a:pt x="52" y="66"/>
                  <a:pt x="51" y="65"/>
                </a:cubicBezTo>
                <a:cubicBezTo>
                  <a:pt x="50" y="64"/>
                  <a:pt x="49" y="62"/>
                  <a:pt x="49" y="61"/>
                </a:cubicBezTo>
                <a:cubicBezTo>
                  <a:pt x="49" y="60"/>
                  <a:pt x="50" y="60"/>
                  <a:pt x="50" y="60"/>
                </a:cubicBezTo>
                <a:cubicBezTo>
                  <a:pt x="50" y="59"/>
                  <a:pt x="50" y="59"/>
                  <a:pt x="50" y="59"/>
                </a:cubicBezTo>
                <a:cubicBezTo>
                  <a:pt x="51" y="58"/>
                  <a:pt x="50" y="58"/>
                  <a:pt x="50" y="58"/>
                </a:cubicBezTo>
                <a:cubicBezTo>
                  <a:pt x="50" y="57"/>
                  <a:pt x="49" y="57"/>
                  <a:pt x="49" y="56"/>
                </a:cubicBezTo>
                <a:cubicBezTo>
                  <a:pt x="49" y="56"/>
                  <a:pt x="49" y="55"/>
                  <a:pt x="49" y="55"/>
                </a:cubicBezTo>
                <a:cubicBezTo>
                  <a:pt x="49" y="54"/>
                  <a:pt x="49" y="55"/>
                  <a:pt x="49" y="54"/>
                </a:cubicBezTo>
                <a:cubicBezTo>
                  <a:pt x="48" y="52"/>
                  <a:pt x="48" y="50"/>
                  <a:pt x="47" y="48"/>
                </a:cubicBezTo>
                <a:cubicBezTo>
                  <a:pt x="46" y="44"/>
                  <a:pt x="46" y="40"/>
                  <a:pt x="45" y="36"/>
                </a:cubicBezTo>
                <a:cubicBezTo>
                  <a:pt x="45" y="34"/>
                  <a:pt x="45" y="32"/>
                  <a:pt x="44" y="30"/>
                </a:cubicBezTo>
                <a:cubicBezTo>
                  <a:pt x="44" y="28"/>
                  <a:pt x="44" y="27"/>
                  <a:pt x="42" y="25"/>
                </a:cubicBezTo>
                <a:cubicBezTo>
                  <a:pt x="41" y="24"/>
                  <a:pt x="40" y="24"/>
                  <a:pt x="38" y="23"/>
                </a:cubicBezTo>
                <a:cubicBezTo>
                  <a:pt x="36" y="22"/>
                  <a:pt x="38" y="22"/>
                  <a:pt x="39" y="21"/>
                </a:cubicBezTo>
                <a:cubicBezTo>
                  <a:pt x="38" y="20"/>
                  <a:pt x="37" y="19"/>
                  <a:pt x="36" y="18"/>
                </a:cubicBezTo>
                <a:cubicBezTo>
                  <a:pt x="35" y="18"/>
                  <a:pt x="35" y="17"/>
                  <a:pt x="34" y="17"/>
                </a:cubicBezTo>
                <a:cubicBezTo>
                  <a:pt x="33" y="17"/>
                  <a:pt x="34" y="16"/>
                  <a:pt x="34" y="15"/>
                </a:cubicBezTo>
                <a:cubicBezTo>
                  <a:pt x="35" y="15"/>
                  <a:pt x="34" y="14"/>
                  <a:pt x="35" y="14"/>
                </a:cubicBezTo>
                <a:cubicBezTo>
                  <a:pt x="35" y="13"/>
                  <a:pt x="35" y="13"/>
                  <a:pt x="36" y="12"/>
                </a:cubicBezTo>
                <a:cubicBezTo>
                  <a:pt x="36" y="11"/>
                  <a:pt x="36" y="10"/>
                  <a:pt x="36" y="9"/>
                </a:cubicBezTo>
                <a:cubicBezTo>
                  <a:pt x="36" y="9"/>
                  <a:pt x="39" y="10"/>
                  <a:pt x="40" y="10"/>
                </a:cubicBezTo>
                <a:cubicBezTo>
                  <a:pt x="41" y="10"/>
                  <a:pt x="41" y="9"/>
                  <a:pt x="41" y="9"/>
                </a:cubicBezTo>
                <a:cubicBezTo>
                  <a:pt x="40" y="8"/>
                  <a:pt x="37" y="8"/>
                  <a:pt x="37" y="6"/>
                </a:cubicBezTo>
                <a:cubicBezTo>
                  <a:pt x="36" y="6"/>
                  <a:pt x="36" y="5"/>
                  <a:pt x="36" y="4"/>
                </a:cubicBezTo>
                <a:cubicBezTo>
                  <a:pt x="36" y="3"/>
                  <a:pt x="36" y="2"/>
                  <a:pt x="36" y="1"/>
                </a:cubicBezTo>
                <a:cubicBezTo>
                  <a:pt x="35" y="1"/>
                  <a:pt x="35" y="1"/>
                  <a:pt x="34" y="0"/>
                </a:cubicBezTo>
                <a:cubicBezTo>
                  <a:pt x="33" y="0"/>
                  <a:pt x="32" y="0"/>
                  <a:pt x="31" y="0"/>
                </a:cubicBezTo>
                <a:cubicBezTo>
                  <a:pt x="31" y="0"/>
                  <a:pt x="30" y="0"/>
                  <a:pt x="30"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5157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77832" y="1370013"/>
            <a:ext cx="4171950" cy="3073400"/>
          </a:xfrm>
        </p:spPr>
        <p:txBody>
          <a:bodyPr/>
          <a:lstStyle>
            <a:lvl1pPr>
              <a:defRPr baseline="0">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4600386" y="1370013"/>
            <a:ext cx="4171950" cy="3073400"/>
          </a:xfrm>
        </p:spPr>
        <p:txBody>
          <a:bodyPr/>
          <a:lstStyle>
            <a:lvl1pPr>
              <a:defRPr>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15" name="Title 14"/>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12" name="Freeform 5"/>
          <p:cNvSpPr>
            <a:spLocks/>
          </p:cNvSpPr>
          <p:nvPr userDrawn="1"/>
        </p:nvSpPr>
        <p:spPr bwMode="auto">
          <a:xfrm>
            <a:off x="8662972" y="3654428"/>
            <a:ext cx="250825" cy="841375"/>
          </a:xfrm>
          <a:custGeom>
            <a:avLst/>
            <a:gdLst>
              <a:gd name="T0" fmla="*/ 23 w 45"/>
              <a:gd name="T1" fmla="*/ 0 h 157"/>
              <a:gd name="T2" fmla="*/ 17 w 45"/>
              <a:gd name="T3" fmla="*/ 3 h 157"/>
              <a:gd name="T4" fmla="*/ 14 w 45"/>
              <a:gd name="T5" fmla="*/ 16 h 157"/>
              <a:gd name="T6" fmla="*/ 16 w 45"/>
              <a:gd name="T7" fmla="*/ 19 h 157"/>
              <a:gd name="T8" fmla="*/ 16 w 45"/>
              <a:gd name="T9" fmla="*/ 23 h 157"/>
              <a:gd name="T10" fmla="*/ 11 w 45"/>
              <a:gd name="T11" fmla="*/ 30 h 157"/>
              <a:gd name="T12" fmla="*/ 4 w 45"/>
              <a:gd name="T13" fmla="*/ 44 h 157"/>
              <a:gd name="T14" fmla="*/ 1 w 45"/>
              <a:gd name="T15" fmla="*/ 54 h 157"/>
              <a:gd name="T16" fmla="*/ 4 w 45"/>
              <a:gd name="T17" fmla="*/ 61 h 157"/>
              <a:gd name="T18" fmla="*/ 7 w 45"/>
              <a:gd name="T19" fmla="*/ 63 h 157"/>
              <a:gd name="T20" fmla="*/ 9 w 45"/>
              <a:gd name="T21" fmla="*/ 62 h 157"/>
              <a:gd name="T22" fmla="*/ 7 w 45"/>
              <a:gd name="T23" fmla="*/ 66 h 157"/>
              <a:gd name="T24" fmla="*/ 5 w 45"/>
              <a:gd name="T25" fmla="*/ 74 h 157"/>
              <a:gd name="T26" fmla="*/ 4 w 45"/>
              <a:gd name="T27" fmla="*/ 85 h 157"/>
              <a:gd name="T28" fmla="*/ 4 w 45"/>
              <a:gd name="T29" fmla="*/ 92 h 157"/>
              <a:gd name="T30" fmla="*/ 5 w 45"/>
              <a:gd name="T31" fmla="*/ 97 h 157"/>
              <a:gd name="T32" fmla="*/ 6 w 45"/>
              <a:gd name="T33" fmla="*/ 105 h 157"/>
              <a:gd name="T34" fmla="*/ 9 w 45"/>
              <a:gd name="T35" fmla="*/ 111 h 157"/>
              <a:gd name="T36" fmla="*/ 12 w 45"/>
              <a:gd name="T37" fmla="*/ 130 h 157"/>
              <a:gd name="T38" fmla="*/ 15 w 45"/>
              <a:gd name="T39" fmla="*/ 146 h 157"/>
              <a:gd name="T40" fmla="*/ 7 w 45"/>
              <a:gd name="T41" fmla="*/ 152 h 157"/>
              <a:gd name="T42" fmla="*/ 9 w 45"/>
              <a:gd name="T43" fmla="*/ 155 h 157"/>
              <a:gd name="T44" fmla="*/ 20 w 45"/>
              <a:gd name="T45" fmla="*/ 150 h 157"/>
              <a:gd name="T46" fmla="*/ 21 w 45"/>
              <a:gd name="T47" fmla="*/ 152 h 157"/>
              <a:gd name="T48" fmla="*/ 23 w 45"/>
              <a:gd name="T49" fmla="*/ 151 h 157"/>
              <a:gd name="T50" fmla="*/ 23 w 45"/>
              <a:gd name="T51" fmla="*/ 143 h 157"/>
              <a:gd name="T52" fmla="*/ 20 w 45"/>
              <a:gd name="T53" fmla="*/ 121 h 157"/>
              <a:gd name="T54" fmla="*/ 19 w 45"/>
              <a:gd name="T55" fmla="*/ 108 h 157"/>
              <a:gd name="T56" fmla="*/ 22 w 45"/>
              <a:gd name="T57" fmla="*/ 111 h 157"/>
              <a:gd name="T58" fmla="*/ 26 w 45"/>
              <a:gd name="T59" fmla="*/ 128 h 157"/>
              <a:gd name="T60" fmla="*/ 26 w 45"/>
              <a:gd name="T61" fmla="*/ 147 h 157"/>
              <a:gd name="T62" fmla="*/ 27 w 45"/>
              <a:gd name="T63" fmla="*/ 157 h 157"/>
              <a:gd name="T64" fmla="*/ 32 w 45"/>
              <a:gd name="T65" fmla="*/ 145 h 157"/>
              <a:gd name="T66" fmla="*/ 33 w 45"/>
              <a:gd name="T67" fmla="*/ 137 h 157"/>
              <a:gd name="T68" fmla="*/ 32 w 45"/>
              <a:gd name="T69" fmla="*/ 111 h 157"/>
              <a:gd name="T70" fmla="*/ 34 w 45"/>
              <a:gd name="T71" fmla="*/ 105 h 157"/>
              <a:gd name="T72" fmla="*/ 37 w 45"/>
              <a:gd name="T73" fmla="*/ 92 h 157"/>
              <a:gd name="T74" fmla="*/ 38 w 45"/>
              <a:gd name="T75" fmla="*/ 93 h 157"/>
              <a:gd name="T76" fmla="*/ 39 w 45"/>
              <a:gd name="T77" fmla="*/ 93 h 157"/>
              <a:gd name="T78" fmla="*/ 36 w 45"/>
              <a:gd name="T79" fmla="*/ 62 h 157"/>
              <a:gd name="T80" fmla="*/ 44 w 45"/>
              <a:gd name="T81" fmla="*/ 49 h 157"/>
              <a:gd name="T82" fmla="*/ 43 w 45"/>
              <a:gd name="T83" fmla="*/ 33 h 157"/>
              <a:gd name="T84" fmla="*/ 36 w 45"/>
              <a:gd name="T85" fmla="*/ 26 h 157"/>
              <a:gd name="T86" fmla="*/ 30 w 45"/>
              <a:gd name="T87" fmla="*/ 22 h 157"/>
              <a:gd name="T88" fmla="*/ 28 w 45"/>
              <a:gd name="T89" fmla="*/ 20 h 157"/>
              <a:gd name="T90" fmla="*/ 31 w 45"/>
              <a:gd name="T91" fmla="*/ 16 h 157"/>
              <a:gd name="T92" fmla="*/ 31 w 45"/>
              <a:gd name="T93" fmla="*/ 7 h 157"/>
              <a:gd name="T94" fmla="*/ 23 w 45"/>
              <a:gd name="T9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157">
                <a:moveTo>
                  <a:pt x="23" y="0"/>
                </a:moveTo>
                <a:cubicBezTo>
                  <a:pt x="23" y="0"/>
                  <a:pt x="23" y="0"/>
                  <a:pt x="23" y="0"/>
                </a:cubicBezTo>
                <a:cubicBezTo>
                  <a:pt x="22" y="0"/>
                  <a:pt x="20" y="0"/>
                  <a:pt x="20" y="0"/>
                </a:cubicBezTo>
                <a:cubicBezTo>
                  <a:pt x="18" y="1"/>
                  <a:pt x="18" y="2"/>
                  <a:pt x="17" y="3"/>
                </a:cubicBezTo>
                <a:cubicBezTo>
                  <a:pt x="15" y="4"/>
                  <a:pt x="15" y="7"/>
                  <a:pt x="14" y="9"/>
                </a:cubicBezTo>
                <a:cubicBezTo>
                  <a:pt x="14" y="10"/>
                  <a:pt x="13" y="14"/>
                  <a:pt x="14" y="16"/>
                </a:cubicBezTo>
                <a:cubicBezTo>
                  <a:pt x="15" y="17"/>
                  <a:pt x="17" y="16"/>
                  <a:pt x="17" y="19"/>
                </a:cubicBezTo>
                <a:cubicBezTo>
                  <a:pt x="16" y="19"/>
                  <a:pt x="16" y="19"/>
                  <a:pt x="16" y="19"/>
                </a:cubicBezTo>
                <a:cubicBezTo>
                  <a:pt x="16" y="20"/>
                  <a:pt x="16" y="21"/>
                  <a:pt x="17" y="21"/>
                </a:cubicBezTo>
                <a:cubicBezTo>
                  <a:pt x="16" y="23"/>
                  <a:pt x="16" y="23"/>
                  <a:pt x="16" y="23"/>
                </a:cubicBezTo>
                <a:cubicBezTo>
                  <a:pt x="15" y="24"/>
                  <a:pt x="14" y="25"/>
                  <a:pt x="13" y="26"/>
                </a:cubicBezTo>
                <a:cubicBezTo>
                  <a:pt x="12" y="27"/>
                  <a:pt x="12" y="30"/>
                  <a:pt x="11" y="30"/>
                </a:cubicBezTo>
                <a:cubicBezTo>
                  <a:pt x="9" y="32"/>
                  <a:pt x="7" y="32"/>
                  <a:pt x="6" y="35"/>
                </a:cubicBezTo>
                <a:cubicBezTo>
                  <a:pt x="5" y="38"/>
                  <a:pt x="5" y="41"/>
                  <a:pt x="4" y="44"/>
                </a:cubicBezTo>
                <a:cubicBezTo>
                  <a:pt x="3" y="46"/>
                  <a:pt x="2" y="47"/>
                  <a:pt x="2" y="49"/>
                </a:cubicBezTo>
                <a:cubicBezTo>
                  <a:pt x="1" y="51"/>
                  <a:pt x="2" y="52"/>
                  <a:pt x="1" y="54"/>
                </a:cubicBezTo>
                <a:cubicBezTo>
                  <a:pt x="1" y="55"/>
                  <a:pt x="0" y="57"/>
                  <a:pt x="1" y="58"/>
                </a:cubicBezTo>
                <a:cubicBezTo>
                  <a:pt x="2" y="59"/>
                  <a:pt x="3" y="60"/>
                  <a:pt x="4" y="61"/>
                </a:cubicBezTo>
                <a:cubicBezTo>
                  <a:pt x="4" y="62"/>
                  <a:pt x="5" y="62"/>
                  <a:pt x="6" y="62"/>
                </a:cubicBezTo>
                <a:cubicBezTo>
                  <a:pt x="6" y="62"/>
                  <a:pt x="7" y="63"/>
                  <a:pt x="7" y="63"/>
                </a:cubicBezTo>
                <a:cubicBezTo>
                  <a:pt x="7" y="63"/>
                  <a:pt x="8" y="63"/>
                  <a:pt x="8" y="63"/>
                </a:cubicBezTo>
                <a:cubicBezTo>
                  <a:pt x="8" y="63"/>
                  <a:pt x="8" y="62"/>
                  <a:pt x="9" y="62"/>
                </a:cubicBezTo>
                <a:cubicBezTo>
                  <a:pt x="9" y="62"/>
                  <a:pt x="9" y="62"/>
                  <a:pt x="9" y="62"/>
                </a:cubicBezTo>
                <a:cubicBezTo>
                  <a:pt x="9" y="63"/>
                  <a:pt x="8" y="64"/>
                  <a:pt x="7" y="66"/>
                </a:cubicBezTo>
                <a:cubicBezTo>
                  <a:pt x="7" y="67"/>
                  <a:pt x="6" y="68"/>
                  <a:pt x="6" y="69"/>
                </a:cubicBezTo>
                <a:cubicBezTo>
                  <a:pt x="5" y="71"/>
                  <a:pt x="5" y="72"/>
                  <a:pt x="5" y="74"/>
                </a:cubicBezTo>
                <a:cubicBezTo>
                  <a:pt x="4" y="75"/>
                  <a:pt x="5" y="74"/>
                  <a:pt x="5" y="76"/>
                </a:cubicBezTo>
                <a:cubicBezTo>
                  <a:pt x="5" y="79"/>
                  <a:pt x="4" y="82"/>
                  <a:pt x="4" y="85"/>
                </a:cubicBezTo>
                <a:cubicBezTo>
                  <a:pt x="4" y="87"/>
                  <a:pt x="3" y="88"/>
                  <a:pt x="3" y="90"/>
                </a:cubicBezTo>
                <a:cubicBezTo>
                  <a:pt x="3" y="91"/>
                  <a:pt x="3" y="91"/>
                  <a:pt x="4" y="92"/>
                </a:cubicBezTo>
                <a:cubicBezTo>
                  <a:pt x="5" y="92"/>
                  <a:pt x="6" y="92"/>
                  <a:pt x="5" y="94"/>
                </a:cubicBezTo>
                <a:cubicBezTo>
                  <a:pt x="5" y="95"/>
                  <a:pt x="5" y="96"/>
                  <a:pt x="5" y="97"/>
                </a:cubicBezTo>
                <a:cubicBezTo>
                  <a:pt x="6" y="99"/>
                  <a:pt x="6" y="100"/>
                  <a:pt x="6" y="101"/>
                </a:cubicBezTo>
                <a:cubicBezTo>
                  <a:pt x="6" y="102"/>
                  <a:pt x="5" y="104"/>
                  <a:pt x="6" y="105"/>
                </a:cubicBezTo>
                <a:cubicBezTo>
                  <a:pt x="6" y="106"/>
                  <a:pt x="8" y="106"/>
                  <a:pt x="8" y="107"/>
                </a:cubicBezTo>
                <a:cubicBezTo>
                  <a:pt x="8" y="108"/>
                  <a:pt x="9" y="110"/>
                  <a:pt x="9" y="111"/>
                </a:cubicBezTo>
                <a:cubicBezTo>
                  <a:pt x="10" y="114"/>
                  <a:pt x="10" y="117"/>
                  <a:pt x="10" y="121"/>
                </a:cubicBezTo>
                <a:cubicBezTo>
                  <a:pt x="11" y="124"/>
                  <a:pt x="11" y="127"/>
                  <a:pt x="12" y="130"/>
                </a:cubicBezTo>
                <a:cubicBezTo>
                  <a:pt x="13" y="133"/>
                  <a:pt x="14" y="136"/>
                  <a:pt x="15" y="139"/>
                </a:cubicBezTo>
                <a:cubicBezTo>
                  <a:pt x="16" y="142"/>
                  <a:pt x="16" y="144"/>
                  <a:pt x="15" y="146"/>
                </a:cubicBezTo>
                <a:cubicBezTo>
                  <a:pt x="14" y="147"/>
                  <a:pt x="13" y="148"/>
                  <a:pt x="12" y="149"/>
                </a:cubicBezTo>
                <a:cubicBezTo>
                  <a:pt x="10" y="150"/>
                  <a:pt x="9" y="151"/>
                  <a:pt x="7" y="152"/>
                </a:cubicBezTo>
                <a:cubicBezTo>
                  <a:pt x="5" y="153"/>
                  <a:pt x="4" y="155"/>
                  <a:pt x="7" y="155"/>
                </a:cubicBezTo>
                <a:cubicBezTo>
                  <a:pt x="8" y="155"/>
                  <a:pt x="8" y="155"/>
                  <a:pt x="9" y="155"/>
                </a:cubicBezTo>
                <a:cubicBezTo>
                  <a:pt x="11" y="155"/>
                  <a:pt x="13" y="155"/>
                  <a:pt x="14" y="154"/>
                </a:cubicBezTo>
                <a:cubicBezTo>
                  <a:pt x="16" y="153"/>
                  <a:pt x="17" y="150"/>
                  <a:pt x="20" y="150"/>
                </a:cubicBezTo>
                <a:cubicBezTo>
                  <a:pt x="20" y="151"/>
                  <a:pt x="19" y="151"/>
                  <a:pt x="20" y="152"/>
                </a:cubicBezTo>
                <a:cubicBezTo>
                  <a:pt x="20" y="152"/>
                  <a:pt x="21" y="152"/>
                  <a:pt x="21" y="152"/>
                </a:cubicBezTo>
                <a:cubicBezTo>
                  <a:pt x="21" y="152"/>
                  <a:pt x="22" y="152"/>
                  <a:pt x="22" y="152"/>
                </a:cubicBezTo>
                <a:cubicBezTo>
                  <a:pt x="23" y="152"/>
                  <a:pt x="23" y="152"/>
                  <a:pt x="23" y="151"/>
                </a:cubicBezTo>
                <a:cubicBezTo>
                  <a:pt x="23" y="150"/>
                  <a:pt x="23" y="149"/>
                  <a:pt x="24" y="148"/>
                </a:cubicBezTo>
                <a:cubicBezTo>
                  <a:pt x="24" y="146"/>
                  <a:pt x="24" y="144"/>
                  <a:pt x="23" y="143"/>
                </a:cubicBezTo>
                <a:cubicBezTo>
                  <a:pt x="21" y="141"/>
                  <a:pt x="21" y="139"/>
                  <a:pt x="21" y="137"/>
                </a:cubicBezTo>
                <a:cubicBezTo>
                  <a:pt x="21" y="132"/>
                  <a:pt x="21" y="127"/>
                  <a:pt x="20" y="121"/>
                </a:cubicBezTo>
                <a:cubicBezTo>
                  <a:pt x="19" y="119"/>
                  <a:pt x="19" y="117"/>
                  <a:pt x="19" y="114"/>
                </a:cubicBezTo>
                <a:cubicBezTo>
                  <a:pt x="19" y="112"/>
                  <a:pt x="20" y="110"/>
                  <a:pt x="19" y="108"/>
                </a:cubicBezTo>
                <a:cubicBezTo>
                  <a:pt x="20" y="108"/>
                  <a:pt x="20" y="108"/>
                  <a:pt x="20" y="108"/>
                </a:cubicBezTo>
                <a:cubicBezTo>
                  <a:pt x="22" y="108"/>
                  <a:pt x="22" y="109"/>
                  <a:pt x="22" y="111"/>
                </a:cubicBezTo>
                <a:cubicBezTo>
                  <a:pt x="23" y="113"/>
                  <a:pt x="24" y="116"/>
                  <a:pt x="25" y="119"/>
                </a:cubicBezTo>
                <a:cubicBezTo>
                  <a:pt x="26" y="122"/>
                  <a:pt x="26" y="125"/>
                  <a:pt x="26" y="128"/>
                </a:cubicBezTo>
                <a:cubicBezTo>
                  <a:pt x="27" y="132"/>
                  <a:pt x="27" y="135"/>
                  <a:pt x="27" y="138"/>
                </a:cubicBezTo>
                <a:cubicBezTo>
                  <a:pt x="27" y="141"/>
                  <a:pt x="27" y="144"/>
                  <a:pt x="26" y="147"/>
                </a:cubicBezTo>
                <a:cubicBezTo>
                  <a:pt x="26" y="150"/>
                  <a:pt x="25" y="152"/>
                  <a:pt x="25" y="154"/>
                </a:cubicBezTo>
                <a:cubicBezTo>
                  <a:pt x="25" y="156"/>
                  <a:pt x="26" y="157"/>
                  <a:pt x="27" y="157"/>
                </a:cubicBezTo>
                <a:cubicBezTo>
                  <a:pt x="30" y="157"/>
                  <a:pt x="33" y="155"/>
                  <a:pt x="33" y="152"/>
                </a:cubicBezTo>
                <a:cubicBezTo>
                  <a:pt x="32" y="149"/>
                  <a:pt x="33" y="147"/>
                  <a:pt x="32" y="145"/>
                </a:cubicBezTo>
                <a:cubicBezTo>
                  <a:pt x="32" y="144"/>
                  <a:pt x="32" y="142"/>
                  <a:pt x="32" y="141"/>
                </a:cubicBezTo>
                <a:cubicBezTo>
                  <a:pt x="32" y="139"/>
                  <a:pt x="32" y="138"/>
                  <a:pt x="33" y="137"/>
                </a:cubicBezTo>
                <a:cubicBezTo>
                  <a:pt x="34" y="131"/>
                  <a:pt x="36" y="124"/>
                  <a:pt x="34" y="118"/>
                </a:cubicBezTo>
                <a:cubicBezTo>
                  <a:pt x="34" y="116"/>
                  <a:pt x="33" y="113"/>
                  <a:pt x="32" y="111"/>
                </a:cubicBezTo>
                <a:cubicBezTo>
                  <a:pt x="32" y="110"/>
                  <a:pt x="32" y="108"/>
                  <a:pt x="33" y="108"/>
                </a:cubicBezTo>
                <a:cubicBezTo>
                  <a:pt x="34" y="108"/>
                  <a:pt x="34" y="105"/>
                  <a:pt x="34" y="105"/>
                </a:cubicBezTo>
                <a:cubicBezTo>
                  <a:pt x="35" y="101"/>
                  <a:pt x="36" y="98"/>
                  <a:pt x="36" y="95"/>
                </a:cubicBezTo>
                <a:cubicBezTo>
                  <a:pt x="36" y="95"/>
                  <a:pt x="36" y="93"/>
                  <a:pt x="37" y="92"/>
                </a:cubicBezTo>
                <a:cubicBezTo>
                  <a:pt x="37" y="92"/>
                  <a:pt x="37" y="92"/>
                  <a:pt x="37" y="92"/>
                </a:cubicBezTo>
                <a:cubicBezTo>
                  <a:pt x="37" y="92"/>
                  <a:pt x="38" y="93"/>
                  <a:pt x="38" y="93"/>
                </a:cubicBezTo>
                <a:cubicBezTo>
                  <a:pt x="38" y="93"/>
                  <a:pt x="38" y="93"/>
                  <a:pt x="39" y="93"/>
                </a:cubicBezTo>
                <a:cubicBezTo>
                  <a:pt x="39" y="93"/>
                  <a:pt x="39" y="93"/>
                  <a:pt x="39" y="93"/>
                </a:cubicBezTo>
                <a:cubicBezTo>
                  <a:pt x="38" y="85"/>
                  <a:pt x="39" y="77"/>
                  <a:pt x="37" y="70"/>
                </a:cubicBezTo>
                <a:cubicBezTo>
                  <a:pt x="37" y="69"/>
                  <a:pt x="35" y="63"/>
                  <a:pt x="36" y="62"/>
                </a:cubicBezTo>
                <a:cubicBezTo>
                  <a:pt x="39" y="61"/>
                  <a:pt x="41" y="62"/>
                  <a:pt x="43" y="59"/>
                </a:cubicBezTo>
                <a:cubicBezTo>
                  <a:pt x="45" y="56"/>
                  <a:pt x="44" y="53"/>
                  <a:pt x="44" y="49"/>
                </a:cubicBezTo>
                <a:cubicBezTo>
                  <a:pt x="44" y="46"/>
                  <a:pt x="44" y="42"/>
                  <a:pt x="44" y="39"/>
                </a:cubicBezTo>
                <a:cubicBezTo>
                  <a:pt x="44" y="37"/>
                  <a:pt x="44" y="35"/>
                  <a:pt x="43" y="33"/>
                </a:cubicBezTo>
                <a:cubicBezTo>
                  <a:pt x="43" y="31"/>
                  <a:pt x="43" y="30"/>
                  <a:pt x="42" y="28"/>
                </a:cubicBezTo>
                <a:cubicBezTo>
                  <a:pt x="41" y="27"/>
                  <a:pt x="38" y="26"/>
                  <a:pt x="36" y="26"/>
                </a:cubicBezTo>
                <a:cubicBezTo>
                  <a:pt x="35" y="26"/>
                  <a:pt x="33" y="25"/>
                  <a:pt x="32" y="24"/>
                </a:cubicBezTo>
                <a:cubicBezTo>
                  <a:pt x="32" y="24"/>
                  <a:pt x="31" y="23"/>
                  <a:pt x="30" y="22"/>
                </a:cubicBezTo>
                <a:cubicBezTo>
                  <a:pt x="29" y="22"/>
                  <a:pt x="29" y="22"/>
                  <a:pt x="29" y="21"/>
                </a:cubicBezTo>
                <a:cubicBezTo>
                  <a:pt x="28" y="21"/>
                  <a:pt x="28" y="21"/>
                  <a:pt x="28" y="20"/>
                </a:cubicBezTo>
                <a:cubicBezTo>
                  <a:pt x="29" y="18"/>
                  <a:pt x="29" y="18"/>
                  <a:pt x="29" y="18"/>
                </a:cubicBezTo>
                <a:cubicBezTo>
                  <a:pt x="29" y="17"/>
                  <a:pt x="30" y="17"/>
                  <a:pt x="31" y="16"/>
                </a:cubicBezTo>
                <a:cubicBezTo>
                  <a:pt x="32" y="15"/>
                  <a:pt x="32" y="14"/>
                  <a:pt x="32" y="13"/>
                </a:cubicBezTo>
                <a:cubicBezTo>
                  <a:pt x="32" y="11"/>
                  <a:pt x="31" y="9"/>
                  <a:pt x="31" y="7"/>
                </a:cubicBezTo>
                <a:cubicBezTo>
                  <a:pt x="31" y="5"/>
                  <a:pt x="31" y="4"/>
                  <a:pt x="29" y="2"/>
                </a:cubicBezTo>
                <a:cubicBezTo>
                  <a:pt x="28" y="1"/>
                  <a:pt x="25" y="0"/>
                  <a:pt x="23" y="0"/>
                </a:cubicBezTo>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164436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8" name="Picture Placeholder 7"/>
          <p:cNvSpPr>
            <a:spLocks noGrp="1"/>
          </p:cNvSpPr>
          <p:nvPr>
            <p:ph type="pic" sz="quarter" idx="13"/>
          </p:nvPr>
        </p:nvSpPr>
        <p:spPr>
          <a:xfrm>
            <a:off x="4629026" y="1459996"/>
            <a:ext cx="4278438" cy="2788731"/>
          </a:xfrm>
        </p:spPr>
        <p:txBody>
          <a:bodyPr/>
          <a:lstStyle/>
          <a:p>
            <a:endParaRPr lang="en-GB" dirty="0"/>
          </a:p>
        </p:txBody>
      </p:sp>
      <p:sp>
        <p:nvSpPr>
          <p:cNvPr id="4" name="Title 3"/>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9" name="Content Placeholder 2"/>
          <p:cNvSpPr>
            <a:spLocks noGrp="1"/>
          </p:cNvSpPr>
          <p:nvPr>
            <p:ph sz="half" idx="1" hasCustomPrompt="1"/>
          </p:nvPr>
        </p:nvSpPr>
        <p:spPr>
          <a:xfrm>
            <a:off x="277832" y="1370013"/>
            <a:ext cx="4171950" cy="3073400"/>
          </a:xfrm>
        </p:spPr>
        <p:txBody>
          <a:bodyPr/>
          <a:lstStyle>
            <a:lvl1pPr>
              <a:defRPr baseline="0">
                <a:solidFill>
                  <a:schemeClr val="accent3"/>
                </a:solidFill>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4135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406AB4-22D1-4ABB-99CF-8A54ADA954A2}" type="slidenum">
              <a:rPr lang="en-GB" smtClean="0"/>
              <a:t>‹#›</a:t>
            </a:fld>
            <a:endParaRPr lang="en-GB"/>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54332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47694" y="3722689"/>
            <a:ext cx="1416794" cy="867923"/>
          </a:xfrm>
          <a:prstGeom prst="rect">
            <a:avLst/>
          </a:prstGeom>
        </p:spPr>
      </p:pic>
      <p:sp>
        <p:nvSpPr>
          <p:cNvPr id="60" name="Freeform 59"/>
          <p:cNvSpPr>
            <a:spLocks/>
          </p:cNvSpPr>
          <p:nvPr userDrawn="1"/>
        </p:nvSpPr>
        <p:spPr bwMode="auto">
          <a:xfrm>
            <a:off x="233067" y="4482881"/>
            <a:ext cx="8666166" cy="146269"/>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Subtitle 2"/>
          <p:cNvSpPr>
            <a:spLocks noGrp="1"/>
          </p:cNvSpPr>
          <p:nvPr userDrawn="1">
            <p:ph type="subTitle" idx="1"/>
          </p:nvPr>
        </p:nvSpPr>
        <p:spPr>
          <a:xfrm>
            <a:off x="593088" y="3812422"/>
            <a:ext cx="6858000" cy="631536"/>
          </a:xfrm>
        </p:spPr>
        <p:txBody>
          <a:bodyPr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lang="en-GB" sz="2000" b="1" kern="1200" cap="none" baseline="0" dirty="0">
                <a:solidFill>
                  <a:schemeClr val="accent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2" name="Title 1"/>
          <p:cNvSpPr>
            <a:spLocks noGrp="1"/>
          </p:cNvSpPr>
          <p:nvPr userDrawn="1">
            <p:ph type="ctrTitle"/>
          </p:nvPr>
        </p:nvSpPr>
        <p:spPr>
          <a:xfrm>
            <a:off x="593087" y="1777522"/>
            <a:ext cx="5616625" cy="1902067"/>
          </a:xfrm>
          <a:prstGeom prst="rect">
            <a:avLst/>
          </a:prstGeom>
          <a:effectLst/>
        </p:spPr>
        <p:txBody>
          <a:bodyPr anchor="b">
            <a:noAutofit/>
          </a:bodyPr>
          <a:lstStyle>
            <a:lvl1pPr algn="l">
              <a:defRPr lang="en-GB" sz="3600" kern="1200" cap="all" dirty="0">
                <a:solidFill>
                  <a:schemeClr val="accent2"/>
                </a:solidFill>
                <a:effectLst>
                  <a:innerShdw blurRad="63500" dist="50800" dir="16200000">
                    <a:prstClr val="black">
                      <a:alpha val="50000"/>
                    </a:prstClr>
                  </a:innerShdw>
                </a:effectLst>
                <a:latin typeface="+mj-lt"/>
                <a:ea typeface="+mj-ea"/>
                <a:cs typeface="Mangal" panose="02040503050203030202" pitchFamily="18" charset="0"/>
              </a:defRPr>
            </a:lvl1pPr>
          </a:lstStyle>
          <a:p>
            <a:r>
              <a:rPr lang="en-US" dirty="0" smtClean="0"/>
              <a:t>Click to edit Master title style</a:t>
            </a:r>
            <a:endParaRPr lang="en-GB" dirty="0"/>
          </a:p>
        </p:txBody>
      </p:sp>
      <p:sp>
        <p:nvSpPr>
          <p:cNvPr id="58" name="Rectangle 57"/>
          <p:cNvSpPr/>
          <p:nvPr userDrawn="1"/>
        </p:nvSpPr>
        <p:spPr>
          <a:xfrm>
            <a:off x="6209712" y="4925793"/>
            <a:ext cx="2934288" cy="21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994" y="555526"/>
            <a:ext cx="1684282" cy="73430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064" y="-315077"/>
            <a:ext cx="4283968" cy="1806707"/>
          </a:xfrm>
          <a:prstGeom prst="rect">
            <a:avLst/>
          </a:prstGeom>
        </p:spPr>
      </p:pic>
    </p:spTree>
    <p:extLst>
      <p:ext uri="{BB962C8B-B14F-4D97-AF65-F5344CB8AC3E}">
        <p14:creationId xmlns:p14="http://schemas.microsoft.com/office/powerpoint/2010/main" val="26984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43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32" y="1370014"/>
            <a:ext cx="8494503" cy="3073399"/>
          </a:xfrm>
        </p:spPr>
        <p:txBody>
          <a:bodyPr/>
          <a:lstStyle>
            <a:lvl1pPr>
              <a:defRPr cap="all"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06AB4-22D1-4ABB-99CF-8A54ADA954A2}" type="slidenum">
              <a:rPr lang="en-GB" smtClean="0"/>
              <a:t>‹#›</a:t>
            </a:fld>
            <a:endParaRPr lang="en-GB" dirty="0"/>
          </a:p>
        </p:txBody>
      </p:sp>
      <p:sp>
        <p:nvSpPr>
          <p:cNvPr id="13" name="Title 12"/>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9" name="Freeform 5"/>
          <p:cNvSpPr>
            <a:spLocks noEditPoints="1"/>
          </p:cNvSpPr>
          <p:nvPr userDrawn="1"/>
        </p:nvSpPr>
        <p:spPr bwMode="auto">
          <a:xfrm>
            <a:off x="8574088" y="3600450"/>
            <a:ext cx="336550" cy="896937"/>
          </a:xfrm>
          <a:custGeom>
            <a:avLst/>
            <a:gdLst>
              <a:gd name="T0" fmla="*/ 46 w 57"/>
              <a:gd name="T1" fmla="*/ 79 h 156"/>
              <a:gd name="T2" fmla="*/ 48 w 57"/>
              <a:gd name="T3" fmla="*/ 81 h 156"/>
              <a:gd name="T4" fmla="*/ 47 w 57"/>
              <a:gd name="T5" fmla="*/ 86 h 156"/>
              <a:gd name="T6" fmla="*/ 43 w 57"/>
              <a:gd name="T7" fmla="*/ 61 h 156"/>
              <a:gd name="T8" fmla="*/ 43 w 57"/>
              <a:gd name="T9" fmla="*/ 59 h 156"/>
              <a:gd name="T10" fmla="*/ 44 w 57"/>
              <a:gd name="T11" fmla="*/ 69 h 156"/>
              <a:gd name="T12" fmla="*/ 20 w 57"/>
              <a:gd name="T13" fmla="*/ 8 h 156"/>
              <a:gd name="T14" fmla="*/ 18 w 57"/>
              <a:gd name="T15" fmla="*/ 20 h 156"/>
              <a:gd name="T16" fmla="*/ 15 w 57"/>
              <a:gd name="T17" fmla="*/ 25 h 156"/>
              <a:gd name="T18" fmla="*/ 10 w 57"/>
              <a:gd name="T19" fmla="*/ 29 h 156"/>
              <a:gd name="T20" fmla="*/ 9 w 57"/>
              <a:gd name="T21" fmla="*/ 38 h 156"/>
              <a:gd name="T22" fmla="*/ 8 w 57"/>
              <a:gd name="T23" fmla="*/ 51 h 156"/>
              <a:gd name="T24" fmla="*/ 8 w 57"/>
              <a:gd name="T25" fmla="*/ 60 h 156"/>
              <a:gd name="T26" fmla="*/ 7 w 57"/>
              <a:gd name="T27" fmla="*/ 66 h 156"/>
              <a:gd name="T28" fmla="*/ 7 w 57"/>
              <a:gd name="T29" fmla="*/ 80 h 156"/>
              <a:gd name="T30" fmla="*/ 0 w 57"/>
              <a:gd name="T31" fmla="*/ 99 h 156"/>
              <a:gd name="T32" fmla="*/ 3 w 57"/>
              <a:gd name="T33" fmla="*/ 101 h 156"/>
              <a:gd name="T34" fmla="*/ 19 w 57"/>
              <a:gd name="T35" fmla="*/ 101 h 156"/>
              <a:gd name="T36" fmla="*/ 20 w 57"/>
              <a:gd name="T37" fmla="*/ 104 h 156"/>
              <a:gd name="T38" fmla="*/ 21 w 57"/>
              <a:gd name="T39" fmla="*/ 107 h 156"/>
              <a:gd name="T40" fmla="*/ 21 w 57"/>
              <a:gd name="T41" fmla="*/ 109 h 156"/>
              <a:gd name="T42" fmla="*/ 21 w 57"/>
              <a:gd name="T43" fmla="*/ 114 h 156"/>
              <a:gd name="T44" fmla="*/ 25 w 57"/>
              <a:gd name="T45" fmla="*/ 131 h 156"/>
              <a:gd name="T46" fmla="*/ 26 w 57"/>
              <a:gd name="T47" fmla="*/ 137 h 156"/>
              <a:gd name="T48" fmla="*/ 26 w 57"/>
              <a:gd name="T49" fmla="*/ 148 h 156"/>
              <a:gd name="T50" fmla="*/ 29 w 57"/>
              <a:gd name="T51" fmla="*/ 146 h 156"/>
              <a:gd name="T52" fmla="*/ 29 w 57"/>
              <a:gd name="T53" fmla="*/ 152 h 156"/>
              <a:gd name="T54" fmla="*/ 29 w 57"/>
              <a:gd name="T55" fmla="*/ 155 h 156"/>
              <a:gd name="T56" fmla="*/ 36 w 57"/>
              <a:gd name="T57" fmla="*/ 150 h 156"/>
              <a:gd name="T58" fmla="*/ 35 w 57"/>
              <a:gd name="T59" fmla="*/ 143 h 156"/>
              <a:gd name="T60" fmla="*/ 34 w 57"/>
              <a:gd name="T61" fmla="*/ 134 h 156"/>
              <a:gd name="T62" fmla="*/ 35 w 57"/>
              <a:gd name="T63" fmla="*/ 127 h 156"/>
              <a:gd name="T64" fmla="*/ 38 w 57"/>
              <a:gd name="T65" fmla="*/ 119 h 156"/>
              <a:gd name="T66" fmla="*/ 40 w 57"/>
              <a:gd name="T67" fmla="*/ 111 h 156"/>
              <a:gd name="T68" fmla="*/ 40 w 57"/>
              <a:gd name="T69" fmla="*/ 109 h 156"/>
              <a:gd name="T70" fmla="*/ 40 w 57"/>
              <a:gd name="T71" fmla="*/ 106 h 156"/>
              <a:gd name="T72" fmla="*/ 40 w 57"/>
              <a:gd name="T73" fmla="*/ 101 h 156"/>
              <a:gd name="T74" fmla="*/ 42 w 57"/>
              <a:gd name="T75" fmla="*/ 101 h 156"/>
              <a:gd name="T76" fmla="*/ 44 w 57"/>
              <a:gd name="T77" fmla="*/ 101 h 156"/>
              <a:gd name="T78" fmla="*/ 50 w 57"/>
              <a:gd name="T79" fmla="*/ 100 h 156"/>
              <a:gd name="T80" fmla="*/ 51 w 57"/>
              <a:gd name="T81" fmla="*/ 98 h 156"/>
              <a:gd name="T82" fmla="*/ 55 w 57"/>
              <a:gd name="T83" fmla="*/ 98 h 156"/>
              <a:gd name="T84" fmla="*/ 56 w 57"/>
              <a:gd name="T85" fmla="*/ 91 h 156"/>
              <a:gd name="T86" fmla="*/ 53 w 57"/>
              <a:gd name="T87" fmla="*/ 83 h 156"/>
              <a:gd name="T88" fmla="*/ 54 w 57"/>
              <a:gd name="T89" fmla="*/ 77 h 156"/>
              <a:gd name="T90" fmla="*/ 51 w 57"/>
              <a:gd name="T91" fmla="*/ 55 h 156"/>
              <a:gd name="T92" fmla="*/ 50 w 57"/>
              <a:gd name="T93" fmla="*/ 46 h 156"/>
              <a:gd name="T94" fmla="*/ 48 w 57"/>
              <a:gd name="T95" fmla="*/ 33 h 156"/>
              <a:gd name="T96" fmla="*/ 40 w 57"/>
              <a:gd name="T97" fmla="*/ 24 h 156"/>
              <a:gd name="T98" fmla="*/ 37 w 57"/>
              <a:gd name="T99" fmla="*/ 17 h 156"/>
              <a:gd name="T100" fmla="*/ 31 w 57"/>
              <a:gd name="T10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7" h="156">
                <a:moveTo>
                  <a:pt x="47" y="86"/>
                </a:moveTo>
                <a:cubicBezTo>
                  <a:pt x="47" y="84"/>
                  <a:pt x="47" y="82"/>
                  <a:pt x="46" y="81"/>
                </a:cubicBezTo>
                <a:cubicBezTo>
                  <a:pt x="46" y="80"/>
                  <a:pt x="46" y="80"/>
                  <a:pt x="46" y="79"/>
                </a:cubicBezTo>
                <a:cubicBezTo>
                  <a:pt x="46" y="79"/>
                  <a:pt x="46" y="79"/>
                  <a:pt x="46" y="78"/>
                </a:cubicBezTo>
                <a:cubicBezTo>
                  <a:pt x="47" y="78"/>
                  <a:pt x="47" y="79"/>
                  <a:pt x="47" y="79"/>
                </a:cubicBezTo>
                <a:cubicBezTo>
                  <a:pt x="47" y="79"/>
                  <a:pt x="47" y="80"/>
                  <a:pt x="48" y="81"/>
                </a:cubicBezTo>
                <a:cubicBezTo>
                  <a:pt x="48" y="81"/>
                  <a:pt x="49" y="82"/>
                  <a:pt x="49" y="82"/>
                </a:cubicBezTo>
                <a:cubicBezTo>
                  <a:pt x="49" y="83"/>
                  <a:pt x="48" y="85"/>
                  <a:pt x="48" y="86"/>
                </a:cubicBezTo>
                <a:cubicBezTo>
                  <a:pt x="47" y="86"/>
                  <a:pt x="47" y="86"/>
                  <a:pt x="47" y="86"/>
                </a:cubicBezTo>
                <a:moveTo>
                  <a:pt x="44" y="69"/>
                </a:moveTo>
                <a:cubicBezTo>
                  <a:pt x="44" y="69"/>
                  <a:pt x="44" y="69"/>
                  <a:pt x="44" y="69"/>
                </a:cubicBezTo>
                <a:cubicBezTo>
                  <a:pt x="43" y="66"/>
                  <a:pt x="43" y="64"/>
                  <a:pt x="43" y="61"/>
                </a:cubicBezTo>
                <a:cubicBezTo>
                  <a:pt x="43" y="61"/>
                  <a:pt x="42" y="59"/>
                  <a:pt x="43" y="59"/>
                </a:cubicBezTo>
                <a:cubicBezTo>
                  <a:pt x="43" y="59"/>
                  <a:pt x="43" y="59"/>
                  <a:pt x="43" y="59"/>
                </a:cubicBezTo>
                <a:cubicBezTo>
                  <a:pt x="43" y="59"/>
                  <a:pt x="43" y="59"/>
                  <a:pt x="43" y="59"/>
                </a:cubicBezTo>
                <a:cubicBezTo>
                  <a:pt x="43" y="59"/>
                  <a:pt x="43" y="59"/>
                  <a:pt x="43" y="59"/>
                </a:cubicBezTo>
                <a:cubicBezTo>
                  <a:pt x="44" y="62"/>
                  <a:pt x="44" y="65"/>
                  <a:pt x="45" y="68"/>
                </a:cubicBezTo>
                <a:cubicBezTo>
                  <a:pt x="44" y="69"/>
                  <a:pt x="44" y="69"/>
                  <a:pt x="44" y="69"/>
                </a:cubicBezTo>
                <a:moveTo>
                  <a:pt x="27" y="0"/>
                </a:moveTo>
                <a:cubicBezTo>
                  <a:pt x="27" y="0"/>
                  <a:pt x="26" y="0"/>
                  <a:pt x="26" y="0"/>
                </a:cubicBezTo>
                <a:cubicBezTo>
                  <a:pt x="22" y="1"/>
                  <a:pt x="21" y="4"/>
                  <a:pt x="20" y="8"/>
                </a:cubicBezTo>
                <a:cubicBezTo>
                  <a:pt x="20" y="8"/>
                  <a:pt x="20" y="9"/>
                  <a:pt x="20" y="9"/>
                </a:cubicBezTo>
                <a:cubicBezTo>
                  <a:pt x="19" y="11"/>
                  <a:pt x="19" y="14"/>
                  <a:pt x="18" y="17"/>
                </a:cubicBezTo>
                <a:cubicBezTo>
                  <a:pt x="18" y="18"/>
                  <a:pt x="18" y="19"/>
                  <a:pt x="18" y="20"/>
                </a:cubicBezTo>
                <a:cubicBezTo>
                  <a:pt x="17" y="21"/>
                  <a:pt x="17" y="22"/>
                  <a:pt x="16" y="23"/>
                </a:cubicBezTo>
                <a:cubicBezTo>
                  <a:pt x="16" y="24"/>
                  <a:pt x="16" y="24"/>
                  <a:pt x="16" y="25"/>
                </a:cubicBezTo>
                <a:cubicBezTo>
                  <a:pt x="15" y="25"/>
                  <a:pt x="15" y="25"/>
                  <a:pt x="15" y="25"/>
                </a:cubicBezTo>
                <a:cubicBezTo>
                  <a:pt x="14" y="25"/>
                  <a:pt x="13" y="26"/>
                  <a:pt x="12" y="26"/>
                </a:cubicBezTo>
                <a:cubicBezTo>
                  <a:pt x="12" y="27"/>
                  <a:pt x="12" y="27"/>
                  <a:pt x="12" y="27"/>
                </a:cubicBezTo>
                <a:cubicBezTo>
                  <a:pt x="11" y="28"/>
                  <a:pt x="10" y="27"/>
                  <a:pt x="10" y="29"/>
                </a:cubicBezTo>
                <a:cubicBezTo>
                  <a:pt x="10" y="30"/>
                  <a:pt x="10" y="30"/>
                  <a:pt x="10" y="30"/>
                </a:cubicBezTo>
                <a:cubicBezTo>
                  <a:pt x="10" y="31"/>
                  <a:pt x="10" y="32"/>
                  <a:pt x="10" y="33"/>
                </a:cubicBezTo>
                <a:cubicBezTo>
                  <a:pt x="10" y="34"/>
                  <a:pt x="10" y="36"/>
                  <a:pt x="9" y="38"/>
                </a:cubicBezTo>
                <a:cubicBezTo>
                  <a:pt x="9" y="39"/>
                  <a:pt x="9" y="40"/>
                  <a:pt x="9" y="41"/>
                </a:cubicBezTo>
                <a:cubicBezTo>
                  <a:pt x="9" y="43"/>
                  <a:pt x="9" y="45"/>
                  <a:pt x="8" y="47"/>
                </a:cubicBezTo>
                <a:cubicBezTo>
                  <a:pt x="8" y="48"/>
                  <a:pt x="8" y="49"/>
                  <a:pt x="8" y="51"/>
                </a:cubicBezTo>
                <a:cubicBezTo>
                  <a:pt x="8" y="52"/>
                  <a:pt x="8" y="53"/>
                  <a:pt x="8" y="54"/>
                </a:cubicBezTo>
                <a:cubicBezTo>
                  <a:pt x="8" y="55"/>
                  <a:pt x="8" y="56"/>
                  <a:pt x="8" y="57"/>
                </a:cubicBezTo>
                <a:cubicBezTo>
                  <a:pt x="8" y="58"/>
                  <a:pt x="8" y="59"/>
                  <a:pt x="8" y="60"/>
                </a:cubicBezTo>
                <a:cubicBezTo>
                  <a:pt x="8" y="61"/>
                  <a:pt x="8" y="61"/>
                  <a:pt x="8" y="61"/>
                </a:cubicBezTo>
                <a:cubicBezTo>
                  <a:pt x="7" y="62"/>
                  <a:pt x="7" y="63"/>
                  <a:pt x="7" y="64"/>
                </a:cubicBezTo>
                <a:cubicBezTo>
                  <a:pt x="7" y="65"/>
                  <a:pt x="7" y="65"/>
                  <a:pt x="7" y="66"/>
                </a:cubicBezTo>
                <a:cubicBezTo>
                  <a:pt x="7" y="69"/>
                  <a:pt x="7" y="73"/>
                  <a:pt x="6" y="75"/>
                </a:cubicBezTo>
                <a:cubicBezTo>
                  <a:pt x="6" y="76"/>
                  <a:pt x="7" y="78"/>
                  <a:pt x="6" y="79"/>
                </a:cubicBezTo>
                <a:cubicBezTo>
                  <a:pt x="6" y="79"/>
                  <a:pt x="7" y="80"/>
                  <a:pt x="7" y="80"/>
                </a:cubicBezTo>
                <a:cubicBezTo>
                  <a:pt x="7" y="81"/>
                  <a:pt x="6" y="83"/>
                  <a:pt x="6" y="84"/>
                </a:cubicBezTo>
                <a:cubicBezTo>
                  <a:pt x="5" y="87"/>
                  <a:pt x="4" y="90"/>
                  <a:pt x="2" y="93"/>
                </a:cubicBezTo>
                <a:cubicBezTo>
                  <a:pt x="1" y="95"/>
                  <a:pt x="1" y="97"/>
                  <a:pt x="0" y="99"/>
                </a:cubicBezTo>
                <a:cubicBezTo>
                  <a:pt x="0" y="100"/>
                  <a:pt x="1" y="100"/>
                  <a:pt x="2" y="100"/>
                </a:cubicBezTo>
                <a:cubicBezTo>
                  <a:pt x="2" y="100"/>
                  <a:pt x="2" y="101"/>
                  <a:pt x="3" y="101"/>
                </a:cubicBezTo>
                <a:cubicBezTo>
                  <a:pt x="3" y="101"/>
                  <a:pt x="3" y="101"/>
                  <a:pt x="3" y="101"/>
                </a:cubicBezTo>
                <a:cubicBezTo>
                  <a:pt x="5" y="101"/>
                  <a:pt x="8" y="102"/>
                  <a:pt x="10" y="103"/>
                </a:cubicBezTo>
                <a:cubicBezTo>
                  <a:pt x="11" y="101"/>
                  <a:pt x="16" y="102"/>
                  <a:pt x="18" y="101"/>
                </a:cubicBezTo>
                <a:cubicBezTo>
                  <a:pt x="19" y="101"/>
                  <a:pt x="19" y="102"/>
                  <a:pt x="19" y="101"/>
                </a:cubicBezTo>
                <a:cubicBezTo>
                  <a:pt x="20" y="101"/>
                  <a:pt x="20" y="102"/>
                  <a:pt x="20" y="103"/>
                </a:cubicBezTo>
                <a:cubicBezTo>
                  <a:pt x="20" y="103"/>
                  <a:pt x="20" y="103"/>
                  <a:pt x="20" y="103"/>
                </a:cubicBezTo>
                <a:cubicBezTo>
                  <a:pt x="20" y="104"/>
                  <a:pt x="20" y="104"/>
                  <a:pt x="20" y="104"/>
                </a:cubicBezTo>
                <a:cubicBezTo>
                  <a:pt x="20" y="105"/>
                  <a:pt x="20" y="105"/>
                  <a:pt x="20" y="105"/>
                </a:cubicBezTo>
                <a:cubicBezTo>
                  <a:pt x="21" y="106"/>
                  <a:pt x="21" y="106"/>
                  <a:pt x="21" y="106"/>
                </a:cubicBezTo>
                <a:cubicBezTo>
                  <a:pt x="21" y="107"/>
                  <a:pt x="21" y="107"/>
                  <a:pt x="21" y="107"/>
                </a:cubicBezTo>
                <a:cubicBezTo>
                  <a:pt x="21" y="107"/>
                  <a:pt x="21" y="107"/>
                  <a:pt x="21" y="107"/>
                </a:cubicBezTo>
                <a:cubicBezTo>
                  <a:pt x="21" y="108"/>
                  <a:pt x="21" y="108"/>
                  <a:pt x="21" y="108"/>
                </a:cubicBezTo>
                <a:cubicBezTo>
                  <a:pt x="21" y="109"/>
                  <a:pt x="21" y="109"/>
                  <a:pt x="21" y="109"/>
                </a:cubicBezTo>
                <a:cubicBezTo>
                  <a:pt x="21" y="110"/>
                  <a:pt x="21" y="110"/>
                  <a:pt x="21" y="110"/>
                </a:cubicBezTo>
                <a:cubicBezTo>
                  <a:pt x="21" y="112"/>
                  <a:pt x="21" y="112"/>
                  <a:pt x="21" y="112"/>
                </a:cubicBezTo>
                <a:cubicBezTo>
                  <a:pt x="21" y="114"/>
                  <a:pt x="21" y="114"/>
                  <a:pt x="21" y="114"/>
                </a:cubicBezTo>
                <a:cubicBezTo>
                  <a:pt x="21" y="117"/>
                  <a:pt x="21" y="117"/>
                  <a:pt x="21" y="117"/>
                </a:cubicBezTo>
                <a:cubicBezTo>
                  <a:pt x="22" y="118"/>
                  <a:pt x="22" y="119"/>
                  <a:pt x="22" y="121"/>
                </a:cubicBezTo>
                <a:cubicBezTo>
                  <a:pt x="23" y="124"/>
                  <a:pt x="24" y="127"/>
                  <a:pt x="25" y="131"/>
                </a:cubicBezTo>
                <a:cubicBezTo>
                  <a:pt x="25" y="132"/>
                  <a:pt x="25" y="132"/>
                  <a:pt x="25" y="133"/>
                </a:cubicBezTo>
                <a:cubicBezTo>
                  <a:pt x="26" y="134"/>
                  <a:pt x="26" y="135"/>
                  <a:pt x="26" y="136"/>
                </a:cubicBezTo>
                <a:cubicBezTo>
                  <a:pt x="26" y="136"/>
                  <a:pt x="26" y="137"/>
                  <a:pt x="26" y="137"/>
                </a:cubicBezTo>
                <a:cubicBezTo>
                  <a:pt x="25" y="138"/>
                  <a:pt x="25" y="139"/>
                  <a:pt x="25" y="139"/>
                </a:cubicBezTo>
                <a:cubicBezTo>
                  <a:pt x="25" y="141"/>
                  <a:pt x="25" y="144"/>
                  <a:pt x="25" y="145"/>
                </a:cubicBezTo>
                <a:cubicBezTo>
                  <a:pt x="26" y="146"/>
                  <a:pt x="25" y="148"/>
                  <a:pt x="26" y="148"/>
                </a:cubicBezTo>
                <a:cubicBezTo>
                  <a:pt x="26" y="149"/>
                  <a:pt x="26" y="149"/>
                  <a:pt x="26" y="149"/>
                </a:cubicBezTo>
                <a:cubicBezTo>
                  <a:pt x="27" y="149"/>
                  <a:pt x="28" y="146"/>
                  <a:pt x="29" y="146"/>
                </a:cubicBezTo>
                <a:cubicBezTo>
                  <a:pt x="29" y="146"/>
                  <a:pt x="29" y="146"/>
                  <a:pt x="29" y="146"/>
                </a:cubicBezTo>
                <a:cubicBezTo>
                  <a:pt x="29" y="147"/>
                  <a:pt x="29" y="148"/>
                  <a:pt x="29" y="149"/>
                </a:cubicBezTo>
                <a:cubicBezTo>
                  <a:pt x="29" y="150"/>
                  <a:pt x="29" y="150"/>
                  <a:pt x="29" y="150"/>
                </a:cubicBezTo>
                <a:cubicBezTo>
                  <a:pt x="29" y="150"/>
                  <a:pt x="29" y="151"/>
                  <a:pt x="29" y="152"/>
                </a:cubicBezTo>
                <a:cubicBezTo>
                  <a:pt x="29" y="153"/>
                  <a:pt x="28" y="153"/>
                  <a:pt x="28" y="154"/>
                </a:cubicBezTo>
                <a:cubicBezTo>
                  <a:pt x="29" y="154"/>
                  <a:pt x="29" y="154"/>
                  <a:pt x="29" y="154"/>
                </a:cubicBezTo>
                <a:cubicBezTo>
                  <a:pt x="29" y="155"/>
                  <a:pt x="29" y="155"/>
                  <a:pt x="29" y="155"/>
                </a:cubicBezTo>
                <a:cubicBezTo>
                  <a:pt x="30" y="156"/>
                  <a:pt x="32" y="156"/>
                  <a:pt x="34" y="156"/>
                </a:cubicBezTo>
                <a:cubicBezTo>
                  <a:pt x="35" y="156"/>
                  <a:pt x="36" y="156"/>
                  <a:pt x="37" y="155"/>
                </a:cubicBezTo>
                <a:cubicBezTo>
                  <a:pt x="37" y="153"/>
                  <a:pt x="36" y="152"/>
                  <a:pt x="36" y="150"/>
                </a:cubicBezTo>
                <a:cubicBezTo>
                  <a:pt x="36" y="148"/>
                  <a:pt x="36" y="148"/>
                  <a:pt x="36" y="148"/>
                </a:cubicBezTo>
                <a:cubicBezTo>
                  <a:pt x="36" y="147"/>
                  <a:pt x="36" y="147"/>
                  <a:pt x="35" y="146"/>
                </a:cubicBezTo>
                <a:cubicBezTo>
                  <a:pt x="35" y="145"/>
                  <a:pt x="35" y="144"/>
                  <a:pt x="35" y="143"/>
                </a:cubicBezTo>
                <a:cubicBezTo>
                  <a:pt x="35" y="143"/>
                  <a:pt x="35" y="142"/>
                  <a:pt x="35" y="141"/>
                </a:cubicBezTo>
                <a:cubicBezTo>
                  <a:pt x="34" y="141"/>
                  <a:pt x="34" y="140"/>
                  <a:pt x="34" y="140"/>
                </a:cubicBezTo>
                <a:cubicBezTo>
                  <a:pt x="33" y="138"/>
                  <a:pt x="35" y="136"/>
                  <a:pt x="34" y="134"/>
                </a:cubicBezTo>
                <a:cubicBezTo>
                  <a:pt x="34" y="133"/>
                  <a:pt x="34" y="130"/>
                  <a:pt x="34" y="130"/>
                </a:cubicBezTo>
                <a:cubicBezTo>
                  <a:pt x="34" y="129"/>
                  <a:pt x="34" y="128"/>
                  <a:pt x="35" y="127"/>
                </a:cubicBezTo>
                <a:cubicBezTo>
                  <a:pt x="35" y="127"/>
                  <a:pt x="35" y="127"/>
                  <a:pt x="35" y="127"/>
                </a:cubicBezTo>
                <a:cubicBezTo>
                  <a:pt x="35" y="126"/>
                  <a:pt x="35" y="126"/>
                  <a:pt x="35" y="126"/>
                </a:cubicBezTo>
                <a:cubicBezTo>
                  <a:pt x="36" y="125"/>
                  <a:pt x="36" y="125"/>
                  <a:pt x="36" y="124"/>
                </a:cubicBezTo>
                <a:cubicBezTo>
                  <a:pt x="37" y="123"/>
                  <a:pt x="37" y="121"/>
                  <a:pt x="38" y="119"/>
                </a:cubicBezTo>
                <a:cubicBezTo>
                  <a:pt x="39" y="118"/>
                  <a:pt x="39" y="117"/>
                  <a:pt x="40" y="115"/>
                </a:cubicBezTo>
                <a:cubicBezTo>
                  <a:pt x="40" y="114"/>
                  <a:pt x="40" y="113"/>
                  <a:pt x="40" y="112"/>
                </a:cubicBezTo>
                <a:cubicBezTo>
                  <a:pt x="40" y="111"/>
                  <a:pt x="40" y="111"/>
                  <a:pt x="40" y="111"/>
                </a:cubicBezTo>
                <a:cubicBezTo>
                  <a:pt x="40" y="110"/>
                  <a:pt x="40" y="110"/>
                  <a:pt x="40" y="110"/>
                </a:cubicBezTo>
                <a:cubicBezTo>
                  <a:pt x="40" y="110"/>
                  <a:pt x="40" y="110"/>
                  <a:pt x="40" y="110"/>
                </a:cubicBezTo>
                <a:cubicBezTo>
                  <a:pt x="40" y="109"/>
                  <a:pt x="40" y="109"/>
                  <a:pt x="40" y="109"/>
                </a:cubicBezTo>
                <a:cubicBezTo>
                  <a:pt x="40" y="108"/>
                  <a:pt x="40" y="108"/>
                  <a:pt x="40" y="108"/>
                </a:cubicBezTo>
                <a:cubicBezTo>
                  <a:pt x="40" y="107"/>
                  <a:pt x="40" y="107"/>
                  <a:pt x="40" y="106"/>
                </a:cubicBezTo>
                <a:cubicBezTo>
                  <a:pt x="40" y="106"/>
                  <a:pt x="40" y="106"/>
                  <a:pt x="40" y="106"/>
                </a:cubicBezTo>
                <a:cubicBezTo>
                  <a:pt x="40" y="105"/>
                  <a:pt x="40" y="105"/>
                  <a:pt x="40" y="104"/>
                </a:cubicBezTo>
                <a:cubicBezTo>
                  <a:pt x="40" y="104"/>
                  <a:pt x="40" y="103"/>
                  <a:pt x="40" y="103"/>
                </a:cubicBezTo>
                <a:cubicBezTo>
                  <a:pt x="40" y="102"/>
                  <a:pt x="40" y="101"/>
                  <a:pt x="40" y="101"/>
                </a:cubicBezTo>
                <a:cubicBezTo>
                  <a:pt x="40" y="101"/>
                  <a:pt x="40" y="101"/>
                  <a:pt x="41" y="101"/>
                </a:cubicBezTo>
                <a:cubicBezTo>
                  <a:pt x="41" y="101"/>
                  <a:pt x="41" y="101"/>
                  <a:pt x="41" y="101"/>
                </a:cubicBezTo>
                <a:cubicBezTo>
                  <a:pt x="42" y="101"/>
                  <a:pt x="42" y="101"/>
                  <a:pt x="42" y="101"/>
                </a:cubicBezTo>
                <a:cubicBezTo>
                  <a:pt x="42" y="101"/>
                  <a:pt x="42" y="101"/>
                  <a:pt x="42" y="101"/>
                </a:cubicBezTo>
                <a:cubicBezTo>
                  <a:pt x="42" y="101"/>
                  <a:pt x="43" y="101"/>
                  <a:pt x="43" y="101"/>
                </a:cubicBezTo>
                <a:cubicBezTo>
                  <a:pt x="43" y="101"/>
                  <a:pt x="43" y="101"/>
                  <a:pt x="44" y="101"/>
                </a:cubicBezTo>
                <a:cubicBezTo>
                  <a:pt x="44" y="101"/>
                  <a:pt x="44" y="101"/>
                  <a:pt x="45" y="101"/>
                </a:cubicBezTo>
                <a:cubicBezTo>
                  <a:pt x="45" y="101"/>
                  <a:pt x="45" y="101"/>
                  <a:pt x="46" y="101"/>
                </a:cubicBezTo>
                <a:cubicBezTo>
                  <a:pt x="47" y="100"/>
                  <a:pt x="49" y="100"/>
                  <a:pt x="50" y="100"/>
                </a:cubicBezTo>
                <a:cubicBezTo>
                  <a:pt x="50" y="99"/>
                  <a:pt x="50" y="99"/>
                  <a:pt x="50" y="99"/>
                </a:cubicBezTo>
                <a:cubicBezTo>
                  <a:pt x="50" y="98"/>
                  <a:pt x="50" y="98"/>
                  <a:pt x="50" y="98"/>
                </a:cubicBezTo>
                <a:cubicBezTo>
                  <a:pt x="50" y="98"/>
                  <a:pt x="51" y="98"/>
                  <a:pt x="51" y="98"/>
                </a:cubicBezTo>
                <a:cubicBezTo>
                  <a:pt x="51" y="98"/>
                  <a:pt x="52" y="98"/>
                  <a:pt x="52" y="98"/>
                </a:cubicBezTo>
                <a:cubicBezTo>
                  <a:pt x="52" y="98"/>
                  <a:pt x="53" y="98"/>
                  <a:pt x="53" y="98"/>
                </a:cubicBezTo>
                <a:cubicBezTo>
                  <a:pt x="53" y="98"/>
                  <a:pt x="54" y="98"/>
                  <a:pt x="55" y="98"/>
                </a:cubicBezTo>
                <a:cubicBezTo>
                  <a:pt x="55" y="97"/>
                  <a:pt x="55" y="97"/>
                  <a:pt x="55" y="96"/>
                </a:cubicBezTo>
                <a:cubicBezTo>
                  <a:pt x="55" y="95"/>
                  <a:pt x="55" y="94"/>
                  <a:pt x="55" y="94"/>
                </a:cubicBezTo>
                <a:cubicBezTo>
                  <a:pt x="56" y="93"/>
                  <a:pt x="55" y="91"/>
                  <a:pt x="56" y="91"/>
                </a:cubicBezTo>
                <a:cubicBezTo>
                  <a:pt x="56" y="90"/>
                  <a:pt x="57" y="89"/>
                  <a:pt x="57" y="88"/>
                </a:cubicBezTo>
                <a:cubicBezTo>
                  <a:pt x="56" y="86"/>
                  <a:pt x="55" y="85"/>
                  <a:pt x="54" y="84"/>
                </a:cubicBezTo>
                <a:cubicBezTo>
                  <a:pt x="54" y="84"/>
                  <a:pt x="54" y="83"/>
                  <a:pt x="53" y="83"/>
                </a:cubicBezTo>
                <a:cubicBezTo>
                  <a:pt x="53" y="82"/>
                  <a:pt x="53" y="81"/>
                  <a:pt x="53" y="80"/>
                </a:cubicBezTo>
                <a:cubicBezTo>
                  <a:pt x="54" y="79"/>
                  <a:pt x="53" y="78"/>
                  <a:pt x="53" y="78"/>
                </a:cubicBezTo>
                <a:cubicBezTo>
                  <a:pt x="54" y="77"/>
                  <a:pt x="54" y="77"/>
                  <a:pt x="54" y="77"/>
                </a:cubicBezTo>
                <a:cubicBezTo>
                  <a:pt x="53" y="75"/>
                  <a:pt x="53" y="75"/>
                  <a:pt x="53" y="75"/>
                </a:cubicBezTo>
                <a:cubicBezTo>
                  <a:pt x="52" y="70"/>
                  <a:pt x="52" y="63"/>
                  <a:pt x="51" y="58"/>
                </a:cubicBezTo>
                <a:cubicBezTo>
                  <a:pt x="51" y="57"/>
                  <a:pt x="51" y="56"/>
                  <a:pt x="51" y="55"/>
                </a:cubicBezTo>
                <a:cubicBezTo>
                  <a:pt x="51" y="54"/>
                  <a:pt x="51" y="54"/>
                  <a:pt x="50" y="53"/>
                </a:cubicBezTo>
                <a:cubicBezTo>
                  <a:pt x="50" y="52"/>
                  <a:pt x="50" y="50"/>
                  <a:pt x="50" y="49"/>
                </a:cubicBezTo>
                <a:cubicBezTo>
                  <a:pt x="50" y="48"/>
                  <a:pt x="50" y="47"/>
                  <a:pt x="50" y="46"/>
                </a:cubicBezTo>
                <a:cubicBezTo>
                  <a:pt x="50" y="45"/>
                  <a:pt x="49" y="44"/>
                  <a:pt x="49" y="44"/>
                </a:cubicBezTo>
                <a:cubicBezTo>
                  <a:pt x="49" y="42"/>
                  <a:pt x="49" y="42"/>
                  <a:pt x="49" y="42"/>
                </a:cubicBezTo>
                <a:cubicBezTo>
                  <a:pt x="49" y="39"/>
                  <a:pt x="48" y="36"/>
                  <a:pt x="48" y="33"/>
                </a:cubicBezTo>
                <a:cubicBezTo>
                  <a:pt x="47" y="31"/>
                  <a:pt x="48" y="28"/>
                  <a:pt x="47" y="26"/>
                </a:cubicBezTo>
                <a:cubicBezTo>
                  <a:pt x="46" y="25"/>
                  <a:pt x="43" y="24"/>
                  <a:pt x="41" y="24"/>
                </a:cubicBezTo>
                <a:cubicBezTo>
                  <a:pt x="40" y="24"/>
                  <a:pt x="40" y="24"/>
                  <a:pt x="40" y="24"/>
                </a:cubicBezTo>
                <a:cubicBezTo>
                  <a:pt x="39" y="23"/>
                  <a:pt x="39" y="23"/>
                  <a:pt x="39" y="23"/>
                </a:cubicBezTo>
                <a:cubicBezTo>
                  <a:pt x="38" y="23"/>
                  <a:pt x="37" y="21"/>
                  <a:pt x="37" y="20"/>
                </a:cubicBezTo>
                <a:cubicBezTo>
                  <a:pt x="37" y="19"/>
                  <a:pt x="37" y="18"/>
                  <a:pt x="37" y="17"/>
                </a:cubicBezTo>
                <a:cubicBezTo>
                  <a:pt x="35" y="12"/>
                  <a:pt x="36" y="3"/>
                  <a:pt x="32" y="1"/>
                </a:cubicBezTo>
                <a:cubicBezTo>
                  <a:pt x="32" y="1"/>
                  <a:pt x="31" y="1"/>
                  <a:pt x="31" y="1"/>
                </a:cubicBezTo>
                <a:cubicBezTo>
                  <a:pt x="31" y="0"/>
                  <a:pt x="31" y="0"/>
                  <a:pt x="31" y="0"/>
                </a:cubicBezTo>
                <a:cubicBezTo>
                  <a:pt x="30" y="0"/>
                  <a:pt x="29" y="0"/>
                  <a:pt x="27"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09033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32" y="1370014"/>
            <a:ext cx="8494503" cy="3073399"/>
          </a:xfrm>
        </p:spPr>
        <p:txBody>
          <a:bodyPr/>
          <a:lstStyle>
            <a:lvl1pPr>
              <a:defRPr cap="all"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06AB4-22D1-4ABB-99CF-8A54ADA954A2}" type="slidenum">
              <a:rPr lang="en-GB" smtClean="0"/>
              <a:t>‹#›</a:t>
            </a:fld>
            <a:endParaRPr lang="en-GB" dirty="0"/>
          </a:p>
        </p:txBody>
      </p:sp>
      <p:sp>
        <p:nvSpPr>
          <p:cNvPr id="13" name="Title 12"/>
          <p:cNvSpPr>
            <a:spLocks noGrp="1"/>
          </p:cNvSpPr>
          <p:nvPr>
            <p:ph type="title"/>
          </p:nvPr>
        </p:nvSpPr>
        <p:spPr>
          <a:xfrm>
            <a:off x="277832" y="70126"/>
            <a:ext cx="8494504" cy="891939"/>
          </a:xfrm>
        </p:spPr>
        <p:txBody>
          <a:bodyPr/>
          <a:lstStyle>
            <a:lvl1pPr>
              <a:defRPr>
                <a:latin typeface="+mj-lt"/>
              </a:defRPr>
            </a:lvl1pPr>
          </a:lstStyle>
          <a:p>
            <a:r>
              <a:rPr lang="en-US" dirty="0" smtClean="0"/>
              <a:t>Click to edit Master title style</a:t>
            </a:r>
            <a:endParaRPr lang="en-GB" dirty="0"/>
          </a:p>
        </p:txBody>
      </p:sp>
      <p:sp>
        <p:nvSpPr>
          <p:cNvPr id="14" name="Freeform 5"/>
          <p:cNvSpPr>
            <a:spLocks noEditPoints="1"/>
          </p:cNvSpPr>
          <p:nvPr userDrawn="1"/>
        </p:nvSpPr>
        <p:spPr bwMode="auto">
          <a:xfrm>
            <a:off x="8515773" y="3625387"/>
            <a:ext cx="391592" cy="875176"/>
          </a:xfrm>
          <a:custGeom>
            <a:avLst/>
            <a:gdLst>
              <a:gd name="T0" fmla="*/ 260 w 460"/>
              <a:gd name="T1" fmla="*/ 67 h 1032"/>
              <a:gd name="T2" fmla="*/ 263 w 460"/>
              <a:gd name="T3" fmla="*/ 61 h 1032"/>
              <a:gd name="T4" fmla="*/ 263 w 460"/>
              <a:gd name="T5" fmla="*/ 58 h 1032"/>
              <a:gd name="T6" fmla="*/ 265 w 460"/>
              <a:gd name="T7" fmla="*/ 57 h 1032"/>
              <a:gd name="T8" fmla="*/ 266 w 460"/>
              <a:gd name="T9" fmla="*/ 52 h 1032"/>
              <a:gd name="T10" fmla="*/ 266 w 460"/>
              <a:gd name="T11" fmla="*/ 51 h 1032"/>
              <a:gd name="T12" fmla="*/ 267 w 460"/>
              <a:gd name="T13" fmla="*/ 53 h 1032"/>
              <a:gd name="T14" fmla="*/ 266 w 460"/>
              <a:gd name="T15" fmla="*/ 50 h 1032"/>
              <a:gd name="T16" fmla="*/ 266 w 460"/>
              <a:gd name="T17" fmla="*/ 50 h 1032"/>
              <a:gd name="T18" fmla="*/ 263 w 460"/>
              <a:gd name="T19" fmla="*/ 47 h 1032"/>
              <a:gd name="T20" fmla="*/ 263 w 460"/>
              <a:gd name="T21" fmla="*/ 46 h 1032"/>
              <a:gd name="T22" fmla="*/ 262 w 460"/>
              <a:gd name="T23" fmla="*/ 46 h 1032"/>
              <a:gd name="T24" fmla="*/ 262 w 460"/>
              <a:gd name="T25" fmla="*/ 62 h 1032"/>
              <a:gd name="T26" fmla="*/ 262 w 460"/>
              <a:gd name="T27" fmla="*/ 50 h 1032"/>
              <a:gd name="T28" fmla="*/ 262 w 460"/>
              <a:gd name="T29" fmla="*/ 53 h 1032"/>
              <a:gd name="T30" fmla="*/ 263 w 460"/>
              <a:gd name="T31" fmla="*/ 56 h 1032"/>
              <a:gd name="T32" fmla="*/ 263 w 460"/>
              <a:gd name="T33" fmla="*/ 50 h 1032"/>
              <a:gd name="T34" fmla="*/ 263 w 460"/>
              <a:gd name="T35" fmla="*/ 47 h 1032"/>
              <a:gd name="T36" fmla="*/ 261 w 460"/>
              <a:gd name="T37" fmla="*/ 46 h 1032"/>
              <a:gd name="T38" fmla="*/ 263 w 460"/>
              <a:gd name="T39" fmla="*/ 48 h 1032"/>
              <a:gd name="T40" fmla="*/ 264 w 460"/>
              <a:gd name="T41" fmla="*/ 49 h 1032"/>
              <a:gd name="T42" fmla="*/ 263 w 460"/>
              <a:gd name="T43" fmla="*/ 52 h 1032"/>
              <a:gd name="T44" fmla="*/ 260 w 460"/>
              <a:gd name="T45" fmla="*/ 44 h 1032"/>
              <a:gd name="T46" fmla="*/ 260 w 460"/>
              <a:gd name="T47" fmla="*/ 46 h 1032"/>
              <a:gd name="T48" fmla="*/ 260 w 460"/>
              <a:gd name="T49" fmla="*/ 44 h 1032"/>
              <a:gd name="T50" fmla="*/ 259 w 460"/>
              <a:gd name="T51" fmla="*/ 39 h 1032"/>
              <a:gd name="T52" fmla="*/ 259 w 460"/>
              <a:gd name="T53" fmla="*/ 44 h 1032"/>
              <a:gd name="T54" fmla="*/ 257 w 460"/>
              <a:gd name="T55" fmla="*/ 37 h 1032"/>
              <a:gd name="T56" fmla="*/ 256 w 460"/>
              <a:gd name="T57" fmla="*/ 38 h 1032"/>
              <a:gd name="T58" fmla="*/ 249 w 460"/>
              <a:gd name="T59" fmla="*/ 26 h 1032"/>
              <a:gd name="T60" fmla="*/ 236 w 460"/>
              <a:gd name="T61" fmla="*/ 11 h 1032"/>
              <a:gd name="T62" fmla="*/ 212 w 460"/>
              <a:gd name="T63" fmla="*/ 2 h 1032"/>
              <a:gd name="T64" fmla="*/ 201 w 460"/>
              <a:gd name="T65" fmla="*/ 1 h 1032"/>
              <a:gd name="T66" fmla="*/ 193 w 460"/>
              <a:gd name="T67" fmla="*/ 2 h 1032"/>
              <a:gd name="T68" fmla="*/ 180 w 460"/>
              <a:gd name="T69" fmla="*/ 10 h 1032"/>
              <a:gd name="T70" fmla="*/ 161 w 460"/>
              <a:gd name="T71" fmla="*/ 37 h 1032"/>
              <a:gd name="T72" fmla="*/ 156 w 460"/>
              <a:gd name="T73" fmla="*/ 60 h 1032"/>
              <a:gd name="T74" fmla="*/ 258 w 460"/>
              <a:gd name="T75" fmla="*/ 42 h 1032"/>
              <a:gd name="T76" fmla="*/ 259 w 460"/>
              <a:gd name="T77" fmla="*/ 44 h 1032"/>
              <a:gd name="T78" fmla="*/ 151 w 460"/>
              <a:gd name="T79" fmla="*/ 112 h 1032"/>
              <a:gd name="T80" fmla="*/ 157 w 460"/>
              <a:gd name="T81" fmla="*/ 50 h 1032"/>
              <a:gd name="T82" fmla="*/ 161 w 460"/>
              <a:gd name="T83" fmla="*/ 37 h 1032"/>
              <a:gd name="T84" fmla="*/ 167 w 460"/>
              <a:gd name="T85" fmla="*/ 25 h 1032"/>
              <a:gd name="T86" fmla="*/ 177 w 460"/>
              <a:gd name="T87" fmla="*/ 13 h 1032"/>
              <a:gd name="T88" fmla="*/ 186 w 460"/>
              <a:gd name="T89" fmla="*/ 5 h 1032"/>
              <a:gd name="T90" fmla="*/ 210 w 460"/>
              <a:gd name="T91" fmla="*/ 1 h 1032"/>
              <a:gd name="T92" fmla="*/ 224 w 460"/>
              <a:gd name="T93" fmla="*/ 4 h 1032"/>
              <a:gd name="T94" fmla="*/ 245 w 460"/>
              <a:gd name="T95" fmla="*/ 19 h 1032"/>
              <a:gd name="T96" fmla="*/ 255 w 460"/>
              <a:gd name="T97" fmla="*/ 34 h 1032"/>
              <a:gd name="T98" fmla="*/ 258 w 460"/>
              <a:gd name="T99" fmla="*/ 35 h 1032"/>
              <a:gd name="T100" fmla="*/ 261 w 460"/>
              <a:gd name="T101" fmla="*/ 44 h 1032"/>
              <a:gd name="T102" fmla="*/ 264 w 460"/>
              <a:gd name="T103" fmla="*/ 45 h 1032"/>
              <a:gd name="T104" fmla="*/ 267 w 460"/>
              <a:gd name="T105" fmla="*/ 53 h 1032"/>
              <a:gd name="T106" fmla="*/ 266 w 460"/>
              <a:gd name="T107" fmla="*/ 58 h 1032"/>
              <a:gd name="T108" fmla="*/ 288 w 460"/>
              <a:gd name="T109" fmla="*/ 167 h 1032"/>
              <a:gd name="T110" fmla="*/ 458 w 460"/>
              <a:gd name="T111" fmla="*/ 389 h 1032"/>
              <a:gd name="T112" fmla="*/ 309 w 460"/>
              <a:gd name="T113" fmla="*/ 449 h 1032"/>
              <a:gd name="T114" fmla="*/ 305 w 460"/>
              <a:gd name="T115" fmla="*/ 1014 h 1032"/>
              <a:gd name="T116" fmla="*/ 174 w 460"/>
              <a:gd name="T117" fmla="*/ 704 h 1032"/>
              <a:gd name="T118" fmla="*/ 87 w 460"/>
              <a:gd name="T119" fmla="*/ 997 h 1032"/>
              <a:gd name="T120" fmla="*/ 70 w 460"/>
              <a:gd name="T121" fmla="*/ 413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60" h="1032">
                <a:moveTo>
                  <a:pt x="281" y="386"/>
                </a:moveTo>
                <a:cubicBezTo>
                  <a:pt x="279" y="382"/>
                  <a:pt x="277" y="378"/>
                  <a:pt x="274" y="375"/>
                </a:cubicBezTo>
                <a:cubicBezTo>
                  <a:pt x="270" y="372"/>
                  <a:pt x="268" y="368"/>
                  <a:pt x="267" y="364"/>
                </a:cubicBezTo>
                <a:cubicBezTo>
                  <a:pt x="266" y="363"/>
                  <a:pt x="264" y="361"/>
                  <a:pt x="263" y="359"/>
                </a:cubicBezTo>
                <a:cubicBezTo>
                  <a:pt x="264" y="363"/>
                  <a:pt x="264" y="367"/>
                  <a:pt x="266" y="371"/>
                </a:cubicBezTo>
                <a:cubicBezTo>
                  <a:pt x="267" y="374"/>
                  <a:pt x="267" y="378"/>
                  <a:pt x="267" y="382"/>
                </a:cubicBezTo>
                <a:cubicBezTo>
                  <a:pt x="268" y="383"/>
                  <a:pt x="268" y="384"/>
                  <a:pt x="268" y="385"/>
                </a:cubicBezTo>
                <a:cubicBezTo>
                  <a:pt x="269" y="386"/>
                  <a:pt x="270" y="388"/>
                  <a:pt x="270" y="391"/>
                </a:cubicBezTo>
                <a:cubicBezTo>
                  <a:pt x="270" y="393"/>
                  <a:pt x="271" y="397"/>
                  <a:pt x="272" y="403"/>
                </a:cubicBezTo>
                <a:cubicBezTo>
                  <a:pt x="289" y="396"/>
                  <a:pt x="289" y="396"/>
                  <a:pt x="289" y="396"/>
                </a:cubicBezTo>
                <a:cubicBezTo>
                  <a:pt x="285" y="392"/>
                  <a:pt x="283" y="389"/>
                  <a:pt x="281" y="386"/>
                </a:cubicBezTo>
                <a:moveTo>
                  <a:pt x="258" y="69"/>
                </a:moveTo>
                <a:cubicBezTo>
                  <a:pt x="258" y="69"/>
                  <a:pt x="258" y="69"/>
                  <a:pt x="258" y="69"/>
                </a:cubicBezTo>
                <a:cubicBezTo>
                  <a:pt x="258" y="69"/>
                  <a:pt x="258" y="69"/>
                  <a:pt x="258" y="70"/>
                </a:cubicBezTo>
                <a:cubicBezTo>
                  <a:pt x="258" y="69"/>
                  <a:pt x="258" y="69"/>
                  <a:pt x="258" y="69"/>
                </a:cubicBezTo>
                <a:moveTo>
                  <a:pt x="260" y="67"/>
                </a:moveTo>
                <a:cubicBezTo>
                  <a:pt x="260" y="67"/>
                  <a:pt x="260" y="66"/>
                  <a:pt x="259" y="65"/>
                </a:cubicBezTo>
                <a:cubicBezTo>
                  <a:pt x="259" y="65"/>
                  <a:pt x="259" y="65"/>
                  <a:pt x="259" y="65"/>
                </a:cubicBezTo>
                <a:cubicBezTo>
                  <a:pt x="259" y="65"/>
                  <a:pt x="259" y="66"/>
                  <a:pt x="259" y="66"/>
                </a:cubicBezTo>
                <a:cubicBezTo>
                  <a:pt x="259" y="66"/>
                  <a:pt x="259" y="67"/>
                  <a:pt x="259" y="68"/>
                </a:cubicBezTo>
                <a:cubicBezTo>
                  <a:pt x="259" y="68"/>
                  <a:pt x="259" y="68"/>
                  <a:pt x="259" y="69"/>
                </a:cubicBezTo>
                <a:cubicBezTo>
                  <a:pt x="258" y="69"/>
                  <a:pt x="258" y="69"/>
                  <a:pt x="258" y="70"/>
                </a:cubicBezTo>
                <a:cubicBezTo>
                  <a:pt x="259" y="69"/>
                  <a:pt x="259" y="68"/>
                  <a:pt x="260" y="67"/>
                </a:cubicBezTo>
                <a:moveTo>
                  <a:pt x="260" y="64"/>
                </a:moveTo>
                <a:cubicBezTo>
                  <a:pt x="260" y="64"/>
                  <a:pt x="260" y="64"/>
                  <a:pt x="260" y="64"/>
                </a:cubicBezTo>
                <a:cubicBezTo>
                  <a:pt x="260" y="64"/>
                  <a:pt x="260" y="64"/>
                  <a:pt x="260" y="64"/>
                </a:cubicBezTo>
                <a:cubicBezTo>
                  <a:pt x="260" y="64"/>
                  <a:pt x="260" y="64"/>
                  <a:pt x="259" y="64"/>
                </a:cubicBezTo>
                <a:cubicBezTo>
                  <a:pt x="260" y="64"/>
                  <a:pt x="260" y="64"/>
                  <a:pt x="260" y="64"/>
                </a:cubicBezTo>
                <a:cubicBezTo>
                  <a:pt x="260" y="64"/>
                  <a:pt x="260" y="64"/>
                  <a:pt x="260" y="64"/>
                </a:cubicBezTo>
                <a:cubicBezTo>
                  <a:pt x="260" y="64"/>
                  <a:pt x="260" y="64"/>
                  <a:pt x="260" y="64"/>
                </a:cubicBezTo>
                <a:moveTo>
                  <a:pt x="262" y="63"/>
                </a:moveTo>
                <a:cubicBezTo>
                  <a:pt x="262" y="63"/>
                  <a:pt x="262" y="63"/>
                  <a:pt x="262" y="63"/>
                </a:cubicBezTo>
                <a:cubicBezTo>
                  <a:pt x="262" y="63"/>
                  <a:pt x="262" y="63"/>
                  <a:pt x="261" y="63"/>
                </a:cubicBezTo>
                <a:cubicBezTo>
                  <a:pt x="261" y="63"/>
                  <a:pt x="261" y="64"/>
                  <a:pt x="261" y="64"/>
                </a:cubicBezTo>
                <a:cubicBezTo>
                  <a:pt x="261" y="64"/>
                  <a:pt x="260" y="64"/>
                  <a:pt x="260" y="64"/>
                </a:cubicBezTo>
                <a:cubicBezTo>
                  <a:pt x="260" y="64"/>
                  <a:pt x="260" y="64"/>
                  <a:pt x="260" y="64"/>
                </a:cubicBezTo>
                <a:cubicBezTo>
                  <a:pt x="261" y="64"/>
                  <a:pt x="261" y="64"/>
                  <a:pt x="262" y="63"/>
                </a:cubicBezTo>
                <a:moveTo>
                  <a:pt x="263" y="61"/>
                </a:moveTo>
                <a:cubicBezTo>
                  <a:pt x="263" y="61"/>
                  <a:pt x="262" y="61"/>
                  <a:pt x="262" y="61"/>
                </a:cubicBezTo>
                <a:cubicBezTo>
                  <a:pt x="262" y="62"/>
                  <a:pt x="262" y="62"/>
                  <a:pt x="262" y="63"/>
                </a:cubicBezTo>
                <a:cubicBezTo>
                  <a:pt x="262" y="63"/>
                  <a:pt x="262" y="62"/>
                  <a:pt x="262" y="62"/>
                </a:cubicBezTo>
                <a:cubicBezTo>
                  <a:pt x="262" y="62"/>
                  <a:pt x="263" y="62"/>
                  <a:pt x="263" y="61"/>
                </a:cubicBezTo>
                <a:moveTo>
                  <a:pt x="263" y="61"/>
                </a:moveTo>
                <a:cubicBezTo>
                  <a:pt x="263" y="61"/>
                  <a:pt x="262" y="61"/>
                  <a:pt x="262" y="61"/>
                </a:cubicBezTo>
                <a:cubicBezTo>
                  <a:pt x="262" y="61"/>
                  <a:pt x="262" y="61"/>
                  <a:pt x="262" y="61"/>
                </a:cubicBezTo>
                <a:cubicBezTo>
                  <a:pt x="262" y="61"/>
                  <a:pt x="263" y="61"/>
                  <a:pt x="263" y="61"/>
                </a:cubicBezTo>
                <a:cubicBezTo>
                  <a:pt x="263" y="61"/>
                  <a:pt x="263" y="61"/>
                  <a:pt x="263" y="61"/>
                </a:cubicBezTo>
                <a:moveTo>
                  <a:pt x="262" y="58"/>
                </a:moveTo>
                <a:cubicBezTo>
                  <a:pt x="262" y="58"/>
                  <a:pt x="262" y="58"/>
                  <a:pt x="262" y="58"/>
                </a:cubicBezTo>
                <a:cubicBezTo>
                  <a:pt x="262" y="58"/>
                  <a:pt x="263" y="59"/>
                  <a:pt x="262" y="59"/>
                </a:cubicBezTo>
                <a:cubicBezTo>
                  <a:pt x="263" y="60"/>
                  <a:pt x="262" y="61"/>
                  <a:pt x="262" y="61"/>
                </a:cubicBezTo>
                <a:cubicBezTo>
                  <a:pt x="263" y="61"/>
                  <a:pt x="263" y="61"/>
                  <a:pt x="263" y="60"/>
                </a:cubicBezTo>
                <a:cubicBezTo>
                  <a:pt x="263" y="59"/>
                  <a:pt x="263" y="59"/>
                  <a:pt x="262" y="58"/>
                </a:cubicBezTo>
                <a:moveTo>
                  <a:pt x="263" y="61"/>
                </a:moveTo>
                <a:cubicBezTo>
                  <a:pt x="263" y="61"/>
                  <a:pt x="263" y="61"/>
                  <a:pt x="263" y="61"/>
                </a:cubicBezTo>
                <a:cubicBezTo>
                  <a:pt x="263" y="61"/>
                  <a:pt x="263" y="62"/>
                  <a:pt x="263" y="62"/>
                </a:cubicBezTo>
                <a:cubicBezTo>
                  <a:pt x="263" y="61"/>
                  <a:pt x="263" y="61"/>
                  <a:pt x="263" y="61"/>
                </a:cubicBezTo>
                <a:moveTo>
                  <a:pt x="263" y="60"/>
                </a:moveTo>
                <a:cubicBezTo>
                  <a:pt x="263" y="60"/>
                  <a:pt x="263" y="60"/>
                  <a:pt x="263" y="60"/>
                </a:cubicBezTo>
                <a:cubicBezTo>
                  <a:pt x="263" y="61"/>
                  <a:pt x="263" y="61"/>
                  <a:pt x="263" y="61"/>
                </a:cubicBezTo>
                <a:cubicBezTo>
                  <a:pt x="263" y="61"/>
                  <a:pt x="263" y="61"/>
                  <a:pt x="263" y="61"/>
                </a:cubicBezTo>
                <a:cubicBezTo>
                  <a:pt x="263" y="60"/>
                  <a:pt x="263" y="60"/>
                  <a:pt x="263" y="60"/>
                </a:cubicBezTo>
                <a:moveTo>
                  <a:pt x="263" y="58"/>
                </a:moveTo>
                <a:cubicBezTo>
                  <a:pt x="263" y="58"/>
                  <a:pt x="264" y="58"/>
                  <a:pt x="264" y="58"/>
                </a:cubicBezTo>
                <a:cubicBezTo>
                  <a:pt x="264" y="58"/>
                  <a:pt x="263" y="58"/>
                  <a:pt x="263" y="58"/>
                </a:cubicBezTo>
                <a:cubicBezTo>
                  <a:pt x="263" y="58"/>
                  <a:pt x="263" y="58"/>
                  <a:pt x="263" y="58"/>
                </a:cubicBezTo>
                <a:moveTo>
                  <a:pt x="264" y="59"/>
                </a:moveTo>
                <a:cubicBezTo>
                  <a:pt x="264" y="58"/>
                  <a:pt x="264" y="58"/>
                  <a:pt x="264" y="58"/>
                </a:cubicBezTo>
                <a:cubicBezTo>
                  <a:pt x="264" y="58"/>
                  <a:pt x="264" y="58"/>
                  <a:pt x="263" y="58"/>
                </a:cubicBezTo>
                <a:cubicBezTo>
                  <a:pt x="264" y="58"/>
                  <a:pt x="264" y="58"/>
                  <a:pt x="264" y="59"/>
                </a:cubicBezTo>
                <a:moveTo>
                  <a:pt x="264" y="60"/>
                </a:moveTo>
                <a:cubicBezTo>
                  <a:pt x="264" y="60"/>
                  <a:pt x="264" y="60"/>
                  <a:pt x="264" y="59"/>
                </a:cubicBezTo>
                <a:cubicBezTo>
                  <a:pt x="264" y="59"/>
                  <a:pt x="264" y="60"/>
                  <a:pt x="264" y="60"/>
                </a:cubicBezTo>
                <a:cubicBezTo>
                  <a:pt x="264" y="59"/>
                  <a:pt x="264" y="59"/>
                  <a:pt x="264" y="59"/>
                </a:cubicBezTo>
                <a:cubicBezTo>
                  <a:pt x="264" y="59"/>
                  <a:pt x="264" y="58"/>
                  <a:pt x="264" y="58"/>
                </a:cubicBezTo>
                <a:cubicBezTo>
                  <a:pt x="264" y="58"/>
                  <a:pt x="264" y="58"/>
                  <a:pt x="264" y="58"/>
                </a:cubicBezTo>
                <a:cubicBezTo>
                  <a:pt x="264" y="59"/>
                  <a:pt x="264" y="59"/>
                  <a:pt x="264" y="59"/>
                </a:cubicBezTo>
                <a:cubicBezTo>
                  <a:pt x="264" y="60"/>
                  <a:pt x="264" y="60"/>
                  <a:pt x="264" y="60"/>
                </a:cubicBezTo>
                <a:cubicBezTo>
                  <a:pt x="264" y="60"/>
                  <a:pt x="264" y="60"/>
                  <a:pt x="264" y="60"/>
                </a:cubicBezTo>
                <a:moveTo>
                  <a:pt x="265" y="57"/>
                </a:moveTo>
                <a:cubicBezTo>
                  <a:pt x="265" y="57"/>
                  <a:pt x="265" y="56"/>
                  <a:pt x="264" y="56"/>
                </a:cubicBezTo>
                <a:cubicBezTo>
                  <a:pt x="264" y="56"/>
                  <a:pt x="264" y="56"/>
                  <a:pt x="264" y="56"/>
                </a:cubicBezTo>
                <a:cubicBezTo>
                  <a:pt x="264" y="56"/>
                  <a:pt x="264" y="56"/>
                  <a:pt x="264" y="56"/>
                </a:cubicBezTo>
                <a:cubicBezTo>
                  <a:pt x="264" y="56"/>
                  <a:pt x="264" y="57"/>
                  <a:pt x="264" y="57"/>
                </a:cubicBezTo>
                <a:cubicBezTo>
                  <a:pt x="264" y="57"/>
                  <a:pt x="264" y="57"/>
                  <a:pt x="264" y="57"/>
                </a:cubicBezTo>
                <a:cubicBezTo>
                  <a:pt x="265" y="57"/>
                  <a:pt x="265" y="57"/>
                  <a:pt x="265" y="57"/>
                </a:cubicBezTo>
                <a:moveTo>
                  <a:pt x="265" y="58"/>
                </a:moveTo>
                <a:cubicBezTo>
                  <a:pt x="265" y="58"/>
                  <a:pt x="265" y="58"/>
                  <a:pt x="265" y="58"/>
                </a:cubicBezTo>
                <a:cubicBezTo>
                  <a:pt x="265" y="58"/>
                  <a:pt x="265" y="58"/>
                  <a:pt x="265" y="58"/>
                </a:cubicBezTo>
                <a:cubicBezTo>
                  <a:pt x="265" y="58"/>
                  <a:pt x="265" y="58"/>
                  <a:pt x="265" y="58"/>
                </a:cubicBezTo>
                <a:moveTo>
                  <a:pt x="265" y="57"/>
                </a:moveTo>
                <a:cubicBezTo>
                  <a:pt x="265" y="57"/>
                  <a:pt x="265" y="57"/>
                  <a:pt x="265" y="57"/>
                </a:cubicBezTo>
                <a:cubicBezTo>
                  <a:pt x="265" y="57"/>
                  <a:pt x="265" y="56"/>
                  <a:pt x="265" y="56"/>
                </a:cubicBezTo>
                <a:cubicBezTo>
                  <a:pt x="265" y="56"/>
                  <a:pt x="265" y="57"/>
                  <a:pt x="265" y="57"/>
                </a:cubicBezTo>
                <a:moveTo>
                  <a:pt x="265" y="58"/>
                </a:moveTo>
                <a:cubicBezTo>
                  <a:pt x="265" y="58"/>
                  <a:pt x="265" y="58"/>
                  <a:pt x="265" y="58"/>
                </a:cubicBezTo>
                <a:cubicBezTo>
                  <a:pt x="265" y="58"/>
                  <a:pt x="265" y="58"/>
                  <a:pt x="265" y="58"/>
                </a:cubicBezTo>
                <a:cubicBezTo>
                  <a:pt x="265" y="58"/>
                  <a:pt x="265" y="57"/>
                  <a:pt x="265" y="57"/>
                </a:cubicBezTo>
                <a:cubicBezTo>
                  <a:pt x="265" y="57"/>
                  <a:pt x="265" y="57"/>
                  <a:pt x="265" y="58"/>
                </a:cubicBezTo>
                <a:close/>
                <a:moveTo>
                  <a:pt x="264" y="58"/>
                </a:moveTo>
                <a:cubicBezTo>
                  <a:pt x="264" y="58"/>
                  <a:pt x="264" y="59"/>
                  <a:pt x="264" y="59"/>
                </a:cubicBezTo>
                <a:cubicBezTo>
                  <a:pt x="264" y="59"/>
                  <a:pt x="264" y="59"/>
                  <a:pt x="264" y="58"/>
                </a:cubicBezTo>
                <a:cubicBezTo>
                  <a:pt x="264" y="58"/>
                  <a:pt x="264" y="58"/>
                  <a:pt x="264" y="58"/>
                </a:cubicBezTo>
                <a:cubicBezTo>
                  <a:pt x="264" y="58"/>
                  <a:pt x="264" y="58"/>
                  <a:pt x="264" y="58"/>
                </a:cubicBezTo>
                <a:moveTo>
                  <a:pt x="264" y="54"/>
                </a:moveTo>
                <a:cubicBezTo>
                  <a:pt x="264" y="54"/>
                  <a:pt x="264" y="54"/>
                  <a:pt x="264" y="54"/>
                </a:cubicBezTo>
                <a:cubicBezTo>
                  <a:pt x="264" y="54"/>
                  <a:pt x="264" y="55"/>
                  <a:pt x="264" y="55"/>
                </a:cubicBezTo>
                <a:cubicBezTo>
                  <a:pt x="264" y="55"/>
                  <a:pt x="264" y="55"/>
                  <a:pt x="264" y="55"/>
                </a:cubicBezTo>
                <a:cubicBezTo>
                  <a:pt x="264" y="55"/>
                  <a:pt x="264" y="54"/>
                  <a:pt x="264" y="54"/>
                </a:cubicBezTo>
                <a:moveTo>
                  <a:pt x="264" y="53"/>
                </a:moveTo>
                <a:cubicBezTo>
                  <a:pt x="264" y="53"/>
                  <a:pt x="264" y="53"/>
                  <a:pt x="264" y="53"/>
                </a:cubicBezTo>
                <a:cubicBezTo>
                  <a:pt x="264" y="53"/>
                  <a:pt x="264" y="53"/>
                  <a:pt x="264" y="53"/>
                </a:cubicBezTo>
                <a:cubicBezTo>
                  <a:pt x="264" y="53"/>
                  <a:pt x="264" y="53"/>
                  <a:pt x="264" y="53"/>
                </a:cubicBezTo>
                <a:moveTo>
                  <a:pt x="266" y="53"/>
                </a:moveTo>
                <a:cubicBezTo>
                  <a:pt x="266" y="53"/>
                  <a:pt x="266" y="53"/>
                  <a:pt x="266" y="52"/>
                </a:cubicBezTo>
                <a:cubicBezTo>
                  <a:pt x="266" y="52"/>
                  <a:pt x="266" y="52"/>
                  <a:pt x="265" y="52"/>
                </a:cubicBezTo>
                <a:cubicBezTo>
                  <a:pt x="265" y="52"/>
                  <a:pt x="265" y="52"/>
                  <a:pt x="265" y="52"/>
                </a:cubicBezTo>
                <a:cubicBezTo>
                  <a:pt x="265" y="52"/>
                  <a:pt x="265" y="53"/>
                  <a:pt x="265" y="53"/>
                </a:cubicBezTo>
                <a:cubicBezTo>
                  <a:pt x="264" y="53"/>
                  <a:pt x="264" y="53"/>
                  <a:pt x="264" y="53"/>
                </a:cubicBezTo>
                <a:cubicBezTo>
                  <a:pt x="264" y="53"/>
                  <a:pt x="264" y="53"/>
                  <a:pt x="264" y="53"/>
                </a:cubicBezTo>
                <a:cubicBezTo>
                  <a:pt x="265" y="53"/>
                  <a:pt x="265" y="53"/>
                  <a:pt x="266" y="53"/>
                </a:cubicBezTo>
                <a:moveTo>
                  <a:pt x="265" y="53"/>
                </a:moveTo>
                <a:cubicBezTo>
                  <a:pt x="265" y="53"/>
                  <a:pt x="265" y="53"/>
                  <a:pt x="265" y="53"/>
                </a:cubicBezTo>
                <a:cubicBezTo>
                  <a:pt x="265" y="53"/>
                  <a:pt x="265" y="53"/>
                  <a:pt x="265" y="53"/>
                </a:cubicBezTo>
                <a:cubicBezTo>
                  <a:pt x="265" y="53"/>
                  <a:pt x="265" y="53"/>
                  <a:pt x="265" y="53"/>
                </a:cubicBezTo>
                <a:moveTo>
                  <a:pt x="267" y="53"/>
                </a:moveTo>
                <a:cubicBezTo>
                  <a:pt x="266" y="53"/>
                  <a:pt x="266" y="53"/>
                  <a:pt x="266" y="53"/>
                </a:cubicBezTo>
                <a:cubicBezTo>
                  <a:pt x="266" y="53"/>
                  <a:pt x="266" y="53"/>
                  <a:pt x="266" y="53"/>
                </a:cubicBezTo>
                <a:cubicBezTo>
                  <a:pt x="266" y="53"/>
                  <a:pt x="266" y="53"/>
                  <a:pt x="267" y="53"/>
                </a:cubicBezTo>
                <a:moveTo>
                  <a:pt x="266" y="52"/>
                </a:moveTo>
                <a:cubicBezTo>
                  <a:pt x="266" y="53"/>
                  <a:pt x="266" y="53"/>
                  <a:pt x="266" y="53"/>
                </a:cubicBezTo>
                <a:cubicBezTo>
                  <a:pt x="266" y="53"/>
                  <a:pt x="266" y="53"/>
                  <a:pt x="266" y="53"/>
                </a:cubicBezTo>
                <a:cubicBezTo>
                  <a:pt x="266" y="53"/>
                  <a:pt x="266" y="53"/>
                  <a:pt x="266" y="52"/>
                </a:cubicBezTo>
                <a:moveTo>
                  <a:pt x="267" y="53"/>
                </a:moveTo>
                <a:cubicBezTo>
                  <a:pt x="267" y="53"/>
                  <a:pt x="267" y="52"/>
                  <a:pt x="267" y="52"/>
                </a:cubicBezTo>
                <a:cubicBezTo>
                  <a:pt x="267" y="52"/>
                  <a:pt x="267" y="52"/>
                  <a:pt x="267" y="52"/>
                </a:cubicBezTo>
                <a:cubicBezTo>
                  <a:pt x="267" y="52"/>
                  <a:pt x="267" y="52"/>
                  <a:pt x="267" y="52"/>
                </a:cubicBezTo>
                <a:cubicBezTo>
                  <a:pt x="266" y="52"/>
                  <a:pt x="266" y="51"/>
                  <a:pt x="266" y="51"/>
                </a:cubicBezTo>
                <a:cubicBezTo>
                  <a:pt x="266" y="51"/>
                  <a:pt x="266" y="51"/>
                  <a:pt x="266" y="51"/>
                </a:cubicBezTo>
                <a:cubicBezTo>
                  <a:pt x="266" y="51"/>
                  <a:pt x="266" y="52"/>
                  <a:pt x="266" y="52"/>
                </a:cubicBezTo>
                <a:cubicBezTo>
                  <a:pt x="266" y="52"/>
                  <a:pt x="266" y="52"/>
                  <a:pt x="266" y="51"/>
                </a:cubicBezTo>
                <a:cubicBezTo>
                  <a:pt x="266" y="51"/>
                  <a:pt x="266" y="52"/>
                  <a:pt x="266" y="52"/>
                </a:cubicBezTo>
                <a:cubicBezTo>
                  <a:pt x="266" y="51"/>
                  <a:pt x="266" y="51"/>
                  <a:pt x="266" y="51"/>
                </a:cubicBezTo>
                <a:cubicBezTo>
                  <a:pt x="266" y="51"/>
                  <a:pt x="265" y="51"/>
                  <a:pt x="265" y="51"/>
                </a:cubicBezTo>
                <a:cubicBezTo>
                  <a:pt x="265" y="51"/>
                  <a:pt x="265" y="51"/>
                  <a:pt x="265" y="51"/>
                </a:cubicBezTo>
                <a:cubicBezTo>
                  <a:pt x="265" y="51"/>
                  <a:pt x="265" y="51"/>
                  <a:pt x="265" y="51"/>
                </a:cubicBezTo>
                <a:cubicBezTo>
                  <a:pt x="265" y="51"/>
                  <a:pt x="265" y="51"/>
                  <a:pt x="265" y="51"/>
                </a:cubicBezTo>
                <a:cubicBezTo>
                  <a:pt x="265" y="51"/>
                  <a:pt x="265" y="51"/>
                  <a:pt x="265" y="52"/>
                </a:cubicBezTo>
                <a:cubicBezTo>
                  <a:pt x="265" y="51"/>
                  <a:pt x="265" y="51"/>
                  <a:pt x="265" y="51"/>
                </a:cubicBezTo>
                <a:cubicBezTo>
                  <a:pt x="265" y="51"/>
                  <a:pt x="265" y="51"/>
                  <a:pt x="265" y="52"/>
                </a:cubicBezTo>
                <a:cubicBezTo>
                  <a:pt x="266" y="52"/>
                  <a:pt x="266" y="52"/>
                  <a:pt x="267" y="53"/>
                </a:cubicBezTo>
                <a:cubicBezTo>
                  <a:pt x="267" y="53"/>
                  <a:pt x="267" y="53"/>
                  <a:pt x="267" y="53"/>
                </a:cubicBezTo>
                <a:moveTo>
                  <a:pt x="267" y="52"/>
                </a:moveTo>
                <a:cubicBezTo>
                  <a:pt x="267" y="52"/>
                  <a:pt x="267" y="52"/>
                  <a:pt x="267" y="52"/>
                </a:cubicBezTo>
                <a:cubicBezTo>
                  <a:pt x="267" y="52"/>
                  <a:pt x="267" y="52"/>
                  <a:pt x="267" y="52"/>
                </a:cubicBezTo>
                <a:cubicBezTo>
                  <a:pt x="267" y="52"/>
                  <a:pt x="267" y="52"/>
                  <a:pt x="268" y="52"/>
                </a:cubicBezTo>
                <a:cubicBezTo>
                  <a:pt x="267" y="52"/>
                  <a:pt x="267" y="51"/>
                  <a:pt x="267" y="51"/>
                </a:cubicBezTo>
                <a:cubicBezTo>
                  <a:pt x="267" y="51"/>
                  <a:pt x="267" y="52"/>
                  <a:pt x="267" y="52"/>
                </a:cubicBezTo>
                <a:cubicBezTo>
                  <a:pt x="267" y="52"/>
                  <a:pt x="267" y="52"/>
                  <a:pt x="267" y="52"/>
                </a:cubicBezTo>
                <a:cubicBezTo>
                  <a:pt x="267" y="52"/>
                  <a:pt x="267" y="52"/>
                  <a:pt x="267" y="52"/>
                </a:cubicBezTo>
                <a:moveTo>
                  <a:pt x="267" y="53"/>
                </a:moveTo>
                <a:cubicBezTo>
                  <a:pt x="267" y="53"/>
                  <a:pt x="267" y="53"/>
                  <a:pt x="267" y="53"/>
                </a:cubicBezTo>
                <a:cubicBezTo>
                  <a:pt x="267" y="52"/>
                  <a:pt x="267" y="52"/>
                  <a:pt x="267" y="52"/>
                </a:cubicBezTo>
                <a:lnTo>
                  <a:pt x="267" y="53"/>
                </a:lnTo>
                <a:close/>
                <a:moveTo>
                  <a:pt x="268" y="52"/>
                </a:moveTo>
                <a:cubicBezTo>
                  <a:pt x="267" y="51"/>
                  <a:pt x="267" y="51"/>
                  <a:pt x="267" y="51"/>
                </a:cubicBezTo>
                <a:cubicBezTo>
                  <a:pt x="267" y="51"/>
                  <a:pt x="267" y="51"/>
                  <a:pt x="267" y="51"/>
                </a:cubicBezTo>
                <a:cubicBezTo>
                  <a:pt x="267" y="51"/>
                  <a:pt x="267" y="52"/>
                  <a:pt x="268" y="52"/>
                </a:cubicBezTo>
                <a:cubicBezTo>
                  <a:pt x="268" y="52"/>
                  <a:pt x="268" y="52"/>
                  <a:pt x="268" y="52"/>
                </a:cubicBezTo>
                <a:moveTo>
                  <a:pt x="268" y="52"/>
                </a:moveTo>
                <a:cubicBezTo>
                  <a:pt x="268" y="52"/>
                  <a:pt x="268" y="52"/>
                  <a:pt x="268" y="52"/>
                </a:cubicBezTo>
                <a:cubicBezTo>
                  <a:pt x="268" y="52"/>
                  <a:pt x="268" y="52"/>
                  <a:pt x="268" y="52"/>
                </a:cubicBezTo>
                <a:cubicBezTo>
                  <a:pt x="268" y="52"/>
                  <a:pt x="268" y="52"/>
                  <a:pt x="268" y="52"/>
                </a:cubicBezTo>
                <a:moveTo>
                  <a:pt x="266" y="50"/>
                </a:moveTo>
                <a:cubicBezTo>
                  <a:pt x="266" y="49"/>
                  <a:pt x="266" y="49"/>
                  <a:pt x="266" y="49"/>
                </a:cubicBezTo>
                <a:cubicBezTo>
                  <a:pt x="266" y="49"/>
                  <a:pt x="266" y="49"/>
                  <a:pt x="266" y="49"/>
                </a:cubicBezTo>
                <a:cubicBezTo>
                  <a:pt x="265" y="49"/>
                  <a:pt x="265" y="49"/>
                  <a:pt x="265" y="49"/>
                </a:cubicBezTo>
                <a:cubicBezTo>
                  <a:pt x="265" y="48"/>
                  <a:pt x="265" y="48"/>
                  <a:pt x="264" y="48"/>
                </a:cubicBezTo>
                <a:cubicBezTo>
                  <a:pt x="264" y="48"/>
                  <a:pt x="264" y="48"/>
                  <a:pt x="264" y="48"/>
                </a:cubicBezTo>
                <a:cubicBezTo>
                  <a:pt x="264" y="48"/>
                  <a:pt x="264" y="48"/>
                  <a:pt x="264" y="48"/>
                </a:cubicBezTo>
                <a:cubicBezTo>
                  <a:pt x="265" y="48"/>
                  <a:pt x="265" y="48"/>
                  <a:pt x="265" y="48"/>
                </a:cubicBezTo>
                <a:cubicBezTo>
                  <a:pt x="266" y="49"/>
                  <a:pt x="266" y="50"/>
                  <a:pt x="266" y="50"/>
                </a:cubicBezTo>
                <a:cubicBezTo>
                  <a:pt x="267" y="50"/>
                  <a:pt x="267" y="51"/>
                  <a:pt x="267" y="51"/>
                </a:cubicBezTo>
                <a:cubicBezTo>
                  <a:pt x="267" y="50"/>
                  <a:pt x="266" y="50"/>
                  <a:pt x="266" y="50"/>
                </a:cubicBezTo>
                <a:moveTo>
                  <a:pt x="264" y="49"/>
                </a:moveTo>
                <a:cubicBezTo>
                  <a:pt x="264" y="49"/>
                  <a:pt x="265" y="49"/>
                  <a:pt x="265" y="49"/>
                </a:cubicBezTo>
                <a:cubicBezTo>
                  <a:pt x="265" y="49"/>
                  <a:pt x="265" y="49"/>
                  <a:pt x="265" y="49"/>
                </a:cubicBezTo>
                <a:cubicBezTo>
                  <a:pt x="265" y="49"/>
                  <a:pt x="265" y="49"/>
                  <a:pt x="265" y="49"/>
                </a:cubicBezTo>
                <a:cubicBezTo>
                  <a:pt x="265" y="49"/>
                  <a:pt x="265" y="49"/>
                  <a:pt x="265" y="49"/>
                </a:cubicBezTo>
                <a:cubicBezTo>
                  <a:pt x="265" y="49"/>
                  <a:pt x="265" y="49"/>
                  <a:pt x="265" y="49"/>
                </a:cubicBezTo>
                <a:cubicBezTo>
                  <a:pt x="264" y="49"/>
                  <a:pt x="264" y="49"/>
                  <a:pt x="264" y="49"/>
                </a:cubicBezTo>
                <a:moveTo>
                  <a:pt x="266" y="51"/>
                </a:moveTo>
                <a:cubicBezTo>
                  <a:pt x="265" y="50"/>
                  <a:pt x="265" y="50"/>
                  <a:pt x="265" y="50"/>
                </a:cubicBezTo>
                <a:cubicBezTo>
                  <a:pt x="265" y="50"/>
                  <a:pt x="265" y="50"/>
                  <a:pt x="265" y="50"/>
                </a:cubicBezTo>
                <a:cubicBezTo>
                  <a:pt x="265" y="50"/>
                  <a:pt x="265" y="50"/>
                  <a:pt x="265" y="50"/>
                </a:cubicBezTo>
                <a:cubicBezTo>
                  <a:pt x="265" y="50"/>
                  <a:pt x="265" y="51"/>
                  <a:pt x="266" y="51"/>
                </a:cubicBezTo>
                <a:moveTo>
                  <a:pt x="266" y="51"/>
                </a:moveTo>
                <a:cubicBezTo>
                  <a:pt x="266" y="51"/>
                  <a:pt x="266" y="51"/>
                  <a:pt x="266" y="51"/>
                </a:cubicBezTo>
                <a:cubicBezTo>
                  <a:pt x="266" y="51"/>
                  <a:pt x="266" y="51"/>
                  <a:pt x="265" y="51"/>
                </a:cubicBezTo>
                <a:cubicBezTo>
                  <a:pt x="266" y="51"/>
                  <a:pt x="266" y="51"/>
                  <a:pt x="266" y="51"/>
                </a:cubicBezTo>
                <a:close/>
                <a:moveTo>
                  <a:pt x="266" y="50"/>
                </a:moveTo>
                <a:cubicBezTo>
                  <a:pt x="266" y="50"/>
                  <a:pt x="266" y="50"/>
                  <a:pt x="266" y="50"/>
                </a:cubicBezTo>
                <a:cubicBezTo>
                  <a:pt x="266" y="50"/>
                  <a:pt x="266" y="49"/>
                  <a:pt x="265" y="49"/>
                </a:cubicBezTo>
                <a:cubicBezTo>
                  <a:pt x="265" y="49"/>
                  <a:pt x="265" y="49"/>
                  <a:pt x="265" y="49"/>
                </a:cubicBezTo>
                <a:cubicBezTo>
                  <a:pt x="265" y="49"/>
                  <a:pt x="265" y="50"/>
                  <a:pt x="265" y="50"/>
                </a:cubicBezTo>
                <a:cubicBezTo>
                  <a:pt x="265" y="50"/>
                  <a:pt x="266" y="50"/>
                  <a:pt x="266" y="50"/>
                </a:cubicBezTo>
                <a:cubicBezTo>
                  <a:pt x="266" y="50"/>
                  <a:pt x="266" y="50"/>
                  <a:pt x="266" y="50"/>
                </a:cubicBezTo>
                <a:moveTo>
                  <a:pt x="266" y="51"/>
                </a:moveTo>
                <a:cubicBezTo>
                  <a:pt x="266" y="51"/>
                  <a:pt x="266" y="51"/>
                  <a:pt x="267" y="52"/>
                </a:cubicBezTo>
                <a:cubicBezTo>
                  <a:pt x="267" y="52"/>
                  <a:pt x="267" y="51"/>
                  <a:pt x="267" y="51"/>
                </a:cubicBezTo>
                <a:cubicBezTo>
                  <a:pt x="266" y="51"/>
                  <a:pt x="266" y="51"/>
                  <a:pt x="266" y="51"/>
                </a:cubicBezTo>
                <a:moveTo>
                  <a:pt x="267" y="51"/>
                </a:moveTo>
                <a:cubicBezTo>
                  <a:pt x="267" y="51"/>
                  <a:pt x="266" y="51"/>
                  <a:pt x="266" y="51"/>
                </a:cubicBezTo>
                <a:cubicBezTo>
                  <a:pt x="266" y="50"/>
                  <a:pt x="266" y="50"/>
                  <a:pt x="266" y="50"/>
                </a:cubicBezTo>
                <a:cubicBezTo>
                  <a:pt x="266" y="50"/>
                  <a:pt x="266" y="50"/>
                  <a:pt x="266" y="50"/>
                </a:cubicBezTo>
                <a:cubicBezTo>
                  <a:pt x="266" y="50"/>
                  <a:pt x="266" y="50"/>
                  <a:pt x="266" y="50"/>
                </a:cubicBezTo>
                <a:cubicBezTo>
                  <a:pt x="266" y="51"/>
                  <a:pt x="266" y="51"/>
                  <a:pt x="266" y="51"/>
                </a:cubicBezTo>
                <a:cubicBezTo>
                  <a:pt x="266" y="51"/>
                  <a:pt x="266" y="51"/>
                  <a:pt x="267" y="51"/>
                </a:cubicBezTo>
                <a:moveTo>
                  <a:pt x="264" y="49"/>
                </a:moveTo>
                <a:cubicBezTo>
                  <a:pt x="264" y="49"/>
                  <a:pt x="264" y="49"/>
                  <a:pt x="264" y="49"/>
                </a:cubicBezTo>
                <a:cubicBezTo>
                  <a:pt x="264" y="49"/>
                  <a:pt x="264" y="49"/>
                  <a:pt x="264" y="49"/>
                </a:cubicBezTo>
                <a:cubicBezTo>
                  <a:pt x="264" y="49"/>
                  <a:pt x="264" y="49"/>
                  <a:pt x="264" y="49"/>
                </a:cubicBezTo>
                <a:cubicBezTo>
                  <a:pt x="264" y="49"/>
                  <a:pt x="264" y="49"/>
                  <a:pt x="264" y="49"/>
                </a:cubicBezTo>
                <a:cubicBezTo>
                  <a:pt x="264" y="49"/>
                  <a:pt x="264" y="50"/>
                  <a:pt x="265" y="50"/>
                </a:cubicBezTo>
                <a:cubicBezTo>
                  <a:pt x="265" y="50"/>
                  <a:pt x="265" y="50"/>
                  <a:pt x="265" y="50"/>
                </a:cubicBezTo>
                <a:cubicBezTo>
                  <a:pt x="265" y="50"/>
                  <a:pt x="265" y="49"/>
                  <a:pt x="265" y="49"/>
                </a:cubicBezTo>
                <a:cubicBezTo>
                  <a:pt x="264" y="49"/>
                  <a:pt x="264" y="49"/>
                  <a:pt x="264" y="49"/>
                </a:cubicBezTo>
                <a:moveTo>
                  <a:pt x="263" y="47"/>
                </a:moveTo>
                <a:cubicBezTo>
                  <a:pt x="263" y="47"/>
                  <a:pt x="263" y="47"/>
                  <a:pt x="263" y="47"/>
                </a:cubicBezTo>
                <a:cubicBezTo>
                  <a:pt x="263" y="47"/>
                  <a:pt x="263" y="47"/>
                  <a:pt x="263" y="47"/>
                </a:cubicBezTo>
                <a:cubicBezTo>
                  <a:pt x="263" y="47"/>
                  <a:pt x="264" y="47"/>
                  <a:pt x="264" y="47"/>
                </a:cubicBezTo>
                <a:cubicBezTo>
                  <a:pt x="264" y="48"/>
                  <a:pt x="264" y="48"/>
                  <a:pt x="264" y="48"/>
                </a:cubicBezTo>
                <a:cubicBezTo>
                  <a:pt x="264" y="48"/>
                  <a:pt x="264" y="48"/>
                  <a:pt x="264" y="48"/>
                </a:cubicBezTo>
                <a:cubicBezTo>
                  <a:pt x="264" y="48"/>
                  <a:pt x="264" y="48"/>
                  <a:pt x="264" y="48"/>
                </a:cubicBezTo>
                <a:cubicBezTo>
                  <a:pt x="264" y="47"/>
                  <a:pt x="264" y="47"/>
                  <a:pt x="263" y="47"/>
                </a:cubicBezTo>
                <a:moveTo>
                  <a:pt x="264" y="45"/>
                </a:moveTo>
                <a:cubicBezTo>
                  <a:pt x="264" y="46"/>
                  <a:pt x="264" y="46"/>
                  <a:pt x="263" y="46"/>
                </a:cubicBezTo>
                <a:cubicBezTo>
                  <a:pt x="263" y="46"/>
                  <a:pt x="263" y="46"/>
                  <a:pt x="263" y="46"/>
                </a:cubicBezTo>
                <a:cubicBezTo>
                  <a:pt x="263" y="46"/>
                  <a:pt x="263" y="46"/>
                  <a:pt x="263" y="46"/>
                </a:cubicBezTo>
                <a:cubicBezTo>
                  <a:pt x="264" y="46"/>
                  <a:pt x="264" y="46"/>
                  <a:pt x="264" y="45"/>
                </a:cubicBezTo>
                <a:moveTo>
                  <a:pt x="263" y="47"/>
                </a:moveTo>
                <a:cubicBezTo>
                  <a:pt x="263" y="47"/>
                  <a:pt x="263" y="47"/>
                  <a:pt x="263" y="47"/>
                </a:cubicBezTo>
                <a:cubicBezTo>
                  <a:pt x="263" y="47"/>
                  <a:pt x="263" y="47"/>
                  <a:pt x="263" y="47"/>
                </a:cubicBezTo>
                <a:cubicBezTo>
                  <a:pt x="263" y="47"/>
                  <a:pt x="263" y="47"/>
                  <a:pt x="263" y="47"/>
                </a:cubicBezTo>
                <a:moveTo>
                  <a:pt x="263" y="47"/>
                </a:moveTo>
                <a:cubicBezTo>
                  <a:pt x="263" y="47"/>
                  <a:pt x="263" y="47"/>
                  <a:pt x="263" y="47"/>
                </a:cubicBezTo>
                <a:cubicBezTo>
                  <a:pt x="263" y="47"/>
                  <a:pt x="263" y="47"/>
                  <a:pt x="263" y="47"/>
                </a:cubicBezTo>
                <a:cubicBezTo>
                  <a:pt x="263" y="47"/>
                  <a:pt x="263" y="47"/>
                  <a:pt x="263" y="47"/>
                </a:cubicBezTo>
                <a:cubicBezTo>
                  <a:pt x="263" y="47"/>
                  <a:pt x="263" y="48"/>
                  <a:pt x="263" y="48"/>
                </a:cubicBezTo>
                <a:cubicBezTo>
                  <a:pt x="263" y="48"/>
                  <a:pt x="263" y="48"/>
                  <a:pt x="263" y="48"/>
                </a:cubicBezTo>
                <a:cubicBezTo>
                  <a:pt x="263" y="47"/>
                  <a:pt x="263" y="47"/>
                  <a:pt x="263" y="47"/>
                </a:cubicBezTo>
                <a:close/>
                <a:moveTo>
                  <a:pt x="263" y="46"/>
                </a:moveTo>
                <a:cubicBezTo>
                  <a:pt x="263" y="46"/>
                  <a:pt x="263" y="46"/>
                  <a:pt x="263" y="46"/>
                </a:cubicBezTo>
                <a:cubicBezTo>
                  <a:pt x="263" y="46"/>
                  <a:pt x="263" y="46"/>
                  <a:pt x="263" y="46"/>
                </a:cubicBezTo>
                <a:cubicBezTo>
                  <a:pt x="263" y="46"/>
                  <a:pt x="263" y="47"/>
                  <a:pt x="263" y="47"/>
                </a:cubicBezTo>
                <a:cubicBezTo>
                  <a:pt x="263" y="46"/>
                  <a:pt x="263" y="46"/>
                  <a:pt x="263" y="46"/>
                </a:cubicBezTo>
                <a:moveTo>
                  <a:pt x="263" y="47"/>
                </a:moveTo>
                <a:cubicBezTo>
                  <a:pt x="263" y="47"/>
                  <a:pt x="263" y="47"/>
                  <a:pt x="262" y="47"/>
                </a:cubicBezTo>
                <a:cubicBezTo>
                  <a:pt x="263" y="47"/>
                  <a:pt x="263" y="47"/>
                  <a:pt x="263" y="47"/>
                </a:cubicBezTo>
                <a:cubicBezTo>
                  <a:pt x="263" y="47"/>
                  <a:pt x="263" y="47"/>
                  <a:pt x="263" y="47"/>
                </a:cubicBezTo>
                <a:cubicBezTo>
                  <a:pt x="263" y="47"/>
                  <a:pt x="263" y="47"/>
                  <a:pt x="263" y="47"/>
                </a:cubicBezTo>
                <a:cubicBezTo>
                  <a:pt x="263" y="47"/>
                  <a:pt x="263" y="47"/>
                  <a:pt x="263" y="47"/>
                </a:cubicBezTo>
                <a:moveTo>
                  <a:pt x="262" y="46"/>
                </a:moveTo>
                <a:cubicBezTo>
                  <a:pt x="262" y="46"/>
                  <a:pt x="262" y="46"/>
                  <a:pt x="262" y="46"/>
                </a:cubicBezTo>
                <a:cubicBezTo>
                  <a:pt x="262" y="46"/>
                  <a:pt x="262" y="46"/>
                  <a:pt x="263" y="46"/>
                </a:cubicBezTo>
                <a:cubicBezTo>
                  <a:pt x="263" y="46"/>
                  <a:pt x="263" y="46"/>
                  <a:pt x="263" y="46"/>
                </a:cubicBezTo>
                <a:cubicBezTo>
                  <a:pt x="263" y="46"/>
                  <a:pt x="262" y="46"/>
                  <a:pt x="262" y="46"/>
                </a:cubicBezTo>
                <a:moveTo>
                  <a:pt x="262" y="47"/>
                </a:moveTo>
                <a:cubicBezTo>
                  <a:pt x="262" y="47"/>
                  <a:pt x="262" y="47"/>
                  <a:pt x="262" y="47"/>
                </a:cubicBezTo>
                <a:cubicBezTo>
                  <a:pt x="262" y="47"/>
                  <a:pt x="262" y="47"/>
                  <a:pt x="262" y="47"/>
                </a:cubicBezTo>
                <a:cubicBezTo>
                  <a:pt x="262" y="47"/>
                  <a:pt x="262" y="47"/>
                  <a:pt x="262" y="47"/>
                </a:cubicBezTo>
                <a:cubicBezTo>
                  <a:pt x="262" y="47"/>
                  <a:pt x="262" y="47"/>
                  <a:pt x="262" y="47"/>
                </a:cubicBezTo>
                <a:cubicBezTo>
                  <a:pt x="262" y="47"/>
                  <a:pt x="262" y="47"/>
                  <a:pt x="262" y="47"/>
                </a:cubicBezTo>
                <a:cubicBezTo>
                  <a:pt x="262" y="47"/>
                  <a:pt x="262" y="47"/>
                  <a:pt x="262" y="47"/>
                </a:cubicBezTo>
                <a:moveTo>
                  <a:pt x="262" y="46"/>
                </a:moveTo>
                <a:cubicBezTo>
                  <a:pt x="262" y="46"/>
                  <a:pt x="262" y="46"/>
                  <a:pt x="262" y="46"/>
                </a:cubicBezTo>
                <a:cubicBezTo>
                  <a:pt x="262" y="46"/>
                  <a:pt x="262" y="46"/>
                  <a:pt x="262" y="45"/>
                </a:cubicBezTo>
                <a:cubicBezTo>
                  <a:pt x="262" y="45"/>
                  <a:pt x="262" y="45"/>
                  <a:pt x="262" y="45"/>
                </a:cubicBezTo>
                <a:cubicBezTo>
                  <a:pt x="262" y="45"/>
                  <a:pt x="262" y="45"/>
                  <a:pt x="262" y="45"/>
                </a:cubicBezTo>
                <a:cubicBezTo>
                  <a:pt x="262" y="46"/>
                  <a:pt x="262" y="46"/>
                  <a:pt x="262" y="46"/>
                </a:cubicBezTo>
                <a:cubicBezTo>
                  <a:pt x="262" y="46"/>
                  <a:pt x="262" y="46"/>
                  <a:pt x="262" y="46"/>
                </a:cubicBezTo>
                <a:cubicBezTo>
                  <a:pt x="262" y="46"/>
                  <a:pt x="262" y="46"/>
                  <a:pt x="262" y="46"/>
                </a:cubicBezTo>
                <a:moveTo>
                  <a:pt x="262" y="45"/>
                </a:moveTo>
                <a:cubicBezTo>
                  <a:pt x="262" y="45"/>
                  <a:pt x="262" y="45"/>
                  <a:pt x="262" y="45"/>
                </a:cubicBezTo>
                <a:cubicBezTo>
                  <a:pt x="262" y="45"/>
                  <a:pt x="262" y="45"/>
                  <a:pt x="262" y="45"/>
                </a:cubicBezTo>
                <a:cubicBezTo>
                  <a:pt x="262" y="45"/>
                  <a:pt x="262" y="45"/>
                  <a:pt x="262" y="45"/>
                </a:cubicBezTo>
                <a:moveTo>
                  <a:pt x="261" y="46"/>
                </a:moveTo>
                <a:cubicBezTo>
                  <a:pt x="261" y="46"/>
                  <a:pt x="261" y="46"/>
                  <a:pt x="261" y="46"/>
                </a:cubicBezTo>
                <a:cubicBezTo>
                  <a:pt x="261" y="46"/>
                  <a:pt x="262" y="46"/>
                  <a:pt x="262" y="46"/>
                </a:cubicBezTo>
                <a:cubicBezTo>
                  <a:pt x="262" y="46"/>
                  <a:pt x="261" y="46"/>
                  <a:pt x="261" y="46"/>
                </a:cubicBezTo>
                <a:moveTo>
                  <a:pt x="261" y="47"/>
                </a:moveTo>
                <a:cubicBezTo>
                  <a:pt x="261" y="47"/>
                  <a:pt x="261" y="47"/>
                  <a:pt x="261" y="47"/>
                </a:cubicBezTo>
                <a:cubicBezTo>
                  <a:pt x="261" y="47"/>
                  <a:pt x="261" y="47"/>
                  <a:pt x="261" y="47"/>
                </a:cubicBezTo>
                <a:cubicBezTo>
                  <a:pt x="261" y="47"/>
                  <a:pt x="261" y="47"/>
                  <a:pt x="261" y="47"/>
                </a:cubicBezTo>
                <a:cubicBezTo>
                  <a:pt x="261" y="47"/>
                  <a:pt x="261" y="47"/>
                  <a:pt x="261" y="47"/>
                </a:cubicBezTo>
                <a:cubicBezTo>
                  <a:pt x="261" y="47"/>
                  <a:pt x="261" y="47"/>
                  <a:pt x="261" y="47"/>
                </a:cubicBezTo>
                <a:moveTo>
                  <a:pt x="261" y="63"/>
                </a:moveTo>
                <a:cubicBezTo>
                  <a:pt x="261" y="63"/>
                  <a:pt x="261" y="63"/>
                  <a:pt x="261" y="63"/>
                </a:cubicBezTo>
                <a:cubicBezTo>
                  <a:pt x="261" y="63"/>
                  <a:pt x="262" y="62"/>
                  <a:pt x="262" y="62"/>
                </a:cubicBezTo>
                <a:cubicBezTo>
                  <a:pt x="262" y="62"/>
                  <a:pt x="262" y="62"/>
                  <a:pt x="262" y="62"/>
                </a:cubicBezTo>
                <a:cubicBezTo>
                  <a:pt x="262" y="62"/>
                  <a:pt x="262" y="62"/>
                  <a:pt x="261" y="63"/>
                </a:cubicBezTo>
                <a:moveTo>
                  <a:pt x="262" y="50"/>
                </a:moveTo>
                <a:cubicBezTo>
                  <a:pt x="262" y="50"/>
                  <a:pt x="262" y="50"/>
                  <a:pt x="262" y="50"/>
                </a:cubicBezTo>
                <a:cubicBezTo>
                  <a:pt x="262" y="50"/>
                  <a:pt x="262" y="50"/>
                  <a:pt x="262" y="50"/>
                </a:cubicBezTo>
                <a:cubicBezTo>
                  <a:pt x="262" y="50"/>
                  <a:pt x="262" y="49"/>
                  <a:pt x="262" y="49"/>
                </a:cubicBezTo>
                <a:cubicBezTo>
                  <a:pt x="262" y="49"/>
                  <a:pt x="262" y="49"/>
                  <a:pt x="262" y="49"/>
                </a:cubicBezTo>
                <a:cubicBezTo>
                  <a:pt x="262" y="49"/>
                  <a:pt x="262" y="49"/>
                  <a:pt x="262" y="49"/>
                </a:cubicBezTo>
                <a:cubicBezTo>
                  <a:pt x="262" y="49"/>
                  <a:pt x="262" y="49"/>
                  <a:pt x="262" y="49"/>
                </a:cubicBezTo>
                <a:cubicBezTo>
                  <a:pt x="262" y="49"/>
                  <a:pt x="262" y="49"/>
                  <a:pt x="262" y="49"/>
                </a:cubicBezTo>
                <a:cubicBezTo>
                  <a:pt x="262" y="49"/>
                  <a:pt x="262" y="50"/>
                  <a:pt x="262" y="50"/>
                </a:cubicBezTo>
                <a:moveTo>
                  <a:pt x="262" y="52"/>
                </a:moveTo>
                <a:cubicBezTo>
                  <a:pt x="262" y="52"/>
                  <a:pt x="262" y="52"/>
                  <a:pt x="262" y="51"/>
                </a:cubicBezTo>
                <a:cubicBezTo>
                  <a:pt x="262" y="51"/>
                  <a:pt x="262" y="51"/>
                  <a:pt x="262" y="52"/>
                </a:cubicBezTo>
                <a:cubicBezTo>
                  <a:pt x="262" y="52"/>
                  <a:pt x="262" y="52"/>
                  <a:pt x="262" y="52"/>
                </a:cubicBezTo>
                <a:cubicBezTo>
                  <a:pt x="262" y="52"/>
                  <a:pt x="262" y="52"/>
                  <a:pt x="262" y="52"/>
                </a:cubicBezTo>
                <a:close/>
                <a:moveTo>
                  <a:pt x="262" y="53"/>
                </a:moveTo>
                <a:cubicBezTo>
                  <a:pt x="262" y="53"/>
                  <a:pt x="262" y="53"/>
                  <a:pt x="262" y="53"/>
                </a:cubicBezTo>
                <a:cubicBezTo>
                  <a:pt x="262" y="53"/>
                  <a:pt x="262" y="53"/>
                  <a:pt x="262" y="53"/>
                </a:cubicBezTo>
                <a:cubicBezTo>
                  <a:pt x="262" y="53"/>
                  <a:pt x="262" y="53"/>
                  <a:pt x="262" y="53"/>
                </a:cubicBezTo>
                <a:cubicBezTo>
                  <a:pt x="262" y="53"/>
                  <a:pt x="262" y="53"/>
                  <a:pt x="262" y="53"/>
                </a:cubicBezTo>
                <a:cubicBezTo>
                  <a:pt x="262" y="53"/>
                  <a:pt x="262" y="53"/>
                  <a:pt x="262" y="53"/>
                </a:cubicBezTo>
                <a:close/>
                <a:moveTo>
                  <a:pt x="262" y="50"/>
                </a:moveTo>
                <a:cubicBezTo>
                  <a:pt x="262" y="51"/>
                  <a:pt x="262" y="51"/>
                  <a:pt x="262" y="51"/>
                </a:cubicBezTo>
                <a:cubicBezTo>
                  <a:pt x="262" y="51"/>
                  <a:pt x="262" y="51"/>
                  <a:pt x="262" y="51"/>
                </a:cubicBezTo>
                <a:cubicBezTo>
                  <a:pt x="262" y="51"/>
                  <a:pt x="262" y="51"/>
                  <a:pt x="262" y="51"/>
                </a:cubicBezTo>
                <a:cubicBezTo>
                  <a:pt x="262" y="51"/>
                  <a:pt x="262" y="51"/>
                  <a:pt x="262" y="50"/>
                </a:cubicBezTo>
                <a:moveTo>
                  <a:pt x="262" y="50"/>
                </a:moveTo>
                <a:cubicBezTo>
                  <a:pt x="263" y="50"/>
                  <a:pt x="263" y="50"/>
                  <a:pt x="263" y="50"/>
                </a:cubicBezTo>
                <a:cubicBezTo>
                  <a:pt x="263" y="50"/>
                  <a:pt x="263" y="50"/>
                  <a:pt x="263" y="50"/>
                </a:cubicBezTo>
                <a:cubicBezTo>
                  <a:pt x="263" y="50"/>
                  <a:pt x="263" y="50"/>
                  <a:pt x="263" y="50"/>
                </a:cubicBezTo>
                <a:cubicBezTo>
                  <a:pt x="263" y="50"/>
                  <a:pt x="263" y="50"/>
                  <a:pt x="263" y="49"/>
                </a:cubicBezTo>
                <a:cubicBezTo>
                  <a:pt x="263" y="49"/>
                  <a:pt x="263" y="49"/>
                  <a:pt x="263" y="49"/>
                </a:cubicBezTo>
                <a:cubicBezTo>
                  <a:pt x="262" y="49"/>
                  <a:pt x="262" y="50"/>
                  <a:pt x="262" y="50"/>
                </a:cubicBezTo>
                <a:cubicBezTo>
                  <a:pt x="262" y="50"/>
                  <a:pt x="262" y="50"/>
                  <a:pt x="262" y="50"/>
                </a:cubicBezTo>
                <a:cubicBezTo>
                  <a:pt x="262" y="50"/>
                  <a:pt x="262" y="50"/>
                  <a:pt x="262" y="50"/>
                </a:cubicBezTo>
                <a:moveTo>
                  <a:pt x="263" y="52"/>
                </a:moveTo>
                <a:cubicBezTo>
                  <a:pt x="263" y="52"/>
                  <a:pt x="263" y="52"/>
                  <a:pt x="263" y="51"/>
                </a:cubicBezTo>
                <a:cubicBezTo>
                  <a:pt x="262" y="51"/>
                  <a:pt x="262" y="51"/>
                  <a:pt x="262" y="51"/>
                </a:cubicBezTo>
                <a:cubicBezTo>
                  <a:pt x="262" y="52"/>
                  <a:pt x="262" y="52"/>
                  <a:pt x="263" y="52"/>
                </a:cubicBezTo>
                <a:moveTo>
                  <a:pt x="263" y="54"/>
                </a:moveTo>
                <a:cubicBezTo>
                  <a:pt x="263" y="54"/>
                  <a:pt x="263" y="54"/>
                  <a:pt x="263" y="54"/>
                </a:cubicBezTo>
                <a:cubicBezTo>
                  <a:pt x="263" y="53"/>
                  <a:pt x="263" y="53"/>
                  <a:pt x="263" y="53"/>
                </a:cubicBezTo>
                <a:cubicBezTo>
                  <a:pt x="263" y="53"/>
                  <a:pt x="263" y="53"/>
                  <a:pt x="263" y="53"/>
                </a:cubicBezTo>
                <a:cubicBezTo>
                  <a:pt x="263" y="53"/>
                  <a:pt x="262" y="53"/>
                  <a:pt x="262" y="53"/>
                </a:cubicBezTo>
                <a:cubicBezTo>
                  <a:pt x="262" y="53"/>
                  <a:pt x="262" y="53"/>
                  <a:pt x="262" y="53"/>
                </a:cubicBezTo>
                <a:cubicBezTo>
                  <a:pt x="263" y="54"/>
                  <a:pt x="263" y="54"/>
                  <a:pt x="263" y="54"/>
                </a:cubicBezTo>
                <a:moveTo>
                  <a:pt x="263" y="59"/>
                </a:moveTo>
                <a:cubicBezTo>
                  <a:pt x="263" y="59"/>
                  <a:pt x="263" y="59"/>
                  <a:pt x="263" y="58"/>
                </a:cubicBezTo>
                <a:cubicBezTo>
                  <a:pt x="263" y="58"/>
                  <a:pt x="263" y="58"/>
                  <a:pt x="263" y="58"/>
                </a:cubicBezTo>
                <a:cubicBezTo>
                  <a:pt x="263" y="58"/>
                  <a:pt x="263" y="59"/>
                  <a:pt x="263" y="59"/>
                </a:cubicBezTo>
                <a:cubicBezTo>
                  <a:pt x="263" y="59"/>
                  <a:pt x="263" y="59"/>
                  <a:pt x="263" y="59"/>
                </a:cubicBezTo>
                <a:moveTo>
                  <a:pt x="263" y="60"/>
                </a:moveTo>
                <a:cubicBezTo>
                  <a:pt x="263" y="60"/>
                  <a:pt x="263" y="60"/>
                  <a:pt x="263" y="60"/>
                </a:cubicBezTo>
                <a:cubicBezTo>
                  <a:pt x="263" y="60"/>
                  <a:pt x="263" y="60"/>
                  <a:pt x="263" y="60"/>
                </a:cubicBezTo>
                <a:cubicBezTo>
                  <a:pt x="263" y="60"/>
                  <a:pt x="263" y="60"/>
                  <a:pt x="263" y="60"/>
                </a:cubicBezTo>
                <a:cubicBezTo>
                  <a:pt x="263" y="60"/>
                  <a:pt x="263" y="60"/>
                  <a:pt x="263" y="60"/>
                </a:cubicBezTo>
                <a:moveTo>
                  <a:pt x="263" y="60"/>
                </a:moveTo>
                <a:cubicBezTo>
                  <a:pt x="263" y="60"/>
                  <a:pt x="263" y="60"/>
                  <a:pt x="263" y="60"/>
                </a:cubicBezTo>
                <a:cubicBezTo>
                  <a:pt x="263" y="59"/>
                  <a:pt x="263" y="59"/>
                  <a:pt x="263" y="59"/>
                </a:cubicBezTo>
                <a:cubicBezTo>
                  <a:pt x="263" y="59"/>
                  <a:pt x="263" y="60"/>
                  <a:pt x="263" y="60"/>
                </a:cubicBezTo>
                <a:moveTo>
                  <a:pt x="263" y="57"/>
                </a:moveTo>
                <a:cubicBezTo>
                  <a:pt x="263" y="56"/>
                  <a:pt x="263" y="56"/>
                  <a:pt x="263" y="56"/>
                </a:cubicBezTo>
                <a:cubicBezTo>
                  <a:pt x="263" y="56"/>
                  <a:pt x="263" y="57"/>
                  <a:pt x="263" y="57"/>
                </a:cubicBezTo>
                <a:cubicBezTo>
                  <a:pt x="263" y="57"/>
                  <a:pt x="263" y="57"/>
                  <a:pt x="263" y="57"/>
                </a:cubicBezTo>
                <a:cubicBezTo>
                  <a:pt x="263" y="57"/>
                  <a:pt x="263" y="57"/>
                  <a:pt x="263" y="57"/>
                </a:cubicBezTo>
                <a:cubicBezTo>
                  <a:pt x="263" y="57"/>
                  <a:pt x="263" y="57"/>
                  <a:pt x="263" y="57"/>
                </a:cubicBezTo>
                <a:moveTo>
                  <a:pt x="263" y="56"/>
                </a:moveTo>
                <a:cubicBezTo>
                  <a:pt x="263" y="56"/>
                  <a:pt x="263" y="56"/>
                  <a:pt x="263" y="56"/>
                </a:cubicBezTo>
                <a:cubicBezTo>
                  <a:pt x="263" y="56"/>
                  <a:pt x="263" y="56"/>
                  <a:pt x="263" y="56"/>
                </a:cubicBezTo>
                <a:cubicBezTo>
                  <a:pt x="263" y="56"/>
                  <a:pt x="263" y="56"/>
                  <a:pt x="263" y="56"/>
                </a:cubicBezTo>
                <a:moveTo>
                  <a:pt x="263" y="52"/>
                </a:moveTo>
                <a:cubicBezTo>
                  <a:pt x="263" y="53"/>
                  <a:pt x="263" y="53"/>
                  <a:pt x="263" y="53"/>
                </a:cubicBezTo>
                <a:cubicBezTo>
                  <a:pt x="263" y="53"/>
                  <a:pt x="263" y="53"/>
                  <a:pt x="263" y="53"/>
                </a:cubicBezTo>
                <a:cubicBezTo>
                  <a:pt x="263" y="53"/>
                  <a:pt x="263" y="53"/>
                  <a:pt x="263" y="53"/>
                </a:cubicBezTo>
                <a:cubicBezTo>
                  <a:pt x="263" y="53"/>
                  <a:pt x="263" y="53"/>
                  <a:pt x="264" y="53"/>
                </a:cubicBezTo>
                <a:cubicBezTo>
                  <a:pt x="263" y="53"/>
                  <a:pt x="263" y="53"/>
                  <a:pt x="263" y="52"/>
                </a:cubicBezTo>
                <a:moveTo>
                  <a:pt x="263" y="51"/>
                </a:moveTo>
                <a:cubicBezTo>
                  <a:pt x="263" y="51"/>
                  <a:pt x="264" y="51"/>
                  <a:pt x="264" y="51"/>
                </a:cubicBezTo>
                <a:cubicBezTo>
                  <a:pt x="264" y="51"/>
                  <a:pt x="264" y="51"/>
                  <a:pt x="264" y="51"/>
                </a:cubicBezTo>
                <a:cubicBezTo>
                  <a:pt x="265" y="51"/>
                  <a:pt x="265" y="51"/>
                  <a:pt x="265" y="51"/>
                </a:cubicBezTo>
                <a:cubicBezTo>
                  <a:pt x="264" y="51"/>
                  <a:pt x="264" y="51"/>
                  <a:pt x="263" y="51"/>
                </a:cubicBezTo>
                <a:moveTo>
                  <a:pt x="264" y="50"/>
                </a:moveTo>
                <a:cubicBezTo>
                  <a:pt x="264" y="50"/>
                  <a:pt x="265" y="50"/>
                  <a:pt x="265" y="50"/>
                </a:cubicBezTo>
                <a:cubicBezTo>
                  <a:pt x="265" y="50"/>
                  <a:pt x="265" y="50"/>
                  <a:pt x="265" y="50"/>
                </a:cubicBezTo>
                <a:cubicBezTo>
                  <a:pt x="265" y="50"/>
                  <a:pt x="265" y="50"/>
                  <a:pt x="265" y="50"/>
                </a:cubicBezTo>
                <a:lnTo>
                  <a:pt x="264" y="50"/>
                </a:lnTo>
                <a:close/>
                <a:moveTo>
                  <a:pt x="265" y="50"/>
                </a:moveTo>
                <a:cubicBezTo>
                  <a:pt x="264" y="50"/>
                  <a:pt x="264" y="50"/>
                  <a:pt x="263" y="50"/>
                </a:cubicBezTo>
                <a:cubicBezTo>
                  <a:pt x="263" y="50"/>
                  <a:pt x="263" y="50"/>
                  <a:pt x="263" y="50"/>
                </a:cubicBezTo>
                <a:cubicBezTo>
                  <a:pt x="263" y="50"/>
                  <a:pt x="263" y="50"/>
                  <a:pt x="263" y="50"/>
                </a:cubicBezTo>
                <a:cubicBezTo>
                  <a:pt x="263" y="50"/>
                  <a:pt x="263" y="50"/>
                  <a:pt x="263" y="50"/>
                </a:cubicBezTo>
                <a:cubicBezTo>
                  <a:pt x="263" y="50"/>
                  <a:pt x="263" y="50"/>
                  <a:pt x="263" y="50"/>
                </a:cubicBezTo>
                <a:cubicBezTo>
                  <a:pt x="263" y="50"/>
                  <a:pt x="263" y="50"/>
                  <a:pt x="263" y="50"/>
                </a:cubicBezTo>
                <a:cubicBezTo>
                  <a:pt x="263" y="50"/>
                  <a:pt x="263" y="50"/>
                  <a:pt x="263" y="50"/>
                </a:cubicBezTo>
                <a:cubicBezTo>
                  <a:pt x="263" y="50"/>
                  <a:pt x="263" y="51"/>
                  <a:pt x="263" y="51"/>
                </a:cubicBezTo>
                <a:cubicBezTo>
                  <a:pt x="263" y="51"/>
                  <a:pt x="263" y="51"/>
                  <a:pt x="263" y="51"/>
                </a:cubicBezTo>
                <a:cubicBezTo>
                  <a:pt x="263" y="50"/>
                  <a:pt x="264" y="50"/>
                  <a:pt x="265" y="50"/>
                </a:cubicBezTo>
                <a:moveTo>
                  <a:pt x="263" y="52"/>
                </a:moveTo>
                <a:cubicBezTo>
                  <a:pt x="263" y="52"/>
                  <a:pt x="263" y="52"/>
                  <a:pt x="263" y="52"/>
                </a:cubicBezTo>
                <a:cubicBezTo>
                  <a:pt x="263" y="52"/>
                  <a:pt x="263" y="52"/>
                  <a:pt x="264" y="52"/>
                </a:cubicBezTo>
                <a:cubicBezTo>
                  <a:pt x="264" y="52"/>
                  <a:pt x="264" y="52"/>
                  <a:pt x="264" y="51"/>
                </a:cubicBezTo>
                <a:cubicBezTo>
                  <a:pt x="264" y="51"/>
                  <a:pt x="263" y="51"/>
                  <a:pt x="263" y="51"/>
                </a:cubicBezTo>
                <a:cubicBezTo>
                  <a:pt x="263" y="51"/>
                  <a:pt x="263" y="51"/>
                  <a:pt x="263" y="51"/>
                </a:cubicBezTo>
                <a:cubicBezTo>
                  <a:pt x="263" y="52"/>
                  <a:pt x="263" y="52"/>
                  <a:pt x="263" y="52"/>
                </a:cubicBezTo>
                <a:cubicBezTo>
                  <a:pt x="263" y="52"/>
                  <a:pt x="263" y="52"/>
                  <a:pt x="263" y="52"/>
                </a:cubicBezTo>
                <a:moveTo>
                  <a:pt x="263" y="48"/>
                </a:moveTo>
                <a:cubicBezTo>
                  <a:pt x="263" y="48"/>
                  <a:pt x="263" y="48"/>
                  <a:pt x="263" y="48"/>
                </a:cubicBezTo>
                <a:cubicBezTo>
                  <a:pt x="263" y="49"/>
                  <a:pt x="263" y="49"/>
                  <a:pt x="263" y="49"/>
                </a:cubicBezTo>
                <a:cubicBezTo>
                  <a:pt x="263" y="49"/>
                  <a:pt x="263" y="49"/>
                  <a:pt x="263" y="49"/>
                </a:cubicBezTo>
                <a:cubicBezTo>
                  <a:pt x="263" y="48"/>
                  <a:pt x="263" y="48"/>
                  <a:pt x="263" y="48"/>
                </a:cubicBezTo>
                <a:close/>
                <a:moveTo>
                  <a:pt x="263" y="47"/>
                </a:moveTo>
                <a:cubicBezTo>
                  <a:pt x="263" y="47"/>
                  <a:pt x="263" y="47"/>
                  <a:pt x="263" y="47"/>
                </a:cubicBezTo>
                <a:cubicBezTo>
                  <a:pt x="263" y="47"/>
                  <a:pt x="263" y="47"/>
                  <a:pt x="263" y="47"/>
                </a:cubicBezTo>
                <a:cubicBezTo>
                  <a:pt x="263" y="47"/>
                  <a:pt x="263" y="47"/>
                  <a:pt x="263" y="47"/>
                </a:cubicBezTo>
                <a:moveTo>
                  <a:pt x="262" y="48"/>
                </a:moveTo>
                <a:cubicBezTo>
                  <a:pt x="262" y="49"/>
                  <a:pt x="262" y="49"/>
                  <a:pt x="262" y="49"/>
                </a:cubicBezTo>
                <a:cubicBezTo>
                  <a:pt x="262" y="49"/>
                  <a:pt x="262" y="49"/>
                  <a:pt x="262" y="49"/>
                </a:cubicBezTo>
                <a:cubicBezTo>
                  <a:pt x="262" y="48"/>
                  <a:pt x="262" y="48"/>
                  <a:pt x="262" y="48"/>
                </a:cubicBezTo>
                <a:cubicBezTo>
                  <a:pt x="262" y="48"/>
                  <a:pt x="262" y="48"/>
                  <a:pt x="262" y="48"/>
                </a:cubicBezTo>
                <a:moveTo>
                  <a:pt x="262" y="48"/>
                </a:moveTo>
                <a:cubicBezTo>
                  <a:pt x="262" y="48"/>
                  <a:pt x="262" y="48"/>
                  <a:pt x="262" y="48"/>
                </a:cubicBezTo>
                <a:cubicBezTo>
                  <a:pt x="262" y="48"/>
                  <a:pt x="262" y="48"/>
                  <a:pt x="262" y="48"/>
                </a:cubicBezTo>
                <a:cubicBezTo>
                  <a:pt x="263" y="48"/>
                  <a:pt x="263" y="48"/>
                  <a:pt x="263" y="48"/>
                </a:cubicBezTo>
                <a:cubicBezTo>
                  <a:pt x="262" y="48"/>
                  <a:pt x="262" y="48"/>
                  <a:pt x="262" y="48"/>
                </a:cubicBezTo>
                <a:moveTo>
                  <a:pt x="262" y="47"/>
                </a:moveTo>
                <a:cubicBezTo>
                  <a:pt x="262" y="47"/>
                  <a:pt x="262" y="47"/>
                  <a:pt x="262" y="47"/>
                </a:cubicBezTo>
                <a:cubicBezTo>
                  <a:pt x="262" y="47"/>
                  <a:pt x="262" y="47"/>
                  <a:pt x="262" y="47"/>
                </a:cubicBezTo>
                <a:cubicBezTo>
                  <a:pt x="262" y="47"/>
                  <a:pt x="262" y="47"/>
                  <a:pt x="262" y="47"/>
                </a:cubicBezTo>
                <a:cubicBezTo>
                  <a:pt x="262" y="47"/>
                  <a:pt x="262" y="47"/>
                  <a:pt x="262" y="47"/>
                </a:cubicBezTo>
                <a:cubicBezTo>
                  <a:pt x="262" y="47"/>
                  <a:pt x="262" y="47"/>
                  <a:pt x="262" y="47"/>
                </a:cubicBezTo>
                <a:cubicBezTo>
                  <a:pt x="262" y="47"/>
                  <a:pt x="262" y="47"/>
                  <a:pt x="262" y="47"/>
                </a:cubicBezTo>
                <a:close/>
                <a:moveTo>
                  <a:pt x="262" y="46"/>
                </a:moveTo>
                <a:cubicBezTo>
                  <a:pt x="262" y="46"/>
                  <a:pt x="262" y="46"/>
                  <a:pt x="262" y="46"/>
                </a:cubicBezTo>
                <a:cubicBezTo>
                  <a:pt x="262" y="46"/>
                  <a:pt x="262" y="46"/>
                  <a:pt x="262" y="46"/>
                </a:cubicBezTo>
                <a:cubicBezTo>
                  <a:pt x="262" y="46"/>
                  <a:pt x="262" y="46"/>
                  <a:pt x="262" y="46"/>
                </a:cubicBezTo>
                <a:cubicBezTo>
                  <a:pt x="261" y="46"/>
                  <a:pt x="261" y="46"/>
                  <a:pt x="261" y="46"/>
                </a:cubicBezTo>
                <a:cubicBezTo>
                  <a:pt x="261" y="46"/>
                  <a:pt x="261" y="46"/>
                  <a:pt x="261" y="46"/>
                </a:cubicBezTo>
                <a:cubicBezTo>
                  <a:pt x="261" y="46"/>
                  <a:pt x="262" y="46"/>
                  <a:pt x="262" y="46"/>
                </a:cubicBezTo>
                <a:moveTo>
                  <a:pt x="261" y="47"/>
                </a:moveTo>
                <a:cubicBezTo>
                  <a:pt x="262" y="47"/>
                  <a:pt x="262" y="47"/>
                  <a:pt x="262" y="47"/>
                </a:cubicBezTo>
                <a:cubicBezTo>
                  <a:pt x="262" y="47"/>
                  <a:pt x="262" y="47"/>
                  <a:pt x="262" y="47"/>
                </a:cubicBezTo>
                <a:cubicBezTo>
                  <a:pt x="262" y="47"/>
                  <a:pt x="262" y="47"/>
                  <a:pt x="262" y="47"/>
                </a:cubicBezTo>
                <a:cubicBezTo>
                  <a:pt x="261" y="47"/>
                  <a:pt x="261" y="47"/>
                  <a:pt x="261" y="47"/>
                </a:cubicBezTo>
                <a:close/>
                <a:moveTo>
                  <a:pt x="262" y="48"/>
                </a:moveTo>
                <a:cubicBezTo>
                  <a:pt x="261" y="48"/>
                  <a:pt x="261" y="48"/>
                  <a:pt x="261" y="48"/>
                </a:cubicBezTo>
                <a:cubicBezTo>
                  <a:pt x="261" y="48"/>
                  <a:pt x="261" y="48"/>
                  <a:pt x="261" y="48"/>
                </a:cubicBezTo>
                <a:cubicBezTo>
                  <a:pt x="262" y="48"/>
                  <a:pt x="262" y="48"/>
                  <a:pt x="262" y="48"/>
                </a:cubicBezTo>
                <a:cubicBezTo>
                  <a:pt x="262" y="48"/>
                  <a:pt x="262" y="48"/>
                  <a:pt x="262" y="48"/>
                </a:cubicBezTo>
                <a:cubicBezTo>
                  <a:pt x="262" y="48"/>
                  <a:pt x="262" y="48"/>
                  <a:pt x="262" y="48"/>
                </a:cubicBezTo>
                <a:moveTo>
                  <a:pt x="262" y="48"/>
                </a:moveTo>
                <a:cubicBezTo>
                  <a:pt x="262" y="49"/>
                  <a:pt x="262" y="49"/>
                  <a:pt x="262" y="49"/>
                </a:cubicBezTo>
                <a:cubicBezTo>
                  <a:pt x="262" y="49"/>
                  <a:pt x="262" y="49"/>
                  <a:pt x="262" y="49"/>
                </a:cubicBezTo>
                <a:cubicBezTo>
                  <a:pt x="262" y="49"/>
                  <a:pt x="262" y="49"/>
                  <a:pt x="262" y="49"/>
                </a:cubicBezTo>
                <a:cubicBezTo>
                  <a:pt x="262" y="49"/>
                  <a:pt x="262" y="49"/>
                  <a:pt x="262" y="48"/>
                </a:cubicBezTo>
                <a:close/>
                <a:moveTo>
                  <a:pt x="262" y="48"/>
                </a:moveTo>
                <a:cubicBezTo>
                  <a:pt x="262" y="48"/>
                  <a:pt x="262" y="48"/>
                  <a:pt x="262" y="48"/>
                </a:cubicBezTo>
                <a:cubicBezTo>
                  <a:pt x="262" y="48"/>
                  <a:pt x="262" y="48"/>
                  <a:pt x="262" y="48"/>
                </a:cubicBezTo>
                <a:cubicBezTo>
                  <a:pt x="262" y="48"/>
                  <a:pt x="262" y="48"/>
                  <a:pt x="262" y="48"/>
                </a:cubicBezTo>
                <a:cubicBezTo>
                  <a:pt x="262" y="48"/>
                  <a:pt x="262" y="48"/>
                  <a:pt x="262" y="48"/>
                </a:cubicBezTo>
                <a:moveTo>
                  <a:pt x="263" y="48"/>
                </a:moveTo>
                <a:cubicBezTo>
                  <a:pt x="263" y="48"/>
                  <a:pt x="263" y="48"/>
                  <a:pt x="263" y="48"/>
                </a:cubicBezTo>
                <a:cubicBezTo>
                  <a:pt x="263" y="48"/>
                  <a:pt x="263" y="48"/>
                  <a:pt x="263" y="48"/>
                </a:cubicBezTo>
                <a:cubicBezTo>
                  <a:pt x="263" y="48"/>
                  <a:pt x="263" y="48"/>
                  <a:pt x="263" y="48"/>
                </a:cubicBezTo>
                <a:cubicBezTo>
                  <a:pt x="263" y="48"/>
                  <a:pt x="263" y="48"/>
                  <a:pt x="263" y="48"/>
                </a:cubicBezTo>
                <a:moveTo>
                  <a:pt x="263" y="49"/>
                </a:moveTo>
                <a:cubicBezTo>
                  <a:pt x="263" y="49"/>
                  <a:pt x="263" y="49"/>
                  <a:pt x="263" y="49"/>
                </a:cubicBezTo>
                <a:cubicBezTo>
                  <a:pt x="263" y="49"/>
                  <a:pt x="263" y="49"/>
                  <a:pt x="263" y="49"/>
                </a:cubicBezTo>
                <a:cubicBezTo>
                  <a:pt x="263" y="49"/>
                  <a:pt x="263" y="49"/>
                  <a:pt x="263" y="49"/>
                </a:cubicBezTo>
                <a:cubicBezTo>
                  <a:pt x="263" y="49"/>
                  <a:pt x="263" y="49"/>
                  <a:pt x="263" y="49"/>
                </a:cubicBezTo>
                <a:cubicBezTo>
                  <a:pt x="263" y="49"/>
                  <a:pt x="263" y="49"/>
                  <a:pt x="263" y="49"/>
                </a:cubicBezTo>
                <a:cubicBezTo>
                  <a:pt x="263" y="49"/>
                  <a:pt x="263" y="49"/>
                  <a:pt x="263" y="49"/>
                </a:cubicBezTo>
                <a:cubicBezTo>
                  <a:pt x="263" y="49"/>
                  <a:pt x="264" y="49"/>
                  <a:pt x="264" y="49"/>
                </a:cubicBezTo>
                <a:cubicBezTo>
                  <a:pt x="264" y="49"/>
                  <a:pt x="264" y="49"/>
                  <a:pt x="264" y="49"/>
                </a:cubicBezTo>
                <a:cubicBezTo>
                  <a:pt x="264" y="49"/>
                  <a:pt x="264" y="49"/>
                  <a:pt x="264" y="49"/>
                </a:cubicBezTo>
                <a:cubicBezTo>
                  <a:pt x="263" y="49"/>
                  <a:pt x="263" y="49"/>
                  <a:pt x="263" y="49"/>
                </a:cubicBezTo>
                <a:cubicBezTo>
                  <a:pt x="263" y="49"/>
                  <a:pt x="263" y="49"/>
                  <a:pt x="263" y="49"/>
                </a:cubicBezTo>
                <a:cubicBezTo>
                  <a:pt x="263" y="49"/>
                  <a:pt x="263" y="49"/>
                  <a:pt x="263" y="49"/>
                </a:cubicBezTo>
                <a:cubicBezTo>
                  <a:pt x="264" y="49"/>
                  <a:pt x="264" y="49"/>
                  <a:pt x="264" y="49"/>
                </a:cubicBezTo>
                <a:cubicBezTo>
                  <a:pt x="264" y="49"/>
                  <a:pt x="263" y="49"/>
                  <a:pt x="263" y="49"/>
                </a:cubicBezTo>
                <a:moveTo>
                  <a:pt x="264" y="48"/>
                </a:moveTo>
                <a:cubicBezTo>
                  <a:pt x="264" y="48"/>
                  <a:pt x="264" y="48"/>
                  <a:pt x="264" y="48"/>
                </a:cubicBezTo>
                <a:cubicBezTo>
                  <a:pt x="264" y="48"/>
                  <a:pt x="264" y="48"/>
                  <a:pt x="264" y="48"/>
                </a:cubicBezTo>
                <a:close/>
                <a:moveTo>
                  <a:pt x="264" y="49"/>
                </a:moveTo>
                <a:cubicBezTo>
                  <a:pt x="264" y="50"/>
                  <a:pt x="263" y="50"/>
                  <a:pt x="263" y="50"/>
                </a:cubicBezTo>
                <a:cubicBezTo>
                  <a:pt x="263" y="50"/>
                  <a:pt x="264" y="50"/>
                  <a:pt x="264" y="49"/>
                </a:cubicBezTo>
                <a:cubicBezTo>
                  <a:pt x="263" y="49"/>
                  <a:pt x="263" y="49"/>
                  <a:pt x="263" y="49"/>
                </a:cubicBezTo>
                <a:cubicBezTo>
                  <a:pt x="263" y="49"/>
                  <a:pt x="263" y="49"/>
                  <a:pt x="263" y="49"/>
                </a:cubicBezTo>
                <a:cubicBezTo>
                  <a:pt x="263" y="49"/>
                  <a:pt x="263" y="49"/>
                  <a:pt x="263" y="49"/>
                </a:cubicBezTo>
                <a:cubicBezTo>
                  <a:pt x="263" y="49"/>
                  <a:pt x="263" y="49"/>
                  <a:pt x="263" y="49"/>
                </a:cubicBezTo>
                <a:cubicBezTo>
                  <a:pt x="263" y="50"/>
                  <a:pt x="263" y="50"/>
                  <a:pt x="263" y="50"/>
                </a:cubicBezTo>
                <a:cubicBezTo>
                  <a:pt x="263" y="50"/>
                  <a:pt x="263" y="50"/>
                  <a:pt x="263" y="50"/>
                </a:cubicBezTo>
                <a:cubicBezTo>
                  <a:pt x="263" y="50"/>
                  <a:pt x="263" y="50"/>
                  <a:pt x="263" y="50"/>
                </a:cubicBezTo>
                <a:cubicBezTo>
                  <a:pt x="264" y="50"/>
                  <a:pt x="264" y="50"/>
                  <a:pt x="264" y="50"/>
                </a:cubicBezTo>
                <a:cubicBezTo>
                  <a:pt x="264" y="50"/>
                  <a:pt x="264" y="50"/>
                  <a:pt x="264" y="49"/>
                </a:cubicBezTo>
                <a:moveTo>
                  <a:pt x="265" y="52"/>
                </a:moveTo>
                <a:cubicBezTo>
                  <a:pt x="265" y="52"/>
                  <a:pt x="265" y="52"/>
                  <a:pt x="265" y="52"/>
                </a:cubicBezTo>
                <a:cubicBezTo>
                  <a:pt x="265" y="52"/>
                  <a:pt x="265" y="52"/>
                  <a:pt x="265" y="52"/>
                </a:cubicBezTo>
                <a:cubicBezTo>
                  <a:pt x="265" y="52"/>
                  <a:pt x="265" y="52"/>
                  <a:pt x="265" y="52"/>
                </a:cubicBezTo>
                <a:moveTo>
                  <a:pt x="265" y="52"/>
                </a:moveTo>
                <a:cubicBezTo>
                  <a:pt x="265" y="52"/>
                  <a:pt x="265" y="52"/>
                  <a:pt x="265" y="52"/>
                </a:cubicBezTo>
                <a:cubicBezTo>
                  <a:pt x="265" y="52"/>
                  <a:pt x="265" y="51"/>
                  <a:pt x="264" y="51"/>
                </a:cubicBezTo>
                <a:cubicBezTo>
                  <a:pt x="264" y="52"/>
                  <a:pt x="264" y="52"/>
                  <a:pt x="264" y="52"/>
                </a:cubicBezTo>
                <a:cubicBezTo>
                  <a:pt x="264" y="52"/>
                  <a:pt x="264" y="52"/>
                  <a:pt x="264" y="52"/>
                </a:cubicBezTo>
                <a:cubicBezTo>
                  <a:pt x="264" y="52"/>
                  <a:pt x="263" y="52"/>
                  <a:pt x="263" y="52"/>
                </a:cubicBezTo>
                <a:cubicBezTo>
                  <a:pt x="263" y="52"/>
                  <a:pt x="263" y="52"/>
                  <a:pt x="263" y="52"/>
                </a:cubicBezTo>
                <a:cubicBezTo>
                  <a:pt x="263" y="52"/>
                  <a:pt x="263" y="52"/>
                  <a:pt x="263" y="52"/>
                </a:cubicBezTo>
                <a:cubicBezTo>
                  <a:pt x="263" y="52"/>
                  <a:pt x="263" y="52"/>
                  <a:pt x="263" y="52"/>
                </a:cubicBezTo>
                <a:cubicBezTo>
                  <a:pt x="264" y="52"/>
                  <a:pt x="264" y="52"/>
                  <a:pt x="264" y="52"/>
                </a:cubicBezTo>
                <a:cubicBezTo>
                  <a:pt x="264" y="52"/>
                  <a:pt x="264" y="52"/>
                  <a:pt x="264" y="52"/>
                </a:cubicBezTo>
                <a:cubicBezTo>
                  <a:pt x="264" y="52"/>
                  <a:pt x="265" y="52"/>
                  <a:pt x="265" y="52"/>
                </a:cubicBezTo>
                <a:moveTo>
                  <a:pt x="264" y="57"/>
                </a:moveTo>
                <a:cubicBezTo>
                  <a:pt x="264" y="57"/>
                  <a:pt x="264" y="57"/>
                  <a:pt x="264" y="57"/>
                </a:cubicBezTo>
                <a:cubicBezTo>
                  <a:pt x="264" y="57"/>
                  <a:pt x="264" y="57"/>
                  <a:pt x="264" y="57"/>
                </a:cubicBezTo>
                <a:cubicBezTo>
                  <a:pt x="264" y="57"/>
                  <a:pt x="264" y="57"/>
                  <a:pt x="264" y="57"/>
                </a:cubicBezTo>
                <a:cubicBezTo>
                  <a:pt x="264" y="57"/>
                  <a:pt x="264" y="57"/>
                  <a:pt x="264" y="57"/>
                </a:cubicBezTo>
                <a:cubicBezTo>
                  <a:pt x="264" y="57"/>
                  <a:pt x="264" y="57"/>
                  <a:pt x="264" y="57"/>
                </a:cubicBezTo>
                <a:moveTo>
                  <a:pt x="264" y="55"/>
                </a:moveTo>
                <a:cubicBezTo>
                  <a:pt x="264" y="54"/>
                  <a:pt x="263" y="54"/>
                  <a:pt x="263" y="53"/>
                </a:cubicBezTo>
                <a:cubicBezTo>
                  <a:pt x="263" y="53"/>
                  <a:pt x="263" y="53"/>
                  <a:pt x="263" y="53"/>
                </a:cubicBezTo>
                <a:cubicBezTo>
                  <a:pt x="263" y="53"/>
                  <a:pt x="263" y="53"/>
                  <a:pt x="263" y="54"/>
                </a:cubicBezTo>
                <a:cubicBezTo>
                  <a:pt x="263" y="54"/>
                  <a:pt x="263" y="54"/>
                  <a:pt x="263" y="54"/>
                </a:cubicBezTo>
                <a:cubicBezTo>
                  <a:pt x="263" y="54"/>
                  <a:pt x="263" y="54"/>
                  <a:pt x="263" y="54"/>
                </a:cubicBezTo>
                <a:cubicBezTo>
                  <a:pt x="263" y="55"/>
                  <a:pt x="264" y="55"/>
                  <a:pt x="264" y="55"/>
                </a:cubicBezTo>
                <a:moveTo>
                  <a:pt x="262" y="44"/>
                </a:moveTo>
                <a:cubicBezTo>
                  <a:pt x="262" y="44"/>
                  <a:pt x="261" y="44"/>
                  <a:pt x="261" y="44"/>
                </a:cubicBezTo>
                <a:cubicBezTo>
                  <a:pt x="261" y="44"/>
                  <a:pt x="260" y="44"/>
                  <a:pt x="260" y="44"/>
                </a:cubicBezTo>
                <a:cubicBezTo>
                  <a:pt x="261" y="44"/>
                  <a:pt x="261" y="44"/>
                  <a:pt x="261" y="44"/>
                </a:cubicBezTo>
                <a:cubicBezTo>
                  <a:pt x="261" y="44"/>
                  <a:pt x="261" y="44"/>
                  <a:pt x="260" y="44"/>
                </a:cubicBezTo>
                <a:cubicBezTo>
                  <a:pt x="260" y="44"/>
                  <a:pt x="260" y="44"/>
                  <a:pt x="260" y="44"/>
                </a:cubicBezTo>
                <a:cubicBezTo>
                  <a:pt x="260" y="44"/>
                  <a:pt x="260" y="44"/>
                  <a:pt x="260" y="44"/>
                </a:cubicBezTo>
                <a:cubicBezTo>
                  <a:pt x="261" y="44"/>
                  <a:pt x="261" y="44"/>
                  <a:pt x="261" y="45"/>
                </a:cubicBezTo>
                <a:cubicBezTo>
                  <a:pt x="262" y="44"/>
                  <a:pt x="262" y="44"/>
                  <a:pt x="262" y="44"/>
                </a:cubicBezTo>
                <a:moveTo>
                  <a:pt x="261" y="45"/>
                </a:moveTo>
                <a:cubicBezTo>
                  <a:pt x="261" y="45"/>
                  <a:pt x="260" y="44"/>
                  <a:pt x="260" y="44"/>
                </a:cubicBezTo>
                <a:cubicBezTo>
                  <a:pt x="260" y="44"/>
                  <a:pt x="260" y="44"/>
                  <a:pt x="260" y="44"/>
                </a:cubicBezTo>
                <a:cubicBezTo>
                  <a:pt x="260" y="44"/>
                  <a:pt x="260" y="44"/>
                  <a:pt x="260" y="44"/>
                </a:cubicBezTo>
                <a:cubicBezTo>
                  <a:pt x="260" y="44"/>
                  <a:pt x="261" y="45"/>
                  <a:pt x="261" y="45"/>
                </a:cubicBezTo>
                <a:moveTo>
                  <a:pt x="260" y="45"/>
                </a:moveTo>
                <a:cubicBezTo>
                  <a:pt x="261" y="45"/>
                  <a:pt x="261" y="45"/>
                  <a:pt x="261" y="45"/>
                </a:cubicBezTo>
                <a:cubicBezTo>
                  <a:pt x="260" y="45"/>
                  <a:pt x="260" y="45"/>
                  <a:pt x="260" y="45"/>
                </a:cubicBezTo>
                <a:cubicBezTo>
                  <a:pt x="260" y="45"/>
                  <a:pt x="260" y="45"/>
                  <a:pt x="260" y="45"/>
                </a:cubicBezTo>
                <a:moveTo>
                  <a:pt x="261" y="45"/>
                </a:moveTo>
                <a:cubicBezTo>
                  <a:pt x="261" y="45"/>
                  <a:pt x="261" y="45"/>
                  <a:pt x="261" y="45"/>
                </a:cubicBezTo>
                <a:cubicBezTo>
                  <a:pt x="261" y="45"/>
                  <a:pt x="261" y="45"/>
                  <a:pt x="261" y="45"/>
                </a:cubicBezTo>
                <a:cubicBezTo>
                  <a:pt x="261" y="45"/>
                  <a:pt x="261" y="45"/>
                  <a:pt x="261" y="45"/>
                </a:cubicBezTo>
                <a:cubicBezTo>
                  <a:pt x="261" y="45"/>
                  <a:pt x="261" y="45"/>
                  <a:pt x="261" y="45"/>
                </a:cubicBezTo>
                <a:cubicBezTo>
                  <a:pt x="261" y="45"/>
                  <a:pt x="261" y="45"/>
                  <a:pt x="261" y="45"/>
                </a:cubicBezTo>
                <a:moveTo>
                  <a:pt x="261" y="46"/>
                </a:moveTo>
                <a:cubicBezTo>
                  <a:pt x="261" y="46"/>
                  <a:pt x="261" y="46"/>
                  <a:pt x="261" y="46"/>
                </a:cubicBezTo>
                <a:cubicBezTo>
                  <a:pt x="261" y="46"/>
                  <a:pt x="261" y="46"/>
                  <a:pt x="261" y="46"/>
                </a:cubicBezTo>
                <a:cubicBezTo>
                  <a:pt x="261" y="46"/>
                  <a:pt x="261" y="46"/>
                  <a:pt x="261" y="46"/>
                </a:cubicBezTo>
                <a:cubicBezTo>
                  <a:pt x="261" y="46"/>
                  <a:pt x="260" y="46"/>
                  <a:pt x="260" y="46"/>
                </a:cubicBezTo>
                <a:cubicBezTo>
                  <a:pt x="260" y="46"/>
                  <a:pt x="260" y="46"/>
                  <a:pt x="261" y="46"/>
                </a:cubicBezTo>
                <a:moveTo>
                  <a:pt x="261" y="47"/>
                </a:moveTo>
                <a:cubicBezTo>
                  <a:pt x="261" y="46"/>
                  <a:pt x="261" y="46"/>
                  <a:pt x="260" y="46"/>
                </a:cubicBezTo>
                <a:cubicBezTo>
                  <a:pt x="260" y="46"/>
                  <a:pt x="261" y="46"/>
                  <a:pt x="261" y="46"/>
                </a:cubicBezTo>
                <a:cubicBezTo>
                  <a:pt x="261" y="46"/>
                  <a:pt x="261" y="46"/>
                  <a:pt x="261" y="46"/>
                </a:cubicBezTo>
                <a:cubicBezTo>
                  <a:pt x="261" y="46"/>
                  <a:pt x="261" y="46"/>
                  <a:pt x="261" y="47"/>
                </a:cubicBezTo>
                <a:moveTo>
                  <a:pt x="261" y="47"/>
                </a:moveTo>
                <a:cubicBezTo>
                  <a:pt x="260" y="47"/>
                  <a:pt x="260" y="47"/>
                  <a:pt x="260" y="47"/>
                </a:cubicBezTo>
                <a:cubicBezTo>
                  <a:pt x="261" y="47"/>
                  <a:pt x="261" y="47"/>
                  <a:pt x="261" y="47"/>
                </a:cubicBezTo>
                <a:cubicBezTo>
                  <a:pt x="261" y="47"/>
                  <a:pt x="261" y="47"/>
                  <a:pt x="261" y="47"/>
                </a:cubicBezTo>
                <a:cubicBezTo>
                  <a:pt x="261" y="47"/>
                  <a:pt x="261" y="47"/>
                  <a:pt x="261" y="47"/>
                </a:cubicBezTo>
                <a:moveTo>
                  <a:pt x="261" y="42"/>
                </a:moveTo>
                <a:cubicBezTo>
                  <a:pt x="261" y="42"/>
                  <a:pt x="261" y="42"/>
                  <a:pt x="261" y="42"/>
                </a:cubicBezTo>
                <a:cubicBezTo>
                  <a:pt x="260" y="42"/>
                  <a:pt x="260" y="42"/>
                  <a:pt x="260" y="43"/>
                </a:cubicBezTo>
                <a:cubicBezTo>
                  <a:pt x="260" y="43"/>
                  <a:pt x="260" y="43"/>
                  <a:pt x="260" y="43"/>
                </a:cubicBezTo>
                <a:cubicBezTo>
                  <a:pt x="260" y="43"/>
                  <a:pt x="260" y="43"/>
                  <a:pt x="260" y="43"/>
                </a:cubicBezTo>
                <a:cubicBezTo>
                  <a:pt x="260" y="43"/>
                  <a:pt x="260" y="43"/>
                  <a:pt x="260" y="43"/>
                </a:cubicBezTo>
                <a:cubicBezTo>
                  <a:pt x="260" y="43"/>
                  <a:pt x="260" y="43"/>
                  <a:pt x="260" y="43"/>
                </a:cubicBezTo>
                <a:cubicBezTo>
                  <a:pt x="260" y="43"/>
                  <a:pt x="260" y="43"/>
                  <a:pt x="260" y="43"/>
                </a:cubicBezTo>
                <a:cubicBezTo>
                  <a:pt x="260" y="43"/>
                  <a:pt x="260" y="43"/>
                  <a:pt x="260" y="43"/>
                </a:cubicBezTo>
                <a:cubicBezTo>
                  <a:pt x="260" y="43"/>
                  <a:pt x="261" y="43"/>
                  <a:pt x="261" y="42"/>
                </a:cubicBezTo>
                <a:moveTo>
                  <a:pt x="260" y="43"/>
                </a:moveTo>
                <a:cubicBezTo>
                  <a:pt x="260" y="43"/>
                  <a:pt x="260" y="43"/>
                  <a:pt x="260" y="44"/>
                </a:cubicBezTo>
                <a:cubicBezTo>
                  <a:pt x="260" y="44"/>
                  <a:pt x="260" y="44"/>
                  <a:pt x="260" y="44"/>
                </a:cubicBezTo>
                <a:cubicBezTo>
                  <a:pt x="260" y="44"/>
                  <a:pt x="260" y="44"/>
                  <a:pt x="260" y="44"/>
                </a:cubicBezTo>
                <a:cubicBezTo>
                  <a:pt x="260" y="44"/>
                  <a:pt x="260" y="44"/>
                  <a:pt x="260" y="44"/>
                </a:cubicBezTo>
                <a:cubicBezTo>
                  <a:pt x="260" y="44"/>
                  <a:pt x="260" y="43"/>
                  <a:pt x="260" y="43"/>
                </a:cubicBezTo>
                <a:moveTo>
                  <a:pt x="259" y="43"/>
                </a:moveTo>
                <a:cubicBezTo>
                  <a:pt x="259" y="43"/>
                  <a:pt x="259" y="43"/>
                  <a:pt x="259" y="43"/>
                </a:cubicBezTo>
                <a:cubicBezTo>
                  <a:pt x="259" y="43"/>
                  <a:pt x="259" y="43"/>
                  <a:pt x="259" y="43"/>
                </a:cubicBezTo>
                <a:cubicBezTo>
                  <a:pt x="260" y="43"/>
                  <a:pt x="260" y="43"/>
                  <a:pt x="260" y="43"/>
                </a:cubicBezTo>
                <a:cubicBezTo>
                  <a:pt x="260" y="43"/>
                  <a:pt x="259" y="43"/>
                  <a:pt x="259" y="43"/>
                </a:cubicBezTo>
                <a:moveTo>
                  <a:pt x="260" y="38"/>
                </a:moveTo>
                <a:cubicBezTo>
                  <a:pt x="260" y="39"/>
                  <a:pt x="260" y="39"/>
                  <a:pt x="259" y="40"/>
                </a:cubicBezTo>
                <a:cubicBezTo>
                  <a:pt x="259" y="40"/>
                  <a:pt x="259" y="40"/>
                  <a:pt x="260" y="40"/>
                </a:cubicBezTo>
                <a:cubicBezTo>
                  <a:pt x="260" y="40"/>
                  <a:pt x="260" y="39"/>
                  <a:pt x="260" y="38"/>
                </a:cubicBezTo>
                <a:moveTo>
                  <a:pt x="259" y="40"/>
                </a:moveTo>
                <a:cubicBezTo>
                  <a:pt x="259" y="40"/>
                  <a:pt x="259" y="40"/>
                  <a:pt x="259" y="41"/>
                </a:cubicBezTo>
                <a:cubicBezTo>
                  <a:pt x="259" y="41"/>
                  <a:pt x="259" y="41"/>
                  <a:pt x="259" y="41"/>
                </a:cubicBezTo>
                <a:cubicBezTo>
                  <a:pt x="259" y="41"/>
                  <a:pt x="259" y="41"/>
                  <a:pt x="259" y="41"/>
                </a:cubicBezTo>
                <a:cubicBezTo>
                  <a:pt x="259" y="41"/>
                  <a:pt x="259" y="41"/>
                  <a:pt x="259" y="41"/>
                </a:cubicBezTo>
                <a:cubicBezTo>
                  <a:pt x="259" y="41"/>
                  <a:pt x="259" y="41"/>
                  <a:pt x="259" y="41"/>
                </a:cubicBezTo>
                <a:cubicBezTo>
                  <a:pt x="259" y="41"/>
                  <a:pt x="259" y="41"/>
                  <a:pt x="259" y="41"/>
                </a:cubicBezTo>
                <a:cubicBezTo>
                  <a:pt x="259" y="40"/>
                  <a:pt x="259" y="40"/>
                  <a:pt x="259" y="40"/>
                </a:cubicBezTo>
                <a:moveTo>
                  <a:pt x="259" y="39"/>
                </a:moveTo>
                <a:cubicBezTo>
                  <a:pt x="259" y="39"/>
                  <a:pt x="259" y="39"/>
                  <a:pt x="259" y="39"/>
                </a:cubicBezTo>
                <a:cubicBezTo>
                  <a:pt x="259" y="39"/>
                  <a:pt x="259" y="39"/>
                  <a:pt x="259" y="39"/>
                </a:cubicBezTo>
                <a:cubicBezTo>
                  <a:pt x="259" y="39"/>
                  <a:pt x="259" y="39"/>
                  <a:pt x="259" y="38"/>
                </a:cubicBezTo>
                <a:cubicBezTo>
                  <a:pt x="259" y="39"/>
                  <a:pt x="259" y="39"/>
                  <a:pt x="259" y="39"/>
                </a:cubicBezTo>
                <a:moveTo>
                  <a:pt x="258" y="40"/>
                </a:moveTo>
                <a:cubicBezTo>
                  <a:pt x="258" y="40"/>
                  <a:pt x="258" y="41"/>
                  <a:pt x="258" y="41"/>
                </a:cubicBezTo>
                <a:cubicBezTo>
                  <a:pt x="258" y="41"/>
                  <a:pt x="258" y="41"/>
                  <a:pt x="258" y="41"/>
                </a:cubicBezTo>
                <a:cubicBezTo>
                  <a:pt x="258" y="41"/>
                  <a:pt x="259" y="41"/>
                  <a:pt x="259" y="40"/>
                </a:cubicBezTo>
                <a:cubicBezTo>
                  <a:pt x="259" y="40"/>
                  <a:pt x="259" y="40"/>
                  <a:pt x="259" y="40"/>
                </a:cubicBezTo>
                <a:cubicBezTo>
                  <a:pt x="259" y="40"/>
                  <a:pt x="259" y="40"/>
                  <a:pt x="258" y="40"/>
                </a:cubicBezTo>
                <a:moveTo>
                  <a:pt x="259" y="43"/>
                </a:moveTo>
                <a:cubicBezTo>
                  <a:pt x="259" y="43"/>
                  <a:pt x="259" y="43"/>
                  <a:pt x="259" y="43"/>
                </a:cubicBezTo>
                <a:cubicBezTo>
                  <a:pt x="259" y="43"/>
                  <a:pt x="259" y="43"/>
                  <a:pt x="259" y="43"/>
                </a:cubicBezTo>
                <a:cubicBezTo>
                  <a:pt x="259" y="43"/>
                  <a:pt x="259" y="43"/>
                  <a:pt x="259" y="43"/>
                </a:cubicBezTo>
                <a:cubicBezTo>
                  <a:pt x="259" y="43"/>
                  <a:pt x="259" y="43"/>
                  <a:pt x="259" y="43"/>
                </a:cubicBezTo>
                <a:moveTo>
                  <a:pt x="260" y="44"/>
                </a:moveTo>
                <a:cubicBezTo>
                  <a:pt x="260" y="44"/>
                  <a:pt x="260" y="44"/>
                  <a:pt x="260" y="44"/>
                </a:cubicBezTo>
                <a:cubicBezTo>
                  <a:pt x="260" y="44"/>
                  <a:pt x="260" y="44"/>
                  <a:pt x="260" y="44"/>
                </a:cubicBezTo>
                <a:cubicBezTo>
                  <a:pt x="260" y="44"/>
                  <a:pt x="260" y="44"/>
                  <a:pt x="260" y="44"/>
                </a:cubicBezTo>
                <a:moveTo>
                  <a:pt x="260" y="45"/>
                </a:moveTo>
                <a:cubicBezTo>
                  <a:pt x="259" y="45"/>
                  <a:pt x="259" y="45"/>
                  <a:pt x="259" y="45"/>
                </a:cubicBezTo>
                <a:cubicBezTo>
                  <a:pt x="260" y="45"/>
                  <a:pt x="260" y="45"/>
                  <a:pt x="260" y="45"/>
                </a:cubicBezTo>
                <a:cubicBezTo>
                  <a:pt x="260" y="45"/>
                  <a:pt x="260" y="45"/>
                  <a:pt x="260" y="45"/>
                </a:cubicBezTo>
                <a:moveTo>
                  <a:pt x="259" y="44"/>
                </a:moveTo>
                <a:cubicBezTo>
                  <a:pt x="260" y="44"/>
                  <a:pt x="260" y="44"/>
                  <a:pt x="260" y="44"/>
                </a:cubicBezTo>
                <a:cubicBezTo>
                  <a:pt x="260" y="44"/>
                  <a:pt x="259" y="44"/>
                  <a:pt x="259" y="44"/>
                </a:cubicBezTo>
                <a:cubicBezTo>
                  <a:pt x="259" y="44"/>
                  <a:pt x="259" y="44"/>
                  <a:pt x="259" y="44"/>
                </a:cubicBezTo>
                <a:cubicBezTo>
                  <a:pt x="259" y="44"/>
                  <a:pt x="259" y="44"/>
                  <a:pt x="259" y="44"/>
                </a:cubicBezTo>
                <a:cubicBezTo>
                  <a:pt x="259" y="44"/>
                  <a:pt x="259" y="44"/>
                  <a:pt x="259" y="44"/>
                </a:cubicBezTo>
                <a:moveTo>
                  <a:pt x="258" y="42"/>
                </a:moveTo>
                <a:cubicBezTo>
                  <a:pt x="258" y="42"/>
                  <a:pt x="258" y="42"/>
                  <a:pt x="258" y="42"/>
                </a:cubicBezTo>
                <a:cubicBezTo>
                  <a:pt x="258" y="42"/>
                  <a:pt x="258" y="42"/>
                  <a:pt x="258" y="42"/>
                </a:cubicBezTo>
                <a:cubicBezTo>
                  <a:pt x="258" y="43"/>
                  <a:pt x="258" y="43"/>
                  <a:pt x="259" y="43"/>
                </a:cubicBezTo>
                <a:cubicBezTo>
                  <a:pt x="259" y="43"/>
                  <a:pt x="259" y="43"/>
                  <a:pt x="259" y="42"/>
                </a:cubicBezTo>
                <a:cubicBezTo>
                  <a:pt x="259" y="42"/>
                  <a:pt x="259" y="42"/>
                  <a:pt x="259" y="42"/>
                </a:cubicBezTo>
                <a:cubicBezTo>
                  <a:pt x="259" y="42"/>
                  <a:pt x="258" y="42"/>
                  <a:pt x="258" y="42"/>
                </a:cubicBezTo>
                <a:moveTo>
                  <a:pt x="257" y="41"/>
                </a:moveTo>
                <a:cubicBezTo>
                  <a:pt x="257" y="41"/>
                  <a:pt x="257" y="41"/>
                  <a:pt x="257" y="42"/>
                </a:cubicBezTo>
                <a:cubicBezTo>
                  <a:pt x="257" y="42"/>
                  <a:pt x="257" y="41"/>
                  <a:pt x="258" y="41"/>
                </a:cubicBezTo>
                <a:cubicBezTo>
                  <a:pt x="258" y="41"/>
                  <a:pt x="258" y="41"/>
                  <a:pt x="258" y="40"/>
                </a:cubicBezTo>
                <a:cubicBezTo>
                  <a:pt x="258" y="41"/>
                  <a:pt x="257" y="41"/>
                  <a:pt x="257" y="41"/>
                </a:cubicBezTo>
                <a:moveTo>
                  <a:pt x="257" y="40"/>
                </a:moveTo>
                <a:cubicBezTo>
                  <a:pt x="257" y="40"/>
                  <a:pt x="257" y="40"/>
                  <a:pt x="257" y="40"/>
                </a:cubicBezTo>
                <a:cubicBezTo>
                  <a:pt x="257" y="40"/>
                  <a:pt x="257" y="40"/>
                  <a:pt x="257" y="40"/>
                </a:cubicBezTo>
                <a:cubicBezTo>
                  <a:pt x="257" y="40"/>
                  <a:pt x="257" y="40"/>
                  <a:pt x="257" y="40"/>
                </a:cubicBezTo>
                <a:moveTo>
                  <a:pt x="257" y="38"/>
                </a:moveTo>
                <a:cubicBezTo>
                  <a:pt x="257" y="38"/>
                  <a:pt x="257" y="37"/>
                  <a:pt x="257" y="37"/>
                </a:cubicBezTo>
                <a:cubicBezTo>
                  <a:pt x="257" y="36"/>
                  <a:pt x="257" y="36"/>
                  <a:pt x="257" y="36"/>
                </a:cubicBezTo>
                <a:cubicBezTo>
                  <a:pt x="257" y="36"/>
                  <a:pt x="257" y="37"/>
                  <a:pt x="257" y="37"/>
                </a:cubicBezTo>
                <a:cubicBezTo>
                  <a:pt x="257" y="37"/>
                  <a:pt x="257" y="37"/>
                  <a:pt x="256" y="37"/>
                </a:cubicBezTo>
                <a:cubicBezTo>
                  <a:pt x="256" y="38"/>
                  <a:pt x="256" y="38"/>
                  <a:pt x="256" y="39"/>
                </a:cubicBezTo>
                <a:cubicBezTo>
                  <a:pt x="256" y="39"/>
                  <a:pt x="256" y="39"/>
                  <a:pt x="256" y="39"/>
                </a:cubicBezTo>
                <a:cubicBezTo>
                  <a:pt x="256" y="39"/>
                  <a:pt x="256" y="39"/>
                  <a:pt x="257" y="39"/>
                </a:cubicBezTo>
                <a:cubicBezTo>
                  <a:pt x="257" y="38"/>
                  <a:pt x="257" y="38"/>
                  <a:pt x="257" y="38"/>
                </a:cubicBezTo>
                <a:moveTo>
                  <a:pt x="256" y="39"/>
                </a:moveTo>
                <a:cubicBezTo>
                  <a:pt x="256" y="39"/>
                  <a:pt x="256" y="39"/>
                  <a:pt x="256" y="39"/>
                </a:cubicBezTo>
                <a:cubicBezTo>
                  <a:pt x="256" y="39"/>
                  <a:pt x="256" y="39"/>
                  <a:pt x="256" y="39"/>
                </a:cubicBezTo>
                <a:cubicBezTo>
                  <a:pt x="256" y="39"/>
                  <a:pt x="256" y="39"/>
                  <a:pt x="256" y="39"/>
                </a:cubicBezTo>
                <a:moveTo>
                  <a:pt x="256" y="38"/>
                </a:moveTo>
                <a:cubicBezTo>
                  <a:pt x="256" y="38"/>
                  <a:pt x="256" y="38"/>
                  <a:pt x="256" y="38"/>
                </a:cubicBezTo>
                <a:cubicBezTo>
                  <a:pt x="256" y="38"/>
                  <a:pt x="256" y="38"/>
                  <a:pt x="256" y="38"/>
                </a:cubicBezTo>
                <a:cubicBezTo>
                  <a:pt x="256" y="38"/>
                  <a:pt x="256" y="38"/>
                  <a:pt x="256" y="38"/>
                </a:cubicBezTo>
                <a:cubicBezTo>
                  <a:pt x="256" y="38"/>
                  <a:pt x="256" y="38"/>
                  <a:pt x="256" y="38"/>
                </a:cubicBezTo>
                <a:cubicBezTo>
                  <a:pt x="256" y="38"/>
                  <a:pt x="256" y="38"/>
                  <a:pt x="256" y="38"/>
                </a:cubicBezTo>
                <a:cubicBezTo>
                  <a:pt x="256" y="38"/>
                  <a:pt x="256" y="38"/>
                  <a:pt x="256" y="38"/>
                </a:cubicBezTo>
                <a:cubicBezTo>
                  <a:pt x="256" y="38"/>
                  <a:pt x="256" y="38"/>
                  <a:pt x="256" y="38"/>
                </a:cubicBezTo>
                <a:moveTo>
                  <a:pt x="255" y="38"/>
                </a:moveTo>
                <a:cubicBezTo>
                  <a:pt x="255" y="38"/>
                  <a:pt x="256" y="38"/>
                  <a:pt x="256" y="39"/>
                </a:cubicBezTo>
                <a:cubicBezTo>
                  <a:pt x="256" y="38"/>
                  <a:pt x="256" y="38"/>
                  <a:pt x="256" y="38"/>
                </a:cubicBezTo>
                <a:cubicBezTo>
                  <a:pt x="256" y="38"/>
                  <a:pt x="256" y="38"/>
                  <a:pt x="256" y="38"/>
                </a:cubicBezTo>
                <a:cubicBezTo>
                  <a:pt x="256" y="38"/>
                  <a:pt x="255" y="38"/>
                  <a:pt x="255" y="38"/>
                </a:cubicBezTo>
                <a:moveTo>
                  <a:pt x="255" y="36"/>
                </a:moveTo>
                <a:cubicBezTo>
                  <a:pt x="255" y="36"/>
                  <a:pt x="255" y="36"/>
                  <a:pt x="255" y="36"/>
                </a:cubicBezTo>
                <a:cubicBezTo>
                  <a:pt x="255" y="36"/>
                  <a:pt x="255" y="37"/>
                  <a:pt x="255" y="37"/>
                </a:cubicBezTo>
                <a:cubicBezTo>
                  <a:pt x="255" y="37"/>
                  <a:pt x="255" y="37"/>
                  <a:pt x="255" y="37"/>
                </a:cubicBezTo>
                <a:cubicBezTo>
                  <a:pt x="255" y="37"/>
                  <a:pt x="255" y="37"/>
                  <a:pt x="255" y="37"/>
                </a:cubicBezTo>
                <a:cubicBezTo>
                  <a:pt x="255" y="37"/>
                  <a:pt x="255" y="37"/>
                  <a:pt x="255" y="36"/>
                </a:cubicBezTo>
                <a:moveTo>
                  <a:pt x="254" y="36"/>
                </a:moveTo>
                <a:cubicBezTo>
                  <a:pt x="254" y="36"/>
                  <a:pt x="254" y="36"/>
                  <a:pt x="254" y="36"/>
                </a:cubicBezTo>
                <a:cubicBezTo>
                  <a:pt x="254" y="36"/>
                  <a:pt x="254" y="36"/>
                  <a:pt x="254" y="36"/>
                </a:cubicBezTo>
                <a:cubicBezTo>
                  <a:pt x="254" y="36"/>
                  <a:pt x="254" y="36"/>
                  <a:pt x="254" y="36"/>
                </a:cubicBezTo>
                <a:moveTo>
                  <a:pt x="253" y="33"/>
                </a:moveTo>
                <a:cubicBezTo>
                  <a:pt x="253" y="34"/>
                  <a:pt x="253" y="34"/>
                  <a:pt x="254" y="35"/>
                </a:cubicBezTo>
                <a:cubicBezTo>
                  <a:pt x="254" y="35"/>
                  <a:pt x="254" y="35"/>
                  <a:pt x="254" y="35"/>
                </a:cubicBezTo>
                <a:cubicBezTo>
                  <a:pt x="254" y="34"/>
                  <a:pt x="253" y="34"/>
                  <a:pt x="253" y="33"/>
                </a:cubicBezTo>
                <a:moveTo>
                  <a:pt x="251" y="29"/>
                </a:moveTo>
                <a:cubicBezTo>
                  <a:pt x="250" y="28"/>
                  <a:pt x="250" y="28"/>
                  <a:pt x="250" y="27"/>
                </a:cubicBezTo>
                <a:cubicBezTo>
                  <a:pt x="250" y="28"/>
                  <a:pt x="250" y="28"/>
                  <a:pt x="251" y="29"/>
                </a:cubicBezTo>
                <a:cubicBezTo>
                  <a:pt x="251" y="29"/>
                  <a:pt x="251" y="30"/>
                  <a:pt x="252" y="30"/>
                </a:cubicBezTo>
                <a:cubicBezTo>
                  <a:pt x="251" y="30"/>
                  <a:pt x="251" y="29"/>
                  <a:pt x="251" y="29"/>
                </a:cubicBezTo>
                <a:moveTo>
                  <a:pt x="249" y="25"/>
                </a:moveTo>
                <a:cubicBezTo>
                  <a:pt x="249" y="25"/>
                  <a:pt x="249" y="25"/>
                  <a:pt x="248" y="25"/>
                </a:cubicBezTo>
                <a:cubicBezTo>
                  <a:pt x="249" y="25"/>
                  <a:pt x="249" y="25"/>
                  <a:pt x="249" y="26"/>
                </a:cubicBezTo>
                <a:cubicBezTo>
                  <a:pt x="249" y="26"/>
                  <a:pt x="249" y="26"/>
                  <a:pt x="249" y="26"/>
                </a:cubicBezTo>
                <a:cubicBezTo>
                  <a:pt x="249" y="26"/>
                  <a:pt x="249" y="25"/>
                  <a:pt x="249" y="25"/>
                </a:cubicBezTo>
                <a:moveTo>
                  <a:pt x="247" y="22"/>
                </a:moveTo>
                <a:cubicBezTo>
                  <a:pt x="247" y="23"/>
                  <a:pt x="247" y="23"/>
                  <a:pt x="247" y="23"/>
                </a:cubicBezTo>
                <a:cubicBezTo>
                  <a:pt x="248" y="23"/>
                  <a:pt x="248" y="24"/>
                  <a:pt x="248" y="25"/>
                </a:cubicBezTo>
                <a:cubicBezTo>
                  <a:pt x="248" y="25"/>
                  <a:pt x="248" y="25"/>
                  <a:pt x="248" y="25"/>
                </a:cubicBezTo>
                <a:cubicBezTo>
                  <a:pt x="248" y="24"/>
                  <a:pt x="248" y="23"/>
                  <a:pt x="247" y="22"/>
                </a:cubicBezTo>
                <a:moveTo>
                  <a:pt x="247" y="22"/>
                </a:moveTo>
                <a:cubicBezTo>
                  <a:pt x="246" y="22"/>
                  <a:pt x="246" y="22"/>
                  <a:pt x="246" y="22"/>
                </a:cubicBezTo>
                <a:cubicBezTo>
                  <a:pt x="246" y="22"/>
                  <a:pt x="247" y="22"/>
                  <a:pt x="247" y="22"/>
                </a:cubicBezTo>
                <a:cubicBezTo>
                  <a:pt x="247" y="22"/>
                  <a:pt x="247" y="22"/>
                  <a:pt x="247" y="22"/>
                </a:cubicBezTo>
                <a:moveTo>
                  <a:pt x="245" y="20"/>
                </a:moveTo>
                <a:cubicBezTo>
                  <a:pt x="245" y="20"/>
                  <a:pt x="245" y="20"/>
                  <a:pt x="244" y="20"/>
                </a:cubicBezTo>
                <a:cubicBezTo>
                  <a:pt x="245" y="20"/>
                  <a:pt x="245" y="20"/>
                  <a:pt x="245" y="20"/>
                </a:cubicBezTo>
                <a:cubicBezTo>
                  <a:pt x="245" y="20"/>
                  <a:pt x="245" y="20"/>
                  <a:pt x="246" y="21"/>
                </a:cubicBezTo>
                <a:cubicBezTo>
                  <a:pt x="245" y="20"/>
                  <a:pt x="245" y="20"/>
                  <a:pt x="245" y="20"/>
                </a:cubicBezTo>
                <a:moveTo>
                  <a:pt x="242" y="17"/>
                </a:moveTo>
                <a:cubicBezTo>
                  <a:pt x="243" y="17"/>
                  <a:pt x="243" y="18"/>
                  <a:pt x="244" y="19"/>
                </a:cubicBezTo>
                <a:cubicBezTo>
                  <a:pt x="244" y="19"/>
                  <a:pt x="244" y="19"/>
                  <a:pt x="244" y="19"/>
                </a:cubicBezTo>
                <a:cubicBezTo>
                  <a:pt x="243" y="18"/>
                  <a:pt x="243" y="17"/>
                  <a:pt x="242" y="17"/>
                </a:cubicBezTo>
                <a:moveTo>
                  <a:pt x="234" y="10"/>
                </a:moveTo>
                <a:cubicBezTo>
                  <a:pt x="235" y="10"/>
                  <a:pt x="235" y="10"/>
                  <a:pt x="236" y="11"/>
                </a:cubicBezTo>
                <a:cubicBezTo>
                  <a:pt x="236" y="11"/>
                  <a:pt x="236" y="11"/>
                  <a:pt x="236" y="11"/>
                </a:cubicBezTo>
                <a:cubicBezTo>
                  <a:pt x="236" y="10"/>
                  <a:pt x="235" y="10"/>
                  <a:pt x="234" y="10"/>
                </a:cubicBezTo>
                <a:moveTo>
                  <a:pt x="229" y="6"/>
                </a:moveTo>
                <a:cubicBezTo>
                  <a:pt x="229" y="6"/>
                  <a:pt x="228" y="6"/>
                  <a:pt x="228" y="6"/>
                </a:cubicBezTo>
                <a:cubicBezTo>
                  <a:pt x="229" y="6"/>
                  <a:pt x="229" y="6"/>
                  <a:pt x="229" y="6"/>
                </a:cubicBezTo>
                <a:cubicBezTo>
                  <a:pt x="229" y="6"/>
                  <a:pt x="229" y="6"/>
                  <a:pt x="229" y="6"/>
                </a:cubicBezTo>
                <a:moveTo>
                  <a:pt x="225" y="4"/>
                </a:moveTo>
                <a:cubicBezTo>
                  <a:pt x="224" y="4"/>
                  <a:pt x="224" y="4"/>
                  <a:pt x="224" y="4"/>
                </a:cubicBezTo>
                <a:cubicBezTo>
                  <a:pt x="224" y="4"/>
                  <a:pt x="225" y="4"/>
                  <a:pt x="225" y="4"/>
                </a:cubicBezTo>
                <a:cubicBezTo>
                  <a:pt x="225" y="4"/>
                  <a:pt x="225" y="4"/>
                  <a:pt x="225" y="4"/>
                </a:cubicBezTo>
                <a:moveTo>
                  <a:pt x="224" y="4"/>
                </a:moveTo>
                <a:cubicBezTo>
                  <a:pt x="224" y="4"/>
                  <a:pt x="224" y="4"/>
                  <a:pt x="223" y="4"/>
                </a:cubicBezTo>
                <a:cubicBezTo>
                  <a:pt x="224" y="4"/>
                  <a:pt x="224" y="4"/>
                  <a:pt x="224" y="4"/>
                </a:cubicBezTo>
                <a:cubicBezTo>
                  <a:pt x="224" y="4"/>
                  <a:pt x="224" y="4"/>
                  <a:pt x="224" y="4"/>
                </a:cubicBezTo>
                <a:moveTo>
                  <a:pt x="220" y="3"/>
                </a:moveTo>
                <a:cubicBezTo>
                  <a:pt x="222" y="3"/>
                  <a:pt x="223" y="3"/>
                  <a:pt x="224" y="4"/>
                </a:cubicBezTo>
                <a:cubicBezTo>
                  <a:pt x="223" y="3"/>
                  <a:pt x="222" y="3"/>
                  <a:pt x="220" y="3"/>
                </a:cubicBezTo>
                <a:moveTo>
                  <a:pt x="211" y="2"/>
                </a:moveTo>
                <a:cubicBezTo>
                  <a:pt x="211" y="2"/>
                  <a:pt x="211" y="2"/>
                  <a:pt x="211" y="1"/>
                </a:cubicBezTo>
                <a:cubicBezTo>
                  <a:pt x="210" y="1"/>
                  <a:pt x="209" y="2"/>
                  <a:pt x="209" y="2"/>
                </a:cubicBezTo>
                <a:cubicBezTo>
                  <a:pt x="209" y="2"/>
                  <a:pt x="210" y="2"/>
                  <a:pt x="211" y="2"/>
                </a:cubicBezTo>
                <a:moveTo>
                  <a:pt x="211" y="1"/>
                </a:moveTo>
                <a:cubicBezTo>
                  <a:pt x="211" y="2"/>
                  <a:pt x="211" y="2"/>
                  <a:pt x="211" y="2"/>
                </a:cubicBezTo>
                <a:cubicBezTo>
                  <a:pt x="211" y="2"/>
                  <a:pt x="212" y="2"/>
                  <a:pt x="212" y="2"/>
                </a:cubicBezTo>
                <a:cubicBezTo>
                  <a:pt x="212" y="2"/>
                  <a:pt x="211" y="1"/>
                  <a:pt x="211" y="1"/>
                </a:cubicBezTo>
                <a:moveTo>
                  <a:pt x="207" y="2"/>
                </a:moveTo>
                <a:cubicBezTo>
                  <a:pt x="208" y="1"/>
                  <a:pt x="209" y="1"/>
                  <a:pt x="210" y="1"/>
                </a:cubicBezTo>
                <a:cubicBezTo>
                  <a:pt x="209" y="1"/>
                  <a:pt x="208" y="1"/>
                  <a:pt x="207" y="2"/>
                </a:cubicBezTo>
                <a:moveTo>
                  <a:pt x="208" y="0"/>
                </a:moveTo>
                <a:cubicBezTo>
                  <a:pt x="207" y="0"/>
                  <a:pt x="206" y="0"/>
                  <a:pt x="206" y="1"/>
                </a:cubicBezTo>
                <a:cubicBezTo>
                  <a:pt x="206" y="1"/>
                  <a:pt x="206" y="1"/>
                  <a:pt x="206" y="1"/>
                </a:cubicBezTo>
                <a:cubicBezTo>
                  <a:pt x="207" y="1"/>
                  <a:pt x="207" y="0"/>
                  <a:pt x="208" y="0"/>
                </a:cubicBezTo>
                <a:moveTo>
                  <a:pt x="205" y="1"/>
                </a:moveTo>
                <a:cubicBezTo>
                  <a:pt x="205" y="1"/>
                  <a:pt x="205" y="1"/>
                  <a:pt x="205" y="1"/>
                </a:cubicBezTo>
                <a:cubicBezTo>
                  <a:pt x="205" y="1"/>
                  <a:pt x="205" y="1"/>
                  <a:pt x="205" y="1"/>
                </a:cubicBezTo>
                <a:cubicBezTo>
                  <a:pt x="205" y="1"/>
                  <a:pt x="205" y="1"/>
                  <a:pt x="206" y="1"/>
                </a:cubicBezTo>
                <a:cubicBezTo>
                  <a:pt x="205" y="1"/>
                  <a:pt x="205" y="1"/>
                  <a:pt x="205" y="1"/>
                </a:cubicBezTo>
                <a:moveTo>
                  <a:pt x="204" y="0"/>
                </a:moveTo>
                <a:cubicBezTo>
                  <a:pt x="204" y="1"/>
                  <a:pt x="205" y="1"/>
                  <a:pt x="205" y="1"/>
                </a:cubicBezTo>
                <a:cubicBezTo>
                  <a:pt x="205" y="1"/>
                  <a:pt x="205" y="1"/>
                  <a:pt x="205" y="1"/>
                </a:cubicBezTo>
                <a:cubicBezTo>
                  <a:pt x="205" y="1"/>
                  <a:pt x="204" y="1"/>
                  <a:pt x="204" y="0"/>
                </a:cubicBezTo>
                <a:moveTo>
                  <a:pt x="203" y="0"/>
                </a:moveTo>
                <a:cubicBezTo>
                  <a:pt x="203" y="0"/>
                  <a:pt x="203" y="0"/>
                  <a:pt x="203" y="1"/>
                </a:cubicBezTo>
                <a:cubicBezTo>
                  <a:pt x="203" y="1"/>
                  <a:pt x="204" y="1"/>
                  <a:pt x="204" y="1"/>
                </a:cubicBezTo>
                <a:cubicBezTo>
                  <a:pt x="204" y="1"/>
                  <a:pt x="203" y="1"/>
                  <a:pt x="203" y="0"/>
                </a:cubicBezTo>
                <a:moveTo>
                  <a:pt x="201" y="1"/>
                </a:moveTo>
                <a:cubicBezTo>
                  <a:pt x="201" y="1"/>
                  <a:pt x="201" y="1"/>
                  <a:pt x="201" y="1"/>
                </a:cubicBezTo>
                <a:cubicBezTo>
                  <a:pt x="201" y="1"/>
                  <a:pt x="201" y="1"/>
                  <a:pt x="201" y="1"/>
                </a:cubicBezTo>
                <a:cubicBezTo>
                  <a:pt x="200" y="1"/>
                  <a:pt x="199" y="1"/>
                  <a:pt x="198" y="1"/>
                </a:cubicBezTo>
                <a:cubicBezTo>
                  <a:pt x="199" y="1"/>
                  <a:pt x="200" y="1"/>
                  <a:pt x="201" y="1"/>
                </a:cubicBezTo>
                <a:cubicBezTo>
                  <a:pt x="202" y="1"/>
                  <a:pt x="203" y="1"/>
                  <a:pt x="204" y="2"/>
                </a:cubicBezTo>
                <a:cubicBezTo>
                  <a:pt x="203" y="1"/>
                  <a:pt x="202" y="1"/>
                  <a:pt x="201" y="1"/>
                </a:cubicBezTo>
                <a:moveTo>
                  <a:pt x="196" y="1"/>
                </a:moveTo>
                <a:cubicBezTo>
                  <a:pt x="196" y="1"/>
                  <a:pt x="196" y="1"/>
                  <a:pt x="195" y="2"/>
                </a:cubicBezTo>
                <a:cubicBezTo>
                  <a:pt x="196" y="2"/>
                  <a:pt x="197" y="2"/>
                  <a:pt x="198" y="1"/>
                </a:cubicBezTo>
                <a:cubicBezTo>
                  <a:pt x="198" y="1"/>
                  <a:pt x="197" y="1"/>
                  <a:pt x="196" y="1"/>
                </a:cubicBezTo>
                <a:moveTo>
                  <a:pt x="195" y="2"/>
                </a:moveTo>
                <a:cubicBezTo>
                  <a:pt x="195" y="2"/>
                  <a:pt x="195" y="2"/>
                  <a:pt x="195" y="2"/>
                </a:cubicBezTo>
                <a:cubicBezTo>
                  <a:pt x="195" y="1"/>
                  <a:pt x="196" y="1"/>
                  <a:pt x="196" y="1"/>
                </a:cubicBezTo>
                <a:cubicBezTo>
                  <a:pt x="196" y="1"/>
                  <a:pt x="195" y="1"/>
                  <a:pt x="195" y="2"/>
                </a:cubicBezTo>
                <a:moveTo>
                  <a:pt x="195" y="2"/>
                </a:moveTo>
                <a:cubicBezTo>
                  <a:pt x="194" y="2"/>
                  <a:pt x="194" y="2"/>
                  <a:pt x="194" y="2"/>
                </a:cubicBezTo>
                <a:cubicBezTo>
                  <a:pt x="195" y="2"/>
                  <a:pt x="195" y="2"/>
                  <a:pt x="196" y="2"/>
                </a:cubicBezTo>
                <a:cubicBezTo>
                  <a:pt x="195" y="2"/>
                  <a:pt x="195" y="2"/>
                  <a:pt x="195" y="2"/>
                </a:cubicBezTo>
                <a:moveTo>
                  <a:pt x="193" y="2"/>
                </a:moveTo>
                <a:cubicBezTo>
                  <a:pt x="193" y="2"/>
                  <a:pt x="193" y="2"/>
                  <a:pt x="193" y="2"/>
                </a:cubicBezTo>
                <a:cubicBezTo>
                  <a:pt x="193" y="2"/>
                  <a:pt x="193" y="2"/>
                  <a:pt x="193" y="2"/>
                </a:cubicBezTo>
                <a:cubicBezTo>
                  <a:pt x="193" y="2"/>
                  <a:pt x="192" y="2"/>
                  <a:pt x="192" y="2"/>
                </a:cubicBezTo>
                <a:cubicBezTo>
                  <a:pt x="192" y="3"/>
                  <a:pt x="193" y="3"/>
                  <a:pt x="194" y="2"/>
                </a:cubicBezTo>
                <a:cubicBezTo>
                  <a:pt x="194" y="2"/>
                  <a:pt x="193" y="2"/>
                  <a:pt x="193" y="2"/>
                </a:cubicBezTo>
                <a:moveTo>
                  <a:pt x="189" y="4"/>
                </a:moveTo>
                <a:cubicBezTo>
                  <a:pt x="189" y="4"/>
                  <a:pt x="189" y="4"/>
                  <a:pt x="189" y="4"/>
                </a:cubicBezTo>
                <a:cubicBezTo>
                  <a:pt x="189" y="4"/>
                  <a:pt x="190" y="4"/>
                  <a:pt x="191" y="4"/>
                </a:cubicBezTo>
                <a:cubicBezTo>
                  <a:pt x="190" y="4"/>
                  <a:pt x="189" y="4"/>
                  <a:pt x="189" y="4"/>
                </a:cubicBezTo>
                <a:moveTo>
                  <a:pt x="186" y="5"/>
                </a:moveTo>
                <a:cubicBezTo>
                  <a:pt x="187" y="5"/>
                  <a:pt x="187" y="5"/>
                  <a:pt x="187" y="5"/>
                </a:cubicBezTo>
                <a:cubicBezTo>
                  <a:pt x="187" y="5"/>
                  <a:pt x="188" y="4"/>
                  <a:pt x="188" y="4"/>
                </a:cubicBezTo>
                <a:cubicBezTo>
                  <a:pt x="189" y="4"/>
                  <a:pt x="189" y="4"/>
                  <a:pt x="189" y="4"/>
                </a:cubicBezTo>
                <a:cubicBezTo>
                  <a:pt x="188" y="4"/>
                  <a:pt x="187" y="4"/>
                  <a:pt x="186" y="5"/>
                </a:cubicBezTo>
                <a:moveTo>
                  <a:pt x="187" y="5"/>
                </a:moveTo>
                <a:cubicBezTo>
                  <a:pt x="187" y="5"/>
                  <a:pt x="187" y="5"/>
                  <a:pt x="187" y="5"/>
                </a:cubicBezTo>
                <a:cubicBezTo>
                  <a:pt x="187" y="5"/>
                  <a:pt x="187" y="5"/>
                  <a:pt x="187" y="5"/>
                </a:cubicBezTo>
                <a:close/>
                <a:moveTo>
                  <a:pt x="186" y="6"/>
                </a:moveTo>
                <a:cubicBezTo>
                  <a:pt x="186" y="6"/>
                  <a:pt x="186" y="6"/>
                  <a:pt x="186" y="6"/>
                </a:cubicBezTo>
                <a:cubicBezTo>
                  <a:pt x="186" y="6"/>
                  <a:pt x="187" y="6"/>
                  <a:pt x="187" y="6"/>
                </a:cubicBezTo>
                <a:cubicBezTo>
                  <a:pt x="187" y="6"/>
                  <a:pt x="186" y="6"/>
                  <a:pt x="186" y="6"/>
                </a:cubicBezTo>
                <a:moveTo>
                  <a:pt x="183" y="8"/>
                </a:moveTo>
                <a:cubicBezTo>
                  <a:pt x="183" y="8"/>
                  <a:pt x="182" y="8"/>
                  <a:pt x="182" y="9"/>
                </a:cubicBezTo>
                <a:cubicBezTo>
                  <a:pt x="183" y="8"/>
                  <a:pt x="184" y="8"/>
                  <a:pt x="184" y="8"/>
                </a:cubicBezTo>
                <a:cubicBezTo>
                  <a:pt x="184" y="8"/>
                  <a:pt x="183" y="8"/>
                  <a:pt x="183" y="8"/>
                </a:cubicBezTo>
                <a:moveTo>
                  <a:pt x="180" y="10"/>
                </a:moveTo>
                <a:cubicBezTo>
                  <a:pt x="181" y="9"/>
                  <a:pt x="182" y="9"/>
                  <a:pt x="183" y="9"/>
                </a:cubicBezTo>
                <a:cubicBezTo>
                  <a:pt x="182" y="9"/>
                  <a:pt x="181" y="9"/>
                  <a:pt x="180" y="10"/>
                </a:cubicBezTo>
                <a:moveTo>
                  <a:pt x="177" y="12"/>
                </a:moveTo>
                <a:cubicBezTo>
                  <a:pt x="178" y="12"/>
                  <a:pt x="178" y="11"/>
                  <a:pt x="179" y="11"/>
                </a:cubicBezTo>
                <a:cubicBezTo>
                  <a:pt x="179" y="11"/>
                  <a:pt x="178" y="11"/>
                  <a:pt x="177" y="12"/>
                </a:cubicBezTo>
                <a:moveTo>
                  <a:pt x="177" y="13"/>
                </a:moveTo>
                <a:cubicBezTo>
                  <a:pt x="177" y="12"/>
                  <a:pt x="178" y="12"/>
                  <a:pt x="178" y="12"/>
                </a:cubicBezTo>
                <a:cubicBezTo>
                  <a:pt x="178" y="12"/>
                  <a:pt x="177" y="12"/>
                  <a:pt x="177" y="12"/>
                </a:cubicBezTo>
                <a:cubicBezTo>
                  <a:pt x="177" y="12"/>
                  <a:pt x="177" y="12"/>
                  <a:pt x="177" y="13"/>
                </a:cubicBezTo>
                <a:moveTo>
                  <a:pt x="172" y="18"/>
                </a:moveTo>
                <a:cubicBezTo>
                  <a:pt x="173" y="18"/>
                  <a:pt x="173" y="18"/>
                  <a:pt x="173" y="18"/>
                </a:cubicBezTo>
                <a:cubicBezTo>
                  <a:pt x="173" y="18"/>
                  <a:pt x="173" y="18"/>
                  <a:pt x="172" y="18"/>
                </a:cubicBezTo>
                <a:close/>
                <a:moveTo>
                  <a:pt x="169" y="21"/>
                </a:moveTo>
                <a:cubicBezTo>
                  <a:pt x="170" y="21"/>
                  <a:pt x="170" y="20"/>
                  <a:pt x="171" y="20"/>
                </a:cubicBezTo>
                <a:cubicBezTo>
                  <a:pt x="170" y="20"/>
                  <a:pt x="170" y="21"/>
                  <a:pt x="169" y="21"/>
                </a:cubicBezTo>
                <a:moveTo>
                  <a:pt x="163" y="31"/>
                </a:moveTo>
                <a:cubicBezTo>
                  <a:pt x="164" y="31"/>
                  <a:pt x="164" y="30"/>
                  <a:pt x="165" y="29"/>
                </a:cubicBezTo>
                <a:cubicBezTo>
                  <a:pt x="164" y="30"/>
                  <a:pt x="164" y="30"/>
                  <a:pt x="163" y="31"/>
                </a:cubicBezTo>
                <a:moveTo>
                  <a:pt x="162" y="36"/>
                </a:moveTo>
                <a:cubicBezTo>
                  <a:pt x="162" y="37"/>
                  <a:pt x="161" y="37"/>
                  <a:pt x="161" y="37"/>
                </a:cubicBezTo>
                <a:cubicBezTo>
                  <a:pt x="162" y="37"/>
                  <a:pt x="162" y="36"/>
                  <a:pt x="162" y="36"/>
                </a:cubicBezTo>
                <a:cubicBezTo>
                  <a:pt x="162" y="36"/>
                  <a:pt x="162" y="36"/>
                  <a:pt x="162" y="36"/>
                </a:cubicBezTo>
                <a:moveTo>
                  <a:pt x="161" y="37"/>
                </a:moveTo>
                <a:cubicBezTo>
                  <a:pt x="161" y="37"/>
                  <a:pt x="161" y="37"/>
                  <a:pt x="161" y="37"/>
                </a:cubicBezTo>
                <a:cubicBezTo>
                  <a:pt x="161" y="37"/>
                  <a:pt x="161" y="37"/>
                  <a:pt x="161" y="37"/>
                </a:cubicBezTo>
                <a:cubicBezTo>
                  <a:pt x="161" y="37"/>
                  <a:pt x="161" y="37"/>
                  <a:pt x="161" y="37"/>
                </a:cubicBezTo>
                <a:cubicBezTo>
                  <a:pt x="161" y="37"/>
                  <a:pt x="161" y="37"/>
                  <a:pt x="161" y="37"/>
                </a:cubicBezTo>
                <a:moveTo>
                  <a:pt x="160" y="40"/>
                </a:moveTo>
                <a:cubicBezTo>
                  <a:pt x="160" y="40"/>
                  <a:pt x="160" y="40"/>
                  <a:pt x="160" y="40"/>
                </a:cubicBezTo>
                <a:cubicBezTo>
                  <a:pt x="160" y="40"/>
                  <a:pt x="160" y="40"/>
                  <a:pt x="161" y="40"/>
                </a:cubicBezTo>
                <a:cubicBezTo>
                  <a:pt x="160" y="40"/>
                  <a:pt x="160" y="40"/>
                  <a:pt x="160" y="40"/>
                </a:cubicBezTo>
                <a:moveTo>
                  <a:pt x="157" y="50"/>
                </a:moveTo>
                <a:cubicBezTo>
                  <a:pt x="158" y="49"/>
                  <a:pt x="158" y="48"/>
                  <a:pt x="158" y="48"/>
                </a:cubicBezTo>
                <a:cubicBezTo>
                  <a:pt x="158" y="48"/>
                  <a:pt x="158" y="49"/>
                  <a:pt x="157" y="50"/>
                </a:cubicBezTo>
                <a:moveTo>
                  <a:pt x="157" y="56"/>
                </a:moveTo>
                <a:cubicBezTo>
                  <a:pt x="157" y="56"/>
                  <a:pt x="157" y="56"/>
                  <a:pt x="157" y="56"/>
                </a:cubicBezTo>
                <a:cubicBezTo>
                  <a:pt x="157" y="56"/>
                  <a:pt x="157" y="55"/>
                  <a:pt x="157" y="55"/>
                </a:cubicBezTo>
                <a:cubicBezTo>
                  <a:pt x="157" y="55"/>
                  <a:pt x="157" y="55"/>
                  <a:pt x="157" y="56"/>
                </a:cubicBezTo>
                <a:moveTo>
                  <a:pt x="157" y="57"/>
                </a:moveTo>
                <a:cubicBezTo>
                  <a:pt x="157" y="57"/>
                  <a:pt x="157" y="57"/>
                  <a:pt x="157" y="57"/>
                </a:cubicBezTo>
                <a:cubicBezTo>
                  <a:pt x="157" y="57"/>
                  <a:pt x="157" y="57"/>
                  <a:pt x="157" y="57"/>
                </a:cubicBezTo>
                <a:cubicBezTo>
                  <a:pt x="157" y="57"/>
                  <a:pt x="157" y="56"/>
                  <a:pt x="157" y="56"/>
                </a:cubicBezTo>
                <a:cubicBezTo>
                  <a:pt x="157" y="56"/>
                  <a:pt x="157" y="57"/>
                  <a:pt x="157" y="57"/>
                </a:cubicBezTo>
                <a:cubicBezTo>
                  <a:pt x="157" y="57"/>
                  <a:pt x="157" y="57"/>
                  <a:pt x="157" y="57"/>
                </a:cubicBezTo>
                <a:moveTo>
                  <a:pt x="156" y="60"/>
                </a:moveTo>
                <a:cubicBezTo>
                  <a:pt x="156" y="60"/>
                  <a:pt x="156" y="60"/>
                  <a:pt x="156" y="60"/>
                </a:cubicBezTo>
                <a:cubicBezTo>
                  <a:pt x="156" y="60"/>
                  <a:pt x="156" y="60"/>
                  <a:pt x="156" y="60"/>
                </a:cubicBezTo>
                <a:cubicBezTo>
                  <a:pt x="156" y="60"/>
                  <a:pt x="156" y="60"/>
                  <a:pt x="156" y="60"/>
                </a:cubicBezTo>
                <a:moveTo>
                  <a:pt x="156" y="64"/>
                </a:moveTo>
                <a:cubicBezTo>
                  <a:pt x="156" y="65"/>
                  <a:pt x="156" y="65"/>
                  <a:pt x="156" y="66"/>
                </a:cubicBezTo>
                <a:cubicBezTo>
                  <a:pt x="156" y="66"/>
                  <a:pt x="156" y="66"/>
                  <a:pt x="156" y="65"/>
                </a:cubicBezTo>
                <a:cubicBezTo>
                  <a:pt x="156" y="65"/>
                  <a:pt x="156" y="65"/>
                  <a:pt x="156" y="64"/>
                </a:cubicBezTo>
                <a:moveTo>
                  <a:pt x="188" y="5"/>
                </a:moveTo>
                <a:cubicBezTo>
                  <a:pt x="188" y="5"/>
                  <a:pt x="188" y="5"/>
                  <a:pt x="187" y="5"/>
                </a:cubicBezTo>
                <a:cubicBezTo>
                  <a:pt x="188" y="5"/>
                  <a:pt x="188" y="5"/>
                  <a:pt x="188" y="5"/>
                </a:cubicBezTo>
                <a:cubicBezTo>
                  <a:pt x="188" y="5"/>
                  <a:pt x="189" y="5"/>
                  <a:pt x="190" y="5"/>
                </a:cubicBezTo>
                <a:cubicBezTo>
                  <a:pt x="189" y="5"/>
                  <a:pt x="189" y="4"/>
                  <a:pt x="188" y="5"/>
                </a:cubicBezTo>
                <a:cubicBezTo>
                  <a:pt x="188" y="5"/>
                  <a:pt x="188" y="5"/>
                  <a:pt x="188" y="5"/>
                </a:cubicBezTo>
                <a:cubicBezTo>
                  <a:pt x="188" y="5"/>
                  <a:pt x="188" y="5"/>
                  <a:pt x="188" y="5"/>
                </a:cubicBezTo>
                <a:moveTo>
                  <a:pt x="257" y="40"/>
                </a:moveTo>
                <a:cubicBezTo>
                  <a:pt x="257" y="40"/>
                  <a:pt x="256" y="40"/>
                  <a:pt x="256" y="40"/>
                </a:cubicBezTo>
                <a:cubicBezTo>
                  <a:pt x="256" y="40"/>
                  <a:pt x="256" y="40"/>
                  <a:pt x="256" y="40"/>
                </a:cubicBezTo>
                <a:cubicBezTo>
                  <a:pt x="256" y="40"/>
                  <a:pt x="256" y="40"/>
                  <a:pt x="256" y="40"/>
                </a:cubicBezTo>
                <a:lnTo>
                  <a:pt x="257" y="40"/>
                </a:lnTo>
                <a:close/>
                <a:moveTo>
                  <a:pt x="257" y="41"/>
                </a:moveTo>
                <a:cubicBezTo>
                  <a:pt x="257" y="41"/>
                  <a:pt x="257" y="41"/>
                  <a:pt x="257" y="41"/>
                </a:cubicBezTo>
                <a:cubicBezTo>
                  <a:pt x="257" y="41"/>
                  <a:pt x="257" y="41"/>
                  <a:pt x="257" y="41"/>
                </a:cubicBezTo>
                <a:cubicBezTo>
                  <a:pt x="257" y="41"/>
                  <a:pt x="257" y="41"/>
                  <a:pt x="257" y="41"/>
                </a:cubicBezTo>
                <a:moveTo>
                  <a:pt x="258" y="43"/>
                </a:moveTo>
                <a:cubicBezTo>
                  <a:pt x="258" y="43"/>
                  <a:pt x="258" y="43"/>
                  <a:pt x="258" y="43"/>
                </a:cubicBezTo>
                <a:cubicBezTo>
                  <a:pt x="258" y="42"/>
                  <a:pt x="258" y="42"/>
                  <a:pt x="258" y="42"/>
                </a:cubicBezTo>
                <a:cubicBezTo>
                  <a:pt x="258" y="42"/>
                  <a:pt x="258" y="42"/>
                  <a:pt x="258" y="42"/>
                </a:cubicBezTo>
                <a:cubicBezTo>
                  <a:pt x="258" y="42"/>
                  <a:pt x="258" y="42"/>
                  <a:pt x="257" y="42"/>
                </a:cubicBezTo>
                <a:cubicBezTo>
                  <a:pt x="258" y="42"/>
                  <a:pt x="258" y="42"/>
                  <a:pt x="258" y="43"/>
                </a:cubicBezTo>
                <a:cubicBezTo>
                  <a:pt x="258" y="43"/>
                  <a:pt x="258" y="43"/>
                  <a:pt x="258" y="43"/>
                </a:cubicBezTo>
                <a:cubicBezTo>
                  <a:pt x="258" y="43"/>
                  <a:pt x="258" y="43"/>
                  <a:pt x="258" y="43"/>
                </a:cubicBezTo>
                <a:cubicBezTo>
                  <a:pt x="258" y="43"/>
                  <a:pt x="258" y="43"/>
                  <a:pt x="258" y="43"/>
                </a:cubicBezTo>
                <a:moveTo>
                  <a:pt x="258" y="43"/>
                </a:moveTo>
                <a:cubicBezTo>
                  <a:pt x="258" y="43"/>
                  <a:pt x="258" y="43"/>
                  <a:pt x="258" y="43"/>
                </a:cubicBezTo>
                <a:cubicBezTo>
                  <a:pt x="258" y="43"/>
                  <a:pt x="258" y="43"/>
                  <a:pt x="258" y="43"/>
                </a:cubicBezTo>
                <a:cubicBezTo>
                  <a:pt x="258" y="43"/>
                  <a:pt x="258" y="43"/>
                  <a:pt x="258" y="43"/>
                </a:cubicBezTo>
                <a:close/>
                <a:moveTo>
                  <a:pt x="258" y="67"/>
                </a:moveTo>
                <a:cubicBezTo>
                  <a:pt x="258" y="67"/>
                  <a:pt x="258" y="67"/>
                  <a:pt x="258" y="67"/>
                </a:cubicBezTo>
                <a:cubicBezTo>
                  <a:pt x="258" y="66"/>
                  <a:pt x="258" y="66"/>
                  <a:pt x="258" y="66"/>
                </a:cubicBezTo>
                <a:cubicBezTo>
                  <a:pt x="258" y="66"/>
                  <a:pt x="258" y="67"/>
                  <a:pt x="258" y="67"/>
                </a:cubicBezTo>
                <a:moveTo>
                  <a:pt x="259" y="67"/>
                </a:moveTo>
                <a:cubicBezTo>
                  <a:pt x="258" y="68"/>
                  <a:pt x="258" y="68"/>
                  <a:pt x="258" y="68"/>
                </a:cubicBezTo>
                <a:cubicBezTo>
                  <a:pt x="258" y="68"/>
                  <a:pt x="258" y="68"/>
                  <a:pt x="258" y="69"/>
                </a:cubicBezTo>
                <a:cubicBezTo>
                  <a:pt x="258" y="68"/>
                  <a:pt x="258" y="68"/>
                  <a:pt x="259" y="68"/>
                </a:cubicBezTo>
                <a:lnTo>
                  <a:pt x="259" y="67"/>
                </a:lnTo>
                <a:close/>
                <a:moveTo>
                  <a:pt x="259" y="44"/>
                </a:moveTo>
                <a:cubicBezTo>
                  <a:pt x="259" y="44"/>
                  <a:pt x="259" y="44"/>
                  <a:pt x="259" y="44"/>
                </a:cubicBezTo>
                <a:cubicBezTo>
                  <a:pt x="259" y="44"/>
                  <a:pt x="259" y="44"/>
                  <a:pt x="259" y="44"/>
                </a:cubicBezTo>
                <a:cubicBezTo>
                  <a:pt x="259" y="44"/>
                  <a:pt x="259" y="44"/>
                  <a:pt x="259" y="44"/>
                </a:cubicBezTo>
                <a:cubicBezTo>
                  <a:pt x="259" y="44"/>
                  <a:pt x="259" y="44"/>
                  <a:pt x="259" y="44"/>
                </a:cubicBezTo>
                <a:cubicBezTo>
                  <a:pt x="259" y="44"/>
                  <a:pt x="259" y="44"/>
                  <a:pt x="259" y="44"/>
                </a:cubicBezTo>
                <a:moveTo>
                  <a:pt x="313" y="395"/>
                </a:moveTo>
                <a:cubicBezTo>
                  <a:pt x="313" y="395"/>
                  <a:pt x="313" y="396"/>
                  <a:pt x="313" y="396"/>
                </a:cubicBezTo>
                <a:cubicBezTo>
                  <a:pt x="313" y="396"/>
                  <a:pt x="313" y="395"/>
                  <a:pt x="313" y="395"/>
                </a:cubicBezTo>
                <a:close/>
                <a:moveTo>
                  <a:pt x="6" y="332"/>
                </a:moveTo>
                <a:cubicBezTo>
                  <a:pt x="6" y="328"/>
                  <a:pt x="6" y="326"/>
                  <a:pt x="7" y="323"/>
                </a:cubicBezTo>
                <a:cubicBezTo>
                  <a:pt x="7" y="321"/>
                  <a:pt x="7" y="319"/>
                  <a:pt x="7" y="315"/>
                </a:cubicBezTo>
                <a:cubicBezTo>
                  <a:pt x="7" y="312"/>
                  <a:pt x="8" y="308"/>
                  <a:pt x="9" y="303"/>
                </a:cubicBezTo>
                <a:cubicBezTo>
                  <a:pt x="8" y="295"/>
                  <a:pt x="10" y="285"/>
                  <a:pt x="15" y="272"/>
                </a:cubicBezTo>
                <a:cubicBezTo>
                  <a:pt x="16" y="267"/>
                  <a:pt x="16" y="261"/>
                  <a:pt x="18" y="255"/>
                </a:cubicBezTo>
                <a:cubicBezTo>
                  <a:pt x="16" y="249"/>
                  <a:pt x="17" y="243"/>
                  <a:pt x="19" y="237"/>
                </a:cubicBezTo>
                <a:cubicBezTo>
                  <a:pt x="21" y="231"/>
                  <a:pt x="23" y="225"/>
                  <a:pt x="24" y="222"/>
                </a:cubicBezTo>
                <a:cubicBezTo>
                  <a:pt x="25" y="218"/>
                  <a:pt x="27" y="213"/>
                  <a:pt x="30" y="208"/>
                </a:cubicBezTo>
                <a:cubicBezTo>
                  <a:pt x="32" y="190"/>
                  <a:pt x="34" y="179"/>
                  <a:pt x="36" y="174"/>
                </a:cubicBezTo>
                <a:cubicBezTo>
                  <a:pt x="37" y="168"/>
                  <a:pt x="39" y="165"/>
                  <a:pt x="43" y="164"/>
                </a:cubicBezTo>
                <a:cubicBezTo>
                  <a:pt x="48" y="161"/>
                  <a:pt x="53" y="159"/>
                  <a:pt x="60" y="159"/>
                </a:cubicBezTo>
                <a:cubicBezTo>
                  <a:pt x="66" y="159"/>
                  <a:pt x="74" y="157"/>
                  <a:pt x="82" y="153"/>
                </a:cubicBezTo>
                <a:cubicBezTo>
                  <a:pt x="92" y="148"/>
                  <a:pt x="101" y="145"/>
                  <a:pt x="111" y="142"/>
                </a:cubicBezTo>
                <a:cubicBezTo>
                  <a:pt x="112" y="141"/>
                  <a:pt x="113" y="139"/>
                  <a:pt x="115" y="138"/>
                </a:cubicBezTo>
                <a:cubicBezTo>
                  <a:pt x="120" y="135"/>
                  <a:pt x="125" y="131"/>
                  <a:pt x="129" y="127"/>
                </a:cubicBezTo>
                <a:cubicBezTo>
                  <a:pt x="134" y="122"/>
                  <a:pt x="137" y="119"/>
                  <a:pt x="140" y="118"/>
                </a:cubicBezTo>
                <a:cubicBezTo>
                  <a:pt x="142" y="114"/>
                  <a:pt x="146" y="112"/>
                  <a:pt x="151" y="112"/>
                </a:cubicBezTo>
                <a:cubicBezTo>
                  <a:pt x="151" y="111"/>
                  <a:pt x="152" y="109"/>
                  <a:pt x="152" y="107"/>
                </a:cubicBezTo>
                <a:cubicBezTo>
                  <a:pt x="154" y="100"/>
                  <a:pt x="156" y="91"/>
                  <a:pt x="156" y="80"/>
                </a:cubicBezTo>
                <a:cubicBezTo>
                  <a:pt x="154" y="75"/>
                  <a:pt x="154" y="70"/>
                  <a:pt x="156" y="66"/>
                </a:cubicBezTo>
                <a:cubicBezTo>
                  <a:pt x="156" y="65"/>
                  <a:pt x="156" y="64"/>
                  <a:pt x="156" y="63"/>
                </a:cubicBezTo>
                <a:cubicBezTo>
                  <a:pt x="156" y="63"/>
                  <a:pt x="156" y="62"/>
                  <a:pt x="156" y="61"/>
                </a:cubicBezTo>
                <a:cubicBezTo>
                  <a:pt x="156" y="62"/>
                  <a:pt x="156" y="62"/>
                  <a:pt x="156" y="63"/>
                </a:cubicBezTo>
                <a:cubicBezTo>
                  <a:pt x="155" y="62"/>
                  <a:pt x="156" y="61"/>
                  <a:pt x="156" y="60"/>
                </a:cubicBezTo>
                <a:cubicBezTo>
                  <a:pt x="156" y="60"/>
                  <a:pt x="156" y="60"/>
                  <a:pt x="156" y="60"/>
                </a:cubicBezTo>
                <a:cubicBezTo>
                  <a:pt x="156" y="61"/>
                  <a:pt x="156" y="61"/>
                  <a:pt x="155" y="61"/>
                </a:cubicBezTo>
                <a:cubicBezTo>
                  <a:pt x="156" y="61"/>
                  <a:pt x="156" y="60"/>
                  <a:pt x="156" y="60"/>
                </a:cubicBezTo>
                <a:cubicBezTo>
                  <a:pt x="156" y="59"/>
                  <a:pt x="156" y="59"/>
                  <a:pt x="156" y="58"/>
                </a:cubicBezTo>
                <a:cubicBezTo>
                  <a:pt x="156" y="58"/>
                  <a:pt x="156" y="57"/>
                  <a:pt x="156" y="56"/>
                </a:cubicBezTo>
                <a:cubicBezTo>
                  <a:pt x="156" y="56"/>
                  <a:pt x="156" y="56"/>
                  <a:pt x="156" y="56"/>
                </a:cubicBezTo>
                <a:cubicBezTo>
                  <a:pt x="156" y="56"/>
                  <a:pt x="156" y="57"/>
                  <a:pt x="156" y="58"/>
                </a:cubicBezTo>
                <a:cubicBezTo>
                  <a:pt x="156" y="57"/>
                  <a:pt x="156" y="56"/>
                  <a:pt x="157" y="56"/>
                </a:cubicBezTo>
                <a:cubicBezTo>
                  <a:pt x="157" y="55"/>
                  <a:pt x="157" y="54"/>
                  <a:pt x="157" y="54"/>
                </a:cubicBezTo>
                <a:cubicBezTo>
                  <a:pt x="157" y="54"/>
                  <a:pt x="157" y="54"/>
                  <a:pt x="156" y="55"/>
                </a:cubicBezTo>
                <a:cubicBezTo>
                  <a:pt x="156" y="54"/>
                  <a:pt x="157" y="53"/>
                  <a:pt x="157" y="52"/>
                </a:cubicBezTo>
                <a:cubicBezTo>
                  <a:pt x="157" y="52"/>
                  <a:pt x="157" y="53"/>
                  <a:pt x="156" y="53"/>
                </a:cubicBezTo>
                <a:cubicBezTo>
                  <a:pt x="157" y="52"/>
                  <a:pt x="158" y="51"/>
                  <a:pt x="158" y="49"/>
                </a:cubicBezTo>
                <a:cubicBezTo>
                  <a:pt x="158" y="50"/>
                  <a:pt x="158" y="50"/>
                  <a:pt x="157" y="50"/>
                </a:cubicBezTo>
                <a:cubicBezTo>
                  <a:pt x="157" y="51"/>
                  <a:pt x="157" y="51"/>
                  <a:pt x="157" y="51"/>
                </a:cubicBezTo>
                <a:cubicBezTo>
                  <a:pt x="157" y="51"/>
                  <a:pt x="157" y="50"/>
                  <a:pt x="157" y="50"/>
                </a:cubicBezTo>
                <a:cubicBezTo>
                  <a:pt x="157" y="49"/>
                  <a:pt x="157" y="49"/>
                  <a:pt x="158" y="48"/>
                </a:cubicBezTo>
                <a:cubicBezTo>
                  <a:pt x="158" y="48"/>
                  <a:pt x="158" y="47"/>
                  <a:pt x="158" y="47"/>
                </a:cubicBezTo>
                <a:cubicBezTo>
                  <a:pt x="158" y="47"/>
                  <a:pt x="158" y="47"/>
                  <a:pt x="158" y="47"/>
                </a:cubicBezTo>
                <a:cubicBezTo>
                  <a:pt x="158" y="46"/>
                  <a:pt x="158" y="46"/>
                  <a:pt x="159" y="45"/>
                </a:cubicBezTo>
                <a:cubicBezTo>
                  <a:pt x="159" y="45"/>
                  <a:pt x="158" y="46"/>
                  <a:pt x="158" y="46"/>
                </a:cubicBezTo>
                <a:cubicBezTo>
                  <a:pt x="158" y="45"/>
                  <a:pt x="159" y="45"/>
                  <a:pt x="159" y="45"/>
                </a:cubicBezTo>
                <a:cubicBezTo>
                  <a:pt x="159" y="44"/>
                  <a:pt x="159" y="44"/>
                  <a:pt x="160" y="44"/>
                </a:cubicBezTo>
                <a:cubicBezTo>
                  <a:pt x="160" y="43"/>
                  <a:pt x="160" y="43"/>
                  <a:pt x="160" y="43"/>
                </a:cubicBezTo>
                <a:cubicBezTo>
                  <a:pt x="159" y="44"/>
                  <a:pt x="159" y="44"/>
                  <a:pt x="158" y="44"/>
                </a:cubicBezTo>
                <a:cubicBezTo>
                  <a:pt x="159" y="44"/>
                  <a:pt x="159" y="43"/>
                  <a:pt x="159" y="43"/>
                </a:cubicBezTo>
                <a:cubicBezTo>
                  <a:pt x="160" y="43"/>
                  <a:pt x="160" y="43"/>
                  <a:pt x="160" y="43"/>
                </a:cubicBezTo>
                <a:cubicBezTo>
                  <a:pt x="160" y="43"/>
                  <a:pt x="160" y="43"/>
                  <a:pt x="160" y="43"/>
                </a:cubicBezTo>
                <a:cubicBezTo>
                  <a:pt x="160" y="43"/>
                  <a:pt x="160" y="43"/>
                  <a:pt x="160" y="43"/>
                </a:cubicBezTo>
                <a:cubicBezTo>
                  <a:pt x="160" y="43"/>
                  <a:pt x="160" y="43"/>
                  <a:pt x="160" y="43"/>
                </a:cubicBezTo>
                <a:cubicBezTo>
                  <a:pt x="160" y="42"/>
                  <a:pt x="160" y="42"/>
                  <a:pt x="160" y="41"/>
                </a:cubicBezTo>
                <a:cubicBezTo>
                  <a:pt x="160" y="42"/>
                  <a:pt x="160" y="42"/>
                  <a:pt x="159" y="43"/>
                </a:cubicBezTo>
                <a:cubicBezTo>
                  <a:pt x="159" y="42"/>
                  <a:pt x="160" y="41"/>
                  <a:pt x="160" y="41"/>
                </a:cubicBezTo>
                <a:cubicBezTo>
                  <a:pt x="160" y="40"/>
                  <a:pt x="160" y="40"/>
                  <a:pt x="160" y="40"/>
                </a:cubicBezTo>
                <a:cubicBezTo>
                  <a:pt x="160" y="41"/>
                  <a:pt x="160" y="41"/>
                  <a:pt x="159" y="41"/>
                </a:cubicBezTo>
                <a:cubicBezTo>
                  <a:pt x="160" y="41"/>
                  <a:pt x="160" y="40"/>
                  <a:pt x="160" y="40"/>
                </a:cubicBezTo>
                <a:cubicBezTo>
                  <a:pt x="160" y="40"/>
                  <a:pt x="160" y="39"/>
                  <a:pt x="161" y="38"/>
                </a:cubicBezTo>
                <a:cubicBezTo>
                  <a:pt x="161" y="38"/>
                  <a:pt x="161" y="37"/>
                  <a:pt x="161" y="37"/>
                </a:cubicBezTo>
                <a:cubicBezTo>
                  <a:pt x="161" y="37"/>
                  <a:pt x="161" y="37"/>
                  <a:pt x="161" y="37"/>
                </a:cubicBezTo>
                <a:cubicBezTo>
                  <a:pt x="161" y="37"/>
                  <a:pt x="161" y="37"/>
                  <a:pt x="161" y="37"/>
                </a:cubicBezTo>
                <a:cubicBezTo>
                  <a:pt x="161" y="37"/>
                  <a:pt x="161" y="38"/>
                  <a:pt x="160" y="38"/>
                </a:cubicBezTo>
                <a:cubicBezTo>
                  <a:pt x="161" y="38"/>
                  <a:pt x="161" y="37"/>
                  <a:pt x="161" y="37"/>
                </a:cubicBezTo>
                <a:cubicBezTo>
                  <a:pt x="161" y="37"/>
                  <a:pt x="161" y="36"/>
                  <a:pt x="162" y="36"/>
                </a:cubicBezTo>
                <a:cubicBezTo>
                  <a:pt x="162" y="36"/>
                  <a:pt x="162" y="35"/>
                  <a:pt x="162" y="35"/>
                </a:cubicBezTo>
                <a:cubicBezTo>
                  <a:pt x="162" y="35"/>
                  <a:pt x="162" y="35"/>
                  <a:pt x="162" y="36"/>
                </a:cubicBezTo>
                <a:cubicBezTo>
                  <a:pt x="161" y="35"/>
                  <a:pt x="162" y="34"/>
                  <a:pt x="163" y="33"/>
                </a:cubicBezTo>
                <a:cubicBezTo>
                  <a:pt x="162" y="34"/>
                  <a:pt x="162" y="34"/>
                  <a:pt x="162" y="34"/>
                </a:cubicBezTo>
                <a:cubicBezTo>
                  <a:pt x="163" y="33"/>
                  <a:pt x="163" y="32"/>
                  <a:pt x="164" y="31"/>
                </a:cubicBezTo>
                <a:cubicBezTo>
                  <a:pt x="163" y="31"/>
                  <a:pt x="163" y="31"/>
                  <a:pt x="163" y="32"/>
                </a:cubicBezTo>
                <a:cubicBezTo>
                  <a:pt x="163" y="32"/>
                  <a:pt x="163" y="32"/>
                  <a:pt x="163" y="32"/>
                </a:cubicBezTo>
                <a:cubicBezTo>
                  <a:pt x="163" y="32"/>
                  <a:pt x="163" y="32"/>
                  <a:pt x="163" y="33"/>
                </a:cubicBezTo>
                <a:cubicBezTo>
                  <a:pt x="163" y="32"/>
                  <a:pt x="163" y="32"/>
                  <a:pt x="163" y="31"/>
                </a:cubicBezTo>
                <a:cubicBezTo>
                  <a:pt x="163" y="31"/>
                  <a:pt x="163" y="30"/>
                  <a:pt x="164" y="30"/>
                </a:cubicBezTo>
                <a:cubicBezTo>
                  <a:pt x="164" y="30"/>
                  <a:pt x="164" y="29"/>
                  <a:pt x="164" y="29"/>
                </a:cubicBezTo>
                <a:cubicBezTo>
                  <a:pt x="164" y="29"/>
                  <a:pt x="164" y="29"/>
                  <a:pt x="164" y="29"/>
                </a:cubicBezTo>
                <a:cubicBezTo>
                  <a:pt x="165" y="28"/>
                  <a:pt x="165" y="28"/>
                  <a:pt x="165" y="27"/>
                </a:cubicBezTo>
                <a:cubicBezTo>
                  <a:pt x="165" y="27"/>
                  <a:pt x="165" y="28"/>
                  <a:pt x="165" y="28"/>
                </a:cubicBezTo>
                <a:cubicBezTo>
                  <a:pt x="165" y="28"/>
                  <a:pt x="165" y="27"/>
                  <a:pt x="166" y="27"/>
                </a:cubicBezTo>
                <a:cubicBezTo>
                  <a:pt x="166" y="27"/>
                  <a:pt x="166" y="26"/>
                  <a:pt x="167" y="26"/>
                </a:cubicBezTo>
                <a:cubicBezTo>
                  <a:pt x="166" y="26"/>
                  <a:pt x="166" y="26"/>
                  <a:pt x="165" y="26"/>
                </a:cubicBezTo>
                <a:cubicBezTo>
                  <a:pt x="166" y="26"/>
                  <a:pt x="166" y="26"/>
                  <a:pt x="166" y="26"/>
                </a:cubicBezTo>
                <a:cubicBezTo>
                  <a:pt x="166" y="26"/>
                  <a:pt x="167" y="25"/>
                  <a:pt x="167" y="25"/>
                </a:cubicBezTo>
                <a:cubicBezTo>
                  <a:pt x="167" y="25"/>
                  <a:pt x="167" y="24"/>
                  <a:pt x="168" y="24"/>
                </a:cubicBezTo>
                <a:cubicBezTo>
                  <a:pt x="167" y="24"/>
                  <a:pt x="167" y="24"/>
                  <a:pt x="167" y="24"/>
                </a:cubicBezTo>
                <a:cubicBezTo>
                  <a:pt x="167" y="24"/>
                  <a:pt x="168" y="23"/>
                  <a:pt x="168" y="23"/>
                </a:cubicBezTo>
                <a:cubicBezTo>
                  <a:pt x="168" y="23"/>
                  <a:pt x="168" y="23"/>
                  <a:pt x="167" y="23"/>
                </a:cubicBezTo>
                <a:cubicBezTo>
                  <a:pt x="168" y="23"/>
                  <a:pt x="169" y="23"/>
                  <a:pt x="169" y="22"/>
                </a:cubicBezTo>
                <a:cubicBezTo>
                  <a:pt x="169" y="22"/>
                  <a:pt x="169" y="22"/>
                  <a:pt x="169" y="22"/>
                </a:cubicBezTo>
                <a:cubicBezTo>
                  <a:pt x="170" y="21"/>
                  <a:pt x="170" y="20"/>
                  <a:pt x="171" y="19"/>
                </a:cubicBezTo>
                <a:cubicBezTo>
                  <a:pt x="171" y="19"/>
                  <a:pt x="170" y="20"/>
                  <a:pt x="170" y="20"/>
                </a:cubicBezTo>
                <a:cubicBezTo>
                  <a:pt x="170" y="20"/>
                  <a:pt x="170" y="19"/>
                  <a:pt x="171" y="19"/>
                </a:cubicBezTo>
                <a:cubicBezTo>
                  <a:pt x="171" y="19"/>
                  <a:pt x="172" y="19"/>
                  <a:pt x="172" y="18"/>
                </a:cubicBezTo>
                <a:cubicBezTo>
                  <a:pt x="172" y="18"/>
                  <a:pt x="172" y="18"/>
                  <a:pt x="172" y="18"/>
                </a:cubicBezTo>
                <a:cubicBezTo>
                  <a:pt x="172" y="19"/>
                  <a:pt x="171" y="18"/>
                  <a:pt x="171" y="18"/>
                </a:cubicBezTo>
                <a:cubicBezTo>
                  <a:pt x="171" y="18"/>
                  <a:pt x="172" y="18"/>
                  <a:pt x="172" y="18"/>
                </a:cubicBezTo>
                <a:cubicBezTo>
                  <a:pt x="172" y="18"/>
                  <a:pt x="173" y="17"/>
                  <a:pt x="173" y="17"/>
                </a:cubicBezTo>
                <a:cubicBezTo>
                  <a:pt x="173" y="17"/>
                  <a:pt x="172" y="17"/>
                  <a:pt x="172" y="18"/>
                </a:cubicBezTo>
                <a:cubicBezTo>
                  <a:pt x="172" y="17"/>
                  <a:pt x="173" y="17"/>
                  <a:pt x="173" y="16"/>
                </a:cubicBezTo>
                <a:cubicBezTo>
                  <a:pt x="174" y="16"/>
                  <a:pt x="175" y="15"/>
                  <a:pt x="176" y="15"/>
                </a:cubicBezTo>
                <a:cubicBezTo>
                  <a:pt x="175" y="16"/>
                  <a:pt x="174" y="16"/>
                  <a:pt x="173" y="16"/>
                </a:cubicBezTo>
                <a:cubicBezTo>
                  <a:pt x="174" y="15"/>
                  <a:pt x="175" y="15"/>
                  <a:pt x="175" y="15"/>
                </a:cubicBezTo>
                <a:cubicBezTo>
                  <a:pt x="175" y="15"/>
                  <a:pt x="174" y="15"/>
                  <a:pt x="174" y="15"/>
                </a:cubicBezTo>
                <a:cubicBezTo>
                  <a:pt x="174" y="15"/>
                  <a:pt x="175" y="15"/>
                  <a:pt x="175" y="14"/>
                </a:cubicBezTo>
                <a:cubicBezTo>
                  <a:pt x="175" y="14"/>
                  <a:pt x="175" y="14"/>
                  <a:pt x="176" y="14"/>
                </a:cubicBezTo>
                <a:cubicBezTo>
                  <a:pt x="176" y="14"/>
                  <a:pt x="177" y="13"/>
                  <a:pt x="177" y="13"/>
                </a:cubicBezTo>
                <a:cubicBezTo>
                  <a:pt x="177" y="13"/>
                  <a:pt x="176" y="13"/>
                  <a:pt x="175" y="14"/>
                </a:cubicBezTo>
                <a:cubicBezTo>
                  <a:pt x="176" y="14"/>
                  <a:pt x="176" y="13"/>
                  <a:pt x="177" y="13"/>
                </a:cubicBezTo>
                <a:cubicBezTo>
                  <a:pt x="177" y="12"/>
                  <a:pt x="177" y="12"/>
                  <a:pt x="177" y="12"/>
                </a:cubicBezTo>
                <a:cubicBezTo>
                  <a:pt x="177" y="12"/>
                  <a:pt x="177" y="12"/>
                  <a:pt x="176" y="12"/>
                </a:cubicBezTo>
                <a:cubicBezTo>
                  <a:pt x="177" y="12"/>
                  <a:pt x="177" y="12"/>
                  <a:pt x="177" y="12"/>
                </a:cubicBezTo>
                <a:cubicBezTo>
                  <a:pt x="178" y="11"/>
                  <a:pt x="178" y="11"/>
                  <a:pt x="179" y="10"/>
                </a:cubicBezTo>
                <a:cubicBezTo>
                  <a:pt x="178" y="11"/>
                  <a:pt x="178" y="11"/>
                  <a:pt x="177" y="11"/>
                </a:cubicBezTo>
                <a:cubicBezTo>
                  <a:pt x="178" y="11"/>
                  <a:pt x="179" y="10"/>
                  <a:pt x="180" y="10"/>
                </a:cubicBezTo>
                <a:cubicBezTo>
                  <a:pt x="180" y="10"/>
                  <a:pt x="180" y="10"/>
                  <a:pt x="180" y="10"/>
                </a:cubicBezTo>
                <a:cubicBezTo>
                  <a:pt x="179" y="10"/>
                  <a:pt x="179" y="10"/>
                  <a:pt x="178" y="10"/>
                </a:cubicBezTo>
                <a:cubicBezTo>
                  <a:pt x="179" y="10"/>
                  <a:pt x="179" y="10"/>
                  <a:pt x="180" y="10"/>
                </a:cubicBezTo>
                <a:cubicBezTo>
                  <a:pt x="181" y="9"/>
                  <a:pt x="181" y="9"/>
                  <a:pt x="182" y="9"/>
                </a:cubicBezTo>
                <a:cubicBezTo>
                  <a:pt x="182" y="8"/>
                  <a:pt x="182" y="8"/>
                  <a:pt x="182" y="8"/>
                </a:cubicBezTo>
                <a:cubicBezTo>
                  <a:pt x="182" y="8"/>
                  <a:pt x="181" y="9"/>
                  <a:pt x="181" y="9"/>
                </a:cubicBezTo>
                <a:cubicBezTo>
                  <a:pt x="182" y="8"/>
                  <a:pt x="182" y="8"/>
                  <a:pt x="183" y="8"/>
                </a:cubicBezTo>
                <a:cubicBezTo>
                  <a:pt x="183" y="7"/>
                  <a:pt x="184" y="7"/>
                  <a:pt x="185" y="7"/>
                </a:cubicBezTo>
                <a:cubicBezTo>
                  <a:pt x="184" y="7"/>
                  <a:pt x="183" y="7"/>
                  <a:pt x="182" y="8"/>
                </a:cubicBezTo>
                <a:cubicBezTo>
                  <a:pt x="183" y="7"/>
                  <a:pt x="185" y="6"/>
                  <a:pt x="186" y="6"/>
                </a:cubicBezTo>
                <a:cubicBezTo>
                  <a:pt x="186" y="6"/>
                  <a:pt x="186" y="6"/>
                  <a:pt x="186" y="6"/>
                </a:cubicBezTo>
                <a:cubicBezTo>
                  <a:pt x="185" y="6"/>
                  <a:pt x="184" y="6"/>
                  <a:pt x="183" y="7"/>
                </a:cubicBezTo>
                <a:cubicBezTo>
                  <a:pt x="184" y="6"/>
                  <a:pt x="185" y="6"/>
                  <a:pt x="186" y="5"/>
                </a:cubicBezTo>
                <a:cubicBezTo>
                  <a:pt x="186" y="5"/>
                  <a:pt x="187" y="5"/>
                  <a:pt x="187" y="5"/>
                </a:cubicBezTo>
                <a:cubicBezTo>
                  <a:pt x="186" y="5"/>
                  <a:pt x="186" y="5"/>
                  <a:pt x="186" y="5"/>
                </a:cubicBezTo>
                <a:cubicBezTo>
                  <a:pt x="186" y="5"/>
                  <a:pt x="186" y="5"/>
                  <a:pt x="185" y="5"/>
                </a:cubicBezTo>
                <a:cubicBezTo>
                  <a:pt x="186" y="5"/>
                  <a:pt x="186" y="5"/>
                  <a:pt x="186" y="5"/>
                </a:cubicBezTo>
                <a:cubicBezTo>
                  <a:pt x="187" y="4"/>
                  <a:pt x="188" y="4"/>
                  <a:pt x="189" y="4"/>
                </a:cubicBezTo>
                <a:cubicBezTo>
                  <a:pt x="190" y="3"/>
                  <a:pt x="191" y="3"/>
                  <a:pt x="192" y="3"/>
                </a:cubicBezTo>
                <a:cubicBezTo>
                  <a:pt x="191" y="3"/>
                  <a:pt x="190" y="3"/>
                  <a:pt x="189" y="3"/>
                </a:cubicBezTo>
                <a:cubicBezTo>
                  <a:pt x="190" y="3"/>
                  <a:pt x="191" y="3"/>
                  <a:pt x="192" y="3"/>
                </a:cubicBezTo>
                <a:cubicBezTo>
                  <a:pt x="192" y="3"/>
                  <a:pt x="192" y="3"/>
                  <a:pt x="191" y="2"/>
                </a:cubicBezTo>
                <a:cubicBezTo>
                  <a:pt x="191" y="2"/>
                  <a:pt x="191" y="2"/>
                  <a:pt x="191" y="2"/>
                </a:cubicBezTo>
                <a:cubicBezTo>
                  <a:pt x="191" y="2"/>
                  <a:pt x="191" y="2"/>
                  <a:pt x="191" y="2"/>
                </a:cubicBezTo>
                <a:cubicBezTo>
                  <a:pt x="191" y="2"/>
                  <a:pt x="191" y="2"/>
                  <a:pt x="191" y="1"/>
                </a:cubicBezTo>
                <a:cubicBezTo>
                  <a:pt x="191" y="2"/>
                  <a:pt x="191" y="2"/>
                  <a:pt x="191" y="2"/>
                </a:cubicBezTo>
                <a:cubicBezTo>
                  <a:pt x="192" y="2"/>
                  <a:pt x="193" y="2"/>
                  <a:pt x="194" y="2"/>
                </a:cubicBezTo>
                <a:cubicBezTo>
                  <a:pt x="194" y="2"/>
                  <a:pt x="194" y="2"/>
                  <a:pt x="194" y="2"/>
                </a:cubicBezTo>
                <a:cubicBezTo>
                  <a:pt x="194" y="1"/>
                  <a:pt x="194" y="1"/>
                  <a:pt x="193" y="1"/>
                </a:cubicBezTo>
                <a:cubicBezTo>
                  <a:pt x="194" y="1"/>
                  <a:pt x="194" y="1"/>
                  <a:pt x="195" y="1"/>
                </a:cubicBezTo>
                <a:cubicBezTo>
                  <a:pt x="195" y="1"/>
                  <a:pt x="196" y="1"/>
                  <a:pt x="197" y="1"/>
                </a:cubicBezTo>
                <a:cubicBezTo>
                  <a:pt x="199" y="0"/>
                  <a:pt x="201" y="0"/>
                  <a:pt x="202" y="0"/>
                </a:cubicBezTo>
                <a:cubicBezTo>
                  <a:pt x="202" y="0"/>
                  <a:pt x="202" y="0"/>
                  <a:pt x="202" y="0"/>
                </a:cubicBezTo>
                <a:cubicBezTo>
                  <a:pt x="201" y="0"/>
                  <a:pt x="200" y="0"/>
                  <a:pt x="198" y="0"/>
                </a:cubicBezTo>
                <a:cubicBezTo>
                  <a:pt x="200" y="0"/>
                  <a:pt x="202" y="0"/>
                  <a:pt x="203" y="0"/>
                </a:cubicBezTo>
                <a:cubicBezTo>
                  <a:pt x="204" y="0"/>
                  <a:pt x="205" y="0"/>
                  <a:pt x="206" y="1"/>
                </a:cubicBezTo>
                <a:cubicBezTo>
                  <a:pt x="206" y="0"/>
                  <a:pt x="208" y="0"/>
                  <a:pt x="209" y="0"/>
                </a:cubicBezTo>
                <a:cubicBezTo>
                  <a:pt x="209" y="0"/>
                  <a:pt x="210" y="0"/>
                  <a:pt x="210" y="1"/>
                </a:cubicBezTo>
                <a:cubicBezTo>
                  <a:pt x="210" y="1"/>
                  <a:pt x="209" y="1"/>
                  <a:pt x="209" y="0"/>
                </a:cubicBezTo>
                <a:cubicBezTo>
                  <a:pt x="209" y="1"/>
                  <a:pt x="210" y="1"/>
                  <a:pt x="210" y="1"/>
                </a:cubicBezTo>
                <a:cubicBezTo>
                  <a:pt x="209" y="1"/>
                  <a:pt x="209" y="1"/>
                  <a:pt x="209" y="0"/>
                </a:cubicBezTo>
                <a:cubicBezTo>
                  <a:pt x="208" y="1"/>
                  <a:pt x="207" y="1"/>
                  <a:pt x="206" y="1"/>
                </a:cubicBezTo>
                <a:cubicBezTo>
                  <a:pt x="208" y="1"/>
                  <a:pt x="209" y="1"/>
                  <a:pt x="211" y="1"/>
                </a:cubicBezTo>
                <a:cubicBezTo>
                  <a:pt x="211" y="1"/>
                  <a:pt x="211" y="1"/>
                  <a:pt x="212" y="2"/>
                </a:cubicBezTo>
                <a:cubicBezTo>
                  <a:pt x="212" y="1"/>
                  <a:pt x="213" y="1"/>
                  <a:pt x="213" y="1"/>
                </a:cubicBezTo>
                <a:cubicBezTo>
                  <a:pt x="213" y="1"/>
                  <a:pt x="212" y="2"/>
                  <a:pt x="212" y="2"/>
                </a:cubicBezTo>
                <a:cubicBezTo>
                  <a:pt x="212" y="2"/>
                  <a:pt x="213" y="2"/>
                  <a:pt x="213" y="2"/>
                </a:cubicBezTo>
                <a:cubicBezTo>
                  <a:pt x="213" y="2"/>
                  <a:pt x="212" y="2"/>
                  <a:pt x="212" y="2"/>
                </a:cubicBezTo>
                <a:cubicBezTo>
                  <a:pt x="212" y="2"/>
                  <a:pt x="211" y="2"/>
                  <a:pt x="211" y="2"/>
                </a:cubicBezTo>
                <a:cubicBezTo>
                  <a:pt x="212" y="2"/>
                  <a:pt x="212" y="2"/>
                  <a:pt x="213" y="2"/>
                </a:cubicBezTo>
                <a:cubicBezTo>
                  <a:pt x="213" y="2"/>
                  <a:pt x="213" y="2"/>
                  <a:pt x="213" y="2"/>
                </a:cubicBezTo>
                <a:cubicBezTo>
                  <a:pt x="213" y="2"/>
                  <a:pt x="214" y="2"/>
                  <a:pt x="214" y="2"/>
                </a:cubicBezTo>
                <a:cubicBezTo>
                  <a:pt x="215" y="2"/>
                  <a:pt x="216" y="2"/>
                  <a:pt x="217" y="2"/>
                </a:cubicBezTo>
                <a:cubicBezTo>
                  <a:pt x="216" y="2"/>
                  <a:pt x="215" y="2"/>
                  <a:pt x="214" y="2"/>
                </a:cubicBezTo>
                <a:cubicBezTo>
                  <a:pt x="215" y="2"/>
                  <a:pt x="215" y="2"/>
                  <a:pt x="216" y="2"/>
                </a:cubicBezTo>
                <a:cubicBezTo>
                  <a:pt x="218" y="2"/>
                  <a:pt x="219" y="2"/>
                  <a:pt x="220" y="3"/>
                </a:cubicBezTo>
                <a:cubicBezTo>
                  <a:pt x="221" y="2"/>
                  <a:pt x="223" y="3"/>
                  <a:pt x="224" y="4"/>
                </a:cubicBezTo>
                <a:cubicBezTo>
                  <a:pt x="224" y="4"/>
                  <a:pt x="224" y="4"/>
                  <a:pt x="224" y="4"/>
                </a:cubicBezTo>
                <a:cubicBezTo>
                  <a:pt x="224" y="4"/>
                  <a:pt x="225" y="4"/>
                  <a:pt x="225" y="4"/>
                </a:cubicBezTo>
                <a:cubicBezTo>
                  <a:pt x="225" y="4"/>
                  <a:pt x="225" y="4"/>
                  <a:pt x="224" y="4"/>
                </a:cubicBezTo>
                <a:cubicBezTo>
                  <a:pt x="224" y="4"/>
                  <a:pt x="224" y="4"/>
                  <a:pt x="224" y="4"/>
                </a:cubicBezTo>
                <a:cubicBezTo>
                  <a:pt x="226" y="4"/>
                  <a:pt x="227" y="5"/>
                  <a:pt x="228" y="6"/>
                </a:cubicBezTo>
                <a:cubicBezTo>
                  <a:pt x="227" y="5"/>
                  <a:pt x="226" y="4"/>
                  <a:pt x="225" y="4"/>
                </a:cubicBezTo>
                <a:cubicBezTo>
                  <a:pt x="225" y="4"/>
                  <a:pt x="225" y="4"/>
                  <a:pt x="225" y="4"/>
                </a:cubicBezTo>
                <a:cubicBezTo>
                  <a:pt x="226" y="5"/>
                  <a:pt x="228" y="5"/>
                  <a:pt x="229" y="6"/>
                </a:cubicBezTo>
                <a:cubicBezTo>
                  <a:pt x="229" y="6"/>
                  <a:pt x="230" y="6"/>
                  <a:pt x="230" y="6"/>
                </a:cubicBezTo>
                <a:cubicBezTo>
                  <a:pt x="230" y="6"/>
                  <a:pt x="229" y="6"/>
                  <a:pt x="229" y="6"/>
                </a:cubicBezTo>
                <a:cubicBezTo>
                  <a:pt x="229" y="6"/>
                  <a:pt x="229" y="6"/>
                  <a:pt x="229" y="7"/>
                </a:cubicBezTo>
                <a:cubicBezTo>
                  <a:pt x="230" y="7"/>
                  <a:pt x="230" y="7"/>
                  <a:pt x="230" y="7"/>
                </a:cubicBezTo>
                <a:cubicBezTo>
                  <a:pt x="231" y="7"/>
                  <a:pt x="232" y="7"/>
                  <a:pt x="233" y="8"/>
                </a:cubicBezTo>
                <a:cubicBezTo>
                  <a:pt x="232" y="7"/>
                  <a:pt x="231" y="7"/>
                  <a:pt x="230" y="7"/>
                </a:cubicBezTo>
                <a:cubicBezTo>
                  <a:pt x="230" y="7"/>
                  <a:pt x="230" y="7"/>
                  <a:pt x="230" y="7"/>
                </a:cubicBezTo>
                <a:cubicBezTo>
                  <a:pt x="230" y="7"/>
                  <a:pt x="230" y="7"/>
                  <a:pt x="230" y="7"/>
                </a:cubicBezTo>
                <a:cubicBezTo>
                  <a:pt x="230" y="7"/>
                  <a:pt x="230" y="7"/>
                  <a:pt x="230" y="7"/>
                </a:cubicBezTo>
                <a:cubicBezTo>
                  <a:pt x="231" y="7"/>
                  <a:pt x="233" y="8"/>
                  <a:pt x="234" y="9"/>
                </a:cubicBezTo>
                <a:cubicBezTo>
                  <a:pt x="235" y="9"/>
                  <a:pt x="236" y="10"/>
                  <a:pt x="236" y="10"/>
                </a:cubicBezTo>
                <a:cubicBezTo>
                  <a:pt x="235" y="10"/>
                  <a:pt x="235" y="9"/>
                  <a:pt x="234" y="9"/>
                </a:cubicBezTo>
                <a:cubicBezTo>
                  <a:pt x="234" y="9"/>
                  <a:pt x="234" y="9"/>
                  <a:pt x="234" y="9"/>
                </a:cubicBezTo>
                <a:cubicBezTo>
                  <a:pt x="234" y="9"/>
                  <a:pt x="234" y="9"/>
                  <a:pt x="234" y="9"/>
                </a:cubicBezTo>
                <a:cubicBezTo>
                  <a:pt x="234" y="9"/>
                  <a:pt x="234" y="9"/>
                  <a:pt x="233" y="9"/>
                </a:cubicBezTo>
                <a:cubicBezTo>
                  <a:pt x="235" y="9"/>
                  <a:pt x="236" y="10"/>
                  <a:pt x="236" y="11"/>
                </a:cubicBezTo>
                <a:cubicBezTo>
                  <a:pt x="241" y="14"/>
                  <a:pt x="244" y="17"/>
                  <a:pt x="247" y="21"/>
                </a:cubicBezTo>
                <a:cubicBezTo>
                  <a:pt x="245" y="18"/>
                  <a:pt x="243" y="16"/>
                  <a:pt x="240" y="15"/>
                </a:cubicBezTo>
                <a:cubicBezTo>
                  <a:pt x="242" y="16"/>
                  <a:pt x="244" y="18"/>
                  <a:pt x="245" y="19"/>
                </a:cubicBezTo>
                <a:cubicBezTo>
                  <a:pt x="246" y="20"/>
                  <a:pt x="247" y="22"/>
                  <a:pt x="248" y="23"/>
                </a:cubicBezTo>
                <a:cubicBezTo>
                  <a:pt x="247" y="22"/>
                  <a:pt x="247" y="21"/>
                  <a:pt x="246" y="21"/>
                </a:cubicBezTo>
                <a:cubicBezTo>
                  <a:pt x="246" y="21"/>
                  <a:pt x="246" y="21"/>
                  <a:pt x="246" y="21"/>
                </a:cubicBezTo>
                <a:cubicBezTo>
                  <a:pt x="247" y="22"/>
                  <a:pt x="248" y="24"/>
                  <a:pt x="249" y="25"/>
                </a:cubicBezTo>
                <a:cubicBezTo>
                  <a:pt x="249" y="26"/>
                  <a:pt x="250" y="26"/>
                  <a:pt x="251" y="26"/>
                </a:cubicBezTo>
                <a:cubicBezTo>
                  <a:pt x="250" y="26"/>
                  <a:pt x="249" y="26"/>
                  <a:pt x="249" y="25"/>
                </a:cubicBezTo>
                <a:cubicBezTo>
                  <a:pt x="249" y="26"/>
                  <a:pt x="249" y="26"/>
                  <a:pt x="249" y="26"/>
                </a:cubicBezTo>
                <a:cubicBezTo>
                  <a:pt x="250" y="27"/>
                  <a:pt x="250" y="28"/>
                  <a:pt x="251" y="28"/>
                </a:cubicBezTo>
                <a:cubicBezTo>
                  <a:pt x="251" y="29"/>
                  <a:pt x="252" y="30"/>
                  <a:pt x="252" y="31"/>
                </a:cubicBezTo>
                <a:cubicBezTo>
                  <a:pt x="253" y="32"/>
                  <a:pt x="254" y="34"/>
                  <a:pt x="254" y="35"/>
                </a:cubicBezTo>
                <a:cubicBezTo>
                  <a:pt x="254" y="35"/>
                  <a:pt x="255" y="36"/>
                  <a:pt x="255" y="36"/>
                </a:cubicBezTo>
                <a:cubicBezTo>
                  <a:pt x="255" y="35"/>
                  <a:pt x="255" y="35"/>
                  <a:pt x="255" y="35"/>
                </a:cubicBezTo>
                <a:cubicBezTo>
                  <a:pt x="255" y="35"/>
                  <a:pt x="255" y="35"/>
                  <a:pt x="255" y="35"/>
                </a:cubicBezTo>
                <a:cubicBezTo>
                  <a:pt x="255" y="35"/>
                  <a:pt x="255" y="35"/>
                  <a:pt x="255" y="35"/>
                </a:cubicBezTo>
                <a:cubicBezTo>
                  <a:pt x="255" y="34"/>
                  <a:pt x="255" y="34"/>
                  <a:pt x="255" y="34"/>
                </a:cubicBezTo>
                <a:cubicBezTo>
                  <a:pt x="255" y="34"/>
                  <a:pt x="255" y="34"/>
                  <a:pt x="255" y="34"/>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3"/>
                </a:cubicBezTo>
                <a:cubicBezTo>
                  <a:pt x="255" y="33"/>
                  <a:pt x="255" y="33"/>
                  <a:pt x="255" y="34"/>
                </a:cubicBezTo>
                <a:cubicBezTo>
                  <a:pt x="255" y="34"/>
                  <a:pt x="255" y="34"/>
                  <a:pt x="255" y="34"/>
                </a:cubicBezTo>
                <a:cubicBezTo>
                  <a:pt x="255" y="34"/>
                  <a:pt x="255" y="34"/>
                  <a:pt x="255" y="34"/>
                </a:cubicBezTo>
                <a:cubicBezTo>
                  <a:pt x="255" y="35"/>
                  <a:pt x="255" y="35"/>
                  <a:pt x="255" y="36"/>
                </a:cubicBezTo>
                <a:cubicBezTo>
                  <a:pt x="255" y="36"/>
                  <a:pt x="255" y="36"/>
                  <a:pt x="255" y="36"/>
                </a:cubicBezTo>
                <a:cubicBezTo>
                  <a:pt x="255" y="37"/>
                  <a:pt x="255" y="37"/>
                  <a:pt x="256" y="37"/>
                </a:cubicBezTo>
                <a:cubicBezTo>
                  <a:pt x="256" y="37"/>
                  <a:pt x="256" y="37"/>
                  <a:pt x="256" y="37"/>
                </a:cubicBezTo>
                <a:cubicBezTo>
                  <a:pt x="256" y="36"/>
                  <a:pt x="256" y="34"/>
                  <a:pt x="256" y="33"/>
                </a:cubicBezTo>
                <a:cubicBezTo>
                  <a:pt x="256" y="34"/>
                  <a:pt x="256" y="35"/>
                  <a:pt x="256" y="36"/>
                </a:cubicBezTo>
                <a:cubicBezTo>
                  <a:pt x="257" y="36"/>
                  <a:pt x="257" y="35"/>
                  <a:pt x="257" y="34"/>
                </a:cubicBezTo>
                <a:cubicBezTo>
                  <a:pt x="257" y="33"/>
                  <a:pt x="257" y="33"/>
                  <a:pt x="257" y="33"/>
                </a:cubicBezTo>
                <a:cubicBezTo>
                  <a:pt x="257" y="33"/>
                  <a:pt x="257" y="33"/>
                  <a:pt x="257" y="33"/>
                </a:cubicBezTo>
                <a:cubicBezTo>
                  <a:pt x="257" y="32"/>
                  <a:pt x="256" y="32"/>
                  <a:pt x="256" y="31"/>
                </a:cubicBezTo>
                <a:cubicBezTo>
                  <a:pt x="257" y="32"/>
                  <a:pt x="257" y="34"/>
                  <a:pt x="257" y="35"/>
                </a:cubicBezTo>
                <a:cubicBezTo>
                  <a:pt x="257" y="35"/>
                  <a:pt x="257" y="36"/>
                  <a:pt x="257" y="37"/>
                </a:cubicBezTo>
                <a:cubicBezTo>
                  <a:pt x="257" y="37"/>
                  <a:pt x="257" y="37"/>
                  <a:pt x="257" y="37"/>
                </a:cubicBezTo>
                <a:cubicBezTo>
                  <a:pt x="257" y="38"/>
                  <a:pt x="257" y="39"/>
                  <a:pt x="257" y="39"/>
                </a:cubicBezTo>
                <a:cubicBezTo>
                  <a:pt x="257" y="39"/>
                  <a:pt x="257" y="39"/>
                  <a:pt x="257" y="39"/>
                </a:cubicBezTo>
                <a:cubicBezTo>
                  <a:pt x="257" y="39"/>
                  <a:pt x="257" y="39"/>
                  <a:pt x="258" y="39"/>
                </a:cubicBezTo>
                <a:cubicBezTo>
                  <a:pt x="258" y="39"/>
                  <a:pt x="258" y="39"/>
                  <a:pt x="258" y="39"/>
                </a:cubicBezTo>
                <a:cubicBezTo>
                  <a:pt x="258" y="39"/>
                  <a:pt x="258" y="38"/>
                  <a:pt x="258" y="38"/>
                </a:cubicBezTo>
                <a:cubicBezTo>
                  <a:pt x="258" y="38"/>
                  <a:pt x="258" y="38"/>
                  <a:pt x="258" y="38"/>
                </a:cubicBezTo>
                <a:cubicBezTo>
                  <a:pt x="258" y="38"/>
                  <a:pt x="258" y="38"/>
                  <a:pt x="258" y="38"/>
                </a:cubicBezTo>
                <a:cubicBezTo>
                  <a:pt x="258" y="38"/>
                  <a:pt x="258" y="38"/>
                  <a:pt x="258" y="38"/>
                </a:cubicBezTo>
                <a:cubicBezTo>
                  <a:pt x="258" y="37"/>
                  <a:pt x="258" y="36"/>
                  <a:pt x="258" y="35"/>
                </a:cubicBezTo>
                <a:cubicBezTo>
                  <a:pt x="258" y="37"/>
                  <a:pt x="259" y="38"/>
                  <a:pt x="258" y="39"/>
                </a:cubicBezTo>
                <a:cubicBezTo>
                  <a:pt x="259" y="38"/>
                  <a:pt x="259" y="36"/>
                  <a:pt x="259" y="34"/>
                </a:cubicBezTo>
                <a:cubicBezTo>
                  <a:pt x="259" y="35"/>
                  <a:pt x="259" y="36"/>
                  <a:pt x="259" y="37"/>
                </a:cubicBezTo>
                <a:cubicBezTo>
                  <a:pt x="259" y="38"/>
                  <a:pt x="259" y="38"/>
                  <a:pt x="259" y="39"/>
                </a:cubicBezTo>
                <a:cubicBezTo>
                  <a:pt x="260" y="38"/>
                  <a:pt x="260" y="37"/>
                  <a:pt x="260" y="36"/>
                </a:cubicBezTo>
                <a:cubicBezTo>
                  <a:pt x="260" y="37"/>
                  <a:pt x="260" y="37"/>
                  <a:pt x="260" y="37"/>
                </a:cubicBezTo>
                <a:cubicBezTo>
                  <a:pt x="260" y="37"/>
                  <a:pt x="260" y="36"/>
                  <a:pt x="260" y="36"/>
                </a:cubicBezTo>
                <a:cubicBezTo>
                  <a:pt x="260" y="36"/>
                  <a:pt x="260" y="37"/>
                  <a:pt x="260" y="37"/>
                </a:cubicBezTo>
                <a:cubicBezTo>
                  <a:pt x="260" y="38"/>
                  <a:pt x="260" y="39"/>
                  <a:pt x="260" y="39"/>
                </a:cubicBezTo>
                <a:cubicBezTo>
                  <a:pt x="260" y="40"/>
                  <a:pt x="260" y="40"/>
                  <a:pt x="260" y="41"/>
                </a:cubicBezTo>
                <a:cubicBezTo>
                  <a:pt x="260" y="41"/>
                  <a:pt x="260" y="41"/>
                  <a:pt x="260" y="41"/>
                </a:cubicBezTo>
                <a:cubicBezTo>
                  <a:pt x="260" y="41"/>
                  <a:pt x="260" y="41"/>
                  <a:pt x="260" y="41"/>
                </a:cubicBezTo>
                <a:cubicBezTo>
                  <a:pt x="260" y="41"/>
                  <a:pt x="260" y="42"/>
                  <a:pt x="260" y="42"/>
                </a:cubicBezTo>
                <a:cubicBezTo>
                  <a:pt x="260" y="42"/>
                  <a:pt x="260" y="42"/>
                  <a:pt x="260" y="42"/>
                </a:cubicBezTo>
                <a:cubicBezTo>
                  <a:pt x="260" y="41"/>
                  <a:pt x="260" y="41"/>
                  <a:pt x="260" y="40"/>
                </a:cubicBezTo>
                <a:cubicBezTo>
                  <a:pt x="261" y="39"/>
                  <a:pt x="260" y="39"/>
                  <a:pt x="260" y="38"/>
                </a:cubicBezTo>
                <a:cubicBezTo>
                  <a:pt x="260" y="38"/>
                  <a:pt x="261" y="38"/>
                  <a:pt x="261" y="39"/>
                </a:cubicBezTo>
                <a:cubicBezTo>
                  <a:pt x="261" y="39"/>
                  <a:pt x="261" y="39"/>
                  <a:pt x="261" y="40"/>
                </a:cubicBezTo>
                <a:cubicBezTo>
                  <a:pt x="261" y="40"/>
                  <a:pt x="261" y="41"/>
                  <a:pt x="261" y="41"/>
                </a:cubicBezTo>
                <a:cubicBezTo>
                  <a:pt x="261" y="40"/>
                  <a:pt x="262" y="39"/>
                  <a:pt x="262" y="38"/>
                </a:cubicBezTo>
                <a:cubicBezTo>
                  <a:pt x="262" y="40"/>
                  <a:pt x="262" y="41"/>
                  <a:pt x="261" y="42"/>
                </a:cubicBezTo>
                <a:cubicBezTo>
                  <a:pt x="261" y="42"/>
                  <a:pt x="261" y="43"/>
                  <a:pt x="261" y="43"/>
                </a:cubicBezTo>
                <a:cubicBezTo>
                  <a:pt x="261" y="43"/>
                  <a:pt x="261" y="44"/>
                  <a:pt x="261" y="44"/>
                </a:cubicBezTo>
                <a:cubicBezTo>
                  <a:pt x="261" y="44"/>
                  <a:pt x="262" y="44"/>
                  <a:pt x="262" y="44"/>
                </a:cubicBezTo>
                <a:cubicBezTo>
                  <a:pt x="262" y="44"/>
                  <a:pt x="262" y="44"/>
                  <a:pt x="262" y="44"/>
                </a:cubicBezTo>
                <a:cubicBezTo>
                  <a:pt x="262" y="44"/>
                  <a:pt x="262" y="44"/>
                  <a:pt x="262" y="44"/>
                </a:cubicBezTo>
                <a:cubicBezTo>
                  <a:pt x="262" y="44"/>
                  <a:pt x="262" y="44"/>
                  <a:pt x="262" y="45"/>
                </a:cubicBezTo>
                <a:cubicBezTo>
                  <a:pt x="262" y="45"/>
                  <a:pt x="262" y="45"/>
                  <a:pt x="262" y="45"/>
                </a:cubicBezTo>
                <a:cubicBezTo>
                  <a:pt x="262" y="45"/>
                  <a:pt x="262" y="44"/>
                  <a:pt x="262" y="44"/>
                </a:cubicBezTo>
                <a:cubicBezTo>
                  <a:pt x="262" y="44"/>
                  <a:pt x="262" y="44"/>
                  <a:pt x="262" y="44"/>
                </a:cubicBezTo>
                <a:cubicBezTo>
                  <a:pt x="262" y="44"/>
                  <a:pt x="262" y="44"/>
                  <a:pt x="262" y="44"/>
                </a:cubicBezTo>
                <a:cubicBezTo>
                  <a:pt x="263" y="44"/>
                  <a:pt x="263" y="43"/>
                  <a:pt x="263" y="42"/>
                </a:cubicBezTo>
                <a:cubicBezTo>
                  <a:pt x="263" y="43"/>
                  <a:pt x="263" y="44"/>
                  <a:pt x="262" y="45"/>
                </a:cubicBezTo>
                <a:cubicBezTo>
                  <a:pt x="262" y="45"/>
                  <a:pt x="262" y="45"/>
                  <a:pt x="262" y="45"/>
                </a:cubicBezTo>
                <a:cubicBezTo>
                  <a:pt x="263" y="45"/>
                  <a:pt x="263" y="44"/>
                  <a:pt x="263" y="44"/>
                </a:cubicBezTo>
                <a:cubicBezTo>
                  <a:pt x="263" y="44"/>
                  <a:pt x="263" y="44"/>
                  <a:pt x="263" y="44"/>
                </a:cubicBezTo>
                <a:cubicBezTo>
                  <a:pt x="263" y="45"/>
                  <a:pt x="263" y="45"/>
                  <a:pt x="262" y="45"/>
                </a:cubicBezTo>
                <a:cubicBezTo>
                  <a:pt x="262" y="45"/>
                  <a:pt x="262" y="46"/>
                  <a:pt x="262" y="46"/>
                </a:cubicBezTo>
                <a:cubicBezTo>
                  <a:pt x="262" y="46"/>
                  <a:pt x="262" y="46"/>
                  <a:pt x="262" y="46"/>
                </a:cubicBezTo>
                <a:cubicBezTo>
                  <a:pt x="263" y="46"/>
                  <a:pt x="263" y="46"/>
                  <a:pt x="263" y="46"/>
                </a:cubicBezTo>
                <a:cubicBezTo>
                  <a:pt x="263" y="46"/>
                  <a:pt x="263" y="46"/>
                  <a:pt x="263" y="46"/>
                </a:cubicBezTo>
                <a:cubicBezTo>
                  <a:pt x="263" y="45"/>
                  <a:pt x="263" y="45"/>
                  <a:pt x="263" y="45"/>
                </a:cubicBezTo>
                <a:cubicBezTo>
                  <a:pt x="263" y="45"/>
                  <a:pt x="263" y="45"/>
                  <a:pt x="263" y="46"/>
                </a:cubicBezTo>
                <a:cubicBezTo>
                  <a:pt x="264" y="46"/>
                  <a:pt x="264" y="45"/>
                  <a:pt x="264" y="45"/>
                </a:cubicBezTo>
                <a:cubicBezTo>
                  <a:pt x="264" y="45"/>
                  <a:pt x="264" y="45"/>
                  <a:pt x="264" y="45"/>
                </a:cubicBezTo>
                <a:cubicBezTo>
                  <a:pt x="264" y="45"/>
                  <a:pt x="264" y="45"/>
                  <a:pt x="264" y="45"/>
                </a:cubicBezTo>
                <a:cubicBezTo>
                  <a:pt x="264" y="45"/>
                  <a:pt x="264" y="45"/>
                  <a:pt x="264" y="45"/>
                </a:cubicBezTo>
                <a:cubicBezTo>
                  <a:pt x="264" y="45"/>
                  <a:pt x="265" y="45"/>
                  <a:pt x="265" y="45"/>
                </a:cubicBezTo>
                <a:cubicBezTo>
                  <a:pt x="265" y="45"/>
                  <a:pt x="264" y="45"/>
                  <a:pt x="264" y="45"/>
                </a:cubicBezTo>
                <a:cubicBezTo>
                  <a:pt x="264" y="45"/>
                  <a:pt x="264" y="45"/>
                  <a:pt x="264" y="45"/>
                </a:cubicBezTo>
                <a:cubicBezTo>
                  <a:pt x="264" y="46"/>
                  <a:pt x="264" y="46"/>
                  <a:pt x="264" y="47"/>
                </a:cubicBezTo>
                <a:cubicBezTo>
                  <a:pt x="264" y="47"/>
                  <a:pt x="264" y="47"/>
                  <a:pt x="264" y="48"/>
                </a:cubicBezTo>
                <a:cubicBezTo>
                  <a:pt x="264" y="48"/>
                  <a:pt x="264" y="48"/>
                  <a:pt x="264" y="48"/>
                </a:cubicBezTo>
                <a:cubicBezTo>
                  <a:pt x="265" y="48"/>
                  <a:pt x="265" y="47"/>
                  <a:pt x="265" y="47"/>
                </a:cubicBezTo>
                <a:cubicBezTo>
                  <a:pt x="265" y="47"/>
                  <a:pt x="265" y="48"/>
                  <a:pt x="265" y="48"/>
                </a:cubicBezTo>
                <a:cubicBezTo>
                  <a:pt x="265" y="48"/>
                  <a:pt x="265" y="48"/>
                  <a:pt x="266" y="49"/>
                </a:cubicBezTo>
                <a:cubicBezTo>
                  <a:pt x="266" y="49"/>
                  <a:pt x="266" y="49"/>
                  <a:pt x="266" y="49"/>
                </a:cubicBezTo>
                <a:cubicBezTo>
                  <a:pt x="266" y="49"/>
                  <a:pt x="266" y="49"/>
                  <a:pt x="266" y="49"/>
                </a:cubicBezTo>
                <a:cubicBezTo>
                  <a:pt x="266" y="49"/>
                  <a:pt x="266" y="50"/>
                  <a:pt x="266" y="50"/>
                </a:cubicBezTo>
                <a:cubicBezTo>
                  <a:pt x="267" y="50"/>
                  <a:pt x="267" y="50"/>
                  <a:pt x="267" y="51"/>
                </a:cubicBezTo>
                <a:cubicBezTo>
                  <a:pt x="267" y="51"/>
                  <a:pt x="268" y="51"/>
                  <a:pt x="268" y="52"/>
                </a:cubicBezTo>
                <a:cubicBezTo>
                  <a:pt x="268" y="52"/>
                  <a:pt x="268" y="52"/>
                  <a:pt x="268" y="51"/>
                </a:cubicBezTo>
                <a:cubicBezTo>
                  <a:pt x="268" y="52"/>
                  <a:pt x="268" y="52"/>
                  <a:pt x="268" y="52"/>
                </a:cubicBezTo>
                <a:cubicBezTo>
                  <a:pt x="268" y="52"/>
                  <a:pt x="268" y="52"/>
                  <a:pt x="268" y="53"/>
                </a:cubicBezTo>
                <a:cubicBezTo>
                  <a:pt x="268" y="53"/>
                  <a:pt x="268" y="53"/>
                  <a:pt x="268" y="53"/>
                </a:cubicBezTo>
                <a:cubicBezTo>
                  <a:pt x="268" y="52"/>
                  <a:pt x="268" y="52"/>
                  <a:pt x="268" y="52"/>
                </a:cubicBezTo>
                <a:cubicBezTo>
                  <a:pt x="267" y="52"/>
                  <a:pt x="267" y="52"/>
                  <a:pt x="267" y="53"/>
                </a:cubicBezTo>
                <a:cubicBezTo>
                  <a:pt x="267" y="53"/>
                  <a:pt x="267" y="53"/>
                  <a:pt x="267" y="53"/>
                </a:cubicBezTo>
                <a:cubicBezTo>
                  <a:pt x="267" y="53"/>
                  <a:pt x="267" y="53"/>
                  <a:pt x="267" y="53"/>
                </a:cubicBezTo>
                <a:cubicBezTo>
                  <a:pt x="267" y="53"/>
                  <a:pt x="267" y="53"/>
                  <a:pt x="267" y="53"/>
                </a:cubicBezTo>
                <a:cubicBezTo>
                  <a:pt x="267" y="53"/>
                  <a:pt x="267" y="53"/>
                  <a:pt x="267" y="53"/>
                </a:cubicBezTo>
                <a:cubicBezTo>
                  <a:pt x="267" y="53"/>
                  <a:pt x="267" y="54"/>
                  <a:pt x="267" y="54"/>
                </a:cubicBezTo>
                <a:cubicBezTo>
                  <a:pt x="267" y="54"/>
                  <a:pt x="267" y="53"/>
                  <a:pt x="267" y="53"/>
                </a:cubicBezTo>
                <a:cubicBezTo>
                  <a:pt x="266" y="54"/>
                  <a:pt x="266" y="54"/>
                  <a:pt x="265" y="54"/>
                </a:cubicBezTo>
                <a:cubicBezTo>
                  <a:pt x="265" y="54"/>
                  <a:pt x="265" y="54"/>
                  <a:pt x="265" y="54"/>
                </a:cubicBezTo>
                <a:cubicBezTo>
                  <a:pt x="265" y="54"/>
                  <a:pt x="265" y="54"/>
                  <a:pt x="265" y="54"/>
                </a:cubicBezTo>
                <a:cubicBezTo>
                  <a:pt x="264" y="54"/>
                  <a:pt x="264" y="54"/>
                  <a:pt x="264" y="54"/>
                </a:cubicBezTo>
                <a:cubicBezTo>
                  <a:pt x="264" y="54"/>
                  <a:pt x="264" y="54"/>
                  <a:pt x="264" y="54"/>
                </a:cubicBezTo>
                <a:cubicBezTo>
                  <a:pt x="264" y="54"/>
                  <a:pt x="264" y="54"/>
                  <a:pt x="265" y="55"/>
                </a:cubicBezTo>
                <a:cubicBezTo>
                  <a:pt x="265" y="55"/>
                  <a:pt x="265" y="55"/>
                  <a:pt x="264" y="55"/>
                </a:cubicBezTo>
                <a:cubicBezTo>
                  <a:pt x="265" y="55"/>
                  <a:pt x="265" y="55"/>
                  <a:pt x="265" y="56"/>
                </a:cubicBezTo>
                <a:cubicBezTo>
                  <a:pt x="266" y="55"/>
                  <a:pt x="266" y="55"/>
                  <a:pt x="266" y="54"/>
                </a:cubicBezTo>
                <a:cubicBezTo>
                  <a:pt x="266" y="55"/>
                  <a:pt x="266" y="55"/>
                  <a:pt x="266" y="56"/>
                </a:cubicBezTo>
                <a:cubicBezTo>
                  <a:pt x="267" y="56"/>
                  <a:pt x="267" y="55"/>
                  <a:pt x="268" y="54"/>
                </a:cubicBezTo>
                <a:cubicBezTo>
                  <a:pt x="268" y="56"/>
                  <a:pt x="267" y="56"/>
                  <a:pt x="266" y="56"/>
                </a:cubicBezTo>
                <a:cubicBezTo>
                  <a:pt x="266" y="56"/>
                  <a:pt x="266" y="56"/>
                  <a:pt x="266" y="56"/>
                </a:cubicBezTo>
                <a:cubicBezTo>
                  <a:pt x="266" y="56"/>
                  <a:pt x="265" y="56"/>
                  <a:pt x="265" y="56"/>
                </a:cubicBezTo>
                <a:cubicBezTo>
                  <a:pt x="265" y="56"/>
                  <a:pt x="265" y="57"/>
                  <a:pt x="266" y="57"/>
                </a:cubicBezTo>
                <a:cubicBezTo>
                  <a:pt x="266" y="57"/>
                  <a:pt x="266" y="56"/>
                  <a:pt x="266" y="56"/>
                </a:cubicBezTo>
                <a:cubicBezTo>
                  <a:pt x="266" y="57"/>
                  <a:pt x="266" y="57"/>
                  <a:pt x="266" y="57"/>
                </a:cubicBezTo>
                <a:cubicBezTo>
                  <a:pt x="266" y="57"/>
                  <a:pt x="266" y="57"/>
                  <a:pt x="266" y="57"/>
                </a:cubicBezTo>
                <a:cubicBezTo>
                  <a:pt x="266" y="57"/>
                  <a:pt x="266" y="58"/>
                  <a:pt x="266" y="58"/>
                </a:cubicBezTo>
                <a:cubicBezTo>
                  <a:pt x="266" y="58"/>
                  <a:pt x="267" y="57"/>
                  <a:pt x="268" y="56"/>
                </a:cubicBezTo>
                <a:cubicBezTo>
                  <a:pt x="267" y="58"/>
                  <a:pt x="266" y="58"/>
                  <a:pt x="265" y="58"/>
                </a:cubicBezTo>
                <a:cubicBezTo>
                  <a:pt x="265" y="58"/>
                  <a:pt x="265" y="58"/>
                  <a:pt x="265" y="58"/>
                </a:cubicBezTo>
                <a:cubicBezTo>
                  <a:pt x="265" y="58"/>
                  <a:pt x="265" y="58"/>
                  <a:pt x="265" y="58"/>
                </a:cubicBezTo>
                <a:cubicBezTo>
                  <a:pt x="265" y="58"/>
                  <a:pt x="265" y="58"/>
                  <a:pt x="265" y="58"/>
                </a:cubicBezTo>
                <a:cubicBezTo>
                  <a:pt x="265" y="58"/>
                  <a:pt x="265" y="59"/>
                  <a:pt x="265" y="59"/>
                </a:cubicBezTo>
                <a:cubicBezTo>
                  <a:pt x="265" y="59"/>
                  <a:pt x="264" y="60"/>
                  <a:pt x="264" y="61"/>
                </a:cubicBezTo>
                <a:cubicBezTo>
                  <a:pt x="263" y="61"/>
                  <a:pt x="263" y="62"/>
                  <a:pt x="263" y="62"/>
                </a:cubicBezTo>
                <a:cubicBezTo>
                  <a:pt x="262" y="63"/>
                  <a:pt x="262" y="63"/>
                  <a:pt x="262" y="63"/>
                </a:cubicBezTo>
                <a:cubicBezTo>
                  <a:pt x="261" y="64"/>
                  <a:pt x="261" y="64"/>
                  <a:pt x="260" y="65"/>
                </a:cubicBezTo>
                <a:cubicBezTo>
                  <a:pt x="260" y="66"/>
                  <a:pt x="260" y="67"/>
                  <a:pt x="260" y="68"/>
                </a:cubicBezTo>
                <a:cubicBezTo>
                  <a:pt x="260" y="68"/>
                  <a:pt x="259" y="69"/>
                  <a:pt x="258" y="70"/>
                </a:cubicBezTo>
                <a:cubicBezTo>
                  <a:pt x="258" y="77"/>
                  <a:pt x="257" y="83"/>
                  <a:pt x="256" y="87"/>
                </a:cubicBezTo>
                <a:cubicBezTo>
                  <a:pt x="255" y="89"/>
                  <a:pt x="255" y="92"/>
                  <a:pt x="254" y="94"/>
                </a:cubicBezTo>
                <a:cubicBezTo>
                  <a:pt x="253" y="96"/>
                  <a:pt x="251" y="98"/>
                  <a:pt x="249" y="100"/>
                </a:cubicBezTo>
                <a:cubicBezTo>
                  <a:pt x="247" y="101"/>
                  <a:pt x="245" y="105"/>
                  <a:pt x="244" y="111"/>
                </a:cubicBezTo>
                <a:cubicBezTo>
                  <a:pt x="242" y="117"/>
                  <a:pt x="239" y="123"/>
                  <a:pt x="235" y="130"/>
                </a:cubicBezTo>
                <a:cubicBezTo>
                  <a:pt x="231" y="136"/>
                  <a:pt x="228" y="140"/>
                  <a:pt x="225" y="143"/>
                </a:cubicBezTo>
                <a:cubicBezTo>
                  <a:pt x="231" y="145"/>
                  <a:pt x="237" y="148"/>
                  <a:pt x="242" y="151"/>
                </a:cubicBezTo>
                <a:cubicBezTo>
                  <a:pt x="251" y="155"/>
                  <a:pt x="259" y="158"/>
                  <a:pt x="267" y="161"/>
                </a:cubicBezTo>
                <a:cubicBezTo>
                  <a:pt x="267" y="161"/>
                  <a:pt x="269" y="161"/>
                  <a:pt x="272" y="161"/>
                </a:cubicBezTo>
                <a:cubicBezTo>
                  <a:pt x="275" y="162"/>
                  <a:pt x="278" y="163"/>
                  <a:pt x="283" y="165"/>
                </a:cubicBezTo>
                <a:cubicBezTo>
                  <a:pt x="284" y="164"/>
                  <a:pt x="286" y="165"/>
                  <a:pt x="288" y="167"/>
                </a:cubicBezTo>
                <a:cubicBezTo>
                  <a:pt x="290" y="169"/>
                  <a:pt x="291" y="171"/>
                  <a:pt x="293" y="174"/>
                </a:cubicBezTo>
                <a:cubicBezTo>
                  <a:pt x="294" y="176"/>
                  <a:pt x="294" y="179"/>
                  <a:pt x="294" y="182"/>
                </a:cubicBezTo>
                <a:cubicBezTo>
                  <a:pt x="297" y="187"/>
                  <a:pt x="300" y="193"/>
                  <a:pt x="301" y="200"/>
                </a:cubicBezTo>
                <a:cubicBezTo>
                  <a:pt x="301" y="201"/>
                  <a:pt x="302" y="209"/>
                  <a:pt x="304" y="223"/>
                </a:cubicBezTo>
                <a:cubicBezTo>
                  <a:pt x="306" y="237"/>
                  <a:pt x="306" y="248"/>
                  <a:pt x="305" y="258"/>
                </a:cubicBezTo>
                <a:cubicBezTo>
                  <a:pt x="309" y="274"/>
                  <a:pt x="311" y="288"/>
                  <a:pt x="311" y="300"/>
                </a:cubicBezTo>
                <a:cubicBezTo>
                  <a:pt x="316" y="308"/>
                  <a:pt x="319" y="318"/>
                  <a:pt x="321" y="329"/>
                </a:cubicBezTo>
                <a:cubicBezTo>
                  <a:pt x="323" y="329"/>
                  <a:pt x="325" y="331"/>
                  <a:pt x="326" y="333"/>
                </a:cubicBezTo>
                <a:cubicBezTo>
                  <a:pt x="326" y="335"/>
                  <a:pt x="328" y="337"/>
                  <a:pt x="331" y="340"/>
                </a:cubicBezTo>
                <a:cubicBezTo>
                  <a:pt x="332" y="341"/>
                  <a:pt x="333" y="344"/>
                  <a:pt x="333" y="349"/>
                </a:cubicBezTo>
                <a:cubicBezTo>
                  <a:pt x="337" y="352"/>
                  <a:pt x="340" y="358"/>
                  <a:pt x="342" y="365"/>
                </a:cubicBezTo>
                <a:cubicBezTo>
                  <a:pt x="347" y="368"/>
                  <a:pt x="351" y="371"/>
                  <a:pt x="353" y="375"/>
                </a:cubicBezTo>
                <a:cubicBezTo>
                  <a:pt x="359" y="373"/>
                  <a:pt x="365" y="371"/>
                  <a:pt x="370" y="371"/>
                </a:cubicBezTo>
                <a:cubicBezTo>
                  <a:pt x="376" y="370"/>
                  <a:pt x="380" y="369"/>
                  <a:pt x="384" y="369"/>
                </a:cubicBezTo>
                <a:cubicBezTo>
                  <a:pt x="384" y="369"/>
                  <a:pt x="386" y="369"/>
                  <a:pt x="388" y="370"/>
                </a:cubicBezTo>
                <a:cubicBezTo>
                  <a:pt x="389" y="369"/>
                  <a:pt x="389" y="369"/>
                  <a:pt x="390" y="369"/>
                </a:cubicBezTo>
                <a:cubicBezTo>
                  <a:pt x="390" y="369"/>
                  <a:pt x="391" y="369"/>
                  <a:pt x="395" y="369"/>
                </a:cubicBezTo>
                <a:cubicBezTo>
                  <a:pt x="395" y="368"/>
                  <a:pt x="396" y="368"/>
                  <a:pt x="397" y="368"/>
                </a:cubicBezTo>
                <a:cubicBezTo>
                  <a:pt x="397" y="368"/>
                  <a:pt x="408" y="370"/>
                  <a:pt x="429" y="373"/>
                </a:cubicBezTo>
                <a:cubicBezTo>
                  <a:pt x="430" y="374"/>
                  <a:pt x="430" y="375"/>
                  <a:pt x="430" y="376"/>
                </a:cubicBezTo>
                <a:cubicBezTo>
                  <a:pt x="437" y="377"/>
                  <a:pt x="444" y="378"/>
                  <a:pt x="452" y="380"/>
                </a:cubicBezTo>
                <a:cubicBezTo>
                  <a:pt x="454" y="380"/>
                  <a:pt x="455" y="381"/>
                  <a:pt x="455" y="384"/>
                </a:cubicBezTo>
                <a:cubicBezTo>
                  <a:pt x="457" y="384"/>
                  <a:pt x="458" y="386"/>
                  <a:pt x="458" y="389"/>
                </a:cubicBezTo>
                <a:cubicBezTo>
                  <a:pt x="460" y="392"/>
                  <a:pt x="460" y="394"/>
                  <a:pt x="458" y="395"/>
                </a:cubicBezTo>
                <a:cubicBezTo>
                  <a:pt x="459" y="397"/>
                  <a:pt x="458" y="399"/>
                  <a:pt x="456" y="400"/>
                </a:cubicBezTo>
                <a:cubicBezTo>
                  <a:pt x="455" y="401"/>
                  <a:pt x="453" y="402"/>
                  <a:pt x="451" y="402"/>
                </a:cubicBezTo>
                <a:cubicBezTo>
                  <a:pt x="451" y="403"/>
                  <a:pt x="451" y="403"/>
                  <a:pt x="450" y="404"/>
                </a:cubicBezTo>
                <a:cubicBezTo>
                  <a:pt x="450" y="404"/>
                  <a:pt x="450" y="404"/>
                  <a:pt x="450" y="404"/>
                </a:cubicBezTo>
                <a:cubicBezTo>
                  <a:pt x="450" y="404"/>
                  <a:pt x="448" y="405"/>
                  <a:pt x="444" y="406"/>
                </a:cubicBezTo>
                <a:cubicBezTo>
                  <a:pt x="404" y="419"/>
                  <a:pt x="404" y="419"/>
                  <a:pt x="404" y="419"/>
                </a:cubicBezTo>
                <a:cubicBezTo>
                  <a:pt x="406" y="420"/>
                  <a:pt x="407" y="421"/>
                  <a:pt x="407" y="423"/>
                </a:cubicBezTo>
                <a:cubicBezTo>
                  <a:pt x="408" y="425"/>
                  <a:pt x="407" y="427"/>
                  <a:pt x="406" y="429"/>
                </a:cubicBezTo>
                <a:cubicBezTo>
                  <a:pt x="404" y="431"/>
                  <a:pt x="403" y="431"/>
                  <a:pt x="400" y="431"/>
                </a:cubicBezTo>
                <a:cubicBezTo>
                  <a:pt x="398" y="430"/>
                  <a:pt x="396" y="429"/>
                  <a:pt x="394" y="428"/>
                </a:cubicBezTo>
                <a:cubicBezTo>
                  <a:pt x="392" y="429"/>
                  <a:pt x="391" y="431"/>
                  <a:pt x="391" y="432"/>
                </a:cubicBezTo>
                <a:cubicBezTo>
                  <a:pt x="391" y="434"/>
                  <a:pt x="391" y="435"/>
                  <a:pt x="389" y="436"/>
                </a:cubicBezTo>
                <a:cubicBezTo>
                  <a:pt x="388" y="437"/>
                  <a:pt x="386" y="438"/>
                  <a:pt x="384" y="438"/>
                </a:cubicBezTo>
                <a:cubicBezTo>
                  <a:pt x="383" y="439"/>
                  <a:pt x="382" y="440"/>
                  <a:pt x="381" y="443"/>
                </a:cubicBezTo>
                <a:cubicBezTo>
                  <a:pt x="380" y="445"/>
                  <a:pt x="378" y="446"/>
                  <a:pt x="375" y="446"/>
                </a:cubicBezTo>
                <a:cubicBezTo>
                  <a:pt x="372" y="445"/>
                  <a:pt x="370" y="446"/>
                  <a:pt x="368" y="448"/>
                </a:cubicBezTo>
                <a:cubicBezTo>
                  <a:pt x="366" y="450"/>
                  <a:pt x="363" y="449"/>
                  <a:pt x="358" y="447"/>
                </a:cubicBezTo>
                <a:cubicBezTo>
                  <a:pt x="356" y="449"/>
                  <a:pt x="354" y="451"/>
                  <a:pt x="350" y="450"/>
                </a:cubicBezTo>
                <a:cubicBezTo>
                  <a:pt x="346" y="450"/>
                  <a:pt x="343" y="447"/>
                  <a:pt x="339" y="441"/>
                </a:cubicBezTo>
                <a:cubicBezTo>
                  <a:pt x="324" y="446"/>
                  <a:pt x="324" y="446"/>
                  <a:pt x="324" y="446"/>
                </a:cubicBezTo>
                <a:cubicBezTo>
                  <a:pt x="320" y="447"/>
                  <a:pt x="317" y="448"/>
                  <a:pt x="316" y="447"/>
                </a:cubicBezTo>
                <a:cubicBezTo>
                  <a:pt x="309" y="449"/>
                  <a:pt x="309" y="449"/>
                  <a:pt x="309" y="449"/>
                </a:cubicBezTo>
                <a:cubicBezTo>
                  <a:pt x="307" y="450"/>
                  <a:pt x="305" y="450"/>
                  <a:pt x="303" y="450"/>
                </a:cubicBezTo>
                <a:cubicBezTo>
                  <a:pt x="303" y="450"/>
                  <a:pt x="303" y="450"/>
                  <a:pt x="303" y="450"/>
                </a:cubicBezTo>
                <a:cubicBezTo>
                  <a:pt x="297" y="449"/>
                  <a:pt x="291" y="448"/>
                  <a:pt x="285" y="448"/>
                </a:cubicBezTo>
                <a:cubicBezTo>
                  <a:pt x="290" y="468"/>
                  <a:pt x="293" y="483"/>
                  <a:pt x="295" y="494"/>
                </a:cubicBezTo>
                <a:cubicBezTo>
                  <a:pt x="296" y="503"/>
                  <a:pt x="297" y="512"/>
                  <a:pt x="297" y="521"/>
                </a:cubicBezTo>
                <a:cubicBezTo>
                  <a:pt x="297" y="523"/>
                  <a:pt x="296" y="524"/>
                  <a:pt x="292" y="525"/>
                </a:cubicBezTo>
                <a:cubicBezTo>
                  <a:pt x="294" y="541"/>
                  <a:pt x="294" y="555"/>
                  <a:pt x="293" y="567"/>
                </a:cubicBezTo>
                <a:cubicBezTo>
                  <a:pt x="293" y="577"/>
                  <a:pt x="293" y="593"/>
                  <a:pt x="293" y="616"/>
                </a:cubicBezTo>
                <a:cubicBezTo>
                  <a:pt x="293" y="632"/>
                  <a:pt x="293" y="648"/>
                  <a:pt x="291" y="663"/>
                </a:cubicBezTo>
                <a:cubicBezTo>
                  <a:pt x="291" y="668"/>
                  <a:pt x="291" y="683"/>
                  <a:pt x="292" y="707"/>
                </a:cubicBezTo>
                <a:cubicBezTo>
                  <a:pt x="292" y="726"/>
                  <a:pt x="292" y="744"/>
                  <a:pt x="292" y="761"/>
                </a:cubicBezTo>
                <a:cubicBezTo>
                  <a:pt x="292" y="776"/>
                  <a:pt x="293" y="797"/>
                  <a:pt x="297" y="823"/>
                </a:cubicBezTo>
                <a:cubicBezTo>
                  <a:pt x="300" y="843"/>
                  <a:pt x="301" y="860"/>
                  <a:pt x="299" y="875"/>
                </a:cubicBezTo>
                <a:cubicBezTo>
                  <a:pt x="299" y="879"/>
                  <a:pt x="300" y="888"/>
                  <a:pt x="301" y="903"/>
                </a:cubicBezTo>
                <a:cubicBezTo>
                  <a:pt x="302" y="916"/>
                  <a:pt x="301" y="927"/>
                  <a:pt x="298" y="936"/>
                </a:cubicBezTo>
                <a:cubicBezTo>
                  <a:pt x="296" y="944"/>
                  <a:pt x="295" y="955"/>
                  <a:pt x="294" y="969"/>
                </a:cubicBezTo>
                <a:cubicBezTo>
                  <a:pt x="294" y="970"/>
                  <a:pt x="293" y="971"/>
                  <a:pt x="290" y="972"/>
                </a:cubicBezTo>
                <a:cubicBezTo>
                  <a:pt x="291" y="974"/>
                  <a:pt x="291" y="975"/>
                  <a:pt x="292" y="976"/>
                </a:cubicBezTo>
                <a:cubicBezTo>
                  <a:pt x="293" y="979"/>
                  <a:pt x="295" y="982"/>
                  <a:pt x="295" y="984"/>
                </a:cubicBezTo>
                <a:cubicBezTo>
                  <a:pt x="297" y="990"/>
                  <a:pt x="299" y="995"/>
                  <a:pt x="301" y="999"/>
                </a:cubicBezTo>
                <a:cubicBezTo>
                  <a:pt x="302" y="1002"/>
                  <a:pt x="302" y="1006"/>
                  <a:pt x="302" y="1009"/>
                </a:cubicBezTo>
                <a:cubicBezTo>
                  <a:pt x="302" y="1009"/>
                  <a:pt x="302" y="1009"/>
                  <a:pt x="302" y="1009"/>
                </a:cubicBezTo>
                <a:cubicBezTo>
                  <a:pt x="304" y="1011"/>
                  <a:pt x="305" y="1013"/>
                  <a:pt x="305" y="1014"/>
                </a:cubicBezTo>
                <a:cubicBezTo>
                  <a:pt x="305" y="1015"/>
                  <a:pt x="305" y="1017"/>
                  <a:pt x="305" y="1020"/>
                </a:cubicBezTo>
                <a:cubicBezTo>
                  <a:pt x="305" y="1022"/>
                  <a:pt x="302" y="1024"/>
                  <a:pt x="296" y="1025"/>
                </a:cubicBezTo>
                <a:cubicBezTo>
                  <a:pt x="291" y="1026"/>
                  <a:pt x="274" y="1026"/>
                  <a:pt x="244" y="1025"/>
                </a:cubicBezTo>
                <a:cubicBezTo>
                  <a:pt x="241" y="1025"/>
                  <a:pt x="240" y="1024"/>
                  <a:pt x="240" y="1022"/>
                </a:cubicBezTo>
                <a:cubicBezTo>
                  <a:pt x="239" y="1020"/>
                  <a:pt x="239" y="1018"/>
                  <a:pt x="239" y="1017"/>
                </a:cubicBezTo>
                <a:cubicBezTo>
                  <a:pt x="239" y="1016"/>
                  <a:pt x="240" y="1014"/>
                  <a:pt x="242" y="1013"/>
                </a:cubicBezTo>
                <a:cubicBezTo>
                  <a:pt x="241" y="1009"/>
                  <a:pt x="241" y="1004"/>
                  <a:pt x="242" y="999"/>
                </a:cubicBezTo>
                <a:cubicBezTo>
                  <a:pt x="241" y="997"/>
                  <a:pt x="241" y="995"/>
                  <a:pt x="241" y="992"/>
                </a:cubicBezTo>
                <a:cubicBezTo>
                  <a:pt x="241" y="988"/>
                  <a:pt x="242" y="982"/>
                  <a:pt x="242" y="977"/>
                </a:cubicBezTo>
                <a:cubicBezTo>
                  <a:pt x="240" y="977"/>
                  <a:pt x="238" y="973"/>
                  <a:pt x="235" y="964"/>
                </a:cubicBezTo>
                <a:cubicBezTo>
                  <a:pt x="232" y="956"/>
                  <a:pt x="230" y="951"/>
                  <a:pt x="229" y="950"/>
                </a:cubicBezTo>
                <a:cubicBezTo>
                  <a:pt x="226" y="944"/>
                  <a:pt x="224" y="939"/>
                  <a:pt x="224" y="935"/>
                </a:cubicBezTo>
                <a:cubicBezTo>
                  <a:pt x="224" y="904"/>
                  <a:pt x="224" y="886"/>
                  <a:pt x="224" y="882"/>
                </a:cubicBezTo>
                <a:cubicBezTo>
                  <a:pt x="222" y="871"/>
                  <a:pt x="221" y="860"/>
                  <a:pt x="221" y="849"/>
                </a:cubicBezTo>
                <a:cubicBezTo>
                  <a:pt x="220" y="833"/>
                  <a:pt x="220" y="824"/>
                  <a:pt x="219" y="823"/>
                </a:cubicBezTo>
                <a:cubicBezTo>
                  <a:pt x="218" y="813"/>
                  <a:pt x="217" y="799"/>
                  <a:pt x="217" y="781"/>
                </a:cubicBezTo>
                <a:cubicBezTo>
                  <a:pt x="215" y="774"/>
                  <a:pt x="213" y="766"/>
                  <a:pt x="213" y="756"/>
                </a:cubicBezTo>
                <a:cubicBezTo>
                  <a:pt x="207" y="747"/>
                  <a:pt x="204" y="735"/>
                  <a:pt x="203" y="720"/>
                </a:cubicBezTo>
                <a:cubicBezTo>
                  <a:pt x="198" y="702"/>
                  <a:pt x="196" y="685"/>
                  <a:pt x="195" y="667"/>
                </a:cubicBezTo>
                <a:cubicBezTo>
                  <a:pt x="191" y="658"/>
                  <a:pt x="189" y="650"/>
                  <a:pt x="190" y="643"/>
                </a:cubicBezTo>
                <a:cubicBezTo>
                  <a:pt x="190" y="634"/>
                  <a:pt x="189" y="621"/>
                  <a:pt x="186" y="604"/>
                </a:cubicBezTo>
                <a:cubicBezTo>
                  <a:pt x="185" y="610"/>
                  <a:pt x="183" y="615"/>
                  <a:pt x="182" y="619"/>
                </a:cubicBezTo>
                <a:cubicBezTo>
                  <a:pt x="180" y="650"/>
                  <a:pt x="178" y="678"/>
                  <a:pt x="174" y="704"/>
                </a:cubicBezTo>
                <a:cubicBezTo>
                  <a:pt x="174" y="707"/>
                  <a:pt x="174" y="712"/>
                  <a:pt x="173" y="719"/>
                </a:cubicBezTo>
                <a:cubicBezTo>
                  <a:pt x="173" y="727"/>
                  <a:pt x="171" y="734"/>
                  <a:pt x="168" y="741"/>
                </a:cubicBezTo>
                <a:cubicBezTo>
                  <a:pt x="168" y="753"/>
                  <a:pt x="168" y="764"/>
                  <a:pt x="166" y="773"/>
                </a:cubicBezTo>
                <a:cubicBezTo>
                  <a:pt x="165" y="782"/>
                  <a:pt x="164" y="815"/>
                  <a:pt x="164" y="872"/>
                </a:cubicBezTo>
                <a:cubicBezTo>
                  <a:pt x="164" y="874"/>
                  <a:pt x="164" y="882"/>
                  <a:pt x="164" y="895"/>
                </a:cubicBezTo>
                <a:cubicBezTo>
                  <a:pt x="163" y="905"/>
                  <a:pt x="163" y="916"/>
                  <a:pt x="163" y="929"/>
                </a:cubicBezTo>
                <a:cubicBezTo>
                  <a:pt x="162" y="939"/>
                  <a:pt x="160" y="950"/>
                  <a:pt x="154" y="961"/>
                </a:cubicBezTo>
                <a:cubicBezTo>
                  <a:pt x="153" y="964"/>
                  <a:pt x="151" y="969"/>
                  <a:pt x="149" y="977"/>
                </a:cubicBezTo>
                <a:cubicBezTo>
                  <a:pt x="149" y="978"/>
                  <a:pt x="148" y="979"/>
                  <a:pt x="146" y="980"/>
                </a:cubicBezTo>
                <a:cubicBezTo>
                  <a:pt x="146" y="984"/>
                  <a:pt x="145" y="987"/>
                  <a:pt x="143" y="989"/>
                </a:cubicBezTo>
                <a:cubicBezTo>
                  <a:pt x="144" y="990"/>
                  <a:pt x="145" y="992"/>
                  <a:pt x="145" y="994"/>
                </a:cubicBezTo>
                <a:cubicBezTo>
                  <a:pt x="145" y="995"/>
                  <a:pt x="145" y="1000"/>
                  <a:pt x="146" y="1008"/>
                </a:cubicBezTo>
                <a:cubicBezTo>
                  <a:pt x="146" y="1009"/>
                  <a:pt x="144" y="1011"/>
                  <a:pt x="140" y="1013"/>
                </a:cubicBezTo>
                <a:cubicBezTo>
                  <a:pt x="140" y="1014"/>
                  <a:pt x="140" y="1015"/>
                  <a:pt x="140" y="1016"/>
                </a:cubicBezTo>
                <a:cubicBezTo>
                  <a:pt x="141" y="1016"/>
                  <a:pt x="141" y="1017"/>
                  <a:pt x="142" y="1019"/>
                </a:cubicBezTo>
                <a:cubicBezTo>
                  <a:pt x="143" y="1023"/>
                  <a:pt x="143" y="1026"/>
                  <a:pt x="141" y="1028"/>
                </a:cubicBezTo>
                <a:cubicBezTo>
                  <a:pt x="139" y="1031"/>
                  <a:pt x="133" y="1032"/>
                  <a:pt x="124" y="1032"/>
                </a:cubicBezTo>
                <a:cubicBezTo>
                  <a:pt x="114" y="1031"/>
                  <a:pt x="105" y="1031"/>
                  <a:pt x="96" y="1031"/>
                </a:cubicBezTo>
                <a:cubicBezTo>
                  <a:pt x="87" y="1031"/>
                  <a:pt x="81" y="1030"/>
                  <a:pt x="80" y="1029"/>
                </a:cubicBezTo>
                <a:cubicBezTo>
                  <a:pt x="78" y="1027"/>
                  <a:pt x="76" y="1026"/>
                  <a:pt x="76" y="1024"/>
                </a:cubicBezTo>
                <a:cubicBezTo>
                  <a:pt x="76" y="1022"/>
                  <a:pt x="76" y="1021"/>
                  <a:pt x="77" y="1020"/>
                </a:cubicBezTo>
                <a:cubicBezTo>
                  <a:pt x="77" y="1018"/>
                  <a:pt x="78" y="1016"/>
                  <a:pt x="81" y="1015"/>
                </a:cubicBezTo>
                <a:cubicBezTo>
                  <a:pt x="80" y="1010"/>
                  <a:pt x="82" y="1004"/>
                  <a:pt x="87" y="997"/>
                </a:cubicBezTo>
                <a:cubicBezTo>
                  <a:pt x="87" y="993"/>
                  <a:pt x="89" y="989"/>
                  <a:pt x="92" y="983"/>
                </a:cubicBezTo>
                <a:cubicBezTo>
                  <a:pt x="92" y="982"/>
                  <a:pt x="93" y="979"/>
                  <a:pt x="94" y="977"/>
                </a:cubicBezTo>
                <a:cubicBezTo>
                  <a:pt x="93" y="977"/>
                  <a:pt x="92" y="976"/>
                  <a:pt x="92" y="975"/>
                </a:cubicBezTo>
                <a:cubicBezTo>
                  <a:pt x="88" y="951"/>
                  <a:pt x="86" y="937"/>
                  <a:pt x="86" y="932"/>
                </a:cubicBezTo>
                <a:cubicBezTo>
                  <a:pt x="86" y="927"/>
                  <a:pt x="85" y="923"/>
                  <a:pt x="84" y="919"/>
                </a:cubicBezTo>
                <a:cubicBezTo>
                  <a:pt x="80" y="905"/>
                  <a:pt x="78" y="893"/>
                  <a:pt x="76" y="883"/>
                </a:cubicBezTo>
                <a:cubicBezTo>
                  <a:pt x="75" y="870"/>
                  <a:pt x="75" y="857"/>
                  <a:pt x="77" y="845"/>
                </a:cubicBezTo>
                <a:cubicBezTo>
                  <a:pt x="79" y="832"/>
                  <a:pt x="80" y="819"/>
                  <a:pt x="81" y="806"/>
                </a:cubicBezTo>
                <a:cubicBezTo>
                  <a:pt x="83" y="788"/>
                  <a:pt x="84" y="778"/>
                  <a:pt x="83" y="775"/>
                </a:cubicBezTo>
                <a:cubicBezTo>
                  <a:pt x="83" y="768"/>
                  <a:pt x="83" y="761"/>
                  <a:pt x="84" y="753"/>
                </a:cubicBezTo>
                <a:cubicBezTo>
                  <a:pt x="85" y="741"/>
                  <a:pt x="86" y="734"/>
                  <a:pt x="85" y="730"/>
                </a:cubicBezTo>
                <a:cubicBezTo>
                  <a:pt x="85" y="727"/>
                  <a:pt x="85" y="723"/>
                  <a:pt x="85" y="720"/>
                </a:cubicBezTo>
                <a:cubicBezTo>
                  <a:pt x="86" y="711"/>
                  <a:pt x="86" y="702"/>
                  <a:pt x="86" y="692"/>
                </a:cubicBezTo>
                <a:cubicBezTo>
                  <a:pt x="77" y="644"/>
                  <a:pt x="73" y="603"/>
                  <a:pt x="75" y="570"/>
                </a:cubicBezTo>
                <a:cubicBezTo>
                  <a:pt x="72" y="561"/>
                  <a:pt x="72" y="553"/>
                  <a:pt x="74" y="545"/>
                </a:cubicBezTo>
                <a:cubicBezTo>
                  <a:pt x="73" y="543"/>
                  <a:pt x="73" y="540"/>
                  <a:pt x="73" y="537"/>
                </a:cubicBezTo>
                <a:cubicBezTo>
                  <a:pt x="70" y="536"/>
                  <a:pt x="69" y="535"/>
                  <a:pt x="68" y="534"/>
                </a:cubicBezTo>
                <a:cubicBezTo>
                  <a:pt x="68" y="527"/>
                  <a:pt x="68" y="523"/>
                  <a:pt x="68" y="520"/>
                </a:cubicBezTo>
                <a:cubicBezTo>
                  <a:pt x="68" y="502"/>
                  <a:pt x="71" y="484"/>
                  <a:pt x="75" y="467"/>
                </a:cubicBezTo>
                <a:cubicBezTo>
                  <a:pt x="74" y="457"/>
                  <a:pt x="76" y="445"/>
                  <a:pt x="79" y="429"/>
                </a:cubicBezTo>
                <a:cubicBezTo>
                  <a:pt x="75" y="430"/>
                  <a:pt x="74" y="426"/>
                  <a:pt x="77" y="417"/>
                </a:cubicBezTo>
                <a:cubicBezTo>
                  <a:pt x="76" y="416"/>
                  <a:pt x="76" y="416"/>
                  <a:pt x="76" y="415"/>
                </a:cubicBezTo>
                <a:cubicBezTo>
                  <a:pt x="74" y="416"/>
                  <a:pt x="73" y="415"/>
                  <a:pt x="70" y="413"/>
                </a:cubicBezTo>
                <a:cubicBezTo>
                  <a:pt x="69" y="413"/>
                  <a:pt x="67" y="411"/>
                  <a:pt x="64" y="408"/>
                </a:cubicBezTo>
                <a:cubicBezTo>
                  <a:pt x="62" y="407"/>
                  <a:pt x="59" y="405"/>
                  <a:pt x="57" y="402"/>
                </a:cubicBezTo>
                <a:cubicBezTo>
                  <a:pt x="49" y="400"/>
                  <a:pt x="43" y="397"/>
                  <a:pt x="41" y="395"/>
                </a:cubicBezTo>
                <a:cubicBezTo>
                  <a:pt x="38" y="392"/>
                  <a:pt x="37" y="391"/>
                  <a:pt x="36" y="391"/>
                </a:cubicBezTo>
                <a:cubicBezTo>
                  <a:pt x="32" y="390"/>
                  <a:pt x="30" y="388"/>
                  <a:pt x="28" y="386"/>
                </a:cubicBezTo>
                <a:cubicBezTo>
                  <a:pt x="26" y="383"/>
                  <a:pt x="24" y="381"/>
                  <a:pt x="21" y="380"/>
                </a:cubicBezTo>
                <a:cubicBezTo>
                  <a:pt x="16" y="377"/>
                  <a:pt x="11" y="371"/>
                  <a:pt x="6" y="363"/>
                </a:cubicBezTo>
                <a:cubicBezTo>
                  <a:pt x="0" y="353"/>
                  <a:pt x="0" y="343"/>
                  <a:pt x="6" y="33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8267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77832" y="1370013"/>
            <a:ext cx="4171950" cy="3073400"/>
          </a:xfrm>
        </p:spPr>
        <p:txBody>
          <a:bodyPr/>
          <a:lstStyle>
            <a:lvl1pPr>
              <a:defRPr baseline="0">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4600386" y="1370013"/>
            <a:ext cx="4171950" cy="3073400"/>
          </a:xfrm>
        </p:spPr>
        <p:txBody>
          <a:bodyPr/>
          <a:lstStyle>
            <a:lvl1pPr>
              <a:defRPr>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15" name="Title 14"/>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11" name="Freeform 5"/>
          <p:cNvSpPr>
            <a:spLocks/>
          </p:cNvSpPr>
          <p:nvPr userDrawn="1"/>
        </p:nvSpPr>
        <p:spPr bwMode="auto">
          <a:xfrm>
            <a:off x="8522484" y="3636963"/>
            <a:ext cx="377825" cy="863600"/>
          </a:xfrm>
          <a:custGeom>
            <a:avLst/>
            <a:gdLst>
              <a:gd name="T0" fmla="*/ 32 w 62"/>
              <a:gd name="T1" fmla="*/ 4 h 145"/>
              <a:gd name="T2" fmla="*/ 30 w 62"/>
              <a:gd name="T3" fmla="*/ 10 h 145"/>
              <a:gd name="T4" fmla="*/ 31 w 62"/>
              <a:gd name="T5" fmla="*/ 17 h 145"/>
              <a:gd name="T6" fmla="*/ 30 w 62"/>
              <a:gd name="T7" fmla="*/ 17 h 145"/>
              <a:gd name="T8" fmla="*/ 27 w 62"/>
              <a:gd name="T9" fmla="*/ 19 h 145"/>
              <a:gd name="T10" fmla="*/ 15 w 62"/>
              <a:gd name="T11" fmla="*/ 40 h 145"/>
              <a:gd name="T12" fmla="*/ 16 w 62"/>
              <a:gd name="T13" fmla="*/ 52 h 145"/>
              <a:gd name="T14" fmla="*/ 22 w 62"/>
              <a:gd name="T15" fmla="*/ 69 h 145"/>
              <a:gd name="T16" fmla="*/ 22 w 62"/>
              <a:gd name="T17" fmla="*/ 79 h 145"/>
              <a:gd name="T18" fmla="*/ 21 w 62"/>
              <a:gd name="T19" fmla="*/ 89 h 145"/>
              <a:gd name="T20" fmla="*/ 20 w 62"/>
              <a:gd name="T21" fmla="*/ 101 h 145"/>
              <a:gd name="T22" fmla="*/ 16 w 62"/>
              <a:gd name="T23" fmla="*/ 106 h 145"/>
              <a:gd name="T24" fmla="*/ 6 w 62"/>
              <a:gd name="T25" fmla="*/ 122 h 145"/>
              <a:gd name="T26" fmla="*/ 3 w 62"/>
              <a:gd name="T27" fmla="*/ 135 h 145"/>
              <a:gd name="T28" fmla="*/ 7 w 62"/>
              <a:gd name="T29" fmla="*/ 139 h 145"/>
              <a:gd name="T30" fmla="*/ 20 w 62"/>
              <a:gd name="T31" fmla="*/ 143 h 145"/>
              <a:gd name="T32" fmla="*/ 19 w 62"/>
              <a:gd name="T33" fmla="*/ 141 h 145"/>
              <a:gd name="T34" fmla="*/ 21 w 62"/>
              <a:gd name="T35" fmla="*/ 126 h 145"/>
              <a:gd name="T36" fmla="*/ 39 w 62"/>
              <a:gd name="T37" fmla="*/ 99 h 145"/>
              <a:gd name="T38" fmla="*/ 39 w 62"/>
              <a:gd name="T39" fmla="*/ 113 h 145"/>
              <a:gd name="T40" fmla="*/ 42 w 62"/>
              <a:gd name="T41" fmla="*/ 128 h 145"/>
              <a:gd name="T42" fmla="*/ 41 w 62"/>
              <a:gd name="T43" fmla="*/ 137 h 145"/>
              <a:gd name="T44" fmla="*/ 44 w 62"/>
              <a:gd name="T45" fmla="*/ 145 h 145"/>
              <a:gd name="T46" fmla="*/ 47 w 62"/>
              <a:gd name="T47" fmla="*/ 145 h 145"/>
              <a:gd name="T48" fmla="*/ 48 w 62"/>
              <a:gd name="T49" fmla="*/ 143 h 145"/>
              <a:gd name="T50" fmla="*/ 62 w 62"/>
              <a:gd name="T51" fmla="*/ 142 h 145"/>
              <a:gd name="T52" fmla="*/ 59 w 62"/>
              <a:gd name="T53" fmla="*/ 139 h 145"/>
              <a:gd name="T54" fmla="*/ 56 w 62"/>
              <a:gd name="T55" fmla="*/ 140 h 145"/>
              <a:gd name="T56" fmla="*/ 54 w 62"/>
              <a:gd name="T57" fmla="*/ 135 h 145"/>
              <a:gd name="T58" fmla="*/ 53 w 62"/>
              <a:gd name="T59" fmla="*/ 112 h 145"/>
              <a:gd name="T60" fmla="*/ 52 w 62"/>
              <a:gd name="T61" fmla="*/ 87 h 145"/>
              <a:gd name="T62" fmla="*/ 49 w 62"/>
              <a:gd name="T63" fmla="*/ 72 h 145"/>
              <a:gd name="T64" fmla="*/ 50 w 62"/>
              <a:gd name="T65" fmla="*/ 72 h 145"/>
              <a:gd name="T66" fmla="*/ 53 w 62"/>
              <a:gd name="T67" fmla="*/ 72 h 145"/>
              <a:gd name="T68" fmla="*/ 58 w 62"/>
              <a:gd name="T69" fmla="*/ 73 h 145"/>
              <a:gd name="T70" fmla="*/ 56 w 62"/>
              <a:gd name="T71" fmla="*/ 53 h 145"/>
              <a:gd name="T72" fmla="*/ 51 w 62"/>
              <a:gd name="T73" fmla="*/ 37 h 145"/>
              <a:gd name="T74" fmla="*/ 41 w 62"/>
              <a:gd name="T75" fmla="*/ 21 h 145"/>
              <a:gd name="T76" fmla="*/ 45 w 62"/>
              <a:gd name="T77" fmla="*/ 10 h 145"/>
              <a:gd name="T78" fmla="*/ 41 w 62"/>
              <a:gd name="T7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145">
                <a:moveTo>
                  <a:pt x="38" y="0"/>
                </a:moveTo>
                <a:cubicBezTo>
                  <a:pt x="35" y="0"/>
                  <a:pt x="33" y="2"/>
                  <a:pt x="32" y="4"/>
                </a:cubicBezTo>
                <a:cubicBezTo>
                  <a:pt x="31" y="6"/>
                  <a:pt x="32" y="8"/>
                  <a:pt x="31" y="9"/>
                </a:cubicBezTo>
                <a:cubicBezTo>
                  <a:pt x="31" y="9"/>
                  <a:pt x="31" y="9"/>
                  <a:pt x="30" y="10"/>
                </a:cubicBezTo>
                <a:cubicBezTo>
                  <a:pt x="30" y="13"/>
                  <a:pt x="33" y="14"/>
                  <a:pt x="32" y="17"/>
                </a:cubicBezTo>
                <a:cubicBezTo>
                  <a:pt x="32" y="17"/>
                  <a:pt x="31" y="17"/>
                  <a:pt x="31" y="17"/>
                </a:cubicBezTo>
                <a:cubicBezTo>
                  <a:pt x="31" y="17"/>
                  <a:pt x="31" y="17"/>
                  <a:pt x="31" y="17"/>
                </a:cubicBezTo>
                <a:cubicBezTo>
                  <a:pt x="31" y="17"/>
                  <a:pt x="31" y="17"/>
                  <a:pt x="30" y="17"/>
                </a:cubicBezTo>
                <a:cubicBezTo>
                  <a:pt x="30" y="17"/>
                  <a:pt x="29" y="17"/>
                  <a:pt x="29" y="17"/>
                </a:cubicBezTo>
                <a:cubicBezTo>
                  <a:pt x="29" y="18"/>
                  <a:pt x="28" y="19"/>
                  <a:pt x="27" y="19"/>
                </a:cubicBezTo>
                <a:cubicBezTo>
                  <a:pt x="27" y="20"/>
                  <a:pt x="28" y="20"/>
                  <a:pt x="27" y="21"/>
                </a:cubicBezTo>
                <a:cubicBezTo>
                  <a:pt x="18" y="24"/>
                  <a:pt x="16" y="30"/>
                  <a:pt x="15" y="40"/>
                </a:cubicBezTo>
                <a:cubicBezTo>
                  <a:pt x="15" y="43"/>
                  <a:pt x="15" y="45"/>
                  <a:pt x="15" y="48"/>
                </a:cubicBezTo>
                <a:cubicBezTo>
                  <a:pt x="15" y="49"/>
                  <a:pt x="16" y="51"/>
                  <a:pt x="16" y="52"/>
                </a:cubicBezTo>
                <a:cubicBezTo>
                  <a:pt x="17" y="57"/>
                  <a:pt x="18" y="60"/>
                  <a:pt x="19" y="64"/>
                </a:cubicBezTo>
                <a:cubicBezTo>
                  <a:pt x="20" y="66"/>
                  <a:pt x="21" y="67"/>
                  <a:pt x="22" y="69"/>
                </a:cubicBezTo>
                <a:cubicBezTo>
                  <a:pt x="22" y="70"/>
                  <a:pt x="23" y="71"/>
                  <a:pt x="22" y="73"/>
                </a:cubicBezTo>
                <a:cubicBezTo>
                  <a:pt x="22" y="75"/>
                  <a:pt x="21" y="77"/>
                  <a:pt x="22" y="79"/>
                </a:cubicBezTo>
                <a:cubicBezTo>
                  <a:pt x="22" y="80"/>
                  <a:pt x="23" y="81"/>
                  <a:pt x="23" y="82"/>
                </a:cubicBezTo>
                <a:cubicBezTo>
                  <a:pt x="22" y="84"/>
                  <a:pt x="22" y="87"/>
                  <a:pt x="21" y="89"/>
                </a:cubicBezTo>
                <a:cubicBezTo>
                  <a:pt x="21" y="91"/>
                  <a:pt x="21" y="93"/>
                  <a:pt x="21" y="96"/>
                </a:cubicBezTo>
                <a:cubicBezTo>
                  <a:pt x="21" y="97"/>
                  <a:pt x="20" y="99"/>
                  <a:pt x="20" y="101"/>
                </a:cubicBezTo>
                <a:cubicBezTo>
                  <a:pt x="19" y="102"/>
                  <a:pt x="20" y="104"/>
                  <a:pt x="20" y="105"/>
                </a:cubicBezTo>
                <a:cubicBezTo>
                  <a:pt x="19" y="105"/>
                  <a:pt x="18" y="106"/>
                  <a:pt x="16" y="106"/>
                </a:cubicBezTo>
                <a:cubicBezTo>
                  <a:pt x="14" y="109"/>
                  <a:pt x="12" y="112"/>
                  <a:pt x="10" y="116"/>
                </a:cubicBezTo>
                <a:cubicBezTo>
                  <a:pt x="9" y="118"/>
                  <a:pt x="8" y="120"/>
                  <a:pt x="6" y="122"/>
                </a:cubicBezTo>
                <a:cubicBezTo>
                  <a:pt x="4" y="125"/>
                  <a:pt x="1" y="128"/>
                  <a:pt x="0" y="131"/>
                </a:cubicBezTo>
                <a:cubicBezTo>
                  <a:pt x="1" y="133"/>
                  <a:pt x="1" y="134"/>
                  <a:pt x="3" y="135"/>
                </a:cubicBezTo>
                <a:cubicBezTo>
                  <a:pt x="3" y="135"/>
                  <a:pt x="4" y="135"/>
                  <a:pt x="5" y="135"/>
                </a:cubicBezTo>
                <a:cubicBezTo>
                  <a:pt x="5" y="136"/>
                  <a:pt x="6" y="138"/>
                  <a:pt x="7" y="139"/>
                </a:cubicBezTo>
                <a:cubicBezTo>
                  <a:pt x="8" y="142"/>
                  <a:pt x="13" y="143"/>
                  <a:pt x="17" y="143"/>
                </a:cubicBezTo>
                <a:cubicBezTo>
                  <a:pt x="18" y="143"/>
                  <a:pt x="19" y="143"/>
                  <a:pt x="20" y="143"/>
                </a:cubicBezTo>
                <a:cubicBezTo>
                  <a:pt x="20" y="143"/>
                  <a:pt x="20" y="142"/>
                  <a:pt x="20" y="141"/>
                </a:cubicBezTo>
                <a:cubicBezTo>
                  <a:pt x="19" y="141"/>
                  <a:pt x="19" y="141"/>
                  <a:pt x="19" y="141"/>
                </a:cubicBezTo>
                <a:cubicBezTo>
                  <a:pt x="17" y="141"/>
                  <a:pt x="15" y="140"/>
                  <a:pt x="14" y="138"/>
                </a:cubicBezTo>
                <a:cubicBezTo>
                  <a:pt x="15" y="132"/>
                  <a:pt x="19" y="130"/>
                  <a:pt x="21" y="126"/>
                </a:cubicBezTo>
                <a:cubicBezTo>
                  <a:pt x="27" y="116"/>
                  <a:pt x="35" y="109"/>
                  <a:pt x="37" y="95"/>
                </a:cubicBezTo>
                <a:cubicBezTo>
                  <a:pt x="38" y="95"/>
                  <a:pt x="39" y="98"/>
                  <a:pt x="39" y="99"/>
                </a:cubicBezTo>
                <a:cubicBezTo>
                  <a:pt x="40" y="100"/>
                  <a:pt x="39" y="101"/>
                  <a:pt x="39" y="103"/>
                </a:cubicBezTo>
                <a:cubicBezTo>
                  <a:pt x="41" y="106"/>
                  <a:pt x="40" y="110"/>
                  <a:pt x="39" y="113"/>
                </a:cubicBezTo>
                <a:cubicBezTo>
                  <a:pt x="38" y="114"/>
                  <a:pt x="38" y="115"/>
                  <a:pt x="38" y="116"/>
                </a:cubicBezTo>
                <a:cubicBezTo>
                  <a:pt x="39" y="120"/>
                  <a:pt x="40" y="124"/>
                  <a:pt x="42" y="128"/>
                </a:cubicBezTo>
                <a:cubicBezTo>
                  <a:pt x="42" y="131"/>
                  <a:pt x="39" y="134"/>
                  <a:pt x="40" y="136"/>
                </a:cubicBezTo>
                <a:cubicBezTo>
                  <a:pt x="40" y="136"/>
                  <a:pt x="40" y="136"/>
                  <a:pt x="41" y="137"/>
                </a:cubicBezTo>
                <a:cubicBezTo>
                  <a:pt x="40" y="138"/>
                  <a:pt x="39" y="143"/>
                  <a:pt x="40" y="144"/>
                </a:cubicBezTo>
                <a:cubicBezTo>
                  <a:pt x="41" y="145"/>
                  <a:pt x="42" y="145"/>
                  <a:pt x="44" y="145"/>
                </a:cubicBezTo>
                <a:cubicBezTo>
                  <a:pt x="45" y="145"/>
                  <a:pt x="46" y="145"/>
                  <a:pt x="47" y="145"/>
                </a:cubicBezTo>
                <a:cubicBezTo>
                  <a:pt x="47" y="145"/>
                  <a:pt x="47" y="145"/>
                  <a:pt x="47" y="145"/>
                </a:cubicBezTo>
                <a:cubicBezTo>
                  <a:pt x="47" y="143"/>
                  <a:pt x="47" y="143"/>
                  <a:pt x="47" y="143"/>
                </a:cubicBezTo>
                <a:cubicBezTo>
                  <a:pt x="48" y="143"/>
                  <a:pt x="48" y="143"/>
                  <a:pt x="48" y="143"/>
                </a:cubicBezTo>
                <a:cubicBezTo>
                  <a:pt x="50" y="144"/>
                  <a:pt x="52" y="144"/>
                  <a:pt x="55" y="144"/>
                </a:cubicBezTo>
                <a:cubicBezTo>
                  <a:pt x="58" y="144"/>
                  <a:pt x="61" y="144"/>
                  <a:pt x="62" y="142"/>
                </a:cubicBezTo>
                <a:cubicBezTo>
                  <a:pt x="62" y="141"/>
                  <a:pt x="61" y="140"/>
                  <a:pt x="60" y="139"/>
                </a:cubicBezTo>
                <a:cubicBezTo>
                  <a:pt x="60" y="139"/>
                  <a:pt x="59" y="139"/>
                  <a:pt x="59" y="139"/>
                </a:cubicBezTo>
                <a:cubicBezTo>
                  <a:pt x="59" y="139"/>
                  <a:pt x="58" y="139"/>
                  <a:pt x="57" y="140"/>
                </a:cubicBezTo>
                <a:cubicBezTo>
                  <a:pt x="57" y="140"/>
                  <a:pt x="56" y="140"/>
                  <a:pt x="56" y="140"/>
                </a:cubicBezTo>
                <a:cubicBezTo>
                  <a:pt x="55" y="140"/>
                  <a:pt x="54" y="139"/>
                  <a:pt x="54" y="139"/>
                </a:cubicBezTo>
                <a:cubicBezTo>
                  <a:pt x="53" y="138"/>
                  <a:pt x="54" y="136"/>
                  <a:pt x="54" y="135"/>
                </a:cubicBezTo>
                <a:cubicBezTo>
                  <a:pt x="53" y="134"/>
                  <a:pt x="53" y="134"/>
                  <a:pt x="52" y="134"/>
                </a:cubicBezTo>
                <a:cubicBezTo>
                  <a:pt x="51" y="126"/>
                  <a:pt x="51" y="119"/>
                  <a:pt x="53" y="112"/>
                </a:cubicBezTo>
                <a:cubicBezTo>
                  <a:pt x="53" y="109"/>
                  <a:pt x="54" y="104"/>
                  <a:pt x="53" y="100"/>
                </a:cubicBezTo>
                <a:cubicBezTo>
                  <a:pt x="53" y="96"/>
                  <a:pt x="52" y="92"/>
                  <a:pt x="52" y="87"/>
                </a:cubicBezTo>
                <a:cubicBezTo>
                  <a:pt x="52" y="85"/>
                  <a:pt x="52" y="83"/>
                  <a:pt x="51" y="81"/>
                </a:cubicBezTo>
                <a:cubicBezTo>
                  <a:pt x="51" y="78"/>
                  <a:pt x="49" y="76"/>
                  <a:pt x="49" y="72"/>
                </a:cubicBezTo>
                <a:cubicBezTo>
                  <a:pt x="49" y="72"/>
                  <a:pt x="49" y="72"/>
                  <a:pt x="49" y="72"/>
                </a:cubicBezTo>
                <a:cubicBezTo>
                  <a:pt x="50" y="72"/>
                  <a:pt x="50" y="72"/>
                  <a:pt x="50" y="72"/>
                </a:cubicBezTo>
                <a:cubicBezTo>
                  <a:pt x="50" y="72"/>
                  <a:pt x="51" y="72"/>
                  <a:pt x="51" y="72"/>
                </a:cubicBezTo>
                <a:cubicBezTo>
                  <a:pt x="52" y="72"/>
                  <a:pt x="52" y="72"/>
                  <a:pt x="53" y="72"/>
                </a:cubicBezTo>
                <a:cubicBezTo>
                  <a:pt x="53" y="73"/>
                  <a:pt x="55" y="74"/>
                  <a:pt x="56" y="74"/>
                </a:cubicBezTo>
                <a:cubicBezTo>
                  <a:pt x="57" y="74"/>
                  <a:pt x="57" y="74"/>
                  <a:pt x="58" y="73"/>
                </a:cubicBezTo>
                <a:cubicBezTo>
                  <a:pt x="58" y="72"/>
                  <a:pt x="58" y="69"/>
                  <a:pt x="57" y="67"/>
                </a:cubicBezTo>
                <a:cubicBezTo>
                  <a:pt x="57" y="62"/>
                  <a:pt x="57" y="58"/>
                  <a:pt x="56" y="53"/>
                </a:cubicBezTo>
                <a:cubicBezTo>
                  <a:pt x="55" y="49"/>
                  <a:pt x="52" y="44"/>
                  <a:pt x="51" y="40"/>
                </a:cubicBezTo>
                <a:cubicBezTo>
                  <a:pt x="51" y="39"/>
                  <a:pt x="51" y="38"/>
                  <a:pt x="51" y="37"/>
                </a:cubicBezTo>
                <a:cubicBezTo>
                  <a:pt x="50" y="34"/>
                  <a:pt x="49" y="30"/>
                  <a:pt x="47" y="27"/>
                </a:cubicBezTo>
                <a:cubicBezTo>
                  <a:pt x="46" y="24"/>
                  <a:pt x="42" y="24"/>
                  <a:pt x="41" y="21"/>
                </a:cubicBezTo>
                <a:cubicBezTo>
                  <a:pt x="40" y="19"/>
                  <a:pt x="43" y="16"/>
                  <a:pt x="44" y="15"/>
                </a:cubicBezTo>
                <a:cubicBezTo>
                  <a:pt x="45" y="13"/>
                  <a:pt x="45" y="12"/>
                  <a:pt x="45" y="10"/>
                </a:cubicBezTo>
                <a:cubicBezTo>
                  <a:pt x="45" y="8"/>
                  <a:pt x="45" y="7"/>
                  <a:pt x="45" y="5"/>
                </a:cubicBezTo>
                <a:cubicBezTo>
                  <a:pt x="45" y="3"/>
                  <a:pt x="43" y="1"/>
                  <a:pt x="41" y="0"/>
                </a:cubicBezTo>
                <a:cubicBezTo>
                  <a:pt x="40" y="0"/>
                  <a:pt x="39" y="0"/>
                  <a:pt x="38"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2541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8" name="Picture Placeholder 7"/>
          <p:cNvSpPr>
            <a:spLocks noGrp="1"/>
          </p:cNvSpPr>
          <p:nvPr>
            <p:ph type="pic" sz="quarter" idx="13"/>
          </p:nvPr>
        </p:nvSpPr>
        <p:spPr>
          <a:xfrm>
            <a:off x="4629026" y="1459996"/>
            <a:ext cx="4278438" cy="2788731"/>
          </a:xfrm>
        </p:spPr>
        <p:txBody>
          <a:bodyPr/>
          <a:lstStyle/>
          <a:p>
            <a:endParaRPr lang="en-GB" dirty="0"/>
          </a:p>
        </p:txBody>
      </p:sp>
      <p:sp>
        <p:nvSpPr>
          <p:cNvPr id="4" name="Title 3"/>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9" name="Content Placeholder 2"/>
          <p:cNvSpPr>
            <a:spLocks noGrp="1"/>
          </p:cNvSpPr>
          <p:nvPr>
            <p:ph sz="half" idx="1" hasCustomPrompt="1"/>
          </p:nvPr>
        </p:nvSpPr>
        <p:spPr>
          <a:xfrm>
            <a:off x="277832" y="1370013"/>
            <a:ext cx="4171950" cy="3073400"/>
          </a:xfrm>
        </p:spPr>
        <p:txBody>
          <a:bodyPr/>
          <a:lstStyle>
            <a:lvl1pPr>
              <a:defRPr baseline="0">
                <a:solidFill>
                  <a:schemeClr val="accent2"/>
                </a:solidFill>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5107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406AB4-22D1-4ABB-99CF-8A54ADA954A2}" type="slidenum">
              <a:rPr lang="en-GB" smtClean="0"/>
              <a:t>‹#›</a:t>
            </a:fld>
            <a:endParaRPr lang="en-GB"/>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35202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E406AB4-22D1-4ABB-99CF-8A54ADA954A2}" type="slidenum">
              <a:rPr lang="en-GB" smtClean="0"/>
              <a:t>‹#›</a:t>
            </a:fld>
            <a:endParaRPr lang="en-GB"/>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46" y="4629817"/>
            <a:ext cx="717862" cy="308167"/>
          </a:xfrm>
          <a:prstGeom prst="rect">
            <a:avLst/>
          </a:prstGeom>
        </p:spPr>
      </p:pic>
      <p:cxnSp>
        <p:nvCxnSpPr>
          <p:cNvPr id="6" name="Straight Connector 5"/>
          <p:cNvCxnSpPr/>
          <p:nvPr userDrawn="1"/>
        </p:nvCxnSpPr>
        <p:spPr>
          <a:xfrm>
            <a:off x="233069" y="4500563"/>
            <a:ext cx="8668543"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624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1_Title Slide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77720" y="3793728"/>
            <a:ext cx="1529503" cy="764752"/>
          </a:xfrm>
          <a:prstGeom prst="rect">
            <a:avLst/>
          </a:prstGeom>
        </p:spPr>
      </p:pic>
      <p:sp>
        <p:nvSpPr>
          <p:cNvPr id="60" name="Freeform 59"/>
          <p:cNvSpPr>
            <a:spLocks/>
          </p:cNvSpPr>
          <p:nvPr userDrawn="1"/>
        </p:nvSpPr>
        <p:spPr bwMode="auto">
          <a:xfrm>
            <a:off x="233067" y="4482881"/>
            <a:ext cx="8666166" cy="146269"/>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Subtitle 2"/>
          <p:cNvSpPr>
            <a:spLocks noGrp="1"/>
          </p:cNvSpPr>
          <p:nvPr userDrawn="1">
            <p:ph type="subTitle" idx="1"/>
          </p:nvPr>
        </p:nvSpPr>
        <p:spPr>
          <a:xfrm>
            <a:off x="593088" y="3812422"/>
            <a:ext cx="6858000" cy="631536"/>
          </a:xfrm>
        </p:spPr>
        <p:txBody>
          <a:bodyPr anchor="ctr">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lang="en-GB" sz="2000" b="1" kern="1200" cap="none" baseline="0" dirty="0">
                <a:solidFill>
                  <a:schemeClr val="accent6"/>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2" name="Title 1"/>
          <p:cNvSpPr>
            <a:spLocks noGrp="1"/>
          </p:cNvSpPr>
          <p:nvPr userDrawn="1">
            <p:ph type="ctrTitle"/>
          </p:nvPr>
        </p:nvSpPr>
        <p:spPr>
          <a:xfrm>
            <a:off x="593087" y="1777522"/>
            <a:ext cx="5616625" cy="1902067"/>
          </a:xfrm>
          <a:prstGeom prst="rect">
            <a:avLst/>
          </a:prstGeom>
          <a:effectLst/>
        </p:spPr>
        <p:txBody>
          <a:bodyPr anchor="b">
            <a:noAutofit/>
          </a:bodyPr>
          <a:lstStyle>
            <a:lvl1pPr algn="l">
              <a:defRPr lang="en-GB" sz="3600" kern="1200" cap="all" dirty="0">
                <a:solidFill>
                  <a:schemeClr val="accent6"/>
                </a:solidFill>
                <a:effectLst>
                  <a:innerShdw blurRad="63500" dist="50800" dir="16200000">
                    <a:prstClr val="black">
                      <a:alpha val="50000"/>
                    </a:prstClr>
                  </a:innerShdw>
                </a:effectLst>
                <a:latin typeface="+mj-lt"/>
                <a:ea typeface="+mj-ea"/>
                <a:cs typeface="Mangal" panose="02040503050203030202" pitchFamily="18" charset="0"/>
              </a:defRPr>
            </a:lvl1pPr>
          </a:lstStyle>
          <a:p>
            <a:r>
              <a:rPr lang="en-US" dirty="0" smtClean="0"/>
              <a:t>Click to edit Master title style</a:t>
            </a:r>
            <a:endParaRPr lang="en-GB" dirty="0"/>
          </a:p>
        </p:txBody>
      </p:sp>
      <p:sp>
        <p:nvSpPr>
          <p:cNvPr id="58" name="Rectangle 57"/>
          <p:cNvSpPr/>
          <p:nvPr userDrawn="1"/>
        </p:nvSpPr>
        <p:spPr>
          <a:xfrm>
            <a:off x="6209712" y="4925793"/>
            <a:ext cx="2934288" cy="2177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994" y="555526"/>
            <a:ext cx="1684282" cy="734306"/>
          </a:xfrm>
          <a:prstGeom prst="rect">
            <a:avLst/>
          </a:prstGeom>
        </p:spPr>
      </p:pic>
      <p:pic>
        <p:nvPicPr>
          <p:cNvPr id="6" name="Picture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48064" y="-315077"/>
            <a:ext cx="4283968" cy="1806707"/>
          </a:xfrm>
          <a:prstGeom prst="rect">
            <a:avLst/>
          </a:prstGeom>
        </p:spPr>
      </p:pic>
    </p:spTree>
    <p:extLst>
      <p:ext uri="{BB962C8B-B14F-4D97-AF65-F5344CB8AC3E}">
        <p14:creationId xmlns:p14="http://schemas.microsoft.com/office/powerpoint/2010/main" val="59806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extLst mod="1">
    <p:ext uri="{DCECCB84-F9BA-43D5-87BE-67443E8EF086}">
      <p15:sldGuideLst xmlns="" xmlns:p15="http://schemas.microsoft.com/office/powerpoint/2012/main">
        <p15:guide id="1" pos="43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77832" y="1370014"/>
            <a:ext cx="8494503" cy="3073399"/>
          </a:xfrm>
        </p:spPr>
        <p:txBody>
          <a:bodyPr/>
          <a:lstStyle>
            <a:lvl1pPr>
              <a:defRPr cap="all" baseline="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E406AB4-22D1-4ABB-99CF-8A54ADA954A2}" type="slidenum">
              <a:rPr lang="en-GB" smtClean="0"/>
              <a:t>‹#›</a:t>
            </a:fld>
            <a:endParaRPr lang="en-GB" dirty="0"/>
          </a:p>
        </p:txBody>
      </p:sp>
      <p:sp>
        <p:nvSpPr>
          <p:cNvPr id="13" name="Title 12"/>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10" name="Freeform 5"/>
          <p:cNvSpPr>
            <a:spLocks noEditPoints="1"/>
          </p:cNvSpPr>
          <p:nvPr userDrawn="1"/>
        </p:nvSpPr>
        <p:spPr bwMode="auto">
          <a:xfrm>
            <a:off x="8661398" y="3617913"/>
            <a:ext cx="258762" cy="885825"/>
          </a:xfrm>
          <a:custGeom>
            <a:avLst/>
            <a:gdLst>
              <a:gd name="T0" fmla="*/ 39 w 44"/>
              <a:gd name="T1" fmla="*/ 85 h 156"/>
              <a:gd name="T2" fmla="*/ 40 w 44"/>
              <a:gd name="T3" fmla="*/ 85 h 156"/>
              <a:gd name="T4" fmla="*/ 39 w 44"/>
              <a:gd name="T5" fmla="*/ 87 h 156"/>
              <a:gd name="T6" fmla="*/ 10 w 44"/>
              <a:gd name="T7" fmla="*/ 74 h 156"/>
              <a:gd name="T8" fmla="*/ 11 w 44"/>
              <a:gd name="T9" fmla="*/ 76 h 156"/>
              <a:gd name="T10" fmla="*/ 9 w 44"/>
              <a:gd name="T11" fmla="*/ 69 h 156"/>
              <a:gd name="T12" fmla="*/ 20 w 44"/>
              <a:gd name="T13" fmla="*/ 19 h 156"/>
              <a:gd name="T14" fmla="*/ 17 w 44"/>
              <a:gd name="T15" fmla="*/ 13 h 156"/>
              <a:gd name="T16" fmla="*/ 18 w 44"/>
              <a:gd name="T17" fmla="*/ 9 h 156"/>
              <a:gd name="T18" fmla="*/ 19 w 44"/>
              <a:gd name="T19" fmla="*/ 8 h 156"/>
              <a:gd name="T20" fmla="*/ 22 w 44"/>
              <a:gd name="T21" fmla="*/ 16 h 156"/>
              <a:gd name="T22" fmla="*/ 20 w 44"/>
              <a:gd name="T23" fmla="*/ 19 h 156"/>
              <a:gd name="T24" fmla="*/ 22 w 44"/>
              <a:gd name="T25" fmla="*/ 1 h 156"/>
              <a:gd name="T26" fmla="*/ 18 w 44"/>
              <a:gd name="T27" fmla="*/ 6 h 156"/>
              <a:gd name="T28" fmla="*/ 17 w 44"/>
              <a:gd name="T29" fmla="*/ 6 h 156"/>
              <a:gd name="T30" fmla="*/ 12 w 44"/>
              <a:gd name="T31" fmla="*/ 11 h 156"/>
              <a:gd name="T32" fmla="*/ 14 w 44"/>
              <a:gd name="T33" fmla="*/ 23 h 156"/>
              <a:gd name="T34" fmla="*/ 7 w 44"/>
              <a:gd name="T35" fmla="*/ 34 h 156"/>
              <a:gd name="T36" fmla="*/ 7 w 44"/>
              <a:gd name="T37" fmla="*/ 56 h 156"/>
              <a:gd name="T38" fmla="*/ 4 w 44"/>
              <a:gd name="T39" fmla="*/ 70 h 156"/>
              <a:gd name="T40" fmla="*/ 2 w 44"/>
              <a:gd name="T41" fmla="*/ 88 h 156"/>
              <a:gd name="T42" fmla="*/ 5 w 44"/>
              <a:gd name="T43" fmla="*/ 94 h 156"/>
              <a:gd name="T44" fmla="*/ 10 w 44"/>
              <a:gd name="T45" fmla="*/ 81 h 156"/>
              <a:gd name="T46" fmla="*/ 11 w 44"/>
              <a:gd name="T47" fmla="*/ 82 h 156"/>
              <a:gd name="T48" fmla="*/ 12 w 44"/>
              <a:gd name="T49" fmla="*/ 104 h 156"/>
              <a:gd name="T50" fmla="*/ 10 w 44"/>
              <a:gd name="T51" fmla="*/ 117 h 156"/>
              <a:gd name="T52" fmla="*/ 7 w 44"/>
              <a:gd name="T53" fmla="*/ 127 h 156"/>
              <a:gd name="T54" fmla="*/ 9 w 44"/>
              <a:gd name="T55" fmla="*/ 135 h 156"/>
              <a:gd name="T56" fmla="*/ 11 w 44"/>
              <a:gd name="T57" fmla="*/ 142 h 156"/>
              <a:gd name="T58" fmla="*/ 10 w 44"/>
              <a:gd name="T59" fmla="*/ 151 h 156"/>
              <a:gd name="T60" fmla="*/ 16 w 44"/>
              <a:gd name="T61" fmla="*/ 156 h 156"/>
              <a:gd name="T62" fmla="*/ 20 w 44"/>
              <a:gd name="T63" fmla="*/ 153 h 156"/>
              <a:gd name="T64" fmla="*/ 22 w 44"/>
              <a:gd name="T65" fmla="*/ 151 h 156"/>
              <a:gd name="T66" fmla="*/ 24 w 44"/>
              <a:gd name="T67" fmla="*/ 151 h 156"/>
              <a:gd name="T68" fmla="*/ 30 w 44"/>
              <a:gd name="T69" fmla="*/ 152 h 156"/>
              <a:gd name="T70" fmla="*/ 38 w 44"/>
              <a:gd name="T71" fmla="*/ 150 h 156"/>
              <a:gd name="T72" fmla="*/ 33 w 44"/>
              <a:gd name="T73" fmla="*/ 147 h 156"/>
              <a:gd name="T74" fmla="*/ 23 w 44"/>
              <a:gd name="T75" fmla="*/ 140 h 156"/>
              <a:gd name="T76" fmla="*/ 24 w 44"/>
              <a:gd name="T77" fmla="*/ 133 h 156"/>
              <a:gd name="T78" fmla="*/ 27 w 44"/>
              <a:gd name="T79" fmla="*/ 125 h 156"/>
              <a:gd name="T80" fmla="*/ 28 w 44"/>
              <a:gd name="T81" fmla="*/ 117 h 156"/>
              <a:gd name="T82" fmla="*/ 31 w 44"/>
              <a:gd name="T83" fmla="*/ 108 h 156"/>
              <a:gd name="T84" fmla="*/ 37 w 44"/>
              <a:gd name="T85" fmla="*/ 91 h 156"/>
              <a:gd name="T86" fmla="*/ 39 w 44"/>
              <a:gd name="T87" fmla="*/ 91 h 156"/>
              <a:gd name="T88" fmla="*/ 43 w 44"/>
              <a:gd name="T89" fmla="*/ 86 h 156"/>
              <a:gd name="T90" fmla="*/ 43 w 44"/>
              <a:gd name="T91" fmla="*/ 84 h 156"/>
              <a:gd name="T92" fmla="*/ 43 w 44"/>
              <a:gd name="T93" fmla="*/ 75 h 156"/>
              <a:gd name="T94" fmla="*/ 41 w 44"/>
              <a:gd name="T95" fmla="*/ 57 h 156"/>
              <a:gd name="T96" fmla="*/ 40 w 44"/>
              <a:gd name="T97" fmla="*/ 38 h 156"/>
              <a:gd name="T98" fmla="*/ 34 w 44"/>
              <a:gd name="T99" fmla="*/ 26 h 156"/>
              <a:gd name="T100" fmla="*/ 34 w 44"/>
              <a:gd name="T101" fmla="*/ 25 h 156"/>
              <a:gd name="T102" fmla="*/ 33 w 44"/>
              <a:gd name="T103" fmla="*/ 23 h 156"/>
              <a:gd name="T104" fmla="*/ 34 w 44"/>
              <a:gd name="T105" fmla="*/ 21 h 156"/>
              <a:gd name="T106" fmla="*/ 36 w 44"/>
              <a:gd name="T107" fmla="*/ 21 h 156"/>
              <a:gd name="T108" fmla="*/ 38 w 44"/>
              <a:gd name="T109" fmla="*/ 18 h 156"/>
              <a:gd name="T110" fmla="*/ 38 w 44"/>
              <a:gd name="T111" fmla="*/ 16 h 156"/>
              <a:gd name="T112" fmla="*/ 39 w 44"/>
              <a:gd name="T113" fmla="*/ 14 h 156"/>
              <a:gd name="T114" fmla="*/ 39 w 44"/>
              <a:gd name="T115" fmla="*/ 12 h 156"/>
              <a:gd name="T116" fmla="*/ 37 w 44"/>
              <a:gd name="T117" fmla="*/ 4 h 156"/>
              <a:gd name="T118" fmla="*/ 31 w 44"/>
              <a:gd name="T119" fmla="*/ 0 h 156"/>
              <a:gd name="T120" fmla="*/ 29 w 44"/>
              <a:gd name="T121"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4" h="156">
                <a:moveTo>
                  <a:pt x="39" y="87"/>
                </a:moveTo>
                <a:cubicBezTo>
                  <a:pt x="39" y="87"/>
                  <a:pt x="39" y="86"/>
                  <a:pt x="39" y="85"/>
                </a:cubicBezTo>
                <a:cubicBezTo>
                  <a:pt x="39" y="85"/>
                  <a:pt x="39" y="85"/>
                  <a:pt x="40" y="85"/>
                </a:cubicBezTo>
                <a:cubicBezTo>
                  <a:pt x="40" y="85"/>
                  <a:pt x="40" y="85"/>
                  <a:pt x="40" y="85"/>
                </a:cubicBezTo>
                <a:cubicBezTo>
                  <a:pt x="40" y="86"/>
                  <a:pt x="40" y="86"/>
                  <a:pt x="40" y="87"/>
                </a:cubicBezTo>
                <a:cubicBezTo>
                  <a:pt x="40" y="87"/>
                  <a:pt x="39" y="87"/>
                  <a:pt x="39" y="87"/>
                </a:cubicBezTo>
                <a:moveTo>
                  <a:pt x="11" y="76"/>
                </a:moveTo>
                <a:cubicBezTo>
                  <a:pt x="11" y="75"/>
                  <a:pt x="11" y="74"/>
                  <a:pt x="10" y="74"/>
                </a:cubicBezTo>
                <a:cubicBezTo>
                  <a:pt x="11" y="74"/>
                  <a:pt x="11" y="75"/>
                  <a:pt x="11" y="75"/>
                </a:cubicBezTo>
                <a:cubicBezTo>
                  <a:pt x="11" y="76"/>
                  <a:pt x="11" y="76"/>
                  <a:pt x="11" y="76"/>
                </a:cubicBezTo>
                <a:moveTo>
                  <a:pt x="10" y="70"/>
                </a:moveTo>
                <a:cubicBezTo>
                  <a:pt x="9" y="70"/>
                  <a:pt x="9" y="69"/>
                  <a:pt x="9" y="69"/>
                </a:cubicBezTo>
                <a:cubicBezTo>
                  <a:pt x="9" y="69"/>
                  <a:pt x="9" y="70"/>
                  <a:pt x="10" y="70"/>
                </a:cubicBezTo>
                <a:moveTo>
                  <a:pt x="20" y="19"/>
                </a:moveTo>
                <a:cubicBezTo>
                  <a:pt x="20" y="19"/>
                  <a:pt x="20" y="19"/>
                  <a:pt x="20" y="17"/>
                </a:cubicBezTo>
                <a:cubicBezTo>
                  <a:pt x="19" y="15"/>
                  <a:pt x="19" y="14"/>
                  <a:pt x="17" y="13"/>
                </a:cubicBezTo>
                <a:cubicBezTo>
                  <a:pt x="16" y="11"/>
                  <a:pt x="18" y="8"/>
                  <a:pt x="18" y="8"/>
                </a:cubicBezTo>
                <a:cubicBezTo>
                  <a:pt x="18" y="9"/>
                  <a:pt x="18" y="9"/>
                  <a:pt x="18" y="9"/>
                </a:cubicBezTo>
                <a:cubicBezTo>
                  <a:pt x="18" y="9"/>
                  <a:pt x="18" y="9"/>
                  <a:pt x="18" y="9"/>
                </a:cubicBezTo>
                <a:cubicBezTo>
                  <a:pt x="19" y="9"/>
                  <a:pt x="19" y="8"/>
                  <a:pt x="19" y="8"/>
                </a:cubicBezTo>
                <a:cubicBezTo>
                  <a:pt x="19" y="8"/>
                  <a:pt x="19" y="10"/>
                  <a:pt x="19" y="12"/>
                </a:cubicBezTo>
                <a:cubicBezTo>
                  <a:pt x="20" y="14"/>
                  <a:pt x="22" y="16"/>
                  <a:pt x="22" y="16"/>
                </a:cubicBezTo>
                <a:cubicBezTo>
                  <a:pt x="21" y="17"/>
                  <a:pt x="21" y="17"/>
                  <a:pt x="21" y="17"/>
                </a:cubicBezTo>
                <a:cubicBezTo>
                  <a:pt x="20" y="19"/>
                  <a:pt x="20" y="19"/>
                  <a:pt x="20" y="19"/>
                </a:cubicBezTo>
                <a:moveTo>
                  <a:pt x="26" y="0"/>
                </a:moveTo>
                <a:cubicBezTo>
                  <a:pt x="24" y="0"/>
                  <a:pt x="23" y="0"/>
                  <a:pt x="22" y="1"/>
                </a:cubicBezTo>
                <a:cubicBezTo>
                  <a:pt x="20" y="3"/>
                  <a:pt x="19" y="6"/>
                  <a:pt x="19" y="6"/>
                </a:cubicBezTo>
                <a:cubicBezTo>
                  <a:pt x="19" y="6"/>
                  <a:pt x="18" y="6"/>
                  <a:pt x="18" y="6"/>
                </a:cubicBezTo>
                <a:cubicBezTo>
                  <a:pt x="18" y="6"/>
                  <a:pt x="18" y="6"/>
                  <a:pt x="18" y="6"/>
                </a:cubicBezTo>
                <a:cubicBezTo>
                  <a:pt x="17" y="6"/>
                  <a:pt x="17" y="6"/>
                  <a:pt x="17" y="6"/>
                </a:cubicBezTo>
                <a:cubicBezTo>
                  <a:pt x="17" y="6"/>
                  <a:pt x="17" y="6"/>
                  <a:pt x="16" y="6"/>
                </a:cubicBezTo>
                <a:cubicBezTo>
                  <a:pt x="15" y="6"/>
                  <a:pt x="12" y="7"/>
                  <a:pt x="12" y="11"/>
                </a:cubicBezTo>
                <a:cubicBezTo>
                  <a:pt x="11" y="16"/>
                  <a:pt x="11" y="18"/>
                  <a:pt x="12" y="20"/>
                </a:cubicBezTo>
                <a:cubicBezTo>
                  <a:pt x="13" y="22"/>
                  <a:pt x="14" y="23"/>
                  <a:pt x="14" y="23"/>
                </a:cubicBezTo>
                <a:cubicBezTo>
                  <a:pt x="14" y="24"/>
                  <a:pt x="12" y="25"/>
                  <a:pt x="11" y="27"/>
                </a:cubicBezTo>
                <a:cubicBezTo>
                  <a:pt x="9" y="29"/>
                  <a:pt x="8" y="30"/>
                  <a:pt x="7" y="34"/>
                </a:cubicBezTo>
                <a:cubicBezTo>
                  <a:pt x="7" y="38"/>
                  <a:pt x="8" y="46"/>
                  <a:pt x="8" y="48"/>
                </a:cubicBezTo>
                <a:cubicBezTo>
                  <a:pt x="8" y="50"/>
                  <a:pt x="7" y="54"/>
                  <a:pt x="7" y="56"/>
                </a:cubicBezTo>
                <a:cubicBezTo>
                  <a:pt x="8" y="58"/>
                  <a:pt x="8" y="60"/>
                  <a:pt x="8" y="63"/>
                </a:cubicBezTo>
                <a:cubicBezTo>
                  <a:pt x="8" y="63"/>
                  <a:pt x="5" y="67"/>
                  <a:pt x="4" y="70"/>
                </a:cubicBezTo>
                <a:cubicBezTo>
                  <a:pt x="3" y="74"/>
                  <a:pt x="0" y="78"/>
                  <a:pt x="0" y="80"/>
                </a:cubicBezTo>
                <a:cubicBezTo>
                  <a:pt x="0" y="82"/>
                  <a:pt x="1" y="84"/>
                  <a:pt x="2" y="88"/>
                </a:cubicBezTo>
                <a:cubicBezTo>
                  <a:pt x="3" y="92"/>
                  <a:pt x="4" y="94"/>
                  <a:pt x="5" y="94"/>
                </a:cubicBezTo>
                <a:cubicBezTo>
                  <a:pt x="5" y="94"/>
                  <a:pt x="5" y="94"/>
                  <a:pt x="5" y="94"/>
                </a:cubicBezTo>
                <a:cubicBezTo>
                  <a:pt x="5" y="94"/>
                  <a:pt x="8" y="93"/>
                  <a:pt x="8" y="90"/>
                </a:cubicBezTo>
                <a:cubicBezTo>
                  <a:pt x="9" y="87"/>
                  <a:pt x="10" y="83"/>
                  <a:pt x="10" y="81"/>
                </a:cubicBezTo>
                <a:cubicBezTo>
                  <a:pt x="10" y="81"/>
                  <a:pt x="10" y="80"/>
                  <a:pt x="11" y="80"/>
                </a:cubicBezTo>
                <a:cubicBezTo>
                  <a:pt x="11" y="81"/>
                  <a:pt x="11" y="81"/>
                  <a:pt x="11" y="82"/>
                </a:cubicBezTo>
                <a:cubicBezTo>
                  <a:pt x="11" y="83"/>
                  <a:pt x="11" y="87"/>
                  <a:pt x="12" y="93"/>
                </a:cubicBezTo>
                <a:cubicBezTo>
                  <a:pt x="12" y="98"/>
                  <a:pt x="12" y="102"/>
                  <a:pt x="12" y="104"/>
                </a:cubicBezTo>
                <a:cubicBezTo>
                  <a:pt x="12" y="106"/>
                  <a:pt x="12" y="107"/>
                  <a:pt x="11" y="109"/>
                </a:cubicBezTo>
                <a:cubicBezTo>
                  <a:pt x="10" y="111"/>
                  <a:pt x="10" y="115"/>
                  <a:pt x="10" y="117"/>
                </a:cubicBezTo>
                <a:cubicBezTo>
                  <a:pt x="9" y="120"/>
                  <a:pt x="8" y="126"/>
                  <a:pt x="8" y="126"/>
                </a:cubicBezTo>
                <a:cubicBezTo>
                  <a:pt x="8" y="126"/>
                  <a:pt x="7" y="126"/>
                  <a:pt x="7" y="127"/>
                </a:cubicBezTo>
                <a:cubicBezTo>
                  <a:pt x="7" y="128"/>
                  <a:pt x="7" y="132"/>
                  <a:pt x="7" y="133"/>
                </a:cubicBezTo>
                <a:cubicBezTo>
                  <a:pt x="7" y="134"/>
                  <a:pt x="8" y="135"/>
                  <a:pt x="9" y="135"/>
                </a:cubicBezTo>
                <a:cubicBezTo>
                  <a:pt x="9" y="135"/>
                  <a:pt x="10" y="136"/>
                  <a:pt x="10" y="136"/>
                </a:cubicBezTo>
                <a:cubicBezTo>
                  <a:pt x="10" y="136"/>
                  <a:pt x="11" y="139"/>
                  <a:pt x="11" y="142"/>
                </a:cubicBezTo>
                <a:cubicBezTo>
                  <a:pt x="12" y="145"/>
                  <a:pt x="11" y="148"/>
                  <a:pt x="11" y="148"/>
                </a:cubicBezTo>
                <a:cubicBezTo>
                  <a:pt x="11" y="149"/>
                  <a:pt x="10" y="150"/>
                  <a:pt x="10" y="151"/>
                </a:cubicBezTo>
                <a:cubicBezTo>
                  <a:pt x="10" y="153"/>
                  <a:pt x="10" y="154"/>
                  <a:pt x="12" y="155"/>
                </a:cubicBezTo>
                <a:cubicBezTo>
                  <a:pt x="14" y="156"/>
                  <a:pt x="15" y="156"/>
                  <a:pt x="16" y="156"/>
                </a:cubicBezTo>
                <a:cubicBezTo>
                  <a:pt x="17" y="156"/>
                  <a:pt x="18" y="156"/>
                  <a:pt x="18" y="156"/>
                </a:cubicBezTo>
                <a:cubicBezTo>
                  <a:pt x="19" y="156"/>
                  <a:pt x="20" y="155"/>
                  <a:pt x="20" y="153"/>
                </a:cubicBezTo>
                <a:cubicBezTo>
                  <a:pt x="19" y="152"/>
                  <a:pt x="19" y="151"/>
                  <a:pt x="19" y="151"/>
                </a:cubicBezTo>
                <a:cubicBezTo>
                  <a:pt x="19" y="151"/>
                  <a:pt x="20" y="151"/>
                  <a:pt x="22" y="151"/>
                </a:cubicBezTo>
                <a:cubicBezTo>
                  <a:pt x="22" y="151"/>
                  <a:pt x="23" y="151"/>
                  <a:pt x="23" y="151"/>
                </a:cubicBezTo>
                <a:cubicBezTo>
                  <a:pt x="23" y="151"/>
                  <a:pt x="23" y="151"/>
                  <a:pt x="24" y="151"/>
                </a:cubicBezTo>
                <a:cubicBezTo>
                  <a:pt x="25" y="151"/>
                  <a:pt x="25" y="151"/>
                  <a:pt x="26" y="151"/>
                </a:cubicBezTo>
                <a:cubicBezTo>
                  <a:pt x="27" y="151"/>
                  <a:pt x="28" y="152"/>
                  <a:pt x="30" y="152"/>
                </a:cubicBezTo>
                <a:cubicBezTo>
                  <a:pt x="30" y="152"/>
                  <a:pt x="30" y="152"/>
                  <a:pt x="31" y="152"/>
                </a:cubicBezTo>
                <a:cubicBezTo>
                  <a:pt x="35" y="151"/>
                  <a:pt x="37" y="151"/>
                  <a:pt x="38" y="150"/>
                </a:cubicBezTo>
                <a:cubicBezTo>
                  <a:pt x="38" y="149"/>
                  <a:pt x="38" y="148"/>
                  <a:pt x="36" y="148"/>
                </a:cubicBezTo>
                <a:cubicBezTo>
                  <a:pt x="35" y="148"/>
                  <a:pt x="34" y="147"/>
                  <a:pt x="33" y="147"/>
                </a:cubicBezTo>
                <a:cubicBezTo>
                  <a:pt x="32" y="147"/>
                  <a:pt x="29" y="145"/>
                  <a:pt x="28" y="145"/>
                </a:cubicBezTo>
                <a:cubicBezTo>
                  <a:pt x="27" y="145"/>
                  <a:pt x="24" y="143"/>
                  <a:pt x="23" y="140"/>
                </a:cubicBezTo>
                <a:cubicBezTo>
                  <a:pt x="23" y="137"/>
                  <a:pt x="23" y="134"/>
                  <a:pt x="23" y="134"/>
                </a:cubicBezTo>
                <a:cubicBezTo>
                  <a:pt x="23" y="134"/>
                  <a:pt x="24" y="134"/>
                  <a:pt x="24" y="133"/>
                </a:cubicBezTo>
                <a:cubicBezTo>
                  <a:pt x="25" y="132"/>
                  <a:pt x="25" y="129"/>
                  <a:pt x="25" y="128"/>
                </a:cubicBezTo>
                <a:cubicBezTo>
                  <a:pt x="26" y="127"/>
                  <a:pt x="27" y="125"/>
                  <a:pt x="27" y="125"/>
                </a:cubicBezTo>
                <a:cubicBezTo>
                  <a:pt x="27" y="124"/>
                  <a:pt x="26" y="124"/>
                  <a:pt x="26" y="124"/>
                </a:cubicBezTo>
                <a:cubicBezTo>
                  <a:pt x="26" y="124"/>
                  <a:pt x="28" y="119"/>
                  <a:pt x="28" y="117"/>
                </a:cubicBezTo>
                <a:cubicBezTo>
                  <a:pt x="29" y="115"/>
                  <a:pt x="28" y="115"/>
                  <a:pt x="29" y="113"/>
                </a:cubicBezTo>
                <a:cubicBezTo>
                  <a:pt x="30" y="111"/>
                  <a:pt x="30" y="111"/>
                  <a:pt x="31" y="108"/>
                </a:cubicBezTo>
                <a:cubicBezTo>
                  <a:pt x="32" y="106"/>
                  <a:pt x="34" y="99"/>
                  <a:pt x="35" y="95"/>
                </a:cubicBezTo>
                <a:cubicBezTo>
                  <a:pt x="37" y="92"/>
                  <a:pt x="37" y="91"/>
                  <a:pt x="37" y="91"/>
                </a:cubicBezTo>
                <a:cubicBezTo>
                  <a:pt x="37" y="91"/>
                  <a:pt x="37" y="91"/>
                  <a:pt x="37" y="91"/>
                </a:cubicBezTo>
                <a:cubicBezTo>
                  <a:pt x="37" y="91"/>
                  <a:pt x="38" y="91"/>
                  <a:pt x="39" y="91"/>
                </a:cubicBezTo>
                <a:cubicBezTo>
                  <a:pt x="39" y="90"/>
                  <a:pt x="41" y="90"/>
                  <a:pt x="41" y="89"/>
                </a:cubicBezTo>
                <a:cubicBezTo>
                  <a:pt x="42" y="88"/>
                  <a:pt x="42" y="87"/>
                  <a:pt x="43" y="86"/>
                </a:cubicBezTo>
                <a:cubicBezTo>
                  <a:pt x="43" y="85"/>
                  <a:pt x="43" y="83"/>
                  <a:pt x="43" y="83"/>
                </a:cubicBezTo>
                <a:cubicBezTo>
                  <a:pt x="43" y="83"/>
                  <a:pt x="43" y="84"/>
                  <a:pt x="43" y="84"/>
                </a:cubicBezTo>
                <a:cubicBezTo>
                  <a:pt x="43" y="84"/>
                  <a:pt x="44" y="83"/>
                  <a:pt x="44" y="83"/>
                </a:cubicBezTo>
                <a:cubicBezTo>
                  <a:pt x="44" y="82"/>
                  <a:pt x="43" y="77"/>
                  <a:pt x="43" y="75"/>
                </a:cubicBezTo>
                <a:cubicBezTo>
                  <a:pt x="42" y="72"/>
                  <a:pt x="43" y="69"/>
                  <a:pt x="42" y="66"/>
                </a:cubicBezTo>
                <a:cubicBezTo>
                  <a:pt x="42" y="63"/>
                  <a:pt x="41" y="61"/>
                  <a:pt x="41" y="57"/>
                </a:cubicBezTo>
                <a:cubicBezTo>
                  <a:pt x="41" y="53"/>
                  <a:pt x="40" y="50"/>
                  <a:pt x="40" y="46"/>
                </a:cubicBezTo>
                <a:cubicBezTo>
                  <a:pt x="40" y="43"/>
                  <a:pt x="40" y="41"/>
                  <a:pt x="40" y="38"/>
                </a:cubicBezTo>
                <a:cubicBezTo>
                  <a:pt x="39" y="36"/>
                  <a:pt x="39" y="32"/>
                  <a:pt x="38" y="29"/>
                </a:cubicBezTo>
                <a:cubicBezTo>
                  <a:pt x="37" y="28"/>
                  <a:pt x="36" y="27"/>
                  <a:pt x="34" y="26"/>
                </a:cubicBezTo>
                <a:cubicBezTo>
                  <a:pt x="34" y="25"/>
                  <a:pt x="34" y="25"/>
                  <a:pt x="34" y="25"/>
                </a:cubicBezTo>
                <a:cubicBezTo>
                  <a:pt x="34" y="25"/>
                  <a:pt x="34" y="25"/>
                  <a:pt x="34" y="25"/>
                </a:cubicBezTo>
                <a:cubicBezTo>
                  <a:pt x="33" y="25"/>
                  <a:pt x="33" y="25"/>
                  <a:pt x="33" y="25"/>
                </a:cubicBezTo>
                <a:cubicBezTo>
                  <a:pt x="33" y="25"/>
                  <a:pt x="34" y="23"/>
                  <a:pt x="33" y="23"/>
                </a:cubicBezTo>
                <a:cubicBezTo>
                  <a:pt x="33" y="22"/>
                  <a:pt x="32" y="21"/>
                  <a:pt x="32" y="21"/>
                </a:cubicBezTo>
                <a:cubicBezTo>
                  <a:pt x="32" y="21"/>
                  <a:pt x="33" y="21"/>
                  <a:pt x="34" y="21"/>
                </a:cubicBezTo>
                <a:cubicBezTo>
                  <a:pt x="34" y="21"/>
                  <a:pt x="34" y="21"/>
                  <a:pt x="34" y="21"/>
                </a:cubicBezTo>
                <a:cubicBezTo>
                  <a:pt x="34" y="21"/>
                  <a:pt x="35" y="21"/>
                  <a:pt x="36" y="21"/>
                </a:cubicBezTo>
                <a:cubicBezTo>
                  <a:pt x="36" y="21"/>
                  <a:pt x="37" y="21"/>
                  <a:pt x="37" y="20"/>
                </a:cubicBezTo>
                <a:cubicBezTo>
                  <a:pt x="38" y="19"/>
                  <a:pt x="37" y="19"/>
                  <a:pt x="38" y="18"/>
                </a:cubicBezTo>
                <a:cubicBezTo>
                  <a:pt x="38" y="18"/>
                  <a:pt x="38" y="17"/>
                  <a:pt x="38" y="17"/>
                </a:cubicBezTo>
                <a:cubicBezTo>
                  <a:pt x="38" y="16"/>
                  <a:pt x="38" y="16"/>
                  <a:pt x="38" y="16"/>
                </a:cubicBezTo>
                <a:cubicBezTo>
                  <a:pt x="38" y="16"/>
                  <a:pt x="38" y="16"/>
                  <a:pt x="38" y="16"/>
                </a:cubicBezTo>
                <a:cubicBezTo>
                  <a:pt x="39" y="14"/>
                  <a:pt x="39" y="14"/>
                  <a:pt x="39" y="14"/>
                </a:cubicBezTo>
                <a:cubicBezTo>
                  <a:pt x="39" y="14"/>
                  <a:pt x="40" y="14"/>
                  <a:pt x="40" y="14"/>
                </a:cubicBezTo>
                <a:cubicBezTo>
                  <a:pt x="40" y="13"/>
                  <a:pt x="40" y="13"/>
                  <a:pt x="39" y="12"/>
                </a:cubicBezTo>
                <a:cubicBezTo>
                  <a:pt x="39" y="10"/>
                  <a:pt x="38" y="10"/>
                  <a:pt x="38" y="8"/>
                </a:cubicBezTo>
                <a:cubicBezTo>
                  <a:pt x="38" y="7"/>
                  <a:pt x="37" y="4"/>
                  <a:pt x="37" y="4"/>
                </a:cubicBezTo>
                <a:cubicBezTo>
                  <a:pt x="37" y="4"/>
                  <a:pt x="38" y="2"/>
                  <a:pt x="36" y="1"/>
                </a:cubicBezTo>
                <a:cubicBezTo>
                  <a:pt x="35" y="0"/>
                  <a:pt x="32" y="0"/>
                  <a:pt x="31" y="0"/>
                </a:cubicBezTo>
                <a:cubicBezTo>
                  <a:pt x="31" y="0"/>
                  <a:pt x="30" y="0"/>
                  <a:pt x="30" y="0"/>
                </a:cubicBezTo>
                <a:cubicBezTo>
                  <a:pt x="30" y="0"/>
                  <a:pt x="29" y="0"/>
                  <a:pt x="29" y="0"/>
                </a:cubicBezTo>
                <a:cubicBezTo>
                  <a:pt x="29" y="0"/>
                  <a:pt x="28" y="0"/>
                  <a:pt x="26" y="0"/>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376714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77832" y="1370013"/>
            <a:ext cx="4171950" cy="3073400"/>
          </a:xfrm>
        </p:spPr>
        <p:txBody>
          <a:bodyPr/>
          <a:lstStyle>
            <a:lvl1pPr>
              <a:defRPr baseline="0">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4600386" y="1370013"/>
            <a:ext cx="4171950" cy="3073400"/>
          </a:xfrm>
        </p:spPr>
        <p:txBody>
          <a:bodyPr/>
          <a:lstStyle>
            <a:lvl1pPr>
              <a:defRPr>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15" name="Title 14"/>
          <p:cNvSpPr>
            <a:spLocks noGrp="1"/>
          </p:cNvSpPr>
          <p:nvPr>
            <p:ph type="title"/>
          </p:nvPr>
        </p:nvSpPr>
        <p:spPr>
          <a:xfrm>
            <a:off x="277832" y="117018"/>
            <a:ext cx="8494504" cy="891939"/>
          </a:xfrm>
        </p:spPr>
        <p:txBody>
          <a:bodyPr/>
          <a:lstStyle/>
          <a:p>
            <a:r>
              <a:rPr lang="en-US" smtClean="0"/>
              <a:t>Click to edit Master title style</a:t>
            </a:r>
            <a:endParaRPr lang="en-GB"/>
          </a:p>
        </p:txBody>
      </p:sp>
      <p:sp>
        <p:nvSpPr>
          <p:cNvPr id="24" name="Freeform 13"/>
          <p:cNvSpPr>
            <a:spLocks noEditPoints="1"/>
          </p:cNvSpPr>
          <p:nvPr userDrawn="1"/>
        </p:nvSpPr>
        <p:spPr bwMode="auto">
          <a:xfrm flipH="1">
            <a:off x="8676456" y="3568700"/>
            <a:ext cx="365125" cy="925513"/>
          </a:xfrm>
          <a:custGeom>
            <a:avLst/>
            <a:gdLst>
              <a:gd name="T0" fmla="*/ 51 w 108"/>
              <a:gd name="T1" fmla="*/ 77 h 279"/>
              <a:gd name="T2" fmla="*/ 45 w 108"/>
              <a:gd name="T3" fmla="*/ 103 h 279"/>
              <a:gd name="T4" fmla="*/ 41 w 108"/>
              <a:gd name="T5" fmla="*/ 42 h 279"/>
              <a:gd name="T6" fmla="*/ 27 w 108"/>
              <a:gd name="T7" fmla="*/ 36 h 279"/>
              <a:gd name="T8" fmla="*/ 11 w 108"/>
              <a:gd name="T9" fmla="*/ 29 h 279"/>
              <a:gd name="T10" fmla="*/ 2 w 108"/>
              <a:gd name="T11" fmla="*/ 28 h 279"/>
              <a:gd name="T12" fmla="*/ 3 w 108"/>
              <a:gd name="T13" fmla="*/ 30 h 279"/>
              <a:gd name="T14" fmla="*/ 6 w 108"/>
              <a:gd name="T15" fmla="*/ 34 h 279"/>
              <a:gd name="T16" fmla="*/ 5 w 108"/>
              <a:gd name="T17" fmla="*/ 39 h 279"/>
              <a:gd name="T18" fmla="*/ 9 w 108"/>
              <a:gd name="T19" fmla="*/ 40 h 279"/>
              <a:gd name="T20" fmla="*/ 13 w 108"/>
              <a:gd name="T21" fmla="*/ 39 h 279"/>
              <a:gd name="T22" fmla="*/ 20 w 108"/>
              <a:gd name="T23" fmla="*/ 39 h 279"/>
              <a:gd name="T24" fmla="*/ 23 w 108"/>
              <a:gd name="T25" fmla="*/ 44 h 279"/>
              <a:gd name="T26" fmla="*/ 51 w 108"/>
              <a:gd name="T27" fmla="*/ 68 h 279"/>
              <a:gd name="T28" fmla="*/ 41 w 108"/>
              <a:gd name="T29" fmla="*/ 111 h 279"/>
              <a:gd name="T30" fmla="*/ 45 w 108"/>
              <a:gd name="T31" fmla="*/ 105 h 279"/>
              <a:gd name="T32" fmla="*/ 44 w 108"/>
              <a:gd name="T33" fmla="*/ 109 h 279"/>
              <a:gd name="T34" fmla="*/ 45 w 108"/>
              <a:gd name="T35" fmla="*/ 125 h 279"/>
              <a:gd name="T36" fmla="*/ 45 w 108"/>
              <a:gd name="T37" fmla="*/ 135 h 279"/>
              <a:gd name="T38" fmla="*/ 57 w 108"/>
              <a:gd name="T39" fmla="*/ 218 h 279"/>
              <a:gd name="T40" fmla="*/ 69 w 108"/>
              <a:gd name="T41" fmla="*/ 260 h 279"/>
              <a:gd name="T42" fmla="*/ 63 w 108"/>
              <a:gd name="T43" fmla="*/ 268 h 279"/>
              <a:gd name="T44" fmla="*/ 43 w 108"/>
              <a:gd name="T45" fmla="*/ 277 h 279"/>
              <a:gd name="T46" fmla="*/ 77 w 108"/>
              <a:gd name="T47" fmla="*/ 279 h 279"/>
              <a:gd name="T48" fmla="*/ 107 w 108"/>
              <a:gd name="T49" fmla="*/ 273 h 279"/>
              <a:gd name="T50" fmla="*/ 103 w 108"/>
              <a:gd name="T51" fmla="*/ 259 h 279"/>
              <a:gd name="T52" fmla="*/ 91 w 108"/>
              <a:gd name="T53" fmla="*/ 191 h 279"/>
              <a:gd name="T54" fmla="*/ 88 w 108"/>
              <a:gd name="T55" fmla="*/ 176 h 279"/>
              <a:gd name="T56" fmla="*/ 86 w 108"/>
              <a:gd name="T57" fmla="*/ 160 h 279"/>
              <a:gd name="T58" fmla="*/ 87 w 108"/>
              <a:gd name="T59" fmla="*/ 153 h 279"/>
              <a:gd name="T60" fmla="*/ 87 w 108"/>
              <a:gd name="T61" fmla="*/ 123 h 279"/>
              <a:gd name="T62" fmla="*/ 94 w 108"/>
              <a:gd name="T63" fmla="*/ 97 h 279"/>
              <a:gd name="T64" fmla="*/ 79 w 108"/>
              <a:gd name="T65" fmla="*/ 38 h 279"/>
              <a:gd name="T66" fmla="*/ 76 w 108"/>
              <a:gd name="T67" fmla="*/ 33 h 279"/>
              <a:gd name="T68" fmla="*/ 77 w 108"/>
              <a:gd name="T69" fmla="*/ 31 h 279"/>
              <a:gd name="T70" fmla="*/ 81 w 108"/>
              <a:gd name="T71" fmla="*/ 17 h 279"/>
              <a:gd name="T72" fmla="*/ 73 w 108"/>
              <a:gd name="T73" fmla="*/ 2 h 279"/>
              <a:gd name="T74" fmla="*/ 71 w 108"/>
              <a:gd name="T75" fmla="*/ 2 h 279"/>
              <a:gd name="T76" fmla="*/ 53 w 108"/>
              <a:gd name="T77" fmla="*/ 5 h 279"/>
              <a:gd name="T78" fmla="*/ 52 w 108"/>
              <a:gd name="T79" fmla="*/ 8 h 279"/>
              <a:gd name="T80" fmla="*/ 47 w 108"/>
              <a:gd name="T81" fmla="*/ 20 h 279"/>
              <a:gd name="T82" fmla="*/ 46 w 108"/>
              <a:gd name="T83" fmla="*/ 28 h 279"/>
              <a:gd name="T84" fmla="*/ 48 w 108"/>
              <a:gd name="T85" fmla="*/ 31 h 279"/>
              <a:gd name="T86" fmla="*/ 49 w 108"/>
              <a:gd name="T87" fmla="*/ 33 h 279"/>
              <a:gd name="T88" fmla="*/ 49 w 108"/>
              <a:gd name="T89" fmla="*/ 38 h 279"/>
              <a:gd name="T90" fmla="*/ 60 w 108"/>
              <a:gd name="T91" fmla="*/ 44 h 279"/>
              <a:gd name="T92" fmla="*/ 48 w 108"/>
              <a:gd name="T93" fmla="*/ 45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8" h="279">
                <a:moveTo>
                  <a:pt x="49" y="84"/>
                </a:moveTo>
                <a:cubicBezTo>
                  <a:pt x="49" y="81"/>
                  <a:pt x="50" y="79"/>
                  <a:pt x="50" y="77"/>
                </a:cubicBezTo>
                <a:cubicBezTo>
                  <a:pt x="51" y="77"/>
                  <a:pt x="51" y="77"/>
                  <a:pt x="51" y="77"/>
                </a:cubicBezTo>
                <a:cubicBezTo>
                  <a:pt x="50" y="79"/>
                  <a:pt x="50" y="81"/>
                  <a:pt x="49" y="84"/>
                </a:cubicBezTo>
                <a:moveTo>
                  <a:pt x="45" y="103"/>
                </a:moveTo>
                <a:cubicBezTo>
                  <a:pt x="45" y="103"/>
                  <a:pt x="45" y="103"/>
                  <a:pt x="45" y="103"/>
                </a:cubicBezTo>
                <a:cubicBezTo>
                  <a:pt x="45" y="103"/>
                  <a:pt x="45" y="103"/>
                  <a:pt x="45" y="103"/>
                </a:cubicBezTo>
                <a:moveTo>
                  <a:pt x="48" y="45"/>
                </a:moveTo>
                <a:cubicBezTo>
                  <a:pt x="44" y="42"/>
                  <a:pt x="43" y="42"/>
                  <a:pt x="41" y="42"/>
                </a:cubicBezTo>
                <a:cubicBezTo>
                  <a:pt x="38" y="43"/>
                  <a:pt x="38" y="42"/>
                  <a:pt x="36" y="41"/>
                </a:cubicBezTo>
                <a:cubicBezTo>
                  <a:pt x="34" y="40"/>
                  <a:pt x="29" y="37"/>
                  <a:pt x="28" y="36"/>
                </a:cubicBezTo>
                <a:cubicBezTo>
                  <a:pt x="27" y="36"/>
                  <a:pt x="27" y="36"/>
                  <a:pt x="27" y="36"/>
                </a:cubicBezTo>
                <a:cubicBezTo>
                  <a:pt x="25" y="36"/>
                  <a:pt x="22" y="34"/>
                  <a:pt x="20" y="33"/>
                </a:cubicBezTo>
                <a:cubicBezTo>
                  <a:pt x="19" y="32"/>
                  <a:pt x="15" y="31"/>
                  <a:pt x="14" y="30"/>
                </a:cubicBezTo>
                <a:cubicBezTo>
                  <a:pt x="12" y="29"/>
                  <a:pt x="12" y="29"/>
                  <a:pt x="11" y="29"/>
                </a:cubicBezTo>
                <a:cubicBezTo>
                  <a:pt x="10" y="28"/>
                  <a:pt x="10" y="28"/>
                  <a:pt x="9" y="28"/>
                </a:cubicBezTo>
                <a:cubicBezTo>
                  <a:pt x="9" y="28"/>
                  <a:pt x="6" y="28"/>
                  <a:pt x="5" y="28"/>
                </a:cubicBezTo>
                <a:cubicBezTo>
                  <a:pt x="4" y="28"/>
                  <a:pt x="3" y="28"/>
                  <a:pt x="2" y="28"/>
                </a:cubicBezTo>
                <a:cubicBezTo>
                  <a:pt x="1" y="28"/>
                  <a:pt x="0" y="28"/>
                  <a:pt x="0" y="28"/>
                </a:cubicBezTo>
                <a:cubicBezTo>
                  <a:pt x="0" y="28"/>
                  <a:pt x="0" y="29"/>
                  <a:pt x="0" y="29"/>
                </a:cubicBezTo>
                <a:cubicBezTo>
                  <a:pt x="1" y="29"/>
                  <a:pt x="2" y="30"/>
                  <a:pt x="3" y="30"/>
                </a:cubicBezTo>
                <a:cubicBezTo>
                  <a:pt x="4" y="30"/>
                  <a:pt x="5" y="31"/>
                  <a:pt x="6" y="31"/>
                </a:cubicBezTo>
                <a:cubicBezTo>
                  <a:pt x="6" y="31"/>
                  <a:pt x="7" y="32"/>
                  <a:pt x="7" y="32"/>
                </a:cubicBezTo>
                <a:cubicBezTo>
                  <a:pt x="7" y="33"/>
                  <a:pt x="6" y="34"/>
                  <a:pt x="6" y="34"/>
                </a:cubicBezTo>
                <a:cubicBezTo>
                  <a:pt x="5" y="35"/>
                  <a:pt x="5" y="35"/>
                  <a:pt x="5" y="36"/>
                </a:cubicBezTo>
                <a:cubicBezTo>
                  <a:pt x="5" y="36"/>
                  <a:pt x="4" y="37"/>
                  <a:pt x="4" y="38"/>
                </a:cubicBezTo>
                <a:cubicBezTo>
                  <a:pt x="4" y="38"/>
                  <a:pt x="4" y="39"/>
                  <a:pt x="5" y="39"/>
                </a:cubicBezTo>
                <a:cubicBezTo>
                  <a:pt x="5" y="39"/>
                  <a:pt x="6" y="38"/>
                  <a:pt x="7" y="38"/>
                </a:cubicBezTo>
                <a:cubicBezTo>
                  <a:pt x="7" y="38"/>
                  <a:pt x="7" y="39"/>
                  <a:pt x="8" y="39"/>
                </a:cubicBezTo>
                <a:cubicBezTo>
                  <a:pt x="8" y="40"/>
                  <a:pt x="8" y="40"/>
                  <a:pt x="9" y="40"/>
                </a:cubicBezTo>
                <a:cubicBezTo>
                  <a:pt x="10" y="40"/>
                  <a:pt x="10" y="39"/>
                  <a:pt x="10" y="39"/>
                </a:cubicBezTo>
                <a:cubicBezTo>
                  <a:pt x="10" y="39"/>
                  <a:pt x="11" y="40"/>
                  <a:pt x="12" y="40"/>
                </a:cubicBezTo>
                <a:cubicBezTo>
                  <a:pt x="12" y="40"/>
                  <a:pt x="13" y="40"/>
                  <a:pt x="13" y="39"/>
                </a:cubicBezTo>
                <a:cubicBezTo>
                  <a:pt x="13" y="39"/>
                  <a:pt x="14" y="38"/>
                  <a:pt x="15" y="38"/>
                </a:cubicBezTo>
                <a:cubicBezTo>
                  <a:pt x="16" y="38"/>
                  <a:pt x="16" y="39"/>
                  <a:pt x="17" y="39"/>
                </a:cubicBezTo>
                <a:cubicBezTo>
                  <a:pt x="17" y="39"/>
                  <a:pt x="19" y="39"/>
                  <a:pt x="20" y="39"/>
                </a:cubicBezTo>
                <a:cubicBezTo>
                  <a:pt x="21" y="39"/>
                  <a:pt x="21" y="40"/>
                  <a:pt x="21" y="40"/>
                </a:cubicBezTo>
                <a:cubicBezTo>
                  <a:pt x="22" y="40"/>
                  <a:pt x="22" y="42"/>
                  <a:pt x="23" y="42"/>
                </a:cubicBezTo>
                <a:cubicBezTo>
                  <a:pt x="23" y="43"/>
                  <a:pt x="23" y="43"/>
                  <a:pt x="23" y="44"/>
                </a:cubicBezTo>
                <a:cubicBezTo>
                  <a:pt x="23" y="44"/>
                  <a:pt x="29" y="47"/>
                  <a:pt x="34" y="53"/>
                </a:cubicBezTo>
                <a:cubicBezTo>
                  <a:pt x="36" y="55"/>
                  <a:pt x="38" y="57"/>
                  <a:pt x="38" y="57"/>
                </a:cubicBezTo>
                <a:cubicBezTo>
                  <a:pt x="42" y="63"/>
                  <a:pt x="50" y="67"/>
                  <a:pt x="51" y="68"/>
                </a:cubicBezTo>
                <a:cubicBezTo>
                  <a:pt x="50" y="71"/>
                  <a:pt x="50" y="74"/>
                  <a:pt x="49" y="76"/>
                </a:cubicBezTo>
                <a:cubicBezTo>
                  <a:pt x="49" y="80"/>
                  <a:pt x="46" y="90"/>
                  <a:pt x="45" y="94"/>
                </a:cubicBezTo>
                <a:cubicBezTo>
                  <a:pt x="44" y="99"/>
                  <a:pt x="42" y="109"/>
                  <a:pt x="41" y="111"/>
                </a:cubicBezTo>
                <a:cubicBezTo>
                  <a:pt x="40" y="113"/>
                  <a:pt x="41" y="113"/>
                  <a:pt x="41" y="113"/>
                </a:cubicBezTo>
                <a:cubicBezTo>
                  <a:pt x="41" y="113"/>
                  <a:pt x="42" y="113"/>
                  <a:pt x="42" y="113"/>
                </a:cubicBezTo>
                <a:cubicBezTo>
                  <a:pt x="43" y="112"/>
                  <a:pt x="44" y="107"/>
                  <a:pt x="45" y="105"/>
                </a:cubicBezTo>
                <a:cubicBezTo>
                  <a:pt x="45" y="105"/>
                  <a:pt x="45" y="105"/>
                  <a:pt x="45" y="105"/>
                </a:cubicBezTo>
                <a:cubicBezTo>
                  <a:pt x="45" y="105"/>
                  <a:pt x="45" y="105"/>
                  <a:pt x="45" y="105"/>
                </a:cubicBezTo>
                <a:cubicBezTo>
                  <a:pt x="46" y="106"/>
                  <a:pt x="45" y="107"/>
                  <a:pt x="44" y="109"/>
                </a:cubicBezTo>
                <a:cubicBezTo>
                  <a:pt x="43" y="111"/>
                  <a:pt x="43" y="112"/>
                  <a:pt x="42" y="115"/>
                </a:cubicBezTo>
                <a:cubicBezTo>
                  <a:pt x="42" y="117"/>
                  <a:pt x="41" y="122"/>
                  <a:pt x="42" y="123"/>
                </a:cubicBezTo>
                <a:cubicBezTo>
                  <a:pt x="42" y="125"/>
                  <a:pt x="43" y="126"/>
                  <a:pt x="45" y="125"/>
                </a:cubicBezTo>
                <a:cubicBezTo>
                  <a:pt x="45" y="125"/>
                  <a:pt x="46" y="126"/>
                  <a:pt x="46" y="127"/>
                </a:cubicBezTo>
                <a:cubicBezTo>
                  <a:pt x="47" y="127"/>
                  <a:pt x="46" y="128"/>
                  <a:pt x="45" y="129"/>
                </a:cubicBezTo>
                <a:cubicBezTo>
                  <a:pt x="44" y="131"/>
                  <a:pt x="45" y="135"/>
                  <a:pt x="45" y="135"/>
                </a:cubicBezTo>
                <a:cubicBezTo>
                  <a:pt x="47" y="139"/>
                  <a:pt x="46" y="140"/>
                  <a:pt x="46" y="140"/>
                </a:cubicBezTo>
                <a:cubicBezTo>
                  <a:pt x="45" y="145"/>
                  <a:pt x="46" y="159"/>
                  <a:pt x="47" y="169"/>
                </a:cubicBezTo>
                <a:cubicBezTo>
                  <a:pt x="49" y="178"/>
                  <a:pt x="56" y="212"/>
                  <a:pt x="57" y="218"/>
                </a:cubicBezTo>
                <a:cubicBezTo>
                  <a:pt x="59" y="224"/>
                  <a:pt x="61" y="232"/>
                  <a:pt x="62" y="240"/>
                </a:cubicBezTo>
                <a:cubicBezTo>
                  <a:pt x="63" y="248"/>
                  <a:pt x="63" y="254"/>
                  <a:pt x="64" y="256"/>
                </a:cubicBezTo>
                <a:cubicBezTo>
                  <a:pt x="66" y="257"/>
                  <a:pt x="69" y="259"/>
                  <a:pt x="69" y="260"/>
                </a:cubicBezTo>
                <a:cubicBezTo>
                  <a:pt x="69" y="261"/>
                  <a:pt x="67" y="261"/>
                  <a:pt x="66" y="262"/>
                </a:cubicBezTo>
                <a:cubicBezTo>
                  <a:pt x="64" y="264"/>
                  <a:pt x="63" y="267"/>
                  <a:pt x="63" y="267"/>
                </a:cubicBezTo>
                <a:cubicBezTo>
                  <a:pt x="63" y="268"/>
                  <a:pt x="63" y="268"/>
                  <a:pt x="63" y="268"/>
                </a:cubicBezTo>
                <a:cubicBezTo>
                  <a:pt x="56" y="273"/>
                  <a:pt x="52" y="273"/>
                  <a:pt x="48" y="273"/>
                </a:cubicBezTo>
                <a:cubicBezTo>
                  <a:pt x="45" y="274"/>
                  <a:pt x="44" y="274"/>
                  <a:pt x="44" y="274"/>
                </a:cubicBezTo>
                <a:cubicBezTo>
                  <a:pt x="43" y="277"/>
                  <a:pt x="43" y="277"/>
                  <a:pt x="43" y="277"/>
                </a:cubicBezTo>
                <a:cubicBezTo>
                  <a:pt x="45" y="278"/>
                  <a:pt x="52" y="279"/>
                  <a:pt x="52" y="279"/>
                </a:cubicBezTo>
                <a:cubicBezTo>
                  <a:pt x="63" y="279"/>
                  <a:pt x="77" y="277"/>
                  <a:pt x="77" y="277"/>
                </a:cubicBezTo>
                <a:cubicBezTo>
                  <a:pt x="77" y="279"/>
                  <a:pt x="77" y="279"/>
                  <a:pt x="77" y="279"/>
                </a:cubicBezTo>
                <a:cubicBezTo>
                  <a:pt x="94" y="278"/>
                  <a:pt x="94" y="278"/>
                  <a:pt x="94" y="278"/>
                </a:cubicBezTo>
                <a:cubicBezTo>
                  <a:pt x="94" y="278"/>
                  <a:pt x="106" y="278"/>
                  <a:pt x="106" y="277"/>
                </a:cubicBezTo>
                <a:cubicBezTo>
                  <a:pt x="106" y="277"/>
                  <a:pt x="108" y="274"/>
                  <a:pt x="107" y="273"/>
                </a:cubicBezTo>
                <a:cubicBezTo>
                  <a:pt x="107" y="272"/>
                  <a:pt x="106" y="270"/>
                  <a:pt x="106" y="267"/>
                </a:cubicBezTo>
                <a:cubicBezTo>
                  <a:pt x="105" y="263"/>
                  <a:pt x="105" y="262"/>
                  <a:pt x="104" y="261"/>
                </a:cubicBezTo>
                <a:cubicBezTo>
                  <a:pt x="103" y="260"/>
                  <a:pt x="103" y="259"/>
                  <a:pt x="103" y="259"/>
                </a:cubicBezTo>
                <a:cubicBezTo>
                  <a:pt x="105" y="245"/>
                  <a:pt x="100" y="222"/>
                  <a:pt x="98" y="212"/>
                </a:cubicBezTo>
                <a:cubicBezTo>
                  <a:pt x="96" y="203"/>
                  <a:pt x="93" y="200"/>
                  <a:pt x="92" y="197"/>
                </a:cubicBezTo>
                <a:cubicBezTo>
                  <a:pt x="91" y="194"/>
                  <a:pt x="92" y="193"/>
                  <a:pt x="91" y="191"/>
                </a:cubicBezTo>
                <a:cubicBezTo>
                  <a:pt x="89" y="190"/>
                  <a:pt x="89" y="184"/>
                  <a:pt x="88" y="183"/>
                </a:cubicBezTo>
                <a:cubicBezTo>
                  <a:pt x="88" y="182"/>
                  <a:pt x="89" y="180"/>
                  <a:pt x="89" y="179"/>
                </a:cubicBezTo>
                <a:cubicBezTo>
                  <a:pt x="89" y="178"/>
                  <a:pt x="88" y="177"/>
                  <a:pt x="88" y="176"/>
                </a:cubicBezTo>
                <a:cubicBezTo>
                  <a:pt x="88" y="175"/>
                  <a:pt x="89" y="174"/>
                  <a:pt x="88" y="173"/>
                </a:cubicBezTo>
                <a:cubicBezTo>
                  <a:pt x="88" y="171"/>
                  <a:pt x="87" y="170"/>
                  <a:pt x="87" y="170"/>
                </a:cubicBezTo>
                <a:cubicBezTo>
                  <a:pt x="86" y="168"/>
                  <a:pt x="86" y="160"/>
                  <a:pt x="86" y="160"/>
                </a:cubicBezTo>
                <a:cubicBezTo>
                  <a:pt x="86" y="159"/>
                  <a:pt x="86" y="159"/>
                  <a:pt x="86" y="158"/>
                </a:cubicBezTo>
                <a:cubicBezTo>
                  <a:pt x="87" y="158"/>
                  <a:pt x="87" y="157"/>
                  <a:pt x="87" y="156"/>
                </a:cubicBezTo>
                <a:cubicBezTo>
                  <a:pt x="86" y="156"/>
                  <a:pt x="87" y="153"/>
                  <a:pt x="87" y="153"/>
                </a:cubicBezTo>
                <a:cubicBezTo>
                  <a:pt x="92" y="142"/>
                  <a:pt x="92" y="138"/>
                  <a:pt x="91" y="134"/>
                </a:cubicBezTo>
                <a:cubicBezTo>
                  <a:pt x="91" y="130"/>
                  <a:pt x="89" y="126"/>
                  <a:pt x="88" y="125"/>
                </a:cubicBezTo>
                <a:cubicBezTo>
                  <a:pt x="87" y="125"/>
                  <a:pt x="87" y="123"/>
                  <a:pt x="87" y="123"/>
                </a:cubicBezTo>
                <a:cubicBezTo>
                  <a:pt x="88" y="123"/>
                  <a:pt x="89" y="124"/>
                  <a:pt x="89" y="123"/>
                </a:cubicBezTo>
                <a:cubicBezTo>
                  <a:pt x="89" y="123"/>
                  <a:pt x="90" y="111"/>
                  <a:pt x="91" y="107"/>
                </a:cubicBezTo>
                <a:cubicBezTo>
                  <a:pt x="91" y="103"/>
                  <a:pt x="94" y="104"/>
                  <a:pt x="94" y="97"/>
                </a:cubicBezTo>
                <a:cubicBezTo>
                  <a:pt x="94" y="90"/>
                  <a:pt x="94" y="65"/>
                  <a:pt x="92" y="60"/>
                </a:cubicBezTo>
                <a:cubicBezTo>
                  <a:pt x="90" y="56"/>
                  <a:pt x="88" y="52"/>
                  <a:pt x="87" y="48"/>
                </a:cubicBezTo>
                <a:cubicBezTo>
                  <a:pt x="87" y="48"/>
                  <a:pt x="81" y="40"/>
                  <a:pt x="79" y="38"/>
                </a:cubicBezTo>
                <a:cubicBezTo>
                  <a:pt x="79" y="38"/>
                  <a:pt x="79" y="37"/>
                  <a:pt x="79" y="37"/>
                </a:cubicBezTo>
                <a:cubicBezTo>
                  <a:pt x="79" y="37"/>
                  <a:pt x="79" y="37"/>
                  <a:pt x="79" y="37"/>
                </a:cubicBezTo>
                <a:cubicBezTo>
                  <a:pt x="79" y="37"/>
                  <a:pt x="78" y="34"/>
                  <a:pt x="76" y="33"/>
                </a:cubicBezTo>
                <a:cubicBezTo>
                  <a:pt x="76" y="33"/>
                  <a:pt x="76" y="33"/>
                  <a:pt x="76" y="33"/>
                </a:cubicBezTo>
                <a:cubicBezTo>
                  <a:pt x="76" y="33"/>
                  <a:pt x="76" y="32"/>
                  <a:pt x="76" y="31"/>
                </a:cubicBezTo>
                <a:cubicBezTo>
                  <a:pt x="76" y="31"/>
                  <a:pt x="77" y="31"/>
                  <a:pt x="77" y="31"/>
                </a:cubicBezTo>
                <a:cubicBezTo>
                  <a:pt x="77" y="30"/>
                  <a:pt x="77" y="29"/>
                  <a:pt x="77" y="28"/>
                </a:cubicBezTo>
                <a:cubicBezTo>
                  <a:pt x="77" y="27"/>
                  <a:pt x="79" y="23"/>
                  <a:pt x="80" y="21"/>
                </a:cubicBezTo>
                <a:cubicBezTo>
                  <a:pt x="80" y="20"/>
                  <a:pt x="81" y="18"/>
                  <a:pt x="81" y="17"/>
                </a:cubicBezTo>
                <a:cubicBezTo>
                  <a:pt x="81" y="17"/>
                  <a:pt x="82" y="12"/>
                  <a:pt x="80" y="8"/>
                </a:cubicBezTo>
                <a:cubicBezTo>
                  <a:pt x="80" y="8"/>
                  <a:pt x="77" y="3"/>
                  <a:pt x="73" y="3"/>
                </a:cubicBezTo>
                <a:cubicBezTo>
                  <a:pt x="73" y="3"/>
                  <a:pt x="73" y="2"/>
                  <a:pt x="73" y="2"/>
                </a:cubicBezTo>
                <a:cubicBezTo>
                  <a:pt x="73" y="2"/>
                  <a:pt x="72" y="2"/>
                  <a:pt x="72" y="2"/>
                </a:cubicBezTo>
                <a:cubicBezTo>
                  <a:pt x="72" y="3"/>
                  <a:pt x="73" y="1"/>
                  <a:pt x="72" y="1"/>
                </a:cubicBezTo>
                <a:cubicBezTo>
                  <a:pt x="72" y="1"/>
                  <a:pt x="72" y="2"/>
                  <a:pt x="71" y="2"/>
                </a:cubicBezTo>
                <a:cubicBezTo>
                  <a:pt x="71" y="2"/>
                  <a:pt x="70" y="0"/>
                  <a:pt x="66" y="0"/>
                </a:cubicBezTo>
                <a:cubicBezTo>
                  <a:pt x="61" y="0"/>
                  <a:pt x="60" y="1"/>
                  <a:pt x="58" y="1"/>
                </a:cubicBezTo>
                <a:cubicBezTo>
                  <a:pt x="56" y="2"/>
                  <a:pt x="54" y="4"/>
                  <a:pt x="53" y="5"/>
                </a:cubicBezTo>
                <a:cubicBezTo>
                  <a:pt x="52" y="6"/>
                  <a:pt x="52" y="7"/>
                  <a:pt x="51" y="7"/>
                </a:cubicBezTo>
                <a:cubicBezTo>
                  <a:pt x="50" y="6"/>
                  <a:pt x="51" y="6"/>
                  <a:pt x="51" y="6"/>
                </a:cubicBezTo>
                <a:cubicBezTo>
                  <a:pt x="51" y="6"/>
                  <a:pt x="49" y="8"/>
                  <a:pt x="52" y="8"/>
                </a:cubicBezTo>
                <a:cubicBezTo>
                  <a:pt x="53" y="8"/>
                  <a:pt x="51" y="9"/>
                  <a:pt x="50" y="11"/>
                </a:cubicBezTo>
                <a:cubicBezTo>
                  <a:pt x="49" y="14"/>
                  <a:pt x="48" y="16"/>
                  <a:pt x="48" y="17"/>
                </a:cubicBezTo>
                <a:cubicBezTo>
                  <a:pt x="48" y="18"/>
                  <a:pt x="47" y="19"/>
                  <a:pt x="47" y="20"/>
                </a:cubicBezTo>
                <a:cubicBezTo>
                  <a:pt x="47" y="20"/>
                  <a:pt x="48" y="21"/>
                  <a:pt x="48" y="22"/>
                </a:cubicBezTo>
                <a:cubicBezTo>
                  <a:pt x="48" y="22"/>
                  <a:pt x="49" y="23"/>
                  <a:pt x="48" y="24"/>
                </a:cubicBezTo>
                <a:cubicBezTo>
                  <a:pt x="48" y="24"/>
                  <a:pt x="46" y="27"/>
                  <a:pt x="46" y="28"/>
                </a:cubicBezTo>
                <a:cubicBezTo>
                  <a:pt x="46" y="28"/>
                  <a:pt x="45" y="28"/>
                  <a:pt x="46" y="29"/>
                </a:cubicBezTo>
                <a:cubicBezTo>
                  <a:pt x="46" y="29"/>
                  <a:pt x="47" y="29"/>
                  <a:pt x="48" y="29"/>
                </a:cubicBezTo>
                <a:cubicBezTo>
                  <a:pt x="48" y="29"/>
                  <a:pt x="48" y="30"/>
                  <a:pt x="48" y="31"/>
                </a:cubicBezTo>
                <a:cubicBezTo>
                  <a:pt x="48" y="31"/>
                  <a:pt x="48" y="31"/>
                  <a:pt x="48" y="32"/>
                </a:cubicBezTo>
                <a:cubicBezTo>
                  <a:pt x="48" y="32"/>
                  <a:pt x="48" y="32"/>
                  <a:pt x="49" y="32"/>
                </a:cubicBezTo>
                <a:cubicBezTo>
                  <a:pt x="49" y="32"/>
                  <a:pt x="49" y="33"/>
                  <a:pt x="49" y="33"/>
                </a:cubicBezTo>
                <a:cubicBezTo>
                  <a:pt x="49" y="34"/>
                  <a:pt x="48" y="34"/>
                  <a:pt x="48" y="35"/>
                </a:cubicBezTo>
                <a:cubicBezTo>
                  <a:pt x="49" y="35"/>
                  <a:pt x="49" y="35"/>
                  <a:pt x="49" y="36"/>
                </a:cubicBezTo>
                <a:cubicBezTo>
                  <a:pt x="49" y="36"/>
                  <a:pt x="49" y="37"/>
                  <a:pt x="49" y="38"/>
                </a:cubicBezTo>
                <a:cubicBezTo>
                  <a:pt x="49" y="39"/>
                  <a:pt x="50" y="40"/>
                  <a:pt x="51" y="41"/>
                </a:cubicBezTo>
                <a:cubicBezTo>
                  <a:pt x="52" y="41"/>
                  <a:pt x="54" y="40"/>
                  <a:pt x="56" y="41"/>
                </a:cubicBezTo>
                <a:cubicBezTo>
                  <a:pt x="57" y="42"/>
                  <a:pt x="59" y="43"/>
                  <a:pt x="60" y="44"/>
                </a:cubicBezTo>
                <a:cubicBezTo>
                  <a:pt x="60" y="44"/>
                  <a:pt x="60" y="45"/>
                  <a:pt x="60" y="45"/>
                </a:cubicBezTo>
                <a:cubicBezTo>
                  <a:pt x="59" y="46"/>
                  <a:pt x="58" y="47"/>
                  <a:pt x="58" y="49"/>
                </a:cubicBezTo>
                <a:cubicBezTo>
                  <a:pt x="58" y="49"/>
                  <a:pt x="52" y="49"/>
                  <a:pt x="48" y="45"/>
                </a:cubicBezTo>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037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8" name="Picture Placeholder 7"/>
          <p:cNvSpPr>
            <a:spLocks noGrp="1"/>
          </p:cNvSpPr>
          <p:nvPr>
            <p:ph type="pic" sz="quarter" idx="13"/>
          </p:nvPr>
        </p:nvSpPr>
        <p:spPr>
          <a:xfrm>
            <a:off x="4629026" y="1459996"/>
            <a:ext cx="4278438" cy="2788731"/>
          </a:xfrm>
        </p:spPr>
        <p:txBody>
          <a:bodyPr/>
          <a:lstStyle/>
          <a:p>
            <a:endParaRPr lang="en-GB" dirty="0"/>
          </a:p>
        </p:txBody>
      </p:sp>
      <p:sp>
        <p:nvSpPr>
          <p:cNvPr id="4" name="Title 3"/>
          <p:cNvSpPr>
            <a:spLocks noGrp="1"/>
          </p:cNvSpPr>
          <p:nvPr>
            <p:ph type="title"/>
          </p:nvPr>
        </p:nvSpPr>
        <p:spPr>
          <a:xfrm>
            <a:off x="277832" y="117018"/>
            <a:ext cx="8494504" cy="891939"/>
          </a:xfrm>
        </p:spPr>
        <p:txBody>
          <a:bodyPr/>
          <a:lstStyle/>
          <a:p>
            <a:r>
              <a:rPr lang="en-US" dirty="0" smtClean="0"/>
              <a:t>Click to edit Master title style</a:t>
            </a:r>
            <a:endParaRPr lang="en-GB" dirty="0"/>
          </a:p>
        </p:txBody>
      </p:sp>
      <p:sp>
        <p:nvSpPr>
          <p:cNvPr id="9" name="Content Placeholder 2"/>
          <p:cNvSpPr>
            <a:spLocks noGrp="1"/>
          </p:cNvSpPr>
          <p:nvPr>
            <p:ph sz="half" idx="1" hasCustomPrompt="1"/>
          </p:nvPr>
        </p:nvSpPr>
        <p:spPr>
          <a:xfrm>
            <a:off x="277832" y="1370013"/>
            <a:ext cx="4171950" cy="3073400"/>
          </a:xfrm>
        </p:spPr>
        <p:txBody>
          <a:bodyPr/>
          <a:lstStyle>
            <a:lvl1pPr>
              <a:defRPr baseline="0">
                <a:solidFill>
                  <a:schemeClr val="accent6"/>
                </a:solidFill>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2014980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406AB4-22D1-4ABB-99CF-8A54ADA954A2}" type="slidenum">
              <a:rPr lang="en-GB" smtClean="0"/>
              <a:t>‹#›</a:t>
            </a:fld>
            <a:endParaRPr lang="en-GB"/>
          </a:p>
        </p:txBody>
      </p:sp>
      <p:sp>
        <p:nvSpPr>
          <p:cNvPr id="2" name="Title 1"/>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78390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13" name="Freeform 12"/>
          <p:cNvSpPr>
            <a:spLocks/>
          </p:cNvSpPr>
          <p:nvPr userDrawn="1"/>
        </p:nvSpPr>
        <p:spPr bwMode="auto">
          <a:xfrm>
            <a:off x="233069" y="517751"/>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9" name="Freeform 18"/>
          <p:cNvSpPr>
            <a:spLocks/>
          </p:cNvSpPr>
          <p:nvPr userDrawn="1"/>
        </p:nvSpPr>
        <p:spPr bwMode="auto">
          <a:xfrm>
            <a:off x="233069" y="223340"/>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Content Placeholder 2"/>
          <p:cNvSpPr>
            <a:spLocks noGrp="1"/>
          </p:cNvSpPr>
          <p:nvPr>
            <p:ph sz="half" idx="1" hasCustomPrompt="1"/>
          </p:nvPr>
        </p:nvSpPr>
        <p:spPr>
          <a:xfrm>
            <a:off x="277832" y="1370013"/>
            <a:ext cx="4171950" cy="3073400"/>
          </a:xfrm>
        </p:spPr>
        <p:txBody>
          <a:bodyPr/>
          <a:lstStyle>
            <a:lvl1pPr>
              <a:defRPr baseline="0">
                <a:solidFill>
                  <a:schemeClr val="bg2"/>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hasCustomPrompt="1"/>
          </p:nvPr>
        </p:nvSpPr>
        <p:spPr>
          <a:xfrm>
            <a:off x="4600386" y="1370013"/>
            <a:ext cx="4171950" cy="3073400"/>
          </a:xfrm>
        </p:spPr>
        <p:txBody>
          <a:bodyPr/>
          <a:lstStyle>
            <a:lvl1pPr>
              <a:defRPr>
                <a:solidFill>
                  <a:schemeClr val="bg2"/>
                </a:solidFill>
              </a:defRPr>
            </a:lvl1pPr>
            <a:lvl2pPr>
              <a:buClr>
                <a:schemeClr val="bg2"/>
              </a:buClr>
              <a:defRPr/>
            </a:lvl2pPr>
            <a:lvl3pPr>
              <a:buClr>
                <a:schemeClr val="bg2"/>
              </a:buClr>
              <a:defRPr/>
            </a:lvl3pPr>
            <a:lvl4pPr>
              <a:buClr>
                <a:schemeClr val="bg2"/>
              </a:buClr>
              <a:defRPr/>
            </a:lvl4pPr>
            <a:lvl5pPr>
              <a:buClr>
                <a:schemeClr val="bg2"/>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15" name="Title 14"/>
          <p:cNvSpPr>
            <a:spLocks noGrp="1"/>
          </p:cNvSpPr>
          <p:nvPr>
            <p:ph type="title"/>
          </p:nvPr>
        </p:nvSpPr>
        <p:spPr>
          <a:xfrm>
            <a:off x="277832" y="117018"/>
            <a:ext cx="8494504" cy="891939"/>
          </a:xfrm>
        </p:spPr>
        <p:txBody>
          <a:bodyPr/>
          <a:lstStyle>
            <a:lvl1pPr>
              <a:defRPr>
                <a:latin typeface="+mj-lt"/>
              </a:defRPr>
            </a:lvl1pPr>
          </a:lstStyle>
          <a:p>
            <a:r>
              <a:rPr lang="en-US" dirty="0" smtClean="0"/>
              <a:t>Click to edit Master title style</a:t>
            </a:r>
            <a:endParaRPr lang="en-GB" dirty="0"/>
          </a:p>
        </p:txBody>
      </p:sp>
      <p:cxnSp>
        <p:nvCxnSpPr>
          <p:cNvPr id="20" name="Straight Connector 19"/>
          <p:cNvCxnSpPr/>
          <p:nvPr userDrawn="1"/>
        </p:nvCxnSpPr>
        <p:spPr>
          <a:xfrm>
            <a:off x="233069" y="4500563"/>
            <a:ext cx="8668543"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046" y="4629817"/>
            <a:ext cx="717862" cy="308167"/>
          </a:xfrm>
          <a:prstGeom prst="rect">
            <a:avLst/>
          </a:prstGeom>
        </p:spPr>
      </p:pic>
      <p:sp>
        <p:nvSpPr>
          <p:cNvPr id="8" name="Freeform 5"/>
          <p:cNvSpPr>
            <a:spLocks/>
          </p:cNvSpPr>
          <p:nvPr userDrawn="1"/>
        </p:nvSpPr>
        <p:spPr bwMode="auto">
          <a:xfrm flipH="1">
            <a:off x="8639191" y="3659190"/>
            <a:ext cx="277813" cy="852488"/>
          </a:xfrm>
          <a:custGeom>
            <a:avLst/>
            <a:gdLst>
              <a:gd name="T0" fmla="*/ 225 w 296"/>
              <a:gd name="T1" fmla="*/ 257 h 914"/>
              <a:gd name="T2" fmla="*/ 195 w 296"/>
              <a:gd name="T3" fmla="*/ 285 h 914"/>
              <a:gd name="T4" fmla="*/ 175 w 296"/>
              <a:gd name="T5" fmla="*/ 293 h 914"/>
              <a:gd name="T6" fmla="*/ 164 w 296"/>
              <a:gd name="T7" fmla="*/ 287 h 914"/>
              <a:gd name="T8" fmla="*/ 164 w 296"/>
              <a:gd name="T9" fmla="*/ 259 h 914"/>
              <a:gd name="T10" fmla="*/ 172 w 296"/>
              <a:gd name="T11" fmla="*/ 219 h 914"/>
              <a:gd name="T12" fmla="*/ 144 w 296"/>
              <a:gd name="T13" fmla="*/ 175 h 914"/>
              <a:gd name="T14" fmla="*/ 133 w 296"/>
              <a:gd name="T15" fmla="*/ 165 h 914"/>
              <a:gd name="T16" fmla="*/ 112 w 296"/>
              <a:gd name="T17" fmla="*/ 134 h 914"/>
              <a:gd name="T18" fmla="*/ 124 w 296"/>
              <a:gd name="T19" fmla="*/ 134 h 914"/>
              <a:gd name="T20" fmla="*/ 140 w 296"/>
              <a:gd name="T21" fmla="*/ 114 h 914"/>
              <a:gd name="T22" fmla="*/ 149 w 296"/>
              <a:gd name="T23" fmla="*/ 84 h 914"/>
              <a:gd name="T24" fmla="*/ 150 w 296"/>
              <a:gd name="T25" fmla="*/ 82 h 914"/>
              <a:gd name="T26" fmla="*/ 154 w 296"/>
              <a:gd name="T27" fmla="*/ 71 h 914"/>
              <a:gd name="T28" fmla="*/ 155 w 296"/>
              <a:gd name="T29" fmla="*/ 49 h 914"/>
              <a:gd name="T30" fmla="*/ 152 w 296"/>
              <a:gd name="T31" fmla="*/ 27 h 914"/>
              <a:gd name="T32" fmla="*/ 121 w 296"/>
              <a:gd name="T33" fmla="*/ 3 h 914"/>
              <a:gd name="T34" fmla="*/ 70 w 296"/>
              <a:gd name="T35" fmla="*/ 23 h 914"/>
              <a:gd name="T36" fmla="*/ 56 w 296"/>
              <a:gd name="T37" fmla="*/ 38 h 914"/>
              <a:gd name="T38" fmla="*/ 53 w 296"/>
              <a:gd name="T39" fmla="*/ 55 h 914"/>
              <a:gd name="T40" fmla="*/ 49 w 296"/>
              <a:gd name="T41" fmla="*/ 64 h 914"/>
              <a:gd name="T42" fmla="*/ 59 w 296"/>
              <a:gd name="T43" fmla="*/ 82 h 914"/>
              <a:gd name="T44" fmla="*/ 69 w 296"/>
              <a:gd name="T45" fmla="*/ 95 h 914"/>
              <a:gd name="T46" fmla="*/ 62 w 296"/>
              <a:gd name="T47" fmla="*/ 112 h 914"/>
              <a:gd name="T48" fmla="*/ 58 w 296"/>
              <a:gd name="T49" fmla="*/ 114 h 914"/>
              <a:gd name="T50" fmla="*/ 47 w 296"/>
              <a:gd name="T51" fmla="*/ 136 h 914"/>
              <a:gd name="T52" fmla="*/ 19 w 296"/>
              <a:gd name="T53" fmla="*/ 151 h 914"/>
              <a:gd name="T54" fmla="*/ 3 w 296"/>
              <a:gd name="T55" fmla="*/ 206 h 914"/>
              <a:gd name="T56" fmla="*/ 8 w 296"/>
              <a:gd name="T57" fmla="*/ 305 h 914"/>
              <a:gd name="T58" fmla="*/ 20 w 296"/>
              <a:gd name="T59" fmla="*/ 342 h 914"/>
              <a:gd name="T60" fmla="*/ 45 w 296"/>
              <a:gd name="T61" fmla="*/ 423 h 914"/>
              <a:gd name="T62" fmla="*/ 67 w 296"/>
              <a:gd name="T63" fmla="*/ 507 h 914"/>
              <a:gd name="T64" fmla="*/ 76 w 296"/>
              <a:gd name="T65" fmla="*/ 651 h 914"/>
              <a:gd name="T66" fmla="*/ 68 w 296"/>
              <a:gd name="T67" fmla="*/ 718 h 914"/>
              <a:gd name="T68" fmla="*/ 71 w 296"/>
              <a:gd name="T69" fmla="*/ 799 h 914"/>
              <a:gd name="T70" fmla="*/ 56 w 296"/>
              <a:gd name="T71" fmla="*/ 816 h 914"/>
              <a:gd name="T72" fmla="*/ 63 w 296"/>
              <a:gd name="T73" fmla="*/ 863 h 914"/>
              <a:gd name="T74" fmla="*/ 66 w 296"/>
              <a:gd name="T75" fmla="*/ 868 h 914"/>
              <a:gd name="T76" fmla="*/ 112 w 296"/>
              <a:gd name="T77" fmla="*/ 911 h 914"/>
              <a:gd name="T78" fmla="*/ 103 w 296"/>
              <a:gd name="T79" fmla="*/ 860 h 914"/>
              <a:gd name="T80" fmla="*/ 100 w 296"/>
              <a:gd name="T81" fmla="*/ 822 h 914"/>
              <a:gd name="T82" fmla="*/ 105 w 296"/>
              <a:gd name="T83" fmla="*/ 806 h 914"/>
              <a:gd name="T84" fmla="*/ 157 w 296"/>
              <a:gd name="T85" fmla="*/ 844 h 914"/>
              <a:gd name="T86" fmla="*/ 164 w 296"/>
              <a:gd name="T87" fmla="*/ 827 h 914"/>
              <a:gd name="T88" fmla="*/ 135 w 296"/>
              <a:gd name="T89" fmla="*/ 801 h 914"/>
              <a:gd name="T90" fmla="*/ 127 w 296"/>
              <a:gd name="T91" fmla="*/ 755 h 914"/>
              <a:gd name="T92" fmla="*/ 145 w 296"/>
              <a:gd name="T93" fmla="*/ 661 h 914"/>
              <a:gd name="T94" fmla="*/ 178 w 296"/>
              <a:gd name="T95" fmla="*/ 490 h 914"/>
              <a:gd name="T96" fmla="*/ 181 w 296"/>
              <a:gd name="T97" fmla="*/ 401 h 914"/>
              <a:gd name="T98" fmla="*/ 179 w 296"/>
              <a:gd name="T99" fmla="*/ 349 h 914"/>
              <a:gd name="T100" fmla="*/ 194 w 296"/>
              <a:gd name="T101" fmla="*/ 339 h 914"/>
              <a:gd name="T102" fmla="*/ 201 w 296"/>
              <a:gd name="T103" fmla="*/ 323 h 914"/>
              <a:gd name="T104" fmla="*/ 295 w 296"/>
              <a:gd name="T105" fmla="*/ 292 h 914"/>
              <a:gd name="T106" fmla="*/ 293 w 296"/>
              <a:gd name="T107" fmla="*/ 212 h 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6" h="914">
                <a:moveTo>
                  <a:pt x="293" y="212"/>
                </a:moveTo>
                <a:cubicBezTo>
                  <a:pt x="291" y="211"/>
                  <a:pt x="291" y="211"/>
                  <a:pt x="291" y="211"/>
                </a:cubicBezTo>
                <a:cubicBezTo>
                  <a:pt x="269" y="220"/>
                  <a:pt x="230" y="253"/>
                  <a:pt x="225" y="257"/>
                </a:cubicBezTo>
                <a:cubicBezTo>
                  <a:pt x="224" y="258"/>
                  <a:pt x="224" y="258"/>
                  <a:pt x="224" y="258"/>
                </a:cubicBezTo>
                <a:cubicBezTo>
                  <a:pt x="222" y="259"/>
                  <a:pt x="207" y="273"/>
                  <a:pt x="194" y="285"/>
                </a:cubicBezTo>
                <a:cubicBezTo>
                  <a:pt x="195" y="285"/>
                  <a:pt x="195" y="285"/>
                  <a:pt x="195" y="285"/>
                </a:cubicBezTo>
                <a:cubicBezTo>
                  <a:pt x="193" y="285"/>
                  <a:pt x="191" y="286"/>
                  <a:pt x="190" y="287"/>
                </a:cubicBezTo>
                <a:cubicBezTo>
                  <a:pt x="188" y="287"/>
                  <a:pt x="184" y="289"/>
                  <a:pt x="182" y="290"/>
                </a:cubicBezTo>
                <a:cubicBezTo>
                  <a:pt x="179" y="291"/>
                  <a:pt x="175" y="293"/>
                  <a:pt x="175" y="293"/>
                </a:cubicBezTo>
                <a:cubicBezTo>
                  <a:pt x="175" y="293"/>
                  <a:pt x="174" y="293"/>
                  <a:pt x="172" y="292"/>
                </a:cubicBezTo>
                <a:cubicBezTo>
                  <a:pt x="171" y="292"/>
                  <a:pt x="167" y="293"/>
                  <a:pt x="166" y="293"/>
                </a:cubicBezTo>
                <a:cubicBezTo>
                  <a:pt x="165" y="292"/>
                  <a:pt x="165" y="289"/>
                  <a:pt x="164" y="287"/>
                </a:cubicBezTo>
                <a:cubicBezTo>
                  <a:pt x="163" y="284"/>
                  <a:pt x="162" y="278"/>
                  <a:pt x="161" y="276"/>
                </a:cubicBezTo>
                <a:cubicBezTo>
                  <a:pt x="161" y="274"/>
                  <a:pt x="159" y="264"/>
                  <a:pt x="159" y="264"/>
                </a:cubicBezTo>
                <a:cubicBezTo>
                  <a:pt x="159" y="264"/>
                  <a:pt x="163" y="261"/>
                  <a:pt x="164" y="259"/>
                </a:cubicBezTo>
                <a:cubicBezTo>
                  <a:pt x="166" y="257"/>
                  <a:pt x="169" y="252"/>
                  <a:pt x="170" y="249"/>
                </a:cubicBezTo>
                <a:cubicBezTo>
                  <a:pt x="172" y="245"/>
                  <a:pt x="174" y="239"/>
                  <a:pt x="174" y="233"/>
                </a:cubicBezTo>
                <a:cubicBezTo>
                  <a:pt x="173" y="226"/>
                  <a:pt x="173" y="222"/>
                  <a:pt x="172" y="219"/>
                </a:cubicBezTo>
                <a:cubicBezTo>
                  <a:pt x="171" y="216"/>
                  <a:pt x="165" y="207"/>
                  <a:pt x="163" y="204"/>
                </a:cubicBezTo>
                <a:cubicBezTo>
                  <a:pt x="161" y="202"/>
                  <a:pt x="155" y="192"/>
                  <a:pt x="152" y="188"/>
                </a:cubicBezTo>
                <a:cubicBezTo>
                  <a:pt x="149" y="184"/>
                  <a:pt x="145" y="176"/>
                  <a:pt x="144" y="175"/>
                </a:cubicBezTo>
                <a:cubicBezTo>
                  <a:pt x="144" y="174"/>
                  <a:pt x="138" y="170"/>
                  <a:pt x="137" y="169"/>
                </a:cubicBezTo>
                <a:cubicBezTo>
                  <a:pt x="135" y="167"/>
                  <a:pt x="134" y="166"/>
                  <a:pt x="133" y="165"/>
                </a:cubicBezTo>
                <a:cubicBezTo>
                  <a:pt x="133" y="165"/>
                  <a:pt x="133" y="165"/>
                  <a:pt x="133" y="165"/>
                </a:cubicBezTo>
                <a:cubicBezTo>
                  <a:pt x="133" y="165"/>
                  <a:pt x="133" y="165"/>
                  <a:pt x="133" y="165"/>
                </a:cubicBezTo>
                <a:cubicBezTo>
                  <a:pt x="130" y="162"/>
                  <a:pt x="114" y="149"/>
                  <a:pt x="107" y="144"/>
                </a:cubicBezTo>
                <a:cubicBezTo>
                  <a:pt x="108" y="141"/>
                  <a:pt x="111" y="135"/>
                  <a:pt x="112" y="134"/>
                </a:cubicBezTo>
                <a:cubicBezTo>
                  <a:pt x="112" y="134"/>
                  <a:pt x="112" y="134"/>
                  <a:pt x="112" y="134"/>
                </a:cubicBezTo>
                <a:cubicBezTo>
                  <a:pt x="113" y="132"/>
                  <a:pt x="113" y="132"/>
                  <a:pt x="113" y="132"/>
                </a:cubicBezTo>
                <a:cubicBezTo>
                  <a:pt x="113" y="132"/>
                  <a:pt x="119" y="134"/>
                  <a:pt x="124" y="134"/>
                </a:cubicBezTo>
                <a:cubicBezTo>
                  <a:pt x="128" y="134"/>
                  <a:pt x="130" y="130"/>
                  <a:pt x="131" y="128"/>
                </a:cubicBezTo>
                <a:cubicBezTo>
                  <a:pt x="132" y="126"/>
                  <a:pt x="133" y="122"/>
                  <a:pt x="134" y="121"/>
                </a:cubicBezTo>
                <a:cubicBezTo>
                  <a:pt x="136" y="120"/>
                  <a:pt x="138" y="116"/>
                  <a:pt x="140" y="114"/>
                </a:cubicBezTo>
                <a:cubicBezTo>
                  <a:pt x="141" y="112"/>
                  <a:pt x="144" y="105"/>
                  <a:pt x="146" y="100"/>
                </a:cubicBezTo>
                <a:cubicBezTo>
                  <a:pt x="149" y="94"/>
                  <a:pt x="149" y="90"/>
                  <a:pt x="149" y="88"/>
                </a:cubicBezTo>
                <a:cubicBezTo>
                  <a:pt x="149" y="87"/>
                  <a:pt x="149" y="84"/>
                  <a:pt x="149" y="84"/>
                </a:cubicBezTo>
                <a:cubicBezTo>
                  <a:pt x="149" y="84"/>
                  <a:pt x="150" y="84"/>
                  <a:pt x="150" y="85"/>
                </a:cubicBezTo>
                <a:cubicBezTo>
                  <a:pt x="151" y="85"/>
                  <a:pt x="151" y="85"/>
                  <a:pt x="151" y="85"/>
                </a:cubicBezTo>
                <a:cubicBezTo>
                  <a:pt x="151" y="85"/>
                  <a:pt x="150" y="83"/>
                  <a:pt x="150" y="82"/>
                </a:cubicBezTo>
                <a:cubicBezTo>
                  <a:pt x="149" y="82"/>
                  <a:pt x="149" y="81"/>
                  <a:pt x="149" y="81"/>
                </a:cubicBezTo>
                <a:cubicBezTo>
                  <a:pt x="149" y="80"/>
                  <a:pt x="151" y="78"/>
                  <a:pt x="151" y="77"/>
                </a:cubicBezTo>
                <a:cubicBezTo>
                  <a:pt x="152" y="75"/>
                  <a:pt x="154" y="71"/>
                  <a:pt x="154" y="71"/>
                </a:cubicBezTo>
                <a:cubicBezTo>
                  <a:pt x="155" y="70"/>
                  <a:pt x="155" y="69"/>
                  <a:pt x="155" y="68"/>
                </a:cubicBezTo>
                <a:cubicBezTo>
                  <a:pt x="155" y="67"/>
                  <a:pt x="155" y="59"/>
                  <a:pt x="155" y="57"/>
                </a:cubicBezTo>
                <a:cubicBezTo>
                  <a:pt x="155" y="55"/>
                  <a:pt x="155" y="49"/>
                  <a:pt x="155" y="49"/>
                </a:cubicBezTo>
                <a:cubicBezTo>
                  <a:pt x="155" y="49"/>
                  <a:pt x="157" y="40"/>
                  <a:pt x="157" y="39"/>
                </a:cubicBezTo>
                <a:cubicBezTo>
                  <a:pt x="157" y="38"/>
                  <a:pt x="157" y="36"/>
                  <a:pt x="156" y="35"/>
                </a:cubicBezTo>
                <a:cubicBezTo>
                  <a:pt x="155" y="33"/>
                  <a:pt x="153" y="29"/>
                  <a:pt x="152" y="27"/>
                </a:cubicBezTo>
                <a:cubicBezTo>
                  <a:pt x="151" y="25"/>
                  <a:pt x="149" y="21"/>
                  <a:pt x="148" y="19"/>
                </a:cubicBezTo>
                <a:cubicBezTo>
                  <a:pt x="146" y="17"/>
                  <a:pt x="140" y="13"/>
                  <a:pt x="137" y="12"/>
                </a:cubicBezTo>
                <a:cubicBezTo>
                  <a:pt x="134" y="11"/>
                  <a:pt x="129" y="6"/>
                  <a:pt x="121" y="3"/>
                </a:cubicBezTo>
                <a:cubicBezTo>
                  <a:pt x="112" y="0"/>
                  <a:pt x="98" y="0"/>
                  <a:pt x="96" y="1"/>
                </a:cubicBezTo>
                <a:cubicBezTo>
                  <a:pt x="93" y="2"/>
                  <a:pt x="83" y="9"/>
                  <a:pt x="80" y="11"/>
                </a:cubicBezTo>
                <a:cubicBezTo>
                  <a:pt x="77" y="14"/>
                  <a:pt x="72" y="21"/>
                  <a:pt x="70" y="23"/>
                </a:cubicBezTo>
                <a:cubicBezTo>
                  <a:pt x="69" y="26"/>
                  <a:pt x="63" y="36"/>
                  <a:pt x="63" y="36"/>
                </a:cubicBezTo>
                <a:cubicBezTo>
                  <a:pt x="63" y="36"/>
                  <a:pt x="61" y="36"/>
                  <a:pt x="60" y="36"/>
                </a:cubicBezTo>
                <a:cubicBezTo>
                  <a:pt x="59" y="36"/>
                  <a:pt x="57" y="37"/>
                  <a:pt x="56" y="38"/>
                </a:cubicBezTo>
                <a:cubicBezTo>
                  <a:pt x="55" y="39"/>
                  <a:pt x="53" y="41"/>
                  <a:pt x="52" y="43"/>
                </a:cubicBezTo>
                <a:cubicBezTo>
                  <a:pt x="51" y="44"/>
                  <a:pt x="51" y="46"/>
                  <a:pt x="51" y="48"/>
                </a:cubicBezTo>
                <a:cubicBezTo>
                  <a:pt x="51" y="50"/>
                  <a:pt x="53" y="55"/>
                  <a:pt x="53" y="55"/>
                </a:cubicBezTo>
                <a:cubicBezTo>
                  <a:pt x="53" y="55"/>
                  <a:pt x="53" y="56"/>
                  <a:pt x="52" y="57"/>
                </a:cubicBezTo>
                <a:cubicBezTo>
                  <a:pt x="51" y="58"/>
                  <a:pt x="50" y="57"/>
                  <a:pt x="50" y="59"/>
                </a:cubicBezTo>
                <a:cubicBezTo>
                  <a:pt x="49" y="62"/>
                  <a:pt x="49" y="62"/>
                  <a:pt x="49" y="64"/>
                </a:cubicBezTo>
                <a:cubicBezTo>
                  <a:pt x="49" y="65"/>
                  <a:pt x="49" y="67"/>
                  <a:pt x="50" y="68"/>
                </a:cubicBezTo>
                <a:cubicBezTo>
                  <a:pt x="50" y="69"/>
                  <a:pt x="52" y="77"/>
                  <a:pt x="53" y="79"/>
                </a:cubicBezTo>
                <a:cubicBezTo>
                  <a:pt x="55" y="81"/>
                  <a:pt x="57" y="81"/>
                  <a:pt x="59" y="82"/>
                </a:cubicBezTo>
                <a:cubicBezTo>
                  <a:pt x="62" y="84"/>
                  <a:pt x="65" y="82"/>
                  <a:pt x="65" y="83"/>
                </a:cubicBezTo>
                <a:cubicBezTo>
                  <a:pt x="65" y="83"/>
                  <a:pt x="66" y="87"/>
                  <a:pt x="67" y="89"/>
                </a:cubicBezTo>
                <a:cubicBezTo>
                  <a:pt x="68" y="91"/>
                  <a:pt x="68" y="93"/>
                  <a:pt x="69" y="95"/>
                </a:cubicBezTo>
                <a:cubicBezTo>
                  <a:pt x="69" y="97"/>
                  <a:pt x="70" y="99"/>
                  <a:pt x="69" y="101"/>
                </a:cubicBezTo>
                <a:cubicBezTo>
                  <a:pt x="69" y="104"/>
                  <a:pt x="68" y="109"/>
                  <a:pt x="67" y="112"/>
                </a:cubicBezTo>
                <a:cubicBezTo>
                  <a:pt x="62" y="112"/>
                  <a:pt x="62" y="112"/>
                  <a:pt x="62" y="112"/>
                </a:cubicBezTo>
                <a:cubicBezTo>
                  <a:pt x="62" y="112"/>
                  <a:pt x="62" y="112"/>
                  <a:pt x="62" y="112"/>
                </a:cubicBezTo>
                <a:cubicBezTo>
                  <a:pt x="61" y="112"/>
                  <a:pt x="61" y="112"/>
                  <a:pt x="61" y="112"/>
                </a:cubicBezTo>
                <a:cubicBezTo>
                  <a:pt x="59" y="112"/>
                  <a:pt x="59" y="112"/>
                  <a:pt x="58" y="114"/>
                </a:cubicBezTo>
                <a:cubicBezTo>
                  <a:pt x="57" y="115"/>
                  <a:pt x="53" y="121"/>
                  <a:pt x="51" y="124"/>
                </a:cubicBezTo>
                <a:cubicBezTo>
                  <a:pt x="49" y="127"/>
                  <a:pt x="46" y="132"/>
                  <a:pt x="46" y="132"/>
                </a:cubicBezTo>
                <a:cubicBezTo>
                  <a:pt x="47" y="136"/>
                  <a:pt x="47" y="136"/>
                  <a:pt x="47" y="136"/>
                </a:cubicBezTo>
                <a:cubicBezTo>
                  <a:pt x="41" y="139"/>
                  <a:pt x="40" y="140"/>
                  <a:pt x="40" y="140"/>
                </a:cubicBezTo>
                <a:cubicBezTo>
                  <a:pt x="31" y="149"/>
                  <a:pt x="29" y="147"/>
                  <a:pt x="25" y="148"/>
                </a:cubicBezTo>
                <a:cubicBezTo>
                  <a:pt x="22" y="149"/>
                  <a:pt x="19" y="151"/>
                  <a:pt x="19" y="151"/>
                </a:cubicBezTo>
                <a:cubicBezTo>
                  <a:pt x="19" y="151"/>
                  <a:pt x="12" y="154"/>
                  <a:pt x="10" y="158"/>
                </a:cubicBezTo>
                <a:cubicBezTo>
                  <a:pt x="7" y="162"/>
                  <a:pt x="4" y="171"/>
                  <a:pt x="2" y="182"/>
                </a:cubicBezTo>
                <a:cubicBezTo>
                  <a:pt x="0" y="192"/>
                  <a:pt x="2" y="200"/>
                  <a:pt x="3" y="206"/>
                </a:cubicBezTo>
                <a:cubicBezTo>
                  <a:pt x="3" y="212"/>
                  <a:pt x="5" y="229"/>
                  <a:pt x="4" y="233"/>
                </a:cubicBezTo>
                <a:cubicBezTo>
                  <a:pt x="4" y="237"/>
                  <a:pt x="5" y="267"/>
                  <a:pt x="6" y="272"/>
                </a:cubicBezTo>
                <a:cubicBezTo>
                  <a:pt x="6" y="278"/>
                  <a:pt x="8" y="302"/>
                  <a:pt x="8" y="305"/>
                </a:cubicBezTo>
                <a:cubicBezTo>
                  <a:pt x="9" y="308"/>
                  <a:pt x="11" y="321"/>
                  <a:pt x="11" y="323"/>
                </a:cubicBezTo>
                <a:cubicBezTo>
                  <a:pt x="11" y="325"/>
                  <a:pt x="10" y="331"/>
                  <a:pt x="11" y="333"/>
                </a:cubicBezTo>
                <a:cubicBezTo>
                  <a:pt x="12" y="335"/>
                  <a:pt x="18" y="341"/>
                  <a:pt x="20" y="342"/>
                </a:cubicBezTo>
                <a:cubicBezTo>
                  <a:pt x="23" y="344"/>
                  <a:pt x="27" y="345"/>
                  <a:pt x="30" y="345"/>
                </a:cubicBezTo>
                <a:cubicBezTo>
                  <a:pt x="33" y="345"/>
                  <a:pt x="57" y="350"/>
                  <a:pt x="57" y="350"/>
                </a:cubicBezTo>
                <a:cubicBezTo>
                  <a:pt x="45" y="423"/>
                  <a:pt x="45" y="423"/>
                  <a:pt x="45" y="423"/>
                </a:cubicBezTo>
                <a:cubicBezTo>
                  <a:pt x="55" y="429"/>
                  <a:pt x="55" y="429"/>
                  <a:pt x="55" y="429"/>
                </a:cubicBezTo>
                <a:cubicBezTo>
                  <a:pt x="55" y="429"/>
                  <a:pt x="52" y="431"/>
                  <a:pt x="53" y="445"/>
                </a:cubicBezTo>
                <a:cubicBezTo>
                  <a:pt x="53" y="458"/>
                  <a:pt x="62" y="492"/>
                  <a:pt x="67" y="507"/>
                </a:cubicBezTo>
                <a:cubicBezTo>
                  <a:pt x="72" y="522"/>
                  <a:pt x="75" y="539"/>
                  <a:pt x="78" y="566"/>
                </a:cubicBezTo>
                <a:cubicBezTo>
                  <a:pt x="81" y="594"/>
                  <a:pt x="77" y="633"/>
                  <a:pt x="77" y="637"/>
                </a:cubicBezTo>
                <a:cubicBezTo>
                  <a:pt x="76" y="642"/>
                  <a:pt x="75" y="648"/>
                  <a:pt x="76" y="651"/>
                </a:cubicBezTo>
                <a:cubicBezTo>
                  <a:pt x="77" y="654"/>
                  <a:pt x="81" y="657"/>
                  <a:pt x="81" y="657"/>
                </a:cubicBezTo>
                <a:cubicBezTo>
                  <a:pt x="81" y="657"/>
                  <a:pt x="80" y="659"/>
                  <a:pt x="75" y="672"/>
                </a:cubicBezTo>
                <a:cubicBezTo>
                  <a:pt x="70" y="685"/>
                  <a:pt x="68" y="703"/>
                  <a:pt x="68" y="718"/>
                </a:cubicBezTo>
                <a:cubicBezTo>
                  <a:pt x="68" y="733"/>
                  <a:pt x="69" y="754"/>
                  <a:pt x="70" y="758"/>
                </a:cubicBezTo>
                <a:cubicBezTo>
                  <a:pt x="70" y="762"/>
                  <a:pt x="72" y="788"/>
                  <a:pt x="72" y="792"/>
                </a:cubicBezTo>
                <a:cubicBezTo>
                  <a:pt x="72" y="796"/>
                  <a:pt x="71" y="799"/>
                  <a:pt x="71" y="799"/>
                </a:cubicBezTo>
                <a:cubicBezTo>
                  <a:pt x="71" y="799"/>
                  <a:pt x="70" y="799"/>
                  <a:pt x="69" y="800"/>
                </a:cubicBezTo>
                <a:cubicBezTo>
                  <a:pt x="68" y="800"/>
                  <a:pt x="65" y="803"/>
                  <a:pt x="63" y="805"/>
                </a:cubicBezTo>
                <a:cubicBezTo>
                  <a:pt x="61" y="807"/>
                  <a:pt x="58" y="811"/>
                  <a:pt x="56" y="816"/>
                </a:cubicBezTo>
                <a:cubicBezTo>
                  <a:pt x="55" y="821"/>
                  <a:pt x="56" y="827"/>
                  <a:pt x="57" y="830"/>
                </a:cubicBezTo>
                <a:cubicBezTo>
                  <a:pt x="57" y="833"/>
                  <a:pt x="61" y="845"/>
                  <a:pt x="62" y="853"/>
                </a:cubicBezTo>
                <a:cubicBezTo>
                  <a:pt x="64" y="860"/>
                  <a:pt x="63" y="862"/>
                  <a:pt x="63" y="863"/>
                </a:cubicBezTo>
                <a:cubicBezTo>
                  <a:pt x="63" y="863"/>
                  <a:pt x="63" y="865"/>
                  <a:pt x="64" y="865"/>
                </a:cubicBezTo>
                <a:cubicBezTo>
                  <a:pt x="64" y="866"/>
                  <a:pt x="65" y="866"/>
                  <a:pt x="65" y="866"/>
                </a:cubicBezTo>
                <a:cubicBezTo>
                  <a:pt x="65" y="866"/>
                  <a:pt x="66" y="868"/>
                  <a:pt x="66" y="868"/>
                </a:cubicBezTo>
                <a:cubicBezTo>
                  <a:pt x="66" y="869"/>
                  <a:pt x="66" y="879"/>
                  <a:pt x="67" y="885"/>
                </a:cubicBezTo>
                <a:cubicBezTo>
                  <a:pt x="68" y="892"/>
                  <a:pt x="76" y="897"/>
                  <a:pt x="86" y="904"/>
                </a:cubicBezTo>
                <a:cubicBezTo>
                  <a:pt x="96" y="911"/>
                  <a:pt x="106" y="914"/>
                  <a:pt x="112" y="911"/>
                </a:cubicBezTo>
                <a:cubicBezTo>
                  <a:pt x="117" y="909"/>
                  <a:pt x="115" y="902"/>
                  <a:pt x="115" y="897"/>
                </a:cubicBezTo>
                <a:cubicBezTo>
                  <a:pt x="115" y="893"/>
                  <a:pt x="113" y="887"/>
                  <a:pt x="112" y="883"/>
                </a:cubicBezTo>
                <a:cubicBezTo>
                  <a:pt x="111" y="880"/>
                  <a:pt x="104" y="863"/>
                  <a:pt x="103" y="860"/>
                </a:cubicBezTo>
                <a:cubicBezTo>
                  <a:pt x="102" y="857"/>
                  <a:pt x="102" y="848"/>
                  <a:pt x="102" y="845"/>
                </a:cubicBezTo>
                <a:cubicBezTo>
                  <a:pt x="102" y="841"/>
                  <a:pt x="101" y="831"/>
                  <a:pt x="100" y="830"/>
                </a:cubicBezTo>
                <a:cubicBezTo>
                  <a:pt x="100" y="828"/>
                  <a:pt x="100" y="824"/>
                  <a:pt x="100" y="822"/>
                </a:cubicBezTo>
                <a:cubicBezTo>
                  <a:pt x="100" y="820"/>
                  <a:pt x="102" y="816"/>
                  <a:pt x="102" y="812"/>
                </a:cubicBezTo>
                <a:cubicBezTo>
                  <a:pt x="101" y="808"/>
                  <a:pt x="100" y="802"/>
                  <a:pt x="100" y="802"/>
                </a:cubicBezTo>
                <a:cubicBezTo>
                  <a:pt x="100" y="802"/>
                  <a:pt x="102" y="804"/>
                  <a:pt x="105" y="806"/>
                </a:cubicBezTo>
                <a:cubicBezTo>
                  <a:pt x="107" y="808"/>
                  <a:pt x="117" y="821"/>
                  <a:pt x="119" y="825"/>
                </a:cubicBezTo>
                <a:cubicBezTo>
                  <a:pt x="121" y="830"/>
                  <a:pt x="122" y="837"/>
                  <a:pt x="125" y="839"/>
                </a:cubicBezTo>
                <a:cubicBezTo>
                  <a:pt x="128" y="841"/>
                  <a:pt x="152" y="843"/>
                  <a:pt x="157" y="844"/>
                </a:cubicBezTo>
                <a:cubicBezTo>
                  <a:pt x="163" y="845"/>
                  <a:pt x="169" y="842"/>
                  <a:pt x="171" y="841"/>
                </a:cubicBezTo>
                <a:cubicBezTo>
                  <a:pt x="173" y="840"/>
                  <a:pt x="174" y="836"/>
                  <a:pt x="172" y="834"/>
                </a:cubicBezTo>
                <a:cubicBezTo>
                  <a:pt x="171" y="831"/>
                  <a:pt x="166" y="829"/>
                  <a:pt x="164" y="827"/>
                </a:cubicBezTo>
                <a:cubicBezTo>
                  <a:pt x="161" y="826"/>
                  <a:pt x="153" y="819"/>
                  <a:pt x="150" y="816"/>
                </a:cubicBezTo>
                <a:cubicBezTo>
                  <a:pt x="147" y="814"/>
                  <a:pt x="140" y="808"/>
                  <a:pt x="138" y="807"/>
                </a:cubicBezTo>
                <a:cubicBezTo>
                  <a:pt x="137" y="805"/>
                  <a:pt x="135" y="803"/>
                  <a:pt x="135" y="801"/>
                </a:cubicBezTo>
                <a:cubicBezTo>
                  <a:pt x="135" y="800"/>
                  <a:pt x="129" y="788"/>
                  <a:pt x="128" y="785"/>
                </a:cubicBezTo>
                <a:cubicBezTo>
                  <a:pt x="127" y="782"/>
                  <a:pt x="127" y="776"/>
                  <a:pt x="127" y="771"/>
                </a:cubicBezTo>
                <a:cubicBezTo>
                  <a:pt x="128" y="767"/>
                  <a:pt x="127" y="760"/>
                  <a:pt x="127" y="755"/>
                </a:cubicBezTo>
                <a:cubicBezTo>
                  <a:pt x="127" y="750"/>
                  <a:pt x="128" y="743"/>
                  <a:pt x="129" y="737"/>
                </a:cubicBezTo>
                <a:cubicBezTo>
                  <a:pt x="131" y="730"/>
                  <a:pt x="137" y="702"/>
                  <a:pt x="140" y="689"/>
                </a:cubicBezTo>
                <a:cubicBezTo>
                  <a:pt x="143" y="677"/>
                  <a:pt x="145" y="661"/>
                  <a:pt x="145" y="661"/>
                </a:cubicBezTo>
                <a:cubicBezTo>
                  <a:pt x="151" y="658"/>
                  <a:pt x="153" y="651"/>
                  <a:pt x="156" y="642"/>
                </a:cubicBezTo>
                <a:cubicBezTo>
                  <a:pt x="159" y="633"/>
                  <a:pt x="166" y="589"/>
                  <a:pt x="168" y="581"/>
                </a:cubicBezTo>
                <a:cubicBezTo>
                  <a:pt x="169" y="573"/>
                  <a:pt x="176" y="526"/>
                  <a:pt x="178" y="490"/>
                </a:cubicBezTo>
                <a:cubicBezTo>
                  <a:pt x="181" y="454"/>
                  <a:pt x="178" y="424"/>
                  <a:pt x="178" y="424"/>
                </a:cubicBezTo>
                <a:cubicBezTo>
                  <a:pt x="184" y="420"/>
                  <a:pt x="184" y="420"/>
                  <a:pt x="184" y="420"/>
                </a:cubicBezTo>
                <a:cubicBezTo>
                  <a:pt x="184" y="420"/>
                  <a:pt x="183" y="407"/>
                  <a:pt x="181" y="401"/>
                </a:cubicBezTo>
                <a:cubicBezTo>
                  <a:pt x="179" y="394"/>
                  <a:pt x="177" y="379"/>
                  <a:pt x="176" y="372"/>
                </a:cubicBezTo>
                <a:cubicBezTo>
                  <a:pt x="175" y="365"/>
                  <a:pt x="174" y="348"/>
                  <a:pt x="174" y="348"/>
                </a:cubicBezTo>
                <a:cubicBezTo>
                  <a:pt x="179" y="349"/>
                  <a:pt x="179" y="349"/>
                  <a:pt x="179" y="349"/>
                </a:cubicBezTo>
                <a:cubicBezTo>
                  <a:pt x="188" y="351"/>
                  <a:pt x="188" y="351"/>
                  <a:pt x="188" y="351"/>
                </a:cubicBezTo>
                <a:cubicBezTo>
                  <a:pt x="188" y="351"/>
                  <a:pt x="191" y="347"/>
                  <a:pt x="191" y="345"/>
                </a:cubicBezTo>
                <a:cubicBezTo>
                  <a:pt x="192" y="343"/>
                  <a:pt x="193" y="341"/>
                  <a:pt x="194" y="339"/>
                </a:cubicBezTo>
                <a:cubicBezTo>
                  <a:pt x="195" y="336"/>
                  <a:pt x="196" y="330"/>
                  <a:pt x="196" y="330"/>
                </a:cubicBezTo>
                <a:cubicBezTo>
                  <a:pt x="196" y="330"/>
                  <a:pt x="198" y="328"/>
                  <a:pt x="199" y="327"/>
                </a:cubicBezTo>
                <a:cubicBezTo>
                  <a:pt x="199" y="327"/>
                  <a:pt x="200" y="324"/>
                  <a:pt x="201" y="323"/>
                </a:cubicBezTo>
                <a:cubicBezTo>
                  <a:pt x="201" y="322"/>
                  <a:pt x="202" y="321"/>
                  <a:pt x="203" y="320"/>
                </a:cubicBezTo>
                <a:cubicBezTo>
                  <a:pt x="295" y="293"/>
                  <a:pt x="295" y="293"/>
                  <a:pt x="295" y="293"/>
                </a:cubicBezTo>
                <a:cubicBezTo>
                  <a:pt x="295" y="292"/>
                  <a:pt x="295" y="292"/>
                  <a:pt x="295" y="292"/>
                </a:cubicBezTo>
                <a:cubicBezTo>
                  <a:pt x="296" y="290"/>
                  <a:pt x="296" y="290"/>
                  <a:pt x="296" y="290"/>
                </a:cubicBezTo>
                <a:cubicBezTo>
                  <a:pt x="291" y="275"/>
                  <a:pt x="289" y="257"/>
                  <a:pt x="289" y="245"/>
                </a:cubicBezTo>
                <a:cubicBezTo>
                  <a:pt x="288" y="233"/>
                  <a:pt x="293" y="212"/>
                  <a:pt x="293" y="212"/>
                </a:cubicBezTo>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02873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277832" y="1370013"/>
            <a:ext cx="4171950" cy="3073400"/>
          </a:xfrm>
        </p:spPr>
        <p:txBody>
          <a:bodyPr/>
          <a:lstStyle>
            <a:lvl1pPr>
              <a:defRPr baseline="0">
                <a:solidFill>
                  <a:schemeClr val="bg2"/>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406AB4-22D1-4ABB-99CF-8A54ADA954A2}" type="slidenum">
              <a:rPr lang="en-GB" smtClean="0"/>
              <a:t>‹#›</a:t>
            </a:fld>
            <a:endParaRPr lang="en-GB"/>
          </a:p>
        </p:txBody>
      </p:sp>
      <p:sp>
        <p:nvSpPr>
          <p:cNvPr id="8" name="Picture Placeholder 7"/>
          <p:cNvSpPr>
            <a:spLocks noGrp="1"/>
          </p:cNvSpPr>
          <p:nvPr>
            <p:ph type="pic" sz="quarter" idx="13"/>
          </p:nvPr>
        </p:nvSpPr>
        <p:spPr>
          <a:xfrm>
            <a:off x="4629026" y="1459996"/>
            <a:ext cx="4278438" cy="2788731"/>
          </a:xfrm>
        </p:spPr>
        <p:txBody>
          <a:bodyPr/>
          <a:lstStyle/>
          <a:p>
            <a:endParaRPr lang="en-GB" dirty="0"/>
          </a:p>
        </p:txBody>
      </p:sp>
      <p:sp>
        <p:nvSpPr>
          <p:cNvPr id="4" name="Title 3"/>
          <p:cNvSpPr>
            <a:spLocks noGrp="1"/>
          </p:cNvSpPr>
          <p:nvPr>
            <p:ph type="title"/>
          </p:nvPr>
        </p:nvSpPr>
        <p:spPr>
          <a:xfrm>
            <a:off x="277832" y="117018"/>
            <a:ext cx="8494504" cy="891939"/>
          </a:xfrm>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131344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E406AB4-22D1-4ABB-99CF-8A54ADA954A2}" type="slidenum">
              <a:rPr lang="en-GB" smtClean="0"/>
              <a:t>‹#›</a:t>
            </a:fld>
            <a:endParaRPr lang="en-GB"/>
          </a:p>
        </p:txBody>
      </p:sp>
      <p:sp>
        <p:nvSpPr>
          <p:cNvPr id="2" name="Title 1"/>
          <p:cNvSpPr>
            <a:spLocks noGrp="1"/>
          </p:cNvSpPr>
          <p:nvPr>
            <p:ph type="title"/>
          </p:nvPr>
        </p:nvSpPr>
        <p:spPr/>
        <p:txBody>
          <a:bodyPr/>
          <a:lstStyle>
            <a:lvl1pPr>
              <a:defRPr>
                <a:latin typeface="+mj-lt"/>
              </a:defRPr>
            </a:lvl1pPr>
          </a:lstStyle>
          <a:p>
            <a:r>
              <a:rPr lang="en-US" dirty="0" smtClean="0"/>
              <a:t>Click to edit Master title style</a:t>
            </a:r>
            <a:endParaRPr lang="en-GB" dirty="0"/>
          </a:p>
        </p:txBody>
      </p:sp>
    </p:spTree>
    <p:extLst>
      <p:ext uri="{BB962C8B-B14F-4D97-AF65-F5344CB8AC3E}">
        <p14:creationId xmlns:p14="http://schemas.microsoft.com/office/powerpoint/2010/main" val="55088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4558277"/>
      </p:ext>
    </p:extLst>
  </p:cSld>
  <p:clrMapOvr>
    <a:masterClrMapping/>
  </p:clrMapOvr>
  <p:transition xmlns:p14="http://schemas.microsoft.com/office/powerpoint/2010/mai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85750"/>
            <a:ext cx="6096000" cy="77748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599267" y="1577571"/>
            <a:ext cx="6096000" cy="3280180"/>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smtClean="0"/>
              <a:t>Click to edit Master text styles</a:t>
            </a:r>
          </a:p>
        </p:txBody>
      </p:sp>
      <p:sp>
        <p:nvSpPr>
          <p:cNvPr id="24"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7" name="Slide Number Placeholder 22"/>
          <p:cNvSpPr>
            <a:spLocks noGrp="1"/>
          </p:cNvSpPr>
          <p:nvPr>
            <p:ph type="sldNum" sz="quarter" idx="13"/>
          </p:nvPr>
        </p:nvSpPr>
        <p:spPr>
          <a:xfrm>
            <a:off x="8534400" y="4743450"/>
            <a:ext cx="304800" cy="228600"/>
          </a:xfrm>
        </p:spPr>
        <p:txBody>
          <a:bodyPr/>
          <a:lstStyle>
            <a:lvl1pPr>
              <a:defRPr sz="1000">
                <a:latin typeface="Verdana" charset="0"/>
              </a:defRPr>
            </a:lvl1pPr>
          </a:lstStyle>
          <a:p>
            <a:pPr>
              <a:defRPr/>
            </a:pPr>
            <a:fld id="{2921C26E-AAA9-864E-861D-846500CC7266}" type="slidenum">
              <a:rPr lang="en-US"/>
              <a:pPr>
                <a:defRPr/>
              </a:pPr>
              <a:t>‹#›</a:t>
            </a:fld>
            <a:endParaRPr lang="en-US"/>
          </a:p>
        </p:txBody>
      </p:sp>
    </p:spTree>
    <p:extLst>
      <p:ext uri="{BB962C8B-B14F-4D97-AF65-F5344CB8AC3E}">
        <p14:creationId xmlns:p14="http://schemas.microsoft.com/office/powerpoint/2010/main" val="520847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4" y="0"/>
            <a:ext cx="1760537" cy="1468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28601"/>
            <a:ext cx="6096000" cy="8000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590800" y="1314450"/>
            <a:ext cx="2895600" cy="3280174"/>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715000" y="1314450"/>
            <a:ext cx="2971800" cy="3280180"/>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5"/>
          <p:cNvSpPr>
            <a:spLocks noGrp="1"/>
          </p:cNvSpPr>
          <p:nvPr>
            <p:ph type="body" sz="quarter" idx="10"/>
          </p:nvPr>
        </p:nvSpPr>
        <p:spPr>
          <a:xfrm>
            <a:off x="2590800" y="4743450"/>
            <a:ext cx="1981200" cy="2286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12" name="Text Placeholder 19"/>
          <p:cNvSpPr>
            <a:spLocks noGrp="1"/>
          </p:cNvSpPr>
          <p:nvPr>
            <p:ph type="body" sz="quarter" idx="12"/>
          </p:nvPr>
        </p:nvSpPr>
        <p:spPr>
          <a:xfrm>
            <a:off x="4876800" y="4743450"/>
            <a:ext cx="3657600" cy="2286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smtClean="0"/>
              <a:t>Click to edit Master text styles</a:t>
            </a:r>
          </a:p>
        </p:txBody>
      </p:sp>
      <p:sp>
        <p:nvSpPr>
          <p:cNvPr id="8" name="Slide Number Placeholder 22"/>
          <p:cNvSpPr>
            <a:spLocks noGrp="1"/>
          </p:cNvSpPr>
          <p:nvPr>
            <p:ph type="sldNum" sz="quarter" idx="13"/>
          </p:nvPr>
        </p:nvSpPr>
        <p:spPr>
          <a:xfrm>
            <a:off x="8534400" y="4743450"/>
            <a:ext cx="304800" cy="228600"/>
          </a:xfrm>
        </p:spPr>
        <p:txBody>
          <a:bodyPr/>
          <a:lstStyle>
            <a:lvl1pPr>
              <a:defRPr sz="1000">
                <a:latin typeface="Verdana" charset="0"/>
              </a:defRPr>
            </a:lvl1pPr>
          </a:lstStyle>
          <a:p>
            <a:pPr>
              <a:defRPr/>
            </a:pPr>
            <a:fld id="{78F1B528-B5BD-3448-AF44-01DD5FE75FBE}" type="slidenum">
              <a:rPr lang="en-US"/>
              <a:pPr>
                <a:defRPr/>
              </a:pPr>
              <a:t>‹#›</a:t>
            </a:fld>
            <a:endParaRPr lang="en-US"/>
          </a:p>
        </p:txBody>
      </p:sp>
    </p:spTree>
    <p:extLst>
      <p:ext uri="{BB962C8B-B14F-4D97-AF65-F5344CB8AC3E}">
        <p14:creationId xmlns:p14="http://schemas.microsoft.com/office/powerpoint/2010/main" val="2820302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a:xfrm>
            <a:off x="457200" y="4767263"/>
            <a:ext cx="2133600" cy="273844"/>
          </a:xfrm>
          <a:prstGeom prst="rect">
            <a:avLst/>
          </a:prstGeom>
        </p:spPr>
        <p:txBody>
          <a:bodyPr/>
          <a:lstStyle/>
          <a:p>
            <a:fld id="{FDEDB8ED-A9F1-4EA7-8675-8F39338F6275}" type="datetime1">
              <a:rPr lang="cs-CZ" smtClean="0"/>
              <a:pPr/>
              <a:t>28/2/19</a:t>
            </a:fld>
            <a:endParaRPr lang="cs-CZ"/>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A76456E-24D6-4DD5-AF3A-44E9F871F6E8}" type="slidenum">
              <a:rPr lang="cs-CZ" smtClean="0"/>
              <a:pPr/>
              <a:t>‹#›</a:t>
            </a:fld>
            <a:r>
              <a:rPr lang="cs-CZ" smtClean="0"/>
              <a:t> / 16</a:t>
            </a:r>
            <a:endParaRPr lang="cs-CZ" dirty="0" smtClean="0"/>
          </a:p>
        </p:txBody>
      </p:sp>
    </p:spTree>
    <p:extLst>
      <p:ext uri="{BB962C8B-B14F-4D97-AF65-F5344CB8AC3E}">
        <p14:creationId xmlns:p14="http://schemas.microsoft.com/office/powerpoint/2010/main" val="336328988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theme" Target="../theme/theme2.xml"/><Relationship Id="rId8" Type="http://schemas.openxmlformats.org/officeDocument/2006/relationships/image" Target="../media/image1.emf"/><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4" Type="http://schemas.openxmlformats.org/officeDocument/2006/relationships/slideLayout" Target="../slideLayouts/slideLayout21.xml"/><Relationship Id="rId5" Type="http://schemas.openxmlformats.org/officeDocument/2006/relationships/slideLayout" Target="../slideLayouts/slideLayout22.xml"/><Relationship Id="rId6" Type="http://schemas.openxmlformats.org/officeDocument/2006/relationships/slideLayout" Target="../slideLayouts/slideLayout23.xml"/><Relationship Id="rId7" Type="http://schemas.openxmlformats.org/officeDocument/2006/relationships/theme" Target="../theme/theme3.xml"/><Relationship Id="rId8" Type="http://schemas.openxmlformats.org/officeDocument/2006/relationships/image" Target="../media/image1.emf"/><Relationship Id="rId1" Type="http://schemas.openxmlformats.org/officeDocument/2006/relationships/slideLayout" Target="../slideLayouts/slideLayout18.xml"/><Relationship Id="rId2"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theme" Target="../theme/theme4.xml"/><Relationship Id="rId7" Type="http://schemas.openxmlformats.org/officeDocument/2006/relationships/image" Target="../media/image1.emf"/><Relationship Id="rId1" Type="http://schemas.openxmlformats.org/officeDocument/2006/relationships/slideLayout" Target="../slideLayouts/slideLayout24.xml"/><Relationship Id="rId2"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7832" y="1370014"/>
            <a:ext cx="8488652" cy="307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698123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56847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pic>
        <p:nvPicPr>
          <p:cNvPr id="71" name="Picture 7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40046" y="4629817"/>
            <a:ext cx="717862" cy="308167"/>
          </a:xfrm>
          <a:prstGeom prst="rect">
            <a:avLst/>
          </a:prstGeom>
        </p:spPr>
      </p:pic>
      <p:cxnSp>
        <p:nvCxnSpPr>
          <p:cNvPr id="72" name="Straight Connector 71"/>
          <p:cNvCxnSpPr/>
          <p:nvPr userDrawn="1"/>
        </p:nvCxnSpPr>
        <p:spPr>
          <a:xfrm>
            <a:off x="233069" y="4500563"/>
            <a:ext cx="8668543"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Freeform 14"/>
          <p:cNvSpPr>
            <a:spLocks/>
          </p:cNvSpPr>
          <p:nvPr userDrawn="1"/>
        </p:nvSpPr>
        <p:spPr bwMode="auto">
          <a:xfrm>
            <a:off x="233069" y="517751"/>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6" name="Freeform 15"/>
          <p:cNvSpPr>
            <a:spLocks/>
          </p:cNvSpPr>
          <p:nvPr userDrawn="1"/>
        </p:nvSpPr>
        <p:spPr bwMode="auto">
          <a:xfrm>
            <a:off x="233069" y="223340"/>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0" name="Title Placeholder 1"/>
          <p:cNvSpPr>
            <a:spLocks noGrp="1"/>
          </p:cNvSpPr>
          <p:nvPr>
            <p:ph type="title"/>
          </p:nvPr>
        </p:nvSpPr>
        <p:spPr>
          <a:xfrm>
            <a:off x="277832" y="117018"/>
            <a:ext cx="8494504" cy="891939"/>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71074139"/>
      </p:ext>
    </p:extLst>
  </p:cSld>
  <p:clrMap bg1="lt1" tx1="dk1" bg2="lt2" tx2="dk2" accent1="accent1" accent2="accent2" accent3="accent3" accent4="accent4" accent5="accent5" accent6="accent6" hlink="hlink" folHlink="folHlink"/>
  <p:sldLayoutIdLst>
    <p:sldLayoutId id="2147483735" r:id="rId1"/>
    <p:sldLayoutId id="2147483728" r:id="rId2"/>
    <p:sldLayoutId id="2147483729" r:id="rId3"/>
    <p:sldLayoutId id="2147483730" r:id="rId4"/>
    <p:sldLayoutId id="2147483732" r:id="rId5"/>
    <p:sldLayoutId id="2147483765" r:id="rId6"/>
    <p:sldLayoutId id="2147483766" r:id="rId7"/>
    <p:sldLayoutId id="2147483768" r:id="rId8"/>
    <p:sldLayoutId id="2147483769" r:id="rId9"/>
    <p:sldLayoutId id="2147483776" r:id="rId10"/>
    <p:sldLayoutId id="214748377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lang="en-GB" sz="2600" b="0" kern="1200" cap="all" baseline="0" dirty="0">
          <a:solidFill>
            <a:schemeClr val="bg1"/>
          </a:solidFill>
          <a:effectLst>
            <a:innerShdw blurRad="63500" dist="50800" dir="16200000">
              <a:prstClr val="black">
                <a:alpha val="50000"/>
              </a:prstClr>
            </a:innerShdw>
          </a:effectLst>
          <a:latin typeface="Montreal-DemiBold" pitchFamily="2" charset="0"/>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bg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userDrawn="1">
          <p15:clr>
            <a:srgbClr val="F26B43"/>
          </p15:clr>
        </p15:guide>
        <p15:guide id="5" orient="horz" pos="2799">
          <p15:clr>
            <a:srgbClr val="F26B43"/>
          </p15:clr>
        </p15:guide>
        <p15:guide id="6" orient="horz" pos="605">
          <p15:clr>
            <a:srgbClr val="F26B43"/>
          </p15:clr>
        </p15:guide>
        <p15:guide id="7" pos="5611">
          <p15:clr>
            <a:srgbClr val="F26B43"/>
          </p15:clr>
        </p15:guide>
        <p15:guide id="0" pos="232" userDrawn="1">
          <p15:clr>
            <a:srgbClr val="F26B43"/>
          </p15:clr>
        </p15:guide>
        <p15:guide id="9" orient="horz" pos="2916" userDrawn="1">
          <p15:clr>
            <a:srgbClr val="F26B43"/>
          </p15:clr>
        </p15:guide>
        <p15:guide id="10" orient="horz" pos="310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p:cNvSpPr>
            <a:spLocks/>
          </p:cNvSpPr>
          <p:nvPr userDrawn="1"/>
        </p:nvSpPr>
        <p:spPr bwMode="auto">
          <a:xfrm>
            <a:off x="233069" y="517751"/>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5" name="Freeform 14"/>
          <p:cNvSpPr>
            <a:spLocks/>
          </p:cNvSpPr>
          <p:nvPr userDrawn="1"/>
        </p:nvSpPr>
        <p:spPr bwMode="auto">
          <a:xfrm>
            <a:off x="233069" y="223340"/>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Text Placeholder 2"/>
          <p:cNvSpPr>
            <a:spLocks noGrp="1"/>
          </p:cNvSpPr>
          <p:nvPr>
            <p:ph type="body" idx="1"/>
          </p:nvPr>
        </p:nvSpPr>
        <p:spPr>
          <a:xfrm>
            <a:off x="277832" y="1370014"/>
            <a:ext cx="8488652" cy="307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698123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56847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pic>
        <p:nvPicPr>
          <p:cNvPr id="71" name="Picture 7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0046" y="4629817"/>
            <a:ext cx="717862" cy="308167"/>
          </a:xfrm>
          <a:prstGeom prst="rect">
            <a:avLst/>
          </a:prstGeom>
        </p:spPr>
      </p:pic>
      <p:cxnSp>
        <p:nvCxnSpPr>
          <p:cNvPr id="72" name="Straight Connector 71"/>
          <p:cNvCxnSpPr/>
          <p:nvPr userDrawn="1"/>
        </p:nvCxnSpPr>
        <p:spPr>
          <a:xfrm>
            <a:off x="233069" y="4500563"/>
            <a:ext cx="8668543" cy="0"/>
          </a:xfrm>
          <a:prstGeom prst="line">
            <a:avLst/>
          </a:prstGeom>
          <a:ln w="22225">
            <a:solidFill>
              <a:schemeClr val="accent3"/>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77832" y="117018"/>
            <a:ext cx="8494504" cy="891939"/>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887536231"/>
      </p:ext>
    </p:extLst>
  </p:cSld>
  <p:clrMap bg1="lt1" tx1="dk1" bg2="lt2" tx2="dk2" accent1="accent1" accent2="accent2" accent3="accent3" accent4="accent4" accent5="accent5" accent6="accent6" hlink="hlink" folHlink="folHlink"/>
  <p:sldLayoutIdLst>
    <p:sldLayoutId id="2147483762" r:id="rId1"/>
    <p:sldLayoutId id="2147483760" r:id="rId2"/>
    <p:sldLayoutId id="2147483739" r:id="rId3"/>
    <p:sldLayoutId id="2147483740" r:id="rId4"/>
    <p:sldLayoutId id="2147483741" r:id="rId5"/>
    <p:sldLayoutId id="2147483742"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lang="en-GB" sz="2600" b="0" kern="1200" cap="all" baseline="0" dirty="0">
          <a:solidFill>
            <a:schemeClr val="bg1"/>
          </a:solidFill>
          <a:effectLst>
            <a:innerShdw blurRad="63500" dist="50800" dir="16200000">
              <a:prstClr val="black">
                <a:alpha val="50000"/>
              </a:prstClr>
            </a:innerShdw>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accent3"/>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accent3"/>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accent3"/>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accent3"/>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accent3"/>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p15:clr>
            <a:srgbClr val="F26B43"/>
          </p15:clr>
        </p15:guide>
        <p15:guide id="5" orient="horz" pos="2799">
          <p15:clr>
            <a:srgbClr val="F26B43"/>
          </p15:clr>
        </p15:guide>
        <p15:guide id="6" orient="horz" pos="605">
          <p15:clr>
            <a:srgbClr val="F26B43"/>
          </p15:clr>
        </p15:guide>
        <p15:guide id="7" pos="5611">
          <p15:clr>
            <a:srgbClr val="F26B43"/>
          </p15:clr>
        </p15:guide>
        <p15:guide id="8" pos="232">
          <p15:clr>
            <a:srgbClr val="F26B43"/>
          </p15:clr>
        </p15:guide>
        <p15:guide id="9" orient="horz" pos="2916">
          <p15:clr>
            <a:srgbClr val="F26B43"/>
          </p15:clr>
        </p15:guide>
        <p15:guide id="10" orient="horz" pos="310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p:cNvSpPr>
            <a:spLocks/>
          </p:cNvSpPr>
          <p:nvPr userDrawn="1"/>
        </p:nvSpPr>
        <p:spPr bwMode="auto">
          <a:xfrm>
            <a:off x="233069" y="517751"/>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5" name="Freeform 14"/>
          <p:cNvSpPr>
            <a:spLocks/>
          </p:cNvSpPr>
          <p:nvPr userDrawn="1"/>
        </p:nvSpPr>
        <p:spPr bwMode="auto">
          <a:xfrm>
            <a:off x="233069" y="223340"/>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Text Placeholder 2"/>
          <p:cNvSpPr>
            <a:spLocks noGrp="1"/>
          </p:cNvSpPr>
          <p:nvPr>
            <p:ph type="body" idx="1"/>
          </p:nvPr>
        </p:nvSpPr>
        <p:spPr>
          <a:xfrm>
            <a:off x="277832" y="1370014"/>
            <a:ext cx="8488652" cy="307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698123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56847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pic>
        <p:nvPicPr>
          <p:cNvPr id="71" name="Picture 7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40046" y="4629817"/>
            <a:ext cx="717862" cy="308167"/>
          </a:xfrm>
          <a:prstGeom prst="rect">
            <a:avLst/>
          </a:prstGeom>
        </p:spPr>
      </p:pic>
      <p:cxnSp>
        <p:nvCxnSpPr>
          <p:cNvPr id="72" name="Straight Connector 71"/>
          <p:cNvCxnSpPr/>
          <p:nvPr userDrawn="1"/>
        </p:nvCxnSpPr>
        <p:spPr>
          <a:xfrm>
            <a:off x="233069" y="4500563"/>
            <a:ext cx="8668543" cy="0"/>
          </a:xfrm>
          <a:prstGeom prst="line">
            <a:avLst/>
          </a:prstGeom>
          <a:ln w="22225">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77832" y="117018"/>
            <a:ext cx="8494504" cy="891939"/>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755594086"/>
      </p:ext>
    </p:extLst>
  </p:cSld>
  <p:clrMap bg1="lt1" tx1="dk1" bg2="lt2" tx2="dk2" accent1="accent1" accent2="accent2" accent3="accent3" accent4="accent4" accent5="accent5" accent6="accent6" hlink="hlink" folHlink="folHlink"/>
  <p:sldLayoutIdLst>
    <p:sldLayoutId id="2147483763" r:id="rId1"/>
    <p:sldLayoutId id="2147483747" r:id="rId2"/>
    <p:sldLayoutId id="2147483748" r:id="rId3"/>
    <p:sldLayoutId id="2147483749" r:id="rId4"/>
    <p:sldLayoutId id="2147483750" r:id="rId5"/>
    <p:sldLayoutId id="2147483751"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lang="en-GB" sz="2600" b="0" kern="1200" cap="all" baseline="0" dirty="0">
          <a:solidFill>
            <a:schemeClr val="bg1"/>
          </a:solidFill>
          <a:effectLst>
            <a:innerShdw blurRad="63500" dist="50800" dir="16200000">
              <a:prstClr val="black">
                <a:alpha val="50000"/>
              </a:prstClr>
            </a:innerShdw>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accent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p15:clr>
            <a:srgbClr val="F26B43"/>
          </p15:clr>
        </p15:guide>
        <p15:guide id="5" orient="horz" pos="2799">
          <p15:clr>
            <a:srgbClr val="F26B43"/>
          </p15:clr>
        </p15:guide>
        <p15:guide id="6" orient="horz" pos="605">
          <p15:clr>
            <a:srgbClr val="F26B43"/>
          </p15:clr>
        </p15:guide>
        <p15:guide id="7" pos="5611">
          <p15:clr>
            <a:srgbClr val="F26B43"/>
          </p15:clr>
        </p15:guide>
        <p15:guide id="8" pos="232">
          <p15:clr>
            <a:srgbClr val="F26B43"/>
          </p15:clr>
        </p15:guide>
        <p15:guide id="9" orient="horz" pos="2916">
          <p15:clr>
            <a:srgbClr val="F26B43"/>
          </p15:clr>
        </p15:guide>
        <p15:guide id="10" orient="horz" pos="310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Freeform 10"/>
          <p:cNvSpPr>
            <a:spLocks/>
          </p:cNvSpPr>
          <p:nvPr userDrawn="1"/>
        </p:nvSpPr>
        <p:spPr bwMode="auto">
          <a:xfrm>
            <a:off x="233069" y="517751"/>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15" name="Freeform 14"/>
          <p:cNvSpPr>
            <a:spLocks/>
          </p:cNvSpPr>
          <p:nvPr userDrawn="1"/>
        </p:nvSpPr>
        <p:spPr bwMode="auto">
          <a:xfrm>
            <a:off x="233069" y="223340"/>
            <a:ext cx="8668543" cy="442912"/>
          </a:xfrm>
          <a:custGeom>
            <a:avLst/>
            <a:gdLst>
              <a:gd name="T0" fmla="*/ 5257 w 5313"/>
              <a:gd name="T1" fmla="*/ 0 h 269"/>
              <a:gd name="T2" fmla="*/ 3721 w 5313"/>
              <a:gd name="T3" fmla="*/ 0 h 269"/>
              <a:gd name="T4" fmla="*/ 1592 w 5313"/>
              <a:gd name="T5" fmla="*/ 0 h 269"/>
              <a:gd name="T6" fmla="*/ 87 w 5313"/>
              <a:gd name="T7" fmla="*/ 0 h 269"/>
              <a:gd name="T8" fmla="*/ 87 w 5313"/>
              <a:gd name="T9" fmla="*/ 0 h 269"/>
              <a:gd name="T10" fmla="*/ 0 w 5313"/>
              <a:gd name="T11" fmla="*/ 0 h 269"/>
              <a:gd name="T12" fmla="*/ 0 w 5313"/>
              <a:gd name="T13" fmla="*/ 56 h 269"/>
              <a:gd name="T14" fmla="*/ 0 w 5313"/>
              <a:gd name="T15" fmla="*/ 74 h 269"/>
              <a:gd name="T16" fmla="*/ 0 w 5313"/>
              <a:gd name="T17" fmla="*/ 90 h 269"/>
              <a:gd name="T18" fmla="*/ 0 w 5313"/>
              <a:gd name="T19" fmla="*/ 130 h 269"/>
              <a:gd name="T20" fmla="*/ 0 w 5313"/>
              <a:gd name="T21" fmla="*/ 139 h 269"/>
              <a:gd name="T22" fmla="*/ 0 w 5313"/>
              <a:gd name="T23" fmla="*/ 170 h 269"/>
              <a:gd name="T24" fmla="*/ 0 w 5313"/>
              <a:gd name="T25" fmla="*/ 213 h 269"/>
              <a:gd name="T26" fmla="*/ 56 w 5313"/>
              <a:gd name="T27" fmla="*/ 269 h 269"/>
              <a:gd name="T28" fmla="*/ 1592 w 5313"/>
              <a:gd name="T29" fmla="*/ 269 h 269"/>
              <a:gd name="T30" fmla="*/ 3721 w 5313"/>
              <a:gd name="T31" fmla="*/ 269 h 269"/>
              <a:gd name="T32" fmla="*/ 5257 w 5313"/>
              <a:gd name="T33" fmla="*/ 269 h 269"/>
              <a:gd name="T34" fmla="*/ 5313 w 5313"/>
              <a:gd name="T35" fmla="*/ 213 h 269"/>
              <a:gd name="T36" fmla="*/ 5313 w 5313"/>
              <a:gd name="T37" fmla="*/ 195 h 269"/>
              <a:gd name="T38" fmla="*/ 5313 w 5313"/>
              <a:gd name="T39" fmla="*/ 139 h 269"/>
              <a:gd name="T40" fmla="*/ 5313 w 5313"/>
              <a:gd name="T41" fmla="*/ 130 h 269"/>
              <a:gd name="T42" fmla="*/ 5313 w 5313"/>
              <a:gd name="T43" fmla="*/ 99 h 269"/>
              <a:gd name="T44" fmla="*/ 5313 w 5313"/>
              <a:gd name="T45" fmla="*/ 56 h 269"/>
              <a:gd name="T46" fmla="*/ 5257 w 5313"/>
              <a:gd name="T47"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313" h="269">
                <a:moveTo>
                  <a:pt x="5257" y="0"/>
                </a:moveTo>
                <a:cubicBezTo>
                  <a:pt x="3721" y="0"/>
                  <a:pt x="3721" y="0"/>
                  <a:pt x="3721" y="0"/>
                </a:cubicBezTo>
                <a:cubicBezTo>
                  <a:pt x="1592" y="0"/>
                  <a:pt x="1592" y="0"/>
                  <a:pt x="1592" y="0"/>
                </a:cubicBezTo>
                <a:cubicBezTo>
                  <a:pt x="477" y="0"/>
                  <a:pt x="171" y="0"/>
                  <a:pt x="87" y="0"/>
                </a:cubicBezTo>
                <a:cubicBezTo>
                  <a:pt x="87" y="0"/>
                  <a:pt x="87" y="0"/>
                  <a:pt x="87" y="0"/>
                </a:cubicBezTo>
                <a:cubicBezTo>
                  <a:pt x="0" y="0"/>
                  <a:pt x="0" y="0"/>
                  <a:pt x="0" y="0"/>
                </a:cubicBezTo>
                <a:cubicBezTo>
                  <a:pt x="0" y="56"/>
                  <a:pt x="0" y="56"/>
                  <a:pt x="0" y="56"/>
                </a:cubicBezTo>
                <a:cubicBezTo>
                  <a:pt x="0" y="63"/>
                  <a:pt x="0" y="69"/>
                  <a:pt x="0" y="74"/>
                </a:cubicBezTo>
                <a:cubicBezTo>
                  <a:pt x="0" y="80"/>
                  <a:pt x="0" y="85"/>
                  <a:pt x="0" y="90"/>
                </a:cubicBezTo>
                <a:cubicBezTo>
                  <a:pt x="0" y="130"/>
                  <a:pt x="0" y="130"/>
                  <a:pt x="0" y="130"/>
                </a:cubicBezTo>
                <a:cubicBezTo>
                  <a:pt x="0" y="133"/>
                  <a:pt x="0" y="136"/>
                  <a:pt x="0" y="139"/>
                </a:cubicBezTo>
                <a:cubicBezTo>
                  <a:pt x="0" y="170"/>
                  <a:pt x="0" y="170"/>
                  <a:pt x="0" y="170"/>
                </a:cubicBezTo>
                <a:cubicBezTo>
                  <a:pt x="0" y="213"/>
                  <a:pt x="0" y="213"/>
                  <a:pt x="0" y="213"/>
                </a:cubicBezTo>
                <a:cubicBezTo>
                  <a:pt x="0" y="243"/>
                  <a:pt x="25" y="269"/>
                  <a:pt x="56" y="269"/>
                </a:cubicBezTo>
                <a:cubicBezTo>
                  <a:pt x="1592" y="269"/>
                  <a:pt x="1592" y="269"/>
                  <a:pt x="1592" y="269"/>
                </a:cubicBezTo>
                <a:cubicBezTo>
                  <a:pt x="3721" y="269"/>
                  <a:pt x="3721" y="269"/>
                  <a:pt x="3721" y="269"/>
                </a:cubicBezTo>
                <a:cubicBezTo>
                  <a:pt x="5257" y="269"/>
                  <a:pt x="5257" y="269"/>
                  <a:pt x="5257" y="269"/>
                </a:cubicBezTo>
                <a:cubicBezTo>
                  <a:pt x="5288" y="269"/>
                  <a:pt x="5313" y="243"/>
                  <a:pt x="5313" y="213"/>
                </a:cubicBezTo>
                <a:cubicBezTo>
                  <a:pt x="5313" y="207"/>
                  <a:pt x="5313" y="201"/>
                  <a:pt x="5313" y="195"/>
                </a:cubicBezTo>
                <a:cubicBezTo>
                  <a:pt x="5313" y="164"/>
                  <a:pt x="5313" y="148"/>
                  <a:pt x="5313" y="139"/>
                </a:cubicBezTo>
                <a:cubicBezTo>
                  <a:pt x="5313" y="130"/>
                  <a:pt x="5313" y="130"/>
                  <a:pt x="5313" y="130"/>
                </a:cubicBezTo>
                <a:cubicBezTo>
                  <a:pt x="5313" y="99"/>
                  <a:pt x="5313" y="99"/>
                  <a:pt x="5313" y="99"/>
                </a:cubicBezTo>
                <a:cubicBezTo>
                  <a:pt x="5313" y="56"/>
                  <a:pt x="5313" y="56"/>
                  <a:pt x="5313" y="56"/>
                </a:cubicBezTo>
                <a:cubicBezTo>
                  <a:pt x="5313" y="26"/>
                  <a:pt x="5288" y="0"/>
                  <a:pt x="5257"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solidFill>
                <a:schemeClr val="lt1"/>
              </a:solidFill>
            </a:endParaRPr>
          </a:p>
        </p:txBody>
      </p:sp>
      <p:sp>
        <p:nvSpPr>
          <p:cNvPr id="3" name="Text Placeholder 2"/>
          <p:cNvSpPr>
            <a:spLocks noGrp="1"/>
          </p:cNvSpPr>
          <p:nvPr>
            <p:ph type="body" idx="1"/>
          </p:nvPr>
        </p:nvSpPr>
        <p:spPr>
          <a:xfrm>
            <a:off x="277832" y="1370014"/>
            <a:ext cx="8488652" cy="3073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6981234" y="4718715"/>
            <a:ext cx="1585114" cy="274637"/>
          </a:xfrm>
          <a:prstGeom prst="rect">
            <a:avLst/>
          </a:prstGeom>
        </p:spPr>
        <p:txBody>
          <a:bodyPr vert="horz" lIns="91440" tIns="45720" rIns="91440" bIns="45720" rtlCol="0" anchor="ctr"/>
          <a:lstStyle>
            <a:lvl1pPr algn="r">
              <a:defRPr sz="800">
                <a:solidFill>
                  <a:schemeClr val="tx2"/>
                </a:solidFill>
              </a:defRPr>
            </a:lvl1pPr>
          </a:lstStyle>
          <a:p>
            <a:endParaRPr lang="en-GB" dirty="0"/>
          </a:p>
        </p:txBody>
      </p:sp>
      <p:sp>
        <p:nvSpPr>
          <p:cNvPr id="6" name="Slide Number Placeholder 5"/>
          <p:cNvSpPr>
            <a:spLocks noGrp="1"/>
          </p:cNvSpPr>
          <p:nvPr>
            <p:ph type="sldNum" sz="quarter" idx="4"/>
          </p:nvPr>
        </p:nvSpPr>
        <p:spPr>
          <a:xfrm>
            <a:off x="8568472" y="4718715"/>
            <a:ext cx="396016" cy="274637"/>
          </a:xfrm>
          <a:prstGeom prst="rect">
            <a:avLst/>
          </a:prstGeom>
        </p:spPr>
        <p:txBody>
          <a:bodyPr vert="horz" lIns="91440" tIns="45720" rIns="91440" bIns="45720" rtlCol="0" anchor="ctr"/>
          <a:lstStyle>
            <a:lvl1pPr algn="r">
              <a:defRPr sz="800" b="0">
                <a:solidFill>
                  <a:schemeClr val="tx2"/>
                </a:solidFill>
              </a:defRPr>
            </a:lvl1pPr>
          </a:lstStyle>
          <a:p>
            <a:fld id="{4E406AB4-22D1-4ABB-99CF-8A54ADA954A2}" type="slidenum">
              <a:rPr lang="en-GB" smtClean="0"/>
              <a:pPr/>
              <a:t>‹#›</a:t>
            </a:fld>
            <a:endParaRPr lang="en-GB" dirty="0"/>
          </a:p>
        </p:txBody>
      </p:sp>
      <p:pic>
        <p:nvPicPr>
          <p:cNvPr id="71" name="Picture 7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40046" y="4629817"/>
            <a:ext cx="717862" cy="308167"/>
          </a:xfrm>
          <a:prstGeom prst="rect">
            <a:avLst/>
          </a:prstGeom>
        </p:spPr>
      </p:pic>
      <p:cxnSp>
        <p:nvCxnSpPr>
          <p:cNvPr id="72" name="Straight Connector 71"/>
          <p:cNvCxnSpPr/>
          <p:nvPr userDrawn="1"/>
        </p:nvCxnSpPr>
        <p:spPr>
          <a:xfrm>
            <a:off x="233069" y="4500563"/>
            <a:ext cx="8668543"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277832" y="117018"/>
            <a:ext cx="8494504" cy="891939"/>
          </a:xfrm>
          <a:prstGeom prst="rect">
            <a:avLst/>
          </a:prstGeom>
        </p:spPr>
        <p:txBody>
          <a:bodyPr vert="horz" lIns="91440" tIns="45720" rIns="91440" bIns="45720" rtlCol="0" anchor="b">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47115819"/>
      </p:ext>
    </p:extLst>
  </p:cSld>
  <p:clrMap bg1="lt1" tx1="dk1" bg2="lt2" tx2="dk2" accent1="accent1" accent2="accent2" accent3="accent3" accent4="accent4" accent5="accent5" accent6="accent6" hlink="hlink" folHlink="folHlink"/>
  <p:sldLayoutIdLst>
    <p:sldLayoutId id="2147483764" r:id="rId1"/>
    <p:sldLayoutId id="2147483755" r:id="rId2"/>
    <p:sldLayoutId id="2147483756" r:id="rId3"/>
    <p:sldLayoutId id="2147483757" r:id="rId4"/>
    <p:sldLayoutId id="2147483758"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lang="en-GB" sz="2600" b="0" kern="1200" cap="all" baseline="0" dirty="0">
          <a:solidFill>
            <a:schemeClr val="bg1"/>
          </a:solidFill>
          <a:effectLst>
            <a:innerShdw blurRad="63500" dist="50800" dir="16200000">
              <a:prstClr val="black">
                <a:alpha val="50000"/>
              </a:prstClr>
            </a:innerShdw>
          </a:effectLst>
          <a:latin typeface="+mj-lt"/>
          <a:ea typeface="+mj-ea"/>
          <a:cs typeface="+mj-cs"/>
        </a:defRPr>
      </a:lvl1pPr>
    </p:titleStyle>
    <p:body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accent6"/>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accent6"/>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accent6"/>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accent6"/>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accent6"/>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p15:clr>
            <a:srgbClr val="F26B43"/>
          </p15:clr>
        </p15:guide>
        <p15:guide id="2" pos="2880">
          <p15:clr>
            <a:srgbClr val="F26B43"/>
          </p15:clr>
        </p15:guide>
        <p15:guide id="3" pos="149">
          <p15:clr>
            <a:srgbClr val="F26B43"/>
          </p15:clr>
        </p15:guide>
        <p15:guide id="4" orient="horz" pos="922">
          <p15:clr>
            <a:srgbClr val="F26B43"/>
          </p15:clr>
        </p15:guide>
        <p15:guide id="5" orient="horz" pos="2799">
          <p15:clr>
            <a:srgbClr val="F26B43"/>
          </p15:clr>
        </p15:guide>
        <p15:guide id="6" orient="horz" pos="605">
          <p15:clr>
            <a:srgbClr val="F26B43"/>
          </p15:clr>
        </p15:guide>
        <p15:guide id="7" pos="5611">
          <p15:clr>
            <a:srgbClr val="F26B43"/>
          </p15:clr>
        </p15:guide>
        <p15:guide id="8" pos="232">
          <p15:clr>
            <a:srgbClr val="F26B43"/>
          </p15:clr>
        </p15:guide>
        <p15:guide id="9" orient="horz" pos="2916">
          <p15:clr>
            <a:srgbClr val="F26B43"/>
          </p15:clr>
        </p15:guide>
        <p15:guide id="10" orient="horz" pos="3103">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19.xml"/><Relationship Id="rId2"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oleObject" Target="../embeddings/Microsoft_Word_97_-_2004_Document1.doc"/><Relationship Id="rId5" Type="http://schemas.openxmlformats.org/officeDocument/2006/relationships/image" Target="../media/image14.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solas.ie/SolasPdfLibrary/VacancyOverview2015.pdf"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oleObject" Target="../embeddings/oleObject1.bin"/><Relationship Id="rId5" Type="http://schemas.openxmlformats.org/officeDocument/2006/relationships/image" Target="../media/image19.png"/><Relationship Id="rId1" Type="http://schemas.openxmlformats.org/officeDocument/2006/relationships/vmlDrawing" Target="../drawings/vmlDrawing2.vml"/><Relationship Id="rId2"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1" Type="http://schemas.openxmlformats.org/officeDocument/2006/relationships/diagramColors" Target="../diagrams/colors8.xml"/><Relationship Id="rId12"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8" Type="http://schemas.openxmlformats.org/officeDocument/2006/relationships/diagramData" Target="../diagrams/data8.xml"/><Relationship Id="rId9" Type="http://schemas.openxmlformats.org/officeDocument/2006/relationships/diagramLayout" Target="../diagrams/layout8.xml"/><Relationship Id="rId10" Type="http://schemas.openxmlformats.org/officeDocument/2006/relationships/diagramQuickStyle" Target="../diagrams/quickStyle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2.xml.rels><?xml version="1.0" encoding="UTF-8" standalone="yes"?>
<Relationships xmlns="http://schemas.openxmlformats.org/package/2006/relationships"><Relationship Id="rId3" Type="http://schemas.openxmlformats.org/officeDocument/2006/relationships/hyperlink" Target="http://www.profesijupasaule.lv/" TargetMode="External"/><Relationship Id="rId4"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jpg"/></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56.xml.rels><?xml version="1.0" encoding="UTF-8" standalone="yes"?>
<Relationships xmlns="http://schemas.openxmlformats.org/package/2006/relationships"><Relationship Id="rId3" Type="http://schemas.openxmlformats.org/officeDocument/2006/relationships/hyperlink" Target="https://www.etf.europa.eu/en/publications-and-resources/publications/developing-skills-foresights-scenarios-and-forecasts-guide" TargetMode="External"/><Relationship Id="rId4" Type="http://schemas.openxmlformats.org/officeDocument/2006/relationships/hyperlink" Target="https://www.etf.europa.eu/en/publications-and-resources/publications/working-sectoral-level-guide-anticipating-and-matching" TargetMode="External"/><Relationship Id="rId5" Type="http://schemas.openxmlformats.org/officeDocument/2006/relationships/hyperlink" Target="https://www.etf.europa.eu/en/publications-and-resources/publications/role-employment-service-providers-guide-anticipating-and" TargetMode="External"/><Relationship Id="rId6" Type="http://schemas.openxmlformats.org/officeDocument/2006/relationships/hyperlink" Target="https://www.etf.europa.eu/en/publications-and-resources/publications/developing-and-running-establishment-skills-survey-guide" TargetMode="External"/><Relationship Id="rId7" Type="http://schemas.openxmlformats.org/officeDocument/2006/relationships/hyperlink" Target="https://www.etf.europa.eu/en/publications-and-resources/publications/carrying-out-tracer-studies-guide-anticipating-and-matching" TargetMode="External"/><Relationship Id="rId8" Type="http://schemas.openxmlformats.org/officeDocument/2006/relationships/image" Target="../media/image37.png"/><Relationship Id="rId9" Type="http://schemas.openxmlformats.org/officeDocument/2006/relationships/image" Target="../media/image33.png"/><Relationship Id="rId10"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hyperlink" Target="https://www.etf.europa.eu/en/publications-and-resources/publications/using-labour-market-information-guide-anticipating-and" TargetMode="External"/></Relationships>
</file>

<file path=ppt/slides/_rels/slide57.xml.rels><?xml version="1.0" encoding="UTF-8" standalone="yes"?>
<Relationships xmlns="http://schemas.openxmlformats.org/package/2006/relationships"><Relationship Id="rId3" Type="http://schemas.openxmlformats.org/officeDocument/2006/relationships/hyperlink" Target="https://www.etf.europa.eu/en/publications-and-resources/publications/skills-forecasts-matching-right-workers-and-skills-right" TargetMode="External"/><Relationship Id="rId4" Type="http://schemas.openxmlformats.org/officeDocument/2006/relationships/hyperlink" Target="https://www.etf.europa.eu/en/publications-and-resources/publications/skills-foresight-making-sense-emerging-labour-market-trends" TargetMode="External"/><Relationship Id="rId5" Type="http://schemas.openxmlformats.org/officeDocument/2006/relationships/hyperlink" Target="https://www.etf.europa.eu/en/publications-and-resources/publications/sector-based-skills-anticipation-making-sense-emerging" TargetMode="External"/><Relationship Id="rId6" Type="http://schemas.openxmlformats.org/officeDocument/2006/relationships/hyperlink" Target="https://www.etf.europa.eu/en/publications-and-resources/publications/employment-service-providers-developing-better-labour" TargetMode="External"/><Relationship Id="rId7" Type="http://schemas.openxmlformats.org/officeDocument/2006/relationships/hyperlink" Target="https://www.etf.europa.eu/en/publications-and-resources/publications/employer-surveys-producing-right-skills-right-employers-and" TargetMode="External"/><Relationship Id="rId8" Type="http://schemas.openxmlformats.org/officeDocument/2006/relationships/hyperlink" Target="https://www.etf.europa.eu/en/publications-and-resources/publications/tracer-studies-evaluating-impact-training-programmes" TargetMode="External"/><Relationship Id="rId9" Type="http://schemas.openxmlformats.org/officeDocument/2006/relationships/hyperlink" Target="https://www.etf.europa.eu/en/publications-and-resources/publications/labour-market-and-training-observatories-providing" TargetMode="External"/><Relationship Id="rId10" Type="http://schemas.openxmlformats.org/officeDocument/2006/relationships/image" Target="../media/image39.png"/><Relationship Id="rId11"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hyperlink" Target="https://www.etf.europa.eu/en/publications-and-resources/publications/labour-market-information-systems-collecting-information"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big-data-europe.eu/big-data-labour-market-impacts/" TargetMode="External"/><Relationship Id="rId4" Type="http://schemas.openxmlformats.org/officeDocument/2006/relationships/hyperlink" Target="http://www.crisp-org.it/" TargetMode="External"/><Relationship Id="rId5" Type="http://schemas.openxmlformats.org/officeDocument/2006/relationships/hyperlink" Target="https://link.springer.com/referenceworkentry/10.1007/978-3-319-63962-8_276-1" TargetMode="External"/><Relationship Id="rId6" Type="http://schemas.openxmlformats.org/officeDocument/2006/relationships/hyperlink" Target="http://skillspanorama.cedefop.europa.eu/en" TargetMode="External"/><Relationship Id="rId1" Type="http://schemas.openxmlformats.org/officeDocument/2006/relationships/slideLayout" Target="../slideLayouts/slideLayout2.xml"/><Relationship Id="rId2" Type="http://schemas.openxmlformats.org/officeDocument/2006/relationships/hyperlink" Target="https://2015.data-forum.eu/"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www.skillsireland.ie/" TargetMode="External"/><Relationship Id="rId4" Type="http://schemas.openxmlformats.org/officeDocument/2006/relationships/hyperlink" Target="http://www.solas.ie/SolasPdfLibrary/OccupationalEmploymentForecasts2013.pdf" TargetMode="External"/><Relationship Id="rId5" Type="http://schemas.openxmlformats.org/officeDocument/2006/relationships/hyperlink" Target="http://dares.travail-emploi.gouv.fr/dares-etudes-et-statistiques/" TargetMode="External"/><Relationship Id="rId1" Type="http://schemas.openxmlformats.org/officeDocument/2006/relationships/slideLayout" Target="../slideLayouts/slideLayout19.xml"/><Relationship Id="rId2" Type="http://schemas.openxmlformats.org/officeDocument/2006/relationships/hyperlink" Target="http://skillspanorama.cedefop.europa.eu/en"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hyperlink" Target="http://www.etf.europa.e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79512" y="3507854"/>
            <a:ext cx="6858000" cy="1008112"/>
          </a:xfrm>
        </p:spPr>
        <p:txBody>
          <a:bodyPr>
            <a:noAutofit/>
          </a:bodyPr>
          <a:lstStyle/>
          <a:p>
            <a:r>
              <a:rPr lang="it-IT" sz="1200" dirty="0" smtClean="0"/>
              <a:t>Eduarda Castel-Branco</a:t>
            </a:r>
          </a:p>
          <a:p>
            <a:r>
              <a:rPr lang="it-IT" sz="1200" dirty="0" smtClean="0"/>
              <a:t>28/02/2019</a:t>
            </a:r>
          </a:p>
        </p:txBody>
      </p:sp>
      <p:sp>
        <p:nvSpPr>
          <p:cNvPr id="3" name="Title 2"/>
          <p:cNvSpPr>
            <a:spLocks noGrp="1"/>
          </p:cNvSpPr>
          <p:nvPr>
            <p:ph type="ctrTitle"/>
          </p:nvPr>
        </p:nvSpPr>
        <p:spPr>
          <a:xfrm>
            <a:off x="179512" y="2139702"/>
            <a:ext cx="7632848" cy="1902067"/>
          </a:xfrm>
        </p:spPr>
        <p:txBody>
          <a:bodyPr>
            <a:normAutofit fontScale="90000"/>
          </a:bodyPr>
          <a:lstStyle/>
          <a:p>
            <a:r>
              <a:rPr lang="en-GB" sz="2900" b="1" dirty="0" smtClean="0"/>
              <a:t>Identifying and analysing skills and qualifications needs </a:t>
            </a:r>
            <a:br>
              <a:rPr lang="en-GB" sz="2900" b="1" dirty="0" smtClean="0"/>
            </a:br>
            <a:r>
              <a:rPr lang="en-GB" sz="2900" b="1" dirty="0" smtClean="0">
                <a:solidFill>
                  <a:srgbClr val="FF0000"/>
                </a:solidFill>
              </a:rPr>
              <a:t>a shared responsibility: </a:t>
            </a:r>
            <a:r>
              <a:rPr lang="en-GB" sz="2900" b="1" dirty="0" smtClean="0">
                <a:solidFill>
                  <a:srgbClr val="FF0000"/>
                </a:solidFill>
              </a:rPr>
              <a:t>we are all </a:t>
            </a:r>
            <a:r>
              <a:rPr lang="en-GB" sz="2900" b="1" dirty="0" smtClean="0">
                <a:solidFill>
                  <a:srgbClr val="FF0000"/>
                </a:solidFill>
              </a:rPr>
              <a:t>in</a:t>
            </a:r>
            <a:r>
              <a:rPr lang="en-GB" b="1" dirty="0" smtClean="0"/>
              <a:t/>
            </a:r>
            <a:br>
              <a:rPr lang="en-GB" b="1" dirty="0" smtClean="0"/>
            </a:br>
            <a:r>
              <a:rPr lang="en-GB" b="1" dirty="0" smtClean="0"/>
              <a:t/>
            </a:r>
            <a:br>
              <a:rPr lang="en-GB" b="1" dirty="0" smtClean="0"/>
            </a:br>
            <a:r>
              <a:rPr lang="en-GB" b="1" dirty="0" smtClean="0"/>
              <a:t>Ukraine</a:t>
            </a:r>
            <a:br>
              <a:rPr lang="en-GB" b="1" dirty="0" smtClean="0"/>
            </a:br>
            <a:endParaRPr lang="en-GB" sz="2000" b="1" dirty="0"/>
          </a:p>
        </p:txBody>
      </p:sp>
    </p:spTree>
    <p:extLst>
      <p:ext uri="{BB962C8B-B14F-4D97-AF65-F5344CB8AC3E}">
        <p14:creationId xmlns:p14="http://schemas.microsoft.com/office/powerpoint/2010/main" val="28976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23728" y="1275606"/>
            <a:ext cx="4608512" cy="2952328"/>
          </a:xfrm>
        </p:spPr>
        <p:style>
          <a:lnRef idx="2">
            <a:schemeClr val="dk1"/>
          </a:lnRef>
          <a:fillRef idx="1">
            <a:schemeClr val="lt1"/>
          </a:fillRef>
          <a:effectRef idx="0">
            <a:schemeClr val="dk1"/>
          </a:effectRef>
          <a:fontRef idx="minor">
            <a:schemeClr val="dk1"/>
          </a:fontRef>
        </p:style>
        <p:txBody>
          <a:bodyPr>
            <a:normAutofit/>
          </a:bodyPr>
          <a:lstStyle/>
          <a:p>
            <a:endParaRPr lang="en-US" sz="2200" cap="none" dirty="0" smtClean="0">
              <a:solidFill>
                <a:srgbClr val="0000FF"/>
              </a:solidFill>
            </a:endParaRPr>
          </a:p>
          <a:p>
            <a:pPr marL="457200" indent="-457200">
              <a:buFont typeface="Wingdings" charset="2"/>
              <a:buChar char="ü"/>
            </a:pPr>
            <a:r>
              <a:rPr lang="en-US" sz="3200" b="0" cap="none" dirty="0" smtClean="0">
                <a:solidFill>
                  <a:srgbClr val="0000FF"/>
                </a:solidFill>
              </a:rPr>
              <a:t>Skills anticipation and matching:</a:t>
            </a:r>
          </a:p>
          <a:p>
            <a:pPr marL="996950" lvl="3" indent="-457200">
              <a:buFont typeface="Wingdings" charset="2"/>
              <a:buChar char="Ø"/>
            </a:pPr>
            <a:r>
              <a:rPr lang="en-US" sz="3100" b="1" dirty="0" smtClean="0">
                <a:solidFill>
                  <a:schemeClr val="tx1"/>
                </a:solidFill>
              </a:rPr>
              <a:t>How?</a:t>
            </a:r>
          </a:p>
          <a:p>
            <a:endParaRPr lang="en-US" sz="2200" cap="none" dirty="0">
              <a:solidFill>
                <a:srgbClr val="0000FF"/>
              </a:solidFill>
            </a:endParaRPr>
          </a:p>
        </p:txBody>
      </p:sp>
      <p:sp>
        <p:nvSpPr>
          <p:cNvPr id="3" name="Slide Number Placeholder 2"/>
          <p:cNvSpPr>
            <a:spLocks noGrp="1"/>
          </p:cNvSpPr>
          <p:nvPr>
            <p:ph type="sldNum" sz="quarter" idx="12"/>
          </p:nvPr>
        </p:nvSpPr>
        <p:spPr/>
        <p:txBody>
          <a:bodyPr/>
          <a:lstStyle/>
          <a:p>
            <a:fld id="{4E406AB4-22D1-4ABB-99CF-8A54ADA954A2}" type="slidenum">
              <a:rPr lang="en-GB" smtClean="0"/>
              <a:t>10</a:t>
            </a:fld>
            <a:endParaRPr lang="en-GB" dirty="0"/>
          </a:p>
        </p:txBody>
      </p:sp>
      <p:sp>
        <p:nvSpPr>
          <p:cNvPr id="4" name="Title 3"/>
          <p:cNvSpPr>
            <a:spLocks noGrp="1"/>
          </p:cNvSpPr>
          <p:nvPr>
            <p:ph type="title"/>
          </p:nvPr>
        </p:nvSpPr>
        <p:spPr/>
        <p:txBody>
          <a:bodyPr>
            <a:normAutofit/>
          </a:bodyPr>
          <a:lstStyle/>
          <a:p>
            <a:r>
              <a:rPr lang="en-US" sz="2500" b="1" dirty="0" smtClean="0"/>
              <a:t>HOW?</a:t>
            </a:r>
            <a:endParaRPr lang="en-US" sz="2500" b="1" dirty="0"/>
          </a:p>
        </p:txBody>
      </p:sp>
    </p:spTree>
    <p:extLst>
      <p:ext uri="{BB962C8B-B14F-4D97-AF65-F5344CB8AC3E}">
        <p14:creationId xmlns:p14="http://schemas.microsoft.com/office/powerpoint/2010/main" val="3947560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11</a:t>
            </a:fld>
            <a:endParaRPr lang="en-GB"/>
          </a:p>
        </p:txBody>
      </p:sp>
      <p:sp>
        <p:nvSpPr>
          <p:cNvPr id="7" name="Content Placeholder 6"/>
          <p:cNvSpPr>
            <a:spLocks noGrp="1"/>
          </p:cNvSpPr>
          <p:nvPr>
            <p:ph idx="1"/>
          </p:nvPr>
        </p:nvSpPr>
        <p:spPr>
          <a:xfrm>
            <a:off x="467544" y="2211710"/>
            <a:ext cx="8352605" cy="1008112"/>
          </a:xfrm>
        </p:spPr>
        <p:txBody>
          <a:bodyPr>
            <a:normAutofit/>
          </a:bodyPr>
          <a:lstStyle/>
          <a:p>
            <a:endParaRPr lang="en-GB" sz="1400" cap="none" dirty="0"/>
          </a:p>
          <a:p>
            <a:endParaRPr lang="en-US" sz="1400" cap="none" dirty="0" smtClean="0"/>
          </a:p>
          <a:p>
            <a:endParaRPr lang="en-US" sz="1400" cap="none" dirty="0" smtClean="0"/>
          </a:p>
        </p:txBody>
      </p:sp>
      <p:graphicFrame>
        <p:nvGraphicFramePr>
          <p:cNvPr id="6" name="Diagram 5"/>
          <p:cNvGraphicFramePr/>
          <p:nvPr>
            <p:extLst>
              <p:ext uri="{D42A27DB-BD31-4B8C-83A1-F6EECF244321}">
                <p14:modId xmlns:p14="http://schemas.microsoft.com/office/powerpoint/2010/main" val="2451449788"/>
              </p:ext>
            </p:extLst>
          </p:nvPr>
        </p:nvGraphicFramePr>
        <p:xfrm>
          <a:off x="539552" y="654968"/>
          <a:ext cx="7848872" cy="4473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Up Ribbon 7"/>
          <p:cNvSpPr/>
          <p:nvPr/>
        </p:nvSpPr>
        <p:spPr>
          <a:xfrm rot="20261656">
            <a:off x="-86193" y="566834"/>
            <a:ext cx="3717029" cy="1229900"/>
          </a:xfrm>
          <a:prstGeom prst="ribbon2">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t>Evaluate system, improve, sustain</a:t>
            </a:r>
            <a:endParaRPr lang="en-US" dirty="0"/>
          </a:p>
        </p:txBody>
      </p:sp>
      <p:sp>
        <p:nvSpPr>
          <p:cNvPr id="9" name="TextBox 8"/>
          <p:cNvSpPr txBox="1"/>
          <p:nvPr/>
        </p:nvSpPr>
        <p:spPr>
          <a:xfrm>
            <a:off x="4355976" y="195486"/>
            <a:ext cx="4464496" cy="830997"/>
          </a:xfrm>
          <a:prstGeom prst="rect">
            <a:avLst/>
          </a:prstGeom>
          <a:noFill/>
        </p:spPr>
        <p:txBody>
          <a:bodyPr wrap="square" rtlCol="0">
            <a:spAutoFit/>
          </a:bodyPr>
          <a:lstStyle/>
          <a:p>
            <a:r>
              <a:rPr lang="en-US" sz="2400" dirty="0" smtClean="0"/>
              <a:t>Skills anticipation is complex and demanding but necessary</a:t>
            </a:r>
            <a:endParaRPr lang="en-US" sz="2400" dirty="0"/>
          </a:p>
        </p:txBody>
      </p:sp>
      <p:sp>
        <p:nvSpPr>
          <p:cNvPr id="10" name="TextBox 9"/>
          <p:cNvSpPr txBox="1"/>
          <p:nvPr/>
        </p:nvSpPr>
        <p:spPr>
          <a:xfrm>
            <a:off x="7452320" y="2139702"/>
            <a:ext cx="122413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All these elements are necessary</a:t>
            </a:r>
            <a:endParaRPr lang="en-US" dirty="0"/>
          </a:p>
        </p:txBody>
      </p:sp>
    </p:spTree>
    <p:extLst>
      <p:ext uri="{BB962C8B-B14F-4D97-AF65-F5344CB8AC3E}">
        <p14:creationId xmlns:p14="http://schemas.microsoft.com/office/powerpoint/2010/main" val="1079648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ircle(in)">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12</a:t>
            </a:fld>
            <a:endParaRPr lang="en-GB"/>
          </a:p>
        </p:txBody>
      </p:sp>
      <p:graphicFrame>
        <p:nvGraphicFramePr>
          <p:cNvPr id="6" name="Table 5"/>
          <p:cNvGraphicFramePr>
            <a:graphicFrameLocks noGrp="1"/>
          </p:cNvGraphicFramePr>
          <p:nvPr>
            <p:extLst>
              <p:ext uri="{D42A27DB-BD31-4B8C-83A1-F6EECF244321}">
                <p14:modId xmlns:p14="http://schemas.microsoft.com/office/powerpoint/2010/main" val="696254312"/>
              </p:ext>
            </p:extLst>
          </p:nvPr>
        </p:nvGraphicFramePr>
        <p:xfrm>
          <a:off x="251520" y="195486"/>
          <a:ext cx="8568952" cy="4824536"/>
        </p:xfrm>
        <a:graphic>
          <a:graphicData uri="http://schemas.openxmlformats.org/drawingml/2006/table">
            <a:tbl>
              <a:tblPr firstRow="1" bandRow="1">
                <a:tableStyleId>{7DF18680-E054-41AD-8BC1-D1AEF772440D}</a:tableStyleId>
              </a:tblPr>
              <a:tblGrid>
                <a:gridCol w="8568952"/>
              </a:tblGrid>
              <a:tr h="424342">
                <a:tc>
                  <a:txBody>
                    <a:bodyPr/>
                    <a:lstStyle/>
                    <a:p>
                      <a:r>
                        <a:rPr lang="en-US" sz="2000" dirty="0" smtClean="0"/>
                        <a:t>ETF</a:t>
                      </a:r>
                      <a:r>
                        <a:rPr lang="en-US" sz="2000" baseline="0" dirty="0" smtClean="0"/>
                        <a:t> Position on pr</a:t>
                      </a:r>
                      <a:r>
                        <a:rPr lang="en-US" sz="2000" dirty="0" smtClean="0"/>
                        <a:t>inciples</a:t>
                      </a:r>
                      <a:r>
                        <a:rPr lang="en-US" sz="2000" baseline="0" dirty="0" smtClean="0"/>
                        <a:t> of skills anticipation &amp; matching systems</a:t>
                      </a:r>
                      <a:endParaRPr lang="en-US" sz="2000" dirty="0"/>
                    </a:p>
                  </a:txBody>
                  <a:tcPr/>
                </a:tc>
              </a:tr>
              <a:tr h="798112">
                <a:tc>
                  <a:txBody>
                    <a:bodyPr/>
                    <a:lstStyle/>
                    <a:p>
                      <a:r>
                        <a:rPr lang="en-US" sz="2000" dirty="0" smtClean="0"/>
                        <a:t>1. An</a:t>
                      </a:r>
                      <a:r>
                        <a:rPr lang="en-US" sz="2000" baseline="0" dirty="0" smtClean="0"/>
                        <a:t> </a:t>
                      </a:r>
                      <a:r>
                        <a:rPr lang="en-US" sz="2000" u="sng" baseline="0" dirty="0" smtClean="0"/>
                        <a:t>integrated cycle of 3 functions</a:t>
                      </a:r>
                      <a:r>
                        <a:rPr lang="en-US" sz="2000" baseline="0" dirty="0" smtClean="0"/>
                        <a:t>: knowledge creation + dissemination to actors + deliberate action for matching </a:t>
                      </a:r>
                      <a:endParaRPr lang="en-US" sz="2000" dirty="0"/>
                    </a:p>
                  </a:txBody>
                  <a:tcPr/>
                </a:tc>
              </a:tr>
              <a:tr h="1403596">
                <a:tc>
                  <a:txBody>
                    <a:bodyPr/>
                    <a:lstStyle/>
                    <a:p>
                      <a:r>
                        <a:rPr lang="en-US" sz="2000" dirty="0" smtClean="0"/>
                        <a:t>2. </a:t>
                      </a:r>
                      <a:r>
                        <a:rPr lang="en-US" sz="2000" u="sng" dirty="0" smtClean="0"/>
                        <a:t>Collaboration</a:t>
                      </a:r>
                      <a:r>
                        <a:rPr lang="en-US" sz="2000" dirty="0" smtClean="0"/>
                        <a:t> – both </a:t>
                      </a:r>
                      <a:r>
                        <a:rPr lang="en-US" sz="2000" u="sng" dirty="0" smtClean="0"/>
                        <a:t>technical expertise </a:t>
                      </a:r>
                      <a:r>
                        <a:rPr lang="en-US" sz="2000" dirty="0" smtClean="0"/>
                        <a:t>and </a:t>
                      </a:r>
                      <a:r>
                        <a:rPr lang="en-US" sz="2000" u="sng" dirty="0" smtClean="0"/>
                        <a:t>institutional</a:t>
                      </a:r>
                      <a:r>
                        <a:rPr lang="en-US" sz="2000" u="sng" baseline="0" dirty="0" smtClean="0"/>
                        <a:t> processes </a:t>
                      </a:r>
                      <a:r>
                        <a:rPr lang="en-US" sz="2000" baseline="0" dirty="0" smtClean="0"/>
                        <a:t>at the </a:t>
                      </a:r>
                      <a:r>
                        <a:rPr lang="en-US" sz="2000" baseline="0" dirty="0" err="1" smtClean="0"/>
                        <a:t>centre</a:t>
                      </a:r>
                      <a:r>
                        <a:rPr lang="en-US" sz="2000" baseline="0" dirty="0" smtClean="0"/>
                        <a:t> of anticipation system.</a:t>
                      </a:r>
                    </a:p>
                    <a:p>
                      <a:r>
                        <a:rPr lang="en-US" sz="2000" baseline="0" dirty="0" smtClean="0"/>
                        <a:t>Networked approach for synergy; top-down and bottom-up interactions; involve users; target products for users’ needs</a:t>
                      </a:r>
                      <a:endParaRPr lang="en-US" sz="2000" dirty="0"/>
                    </a:p>
                  </a:txBody>
                  <a:tcPr/>
                </a:tc>
              </a:tr>
              <a:tr h="1077178">
                <a:tc>
                  <a:txBody>
                    <a:bodyPr/>
                    <a:lstStyle/>
                    <a:p>
                      <a:r>
                        <a:rPr lang="en-US" sz="2000" dirty="0" smtClean="0"/>
                        <a:t>3. </a:t>
                      </a:r>
                      <a:r>
                        <a:rPr lang="en-US" sz="2000" u="sng" dirty="0" smtClean="0"/>
                        <a:t>Mix of</a:t>
                      </a:r>
                      <a:r>
                        <a:rPr lang="en-US" sz="2000" u="sng" baseline="0" dirty="0" smtClean="0"/>
                        <a:t> approaches and methods</a:t>
                      </a:r>
                      <a:r>
                        <a:rPr lang="en-US" sz="2000" baseline="0" dirty="0" smtClean="0"/>
                        <a:t>: quantitative and qualitative; covering the long-medium-short term and macro-</a:t>
                      </a:r>
                      <a:r>
                        <a:rPr lang="en-US" sz="2000" baseline="0" dirty="0" err="1" smtClean="0"/>
                        <a:t>meso</a:t>
                      </a:r>
                      <a:r>
                        <a:rPr lang="en-US" sz="2000" baseline="0" dirty="0" smtClean="0"/>
                        <a:t>-micro dimensions. No one single solution and method – innovation</a:t>
                      </a:r>
                      <a:endParaRPr lang="en-US" sz="2000" b="1" dirty="0"/>
                    </a:p>
                  </a:txBody>
                  <a:tcPr/>
                </a:tc>
              </a:tr>
              <a:tr h="1121308">
                <a:tc>
                  <a:txBody>
                    <a:bodyPr/>
                    <a:lstStyle/>
                    <a:p>
                      <a:r>
                        <a:rPr lang="en-US" sz="2000" dirty="0" smtClean="0"/>
                        <a:t>4. </a:t>
                      </a:r>
                      <a:r>
                        <a:rPr lang="en-US" sz="2000" u="sng" dirty="0" smtClean="0"/>
                        <a:t>Reinforce</a:t>
                      </a:r>
                      <a:r>
                        <a:rPr lang="en-US" sz="2000" u="sng" baseline="0" dirty="0" smtClean="0"/>
                        <a:t> tools and methods, </a:t>
                      </a:r>
                      <a:r>
                        <a:rPr lang="en-US" sz="2000" baseline="0" dirty="0" smtClean="0"/>
                        <a:t>robustness of data, keep-up with new methodological developments (Big Data, use of administrative databases</a:t>
                      </a:r>
                      <a:r>
                        <a:rPr lang="mr-IN" sz="2000" baseline="0" dirty="0" smtClean="0"/>
                        <a:t>…</a:t>
                      </a:r>
                      <a:r>
                        <a:rPr lang="en-US" sz="2000" baseline="0" dirty="0" smtClean="0"/>
                        <a:t>)</a:t>
                      </a:r>
                      <a:endParaRPr lang="en-US" sz="2000" dirty="0"/>
                    </a:p>
                  </a:txBody>
                  <a:tcPr/>
                </a:tc>
              </a:tr>
            </a:tbl>
          </a:graphicData>
        </a:graphic>
      </p:graphicFrame>
    </p:spTree>
    <p:extLst>
      <p:ext uri="{BB962C8B-B14F-4D97-AF65-F5344CB8AC3E}">
        <p14:creationId xmlns:p14="http://schemas.microsoft.com/office/powerpoint/2010/main" val="1568822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13</a:t>
            </a:fld>
            <a:endParaRPr lang="en-GB" dirty="0"/>
          </a:p>
        </p:txBody>
      </p:sp>
      <p:sp>
        <p:nvSpPr>
          <p:cNvPr id="4" name="Title 3"/>
          <p:cNvSpPr>
            <a:spLocks noGrp="1"/>
          </p:cNvSpPr>
          <p:nvPr>
            <p:ph type="title"/>
          </p:nvPr>
        </p:nvSpPr>
        <p:spPr>
          <a:xfrm>
            <a:off x="277832" y="70127"/>
            <a:ext cx="8494504" cy="773432"/>
          </a:xfrm>
        </p:spPr>
        <p:txBody>
          <a:bodyPr>
            <a:normAutofit fontScale="90000"/>
          </a:bodyPr>
          <a:lstStyle/>
          <a:p>
            <a:r>
              <a:rPr lang="en-US" b="1" dirty="0" smtClean="0"/>
              <a:t>Unpacking: mix of Data sources and methods</a:t>
            </a:r>
            <a:endParaRPr lang="en-US" b="1" dirty="0"/>
          </a:p>
        </p:txBody>
      </p:sp>
      <p:graphicFrame>
        <p:nvGraphicFramePr>
          <p:cNvPr id="8" name="Table 7"/>
          <p:cNvGraphicFramePr>
            <a:graphicFrameLocks noGrp="1"/>
          </p:cNvGraphicFramePr>
          <p:nvPr>
            <p:extLst>
              <p:ext uri="{D42A27DB-BD31-4B8C-83A1-F6EECF244321}">
                <p14:modId xmlns:p14="http://schemas.microsoft.com/office/powerpoint/2010/main" val="1616606174"/>
              </p:ext>
            </p:extLst>
          </p:nvPr>
        </p:nvGraphicFramePr>
        <p:xfrm>
          <a:off x="251520" y="915566"/>
          <a:ext cx="8712968" cy="4185228"/>
        </p:xfrm>
        <a:graphic>
          <a:graphicData uri="http://schemas.openxmlformats.org/drawingml/2006/table">
            <a:tbl>
              <a:tblPr firstRow="1" bandRow="1">
                <a:tableStyleId>{10A1B5D5-9B99-4C35-A422-299274C87663}</a:tableStyleId>
              </a:tblPr>
              <a:tblGrid>
                <a:gridCol w="4832403"/>
                <a:gridCol w="3880565"/>
              </a:tblGrid>
              <a:tr h="436188">
                <a:tc>
                  <a:txBody>
                    <a:bodyPr/>
                    <a:lstStyle/>
                    <a:p>
                      <a:pPr algn="ctr"/>
                      <a:r>
                        <a:rPr lang="en-US" dirty="0" smtClean="0"/>
                        <a:t>Data</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dirty="0" smtClean="0"/>
                        <a:t>Analysis / methods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3668268">
                <a:tc>
                  <a:txBody>
                    <a:bodyPr/>
                    <a:lstStyle/>
                    <a:p>
                      <a:pPr marL="285750" lvl="0" indent="-285750">
                        <a:buFont typeface="Arial"/>
                        <a:buChar char="•"/>
                      </a:pPr>
                      <a:r>
                        <a:rPr lang="en-US" sz="2000" dirty="0" smtClean="0"/>
                        <a:t>Regular surveys statistical offices: LFS, households, business, wages</a:t>
                      </a:r>
                      <a:r>
                        <a:rPr lang="mr-IN" sz="2000" dirty="0" smtClean="0"/>
                        <a:t>…</a:t>
                      </a:r>
                      <a:endParaRPr lang="en-US" sz="2000" dirty="0" smtClean="0"/>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2000" dirty="0" smtClean="0"/>
                        <a:t>Administrative data: registers</a:t>
                      </a:r>
                    </a:p>
                    <a:p>
                      <a:pPr marL="285750" marR="0" lvl="0" indent="-285750" algn="l" defTabSz="914400" rtl="0" eaLnBrk="1" fontAlgn="auto" latinLnBrk="0" hangingPunct="1">
                        <a:lnSpc>
                          <a:spcPct val="100000"/>
                        </a:lnSpc>
                        <a:spcBef>
                          <a:spcPts val="0"/>
                        </a:spcBef>
                        <a:spcAft>
                          <a:spcPts val="0"/>
                        </a:spcAft>
                        <a:buClrTx/>
                        <a:buSzTx/>
                        <a:buFont typeface="Arial"/>
                        <a:buChar char="•"/>
                        <a:tabLst/>
                        <a:defRPr/>
                      </a:pPr>
                      <a:r>
                        <a:rPr lang="en-US" sz="2000" dirty="0" smtClean="0"/>
                        <a:t>Special surveys: employers; </a:t>
                      </a:r>
                      <a:r>
                        <a:rPr lang="en-US" sz="2000" baseline="0" dirty="0" smtClean="0"/>
                        <a:t>workers; </a:t>
                      </a:r>
                      <a:r>
                        <a:rPr lang="en-US" sz="2000" dirty="0" smtClean="0"/>
                        <a:t>graduates;</a:t>
                      </a:r>
                      <a:endParaRPr lang="en-US" sz="2000" baseline="0" dirty="0" smtClean="0"/>
                    </a:p>
                    <a:p>
                      <a:pPr marL="285750" lvl="0" indent="-285750">
                        <a:buFont typeface="Arial"/>
                        <a:buChar char="•"/>
                      </a:pPr>
                      <a:r>
                        <a:rPr lang="en-US" sz="2000" dirty="0" smtClean="0"/>
                        <a:t>Qualitative sources: in-depth interviews</a:t>
                      </a:r>
                    </a:p>
                    <a:p>
                      <a:pPr marL="285750" lvl="0" indent="-285750">
                        <a:buFont typeface="Arial"/>
                        <a:buChar char="•"/>
                      </a:pPr>
                      <a:r>
                        <a:rPr lang="en-US" sz="2000" dirty="0" smtClean="0"/>
                        <a:t>Job vacancies DBs, online portals</a:t>
                      </a:r>
                    </a:p>
                    <a:p>
                      <a:pPr marL="285750" lvl="0" indent="-285750">
                        <a:buFont typeface="Arial"/>
                        <a:buChar char="•"/>
                      </a:pPr>
                      <a:r>
                        <a:rPr lang="en-US" sz="2000" dirty="0" smtClean="0"/>
                        <a:t>Education statistical</a:t>
                      </a:r>
                      <a:r>
                        <a:rPr lang="en-US" sz="2000" baseline="0" dirty="0" smtClean="0"/>
                        <a:t> </a:t>
                      </a:r>
                      <a:r>
                        <a:rPr lang="en-US" sz="2000" dirty="0" smtClean="0"/>
                        <a:t>data (admission, graduates)</a:t>
                      </a:r>
                    </a:p>
                    <a:p>
                      <a:pPr marL="342900" lvl="0" indent="-342900">
                        <a:buFont typeface="Wingdings" charset="2"/>
                        <a:buChar char="Ø"/>
                      </a:pPr>
                      <a:r>
                        <a:rPr lang="en-US" sz="2000" b="1" u="sng" dirty="0" smtClean="0">
                          <a:solidFill>
                            <a:srgbClr val="FF0000"/>
                          </a:solidFill>
                        </a:rPr>
                        <a:t>In a word: </a:t>
                      </a:r>
                      <a:r>
                        <a:rPr lang="en-US" sz="2000" b="1" dirty="0" smtClean="0">
                          <a:solidFill>
                            <a:srgbClr val="FF0000"/>
                          </a:solidFill>
                        </a:rPr>
                        <a:t>“</a:t>
                      </a:r>
                      <a:r>
                        <a:rPr lang="en-US" sz="2000" b="1" dirty="0" err="1" smtClean="0">
                          <a:solidFill>
                            <a:srgbClr val="FF0000"/>
                          </a:solidFill>
                        </a:rPr>
                        <a:t>Labour</a:t>
                      </a:r>
                      <a:r>
                        <a:rPr lang="en-US" sz="2000" b="1" baseline="0" dirty="0" smtClean="0">
                          <a:solidFill>
                            <a:srgbClr val="FF0000"/>
                          </a:solidFill>
                        </a:rPr>
                        <a:t> market information and intelligence” (LMII)</a:t>
                      </a:r>
                      <a:endParaRPr lang="en-US" sz="2000" b="1" dirty="0" smtClean="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285750" indent="-285750">
                        <a:buFont typeface="Arial"/>
                        <a:buChar char="•"/>
                      </a:pPr>
                      <a:r>
                        <a:rPr lang="en-US" sz="2000" dirty="0" smtClean="0"/>
                        <a:t>Foresight (qualitative)</a:t>
                      </a:r>
                    </a:p>
                    <a:p>
                      <a:pPr marL="285750" indent="-285750">
                        <a:buFont typeface="Arial"/>
                        <a:buChar char="•"/>
                      </a:pPr>
                      <a:r>
                        <a:rPr lang="en-US" sz="2000" dirty="0" smtClean="0"/>
                        <a:t>Quantitative medium</a:t>
                      </a:r>
                      <a:r>
                        <a:rPr lang="en-US" sz="2000" baseline="0" dirty="0" smtClean="0"/>
                        <a:t> / </a:t>
                      </a:r>
                      <a:r>
                        <a:rPr lang="en-US" sz="2000" dirty="0" smtClean="0"/>
                        <a:t>long-term forecasting LM skills</a:t>
                      </a:r>
                      <a:endParaRPr lang="en-US" sz="2000" baseline="0" dirty="0" smtClean="0"/>
                    </a:p>
                    <a:p>
                      <a:pPr marL="285750" indent="-285750">
                        <a:buFont typeface="Arial"/>
                        <a:buChar char="•"/>
                      </a:pPr>
                      <a:r>
                        <a:rPr lang="en-US" sz="2000" dirty="0" smtClean="0"/>
                        <a:t>Scenario building on sectors’ development, prospects</a:t>
                      </a:r>
                    </a:p>
                    <a:p>
                      <a:pPr marL="285750" indent="-285750">
                        <a:buFont typeface="Arial"/>
                        <a:buChar char="•"/>
                      </a:pPr>
                      <a:r>
                        <a:rPr lang="en-US" sz="2000" dirty="0" smtClean="0"/>
                        <a:t>Analysis of skill mismatch (various types)</a:t>
                      </a:r>
                    </a:p>
                    <a:p>
                      <a:pPr marL="285750" indent="-285750">
                        <a:buFont typeface="Arial"/>
                        <a:buChar char="•"/>
                      </a:pPr>
                      <a:r>
                        <a:rPr lang="en-US" sz="2000" dirty="0" smtClean="0"/>
                        <a:t>Use of Big</a:t>
                      </a:r>
                      <a:r>
                        <a:rPr lang="en-US" sz="2000" baseline="0" dirty="0" smtClean="0"/>
                        <a:t> Data analytics</a:t>
                      </a:r>
                      <a:endParaRPr lang="en-US" sz="2000" dirty="0" smtClean="0"/>
                    </a:p>
                    <a:p>
                      <a:pPr marL="0" indent="0">
                        <a:buFont typeface="Arial"/>
                        <a:buNone/>
                      </a:pPr>
                      <a:endParaRPr lang="en-US" dirty="0" smtClean="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9" name="Oval 8"/>
          <p:cNvSpPr/>
          <p:nvPr/>
        </p:nvSpPr>
        <p:spPr>
          <a:xfrm>
            <a:off x="5796136" y="3867894"/>
            <a:ext cx="3370561" cy="1275606"/>
          </a:xfrm>
          <a:prstGeom prst="ellipse">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1600" u="sng" dirty="0" smtClean="0">
                <a:solidFill>
                  <a:srgbClr val="000000"/>
                </a:solidFill>
              </a:rPr>
              <a:t>Multi-disciplinary teams</a:t>
            </a:r>
            <a:r>
              <a:rPr lang="en-US" sz="1600" dirty="0" smtClean="0">
                <a:solidFill>
                  <a:srgbClr val="000000"/>
                </a:solidFill>
              </a:rPr>
              <a:t>: statistician; </a:t>
            </a:r>
            <a:r>
              <a:rPr lang="en-US" sz="1600" dirty="0" err="1" smtClean="0">
                <a:solidFill>
                  <a:srgbClr val="000000"/>
                </a:solidFill>
              </a:rPr>
              <a:t>labour</a:t>
            </a:r>
            <a:r>
              <a:rPr lang="en-US" sz="1600" dirty="0" smtClean="0">
                <a:solidFill>
                  <a:srgbClr val="000000"/>
                </a:solidFill>
              </a:rPr>
              <a:t> economist; sociologist; data analyst</a:t>
            </a:r>
            <a:r>
              <a:rPr lang="is-IS" sz="1600" dirty="0" smtClean="0">
                <a:solidFill>
                  <a:srgbClr val="000000"/>
                </a:solidFill>
              </a:rPr>
              <a:t>…</a:t>
            </a:r>
            <a:endParaRPr lang="en-US" sz="1600" dirty="0">
              <a:solidFill>
                <a:srgbClr val="000000"/>
              </a:solidFill>
            </a:endParaRPr>
          </a:p>
        </p:txBody>
      </p:sp>
    </p:spTree>
    <p:extLst>
      <p:ext uri="{BB962C8B-B14F-4D97-AF65-F5344CB8AC3E}">
        <p14:creationId xmlns:p14="http://schemas.microsoft.com/office/powerpoint/2010/main" val="179935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19088" y="206375"/>
            <a:ext cx="8429625" cy="174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Ctr="0" compatLnSpc="1">
            <a:prstTxWarp prst="textNoShape">
              <a:avLst/>
            </a:prstTxWarp>
            <a:normAutofit fontScale="90000"/>
          </a:bodyPr>
          <a:lstStyle/>
          <a:p>
            <a:pPr>
              <a:defRPr/>
            </a:pPr>
            <a:endParaRPr lang="en-US" cap="none" dirty="0">
              <a:latin typeface="Montreal-DemiBold" charset="0"/>
              <a:cs typeface="+mj-cs"/>
            </a:endParaRPr>
          </a:p>
        </p:txBody>
      </p:sp>
      <p:graphicFrame>
        <p:nvGraphicFramePr>
          <p:cNvPr id="13314" name="Object 3"/>
          <p:cNvGraphicFramePr>
            <a:graphicFrameLocks noGrp="1" noChangeAspect="1"/>
          </p:cNvGraphicFramePr>
          <p:nvPr>
            <p:ph type="body" idx="1"/>
            <p:extLst>
              <p:ext uri="{D42A27DB-BD31-4B8C-83A1-F6EECF244321}">
                <p14:modId xmlns:p14="http://schemas.microsoft.com/office/powerpoint/2010/main" val="469734911"/>
              </p:ext>
            </p:extLst>
          </p:nvPr>
        </p:nvGraphicFramePr>
        <p:xfrm>
          <a:off x="107504" y="0"/>
          <a:ext cx="8928992" cy="5029200"/>
        </p:xfrm>
        <a:graphic>
          <a:graphicData uri="http://schemas.openxmlformats.org/presentationml/2006/ole">
            <mc:AlternateContent xmlns:mc="http://schemas.openxmlformats.org/markup-compatibility/2006">
              <mc:Choice xmlns:v="urn:schemas-microsoft-com:vml" Requires="v">
                <p:oleObj spid="_x0000_s3244" name="Document" r:id="rId4" imgW="5151120" imgH="2667000" progId="Word.Document.8">
                  <p:embed/>
                </p:oleObj>
              </mc:Choice>
              <mc:Fallback>
                <p:oleObj name="Document" r:id="rId4" imgW="5151120" imgH="266700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0"/>
                        <a:ext cx="8928992" cy="5029200"/>
                      </a:xfrm>
                      <a:prstGeom prst="rect">
                        <a:avLst/>
                      </a:prstGeom>
                      <a:noFill/>
                      <a:ln>
                        <a:noFill/>
                      </a:ln>
                    </p:spPr>
                  </p:pic>
                </p:oleObj>
              </mc:Fallback>
            </mc:AlternateContent>
          </a:graphicData>
        </a:graphic>
      </p:graphicFrame>
      <p:sp>
        <p:nvSpPr>
          <p:cNvPr id="4" name="Text Box 5"/>
          <p:cNvSpPr txBox="1">
            <a:spLocks noChangeArrowheads="1"/>
          </p:cNvSpPr>
          <p:nvPr/>
        </p:nvSpPr>
        <p:spPr bwMode="auto">
          <a:xfrm>
            <a:off x="5364163" y="4648200"/>
            <a:ext cx="3551237" cy="36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Arial" charset="0"/>
                <a:ea typeface="ＭＳ Ｐゴシック"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spcBef>
                <a:spcPct val="50000"/>
              </a:spcBef>
              <a:defRPr/>
            </a:pPr>
            <a:r>
              <a:rPr lang="en-US" i="1" dirty="0" smtClean="0"/>
              <a:t>Source: ETF Position Paper</a:t>
            </a:r>
          </a:p>
        </p:txBody>
      </p:sp>
    </p:spTree>
    <p:extLst>
      <p:ext uri="{BB962C8B-B14F-4D97-AF65-F5344CB8AC3E}">
        <p14:creationId xmlns:p14="http://schemas.microsoft.com/office/powerpoint/2010/main" val="205088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282" y="0"/>
            <a:ext cx="9212437" cy="5218044"/>
          </a:xfrm>
          <a:prstGeom prst="rect">
            <a:avLst/>
          </a:prstGeom>
          <a:solidFill>
            <a:srgbClr val="FFFF00"/>
          </a:solidFill>
          <a:ln>
            <a:noFill/>
          </a:ln>
          <a:extLst/>
        </p:spPr>
      </p:pic>
    </p:spTree>
    <p:extLst>
      <p:ext uri="{BB962C8B-B14F-4D97-AF65-F5344CB8AC3E}">
        <p14:creationId xmlns:p14="http://schemas.microsoft.com/office/powerpoint/2010/main" val="4121196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a:spLocks noGrp="1"/>
          </p:cNvSpPr>
          <p:nvPr>
            <p:ph type="title"/>
          </p:nvPr>
        </p:nvSpPr>
        <p:spPr>
          <a:xfrm>
            <a:off x="1259633" y="87474"/>
            <a:ext cx="7871107" cy="647700"/>
          </a:xfrm>
        </p:spPr>
        <p:style>
          <a:lnRef idx="2">
            <a:schemeClr val="accent2"/>
          </a:lnRef>
          <a:fillRef idx="1">
            <a:schemeClr val="lt1"/>
          </a:fillRef>
          <a:effectRef idx="0">
            <a:schemeClr val="accent2"/>
          </a:effectRef>
          <a:fontRef idx="minor">
            <a:schemeClr val="dk1"/>
          </a:fontRef>
        </p:style>
        <p:txBody>
          <a:bodyPr>
            <a:normAutofit/>
          </a:bodyPr>
          <a:lstStyle/>
          <a:p>
            <a:pPr>
              <a:defRPr/>
            </a:pPr>
            <a:r>
              <a:rPr lang="en-GB" b="1" dirty="0" smtClean="0"/>
              <a:t>Issues, challenges: summing-up...</a:t>
            </a:r>
            <a:endParaRPr lang="en-GB" b="1" dirty="0"/>
          </a:p>
        </p:txBody>
      </p:sp>
      <p:graphicFrame>
        <p:nvGraphicFramePr>
          <p:cNvPr id="3" name="Diagram 2"/>
          <p:cNvGraphicFramePr/>
          <p:nvPr>
            <p:extLst>
              <p:ext uri="{D42A27DB-BD31-4B8C-83A1-F6EECF244321}">
                <p14:modId xmlns:p14="http://schemas.microsoft.com/office/powerpoint/2010/main" val="50658993"/>
              </p:ext>
            </p:extLst>
          </p:nvPr>
        </p:nvGraphicFramePr>
        <p:xfrm>
          <a:off x="1043608" y="987574"/>
          <a:ext cx="7416824" cy="3998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descr="C:\Users\ERIN-DESKTOP\Desktop\141211\ETF_Torino_Process_PPT_011211\internal\slide_imgs\title.jpg"/>
          <p:cNvPicPr/>
          <p:nvPr/>
        </p:nvPicPr>
        <p:blipFill>
          <a:blip r:embed="rId7">
            <a:extLst>
              <a:ext uri="{28A0092B-C50C-407E-A947-70E740481C1C}">
                <a14:useLocalDpi xmlns:a14="http://schemas.microsoft.com/office/drawing/2010/main" val="0"/>
              </a:ext>
            </a:extLst>
          </a:blip>
          <a:srcRect r="65108" b="76250"/>
          <a:stretch>
            <a:fillRect/>
          </a:stretch>
        </p:blipFill>
        <p:spPr bwMode="auto">
          <a:xfrm>
            <a:off x="4784" y="141480"/>
            <a:ext cx="1254848" cy="580452"/>
          </a:xfrm>
          <a:prstGeom prst="rect">
            <a:avLst/>
          </a:prstGeom>
          <a:noFill/>
          <a:ln>
            <a:noFill/>
          </a:ln>
        </p:spPr>
      </p:pic>
    </p:spTree>
    <p:extLst>
      <p:ext uri="{BB962C8B-B14F-4D97-AF65-F5344CB8AC3E}">
        <p14:creationId xmlns:p14="http://schemas.microsoft.com/office/powerpoint/2010/main" val="369724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17</a:t>
            </a:fld>
            <a:endParaRPr lang="en-GB" dirty="0"/>
          </a:p>
        </p:txBody>
      </p:sp>
      <p:sp>
        <p:nvSpPr>
          <p:cNvPr id="4" name="Title 3"/>
          <p:cNvSpPr>
            <a:spLocks noGrp="1"/>
          </p:cNvSpPr>
          <p:nvPr>
            <p:ph type="title"/>
          </p:nvPr>
        </p:nvSpPr>
        <p:spPr>
          <a:xfrm>
            <a:off x="1259632" y="3723878"/>
            <a:ext cx="6912768" cy="864096"/>
          </a:xfrm>
        </p:spPr>
        <p:txBody>
          <a:bodyPr>
            <a:normAutofit/>
          </a:bodyPr>
          <a:lstStyle/>
          <a:p>
            <a:pPr algn="ctr"/>
            <a:r>
              <a:rPr lang="en-US" sz="2800" b="1" dirty="0" smtClean="0">
                <a:solidFill>
                  <a:srgbClr val="FF0000"/>
                </a:solidFill>
              </a:rPr>
              <a:t>Cases, models</a:t>
            </a:r>
            <a:br>
              <a:rPr lang="en-US" sz="2800" b="1" dirty="0" smtClean="0">
                <a:solidFill>
                  <a:srgbClr val="FF0000"/>
                </a:solidFill>
              </a:rPr>
            </a:br>
            <a:endParaRPr lang="en-US" sz="2800" b="1" dirty="0">
              <a:solidFill>
                <a:srgbClr val="FF0000"/>
              </a:solidFill>
            </a:endParaRPr>
          </a:p>
        </p:txBody>
      </p:sp>
      <p:sp>
        <p:nvSpPr>
          <p:cNvPr id="6" name="Content Placeholder 1"/>
          <p:cNvSpPr>
            <a:spLocks noGrp="1"/>
          </p:cNvSpPr>
          <p:nvPr>
            <p:ph idx="1"/>
          </p:nvPr>
        </p:nvSpPr>
        <p:spPr>
          <a:xfrm>
            <a:off x="1331641" y="1419622"/>
            <a:ext cx="6480720" cy="1800200"/>
          </a:xfrm>
        </p:spPr>
        <p:style>
          <a:lnRef idx="2">
            <a:schemeClr val="dk1"/>
          </a:lnRef>
          <a:fillRef idx="1">
            <a:schemeClr val="lt1"/>
          </a:fillRef>
          <a:effectRef idx="0">
            <a:schemeClr val="dk1"/>
          </a:effectRef>
          <a:fontRef idx="minor">
            <a:schemeClr val="dk1"/>
          </a:fontRef>
        </p:style>
        <p:txBody>
          <a:bodyPr>
            <a:normAutofit fontScale="85000" lnSpcReduction="10000"/>
          </a:bodyPr>
          <a:lstStyle/>
          <a:p>
            <a:endParaRPr lang="en-US" sz="2200" cap="none" dirty="0" smtClean="0">
              <a:solidFill>
                <a:srgbClr val="0000FF"/>
              </a:solidFill>
            </a:endParaRPr>
          </a:p>
          <a:p>
            <a:pPr marL="457200" indent="-457200">
              <a:buFont typeface="Wingdings" charset="2"/>
              <a:buChar char="ü"/>
            </a:pPr>
            <a:r>
              <a:rPr lang="en-US" sz="3600" b="0" cap="none" dirty="0" smtClean="0">
                <a:solidFill>
                  <a:srgbClr val="0000FF"/>
                </a:solidFill>
              </a:rPr>
              <a:t>Skills anticipation and matching:</a:t>
            </a:r>
          </a:p>
          <a:p>
            <a:pPr marL="819150" lvl="2" indent="-457200">
              <a:buFont typeface="Wingdings" charset="2"/>
              <a:buChar char="Ø"/>
            </a:pPr>
            <a:r>
              <a:rPr lang="en-US" sz="3600" b="1" cap="none" dirty="0" smtClean="0">
                <a:solidFill>
                  <a:srgbClr val="008000"/>
                </a:solidFill>
              </a:rPr>
              <a:t>Who?</a:t>
            </a:r>
          </a:p>
          <a:p>
            <a:pPr marL="342900" indent="-342900">
              <a:buFont typeface="+mj-lt"/>
              <a:buAutoNum type="arabicPeriod"/>
            </a:pPr>
            <a:endParaRPr lang="en-US" sz="2200" cap="none" dirty="0">
              <a:solidFill>
                <a:srgbClr val="0000FF"/>
              </a:solidFill>
            </a:endParaRPr>
          </a:p>
        </p:txBody>
      </p:sp>
    </p:spTree>
    <p:extLst>
      <p:ext uri="{BB962C8B-B14F-4D97-AF65-F5344CB8AC3E}">
        <p14:creationId xmlns:p14="http://schemas.microsoft.com/office/powerpoint/2010/main" val="92480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18</a:t>
            </a:fld>
            <a:endParaRPr lang="en-GB"/>
          </a:p>
        </p:txBody>
      </p:sp>
      <p:sp>
        <p:nvSpPr>
          <p:cNvPr id="4" name="Title 3"/>
          <p:cNvSpPr>
            <a:spLocks noGrp="1"/>
          </p:cNvSpPr>
          <p:nvPr>
            <p:ph type="title"/>
          </p:nvPr>
        </p:nvSpPr>
        <p:spPr>
          <a:xfrm>
            <a:off x="251520" y="123478"/>
            <a:ext cx="8596737" cy="726447"/>
          </a:xfrm>
        </p:spPr>
        <p:txBody>
          <a:bodyPr>
            <a:normAutofit/>
          </a:bodyPr>
          <a:lstStyle/>
          <a:p>
            <a:r>
              <a:rPr lang="en-US" b="1" dirty="0" smtClean="0"/>
              <a:t>Functions - model</a:t>
            </a:r>
            <a:endParaRPr lang="en-US" dirty="0"/>
          </a:p>
        </p:txBody>
      </p:sp>
      <p:pic>
        <p:nvPicPr>
          <p:cNvPr id="7" name="Picture 4"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43557"/>
            <a:ext cx="8884096" cy="418564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904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19</a:t>
            </a:fld>
            <a:endParaRPr lang="en-GB" dirty="0"/>
          </a:p>
        </p:txBody>
      </p:sp>
      <p:sp>
        <p:nvSpPr>
          <p:cNvPr id="4" name="Title 3"/>
          <p:cNvSpPr>
            <a:spLocks noGrp="1"/>
          </p:cNvSpPr>
          <p:nvPr>
            <p:ph type="title"/>
          </p:nvPr>
        </p:nvSpPr>
        <p:spPr/>
        <p:txBody>
          <a:bodyPr>
            <a:normAutofit/>
          </a:bodyPr>
          <a:lstStyle/>
          <a:p>
            <a:r>
              <a:rPr lang="en-US" sz="2500" b="1" dirty="0" smtClean="0"/>
              <a:t>model</a:t>
            </a:r>
            <a:endParaRPr lang="en-US" sz="2500" b="1" dirty="0"/>
          </a:p>
        </p:txBody>
      </p:sp>
      <p:sp>
        <p:nvSpPr>
          <p:cNvPr id="6" name="Content Placeholder 1"/>
          <p:cNvSpPr txBox="1">
            <a:spLocks/>
          </p:cNvSpPr>
          <p:nvPr/>
        </p:nvSpPr>
        <p:spPr>
          <a:xfrm>
            <a:off x="2084" y="2139702"/>
            <a:ext cx="1512168" cy="792088"/>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85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0" cap="none" dirty="0" smtClean="0">
                <a:solidFill>
                  <a:srgbClr val="0000FF"/>
                </a:solidFill>
              </a:rPr>
              <a:t>Data collection</a:t>
            </a:r>
          </a:p>
          <a:p>
            <a:endParaRPr lang="en-US" sz="1700" cap="none" dirty="0">
              <a:solidFill>
                <a:srgbClr val="008000"/>
              </a:solidFill>
            </a:endParaRPr>
          </a:p>
          <a:p>
            <a:endParaRPr lang="en-US" sz="2200" cap="none" dirty="0">
              <a:solidFill>
                <a:srgbClr val="0000FF"/>
              </a:solidFill>
            </a:endParaRPr>
          </a:p>
        </p:txBody>
      </p:sp>
      <p:sp>
        <p:nvSpPr>
          <p:cNvPr id="7" name="Content Placeholder 1"/>
          <p:cNvSpPr txBox="1">
            <a:spLocks/>
          </p:cNvSpPr>
          <p:nvPr/>
        </p:nvSpPr>
        <p:spPr>
          <a:xfrm>
            <a:off x="2051720" y="411510"/>
            <a:ext cx="5256584" cy="50405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625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US" sz="2800" b="0" cap="none" dirty="0" smtClean="0">
                <a:solidFill>
                  <a:srgbClr val="FFFFFF"/>
                </a:solidFill>
              </a:rPr>
              <a:t>Lead, coordination, funding: government bodies</a:t>
            </a:r>
          </a:p>
        </p:txBody>
      </p:sp>
      <p:sp>
        <p:nvSpPr>
          <p:cNvPr id="11" name="Content Placeholder 1"/>
          <p:cNvSpPr txBox="1">
            <a:spLocks/>
          </p:cNvSpPr>
          <p:nvPr/>
        </p:nvSpPr>
        <p:spPr>
          <a:xfrm>
            <a:off x="1475656" y="1707654"/>
            <a:ext cx="1512168" cy="72008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70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0" cap="none" dirty="0" smtClean="0">
                <a:solidFill>
                  <a:srgbClr val="0000FF"/>
                </a:solidFill>
              </a:rPr>
              <a:t>Analysis, intelligence</a:t>
            </a:r>
            <a:endParaRPr lang="en-US" sz="1700" cap="none" dirty="0">
              <a:solidFill>
                <a:srgbClr val="008000"/>
              </a:solidFill>
            </a:endParaRPr>
          </a:p>
          <a:p>
            <a:pPr marL="342900" indent="-342900">
              <a:buFont typeface="+mj-lt"/>
              <a:buAutoNum type="arabicPeriod"/>
            </a:pPr>
            <a:endParaRPr lang="en-US" sz="2200" cap="none" dirty="0">
              <a:solidFill>
                <a:srgbClr val="0000FF"/>
              </a:solidFill>
            </a:endParaRPr>
          </a:p>
        </p:txBody>
      </p:sp>
      <p:sp>
        <p:nvSpPr>
          <p:cNvPr id="12" name="Content Placeholder 1"/>
          <p:cNvSpPr txBox="1">
            <a:spLocks/>
          </p:cNvSpPr>
          <p:nvPr/>
        </p:nvSpPr>
        <p:spPr>
          <a:xfrm>
            <a:off x="3923928" y="1851670"/>
            <a:ext cx="1728192" cy="1512168"/>
          </a:xfrm>
          <a:prstGeom prst="rect">
            <a:avLst/>
          </a:prstGeom>
        </p:spPr>
        <p:style>
          <a:lnRef idx="3">
            <a:schemeClr val="lt1"/>
          </a:lnRef>
          <a:fillRef idx="1">
            <a:schemeClr val="accent6"/>
          </a:fillRef>
          <a:effectRef idx="1">
            <a:schemeClr val="accent6"/>
          </a:effectRef>
          <a:fontRef idx="minor">
            <a:schemeClr val="lt1"/>
          </a:fontRef>
        </p:style>
        <p:txBody>
          <a:bodyPr vert="horz" lIns="91440" tIns="45720" rIns="91440" bIns="45720" rtlCol="0">
            <a:normAutofit fontScale="325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3100" b="0" cap="none" dirty="0" smtClean="0">
                <a:solidFill>
                  <a:srgbClr val="0000FF"/>
                </a:solidFill>
              </a:rPr>
              <a:t>Dissemination to reach actors, final users:</a:t>
            </a:r>
          </a:p>
          <a:p>
            <a:pPr>
              <a:spcBef>
                <a:spcPts val="0"/>
              </a:spcBef>
            </a:pPr>
            <a:r>
              <a:rPr lang="en-US" sz="3100" b="0" cap="none" dirty="0" smtClean="0">
                <a:solidFill>
                  <a:srgbClr val="0000FF"/>
                </a:solidFill>
              </a:rPr>
              <a:t>- Reports, recommendations</a:t>
            </a:r>
          </a:p>
          <a:p>
            <a:pPr>
              <a:spcBef>
                <a:spcPts val="0"/>
              </a:spcBef>
            </a:pPr>
            <a:r>
              <a:rPr lang="en-US" sz="3100" b="0" cap="none" dirty="0" smtClean="0">
                <a:solidFill>
                  <a:srgbClr val="0000FF"/>
                </a:solidFill>
              </a:rPr>
              <a:t>- Insights</a:t>
            </a:r>
            <a:r>
              <a:rPr lang="en-US" sz="3100" b="0" cap="none" dirty="0" smtClean="0">
                <a:solidFill>
                  <a:srgbClr val="0000FF"/>
                </a:solidFill>
              </a:rPr>
              <a:t>, </a:t>
            </a:r>
            <a:r>
              <a:rPr lang="en-US" sz="3100" b="0" cap="none" dirty="0" smtClean="0">
                <a:solidFill>
                  <a:srgbClr val="0000FF"/>
                </a:solidFill>
              </a:rPr>
              <a:t>indicators</a:t>
            </a:r>
          </a:p>
          <a:p>
            <a:pPr>
              <a:spcBef>
                <a:spcPts val="0"/>
              </a:spcBef>
            </a:pPr>
            <a:r>
              <a:rPr lang="en-US" sz="3100" b="0" cap="none" dirty="0" smtClean="0">
                <a:solidFill>
                  <a:srgbClr val="0000FF"/>
                </a:solidFill>
              </a:rPr>
              <a:t>- Career info &amp; guidance</a:t>
            </a:r>
            <a:endParaRPr lang="en-US" sz="3100" b="0" cap="none" dirty="0" smtClean="0">
              <a:solidFill>
                <a:srgbClr val="0000FF"/>
              </a:solidFill>
            </a:endParaRPr>
          </a:p>
          <a:p>
            <a:pPr>
              <a:spcBef>
                <a:spcPts val="0"/>
              </a:spcBef>
            </a:pPr>
            <a:r>
              <a:rPr lang="en-US" sz="3100" b="0" cap="none" dirty="0" smtClean="0">
                <a:solidFill>
                  <a:srgbClr val="0000FF"/>
                </a:solidFill>
              </a:rPr>
              <a:t>- Digital platforms</a:t>
            </a:r>
          </a:p>
          <a:p>
            <a:endParaRPr lang="en-US" sz="1700" cap="none" dirty="0">
              <a:solidFill>
                <a:srgbClr val="008000"/>
              </a:solidFill>
            </a:endParaRPr>
          </a:p>
          <a:p>
            <a:pPr marL="342900" indent="-342900">
              <a:buFont typeface="+mj-lt"/>
              <a:buAutoNum type="arabicPeriod"/>
            </a:pPr>
            <a:endParaRPr lang="en-US" sz="2200" cap="none" dirty="0">
              <a:solidFill>
                <a:srgbClr val="0000FF"/>
              </a:solidFill>
            </a:endParaRPr>
          </a:p>
        </p:txBody>
      </p:sp>
      <p:sp>
        <p:nvSpPr>
          <p:cNvPr id="5" name="Oval 4"/>
          <p:cNvSpPr/>
          <p:nvPr/>
        </p:nvSpPr>
        <p:spPr>
          <a:xfrm>
            <a:off x="539552" y="1059582"/>
            <a:ext cx="2160240" cy="648072"/>
          </a:xfrm>
          <a:prstGeom prst="ellipse">
            <a:avLst/>
          </a:prstGeom>
          <a:ln>
            <a:solidFill>
              <a:schemeClr val="tx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solidFill>
                  <a:schemeClr val="bg1"/>
                </a:solidFill>
              </a:rPr>
              <a:t>1.Knowledge creation</a:t>
            </a:r>
            <a:endParaRPr lang="en-US" dirty="0">
              <a:solidFill>
                <a:schemeClr val="bg1"/>
              </a:solidFill>
            </a:endParaRPr>
          </a:p>
        </p:txBody>
      </p:sp>
      <p:sp>
        <p:nvSpPr>
          <p:cNvPr id="13" name="Content Placeholder 1"/>
          <p:cNvSpPr txBox="1">
            <a:spLocks/>
          </p:cNvSpPr>
          <p:nvPr/>
        </p:nvSpPr>
        <p:spPr>
          <a:xfrm>
            <a:off x="1691680" y="2283718"/>
            <a:ext cx="1512168" cy="72008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55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0" cap="none" dirty="0" smtClean="0">
                <a:solidFill>
                  <a:srgbClr val="0000FF"/>
                </a:solidFill>
              </a:rPr>
              <a:t>Compare data &amp; insights, interpret trends</a:t>
            </a:r>
            <a:endParaRPr lang="en-US" sz="1700" cap="none" dirty="0">
              <a:solidFill>
                <a:srgbClr val="008000"/>
              </a:solidFill>
            </a:endParaRPr>
          </a:p>
        </p:txBody>
      </p:sp>
      <p:sp>
        <p:nvSpPr>
          <p:cNvPr id="14" name="Content Placeholder 1"/>
          <p:cNvSpPr txBox="1">
            <a:spLocks/>
          </p:cNvSpPr>
          <p:nvPr/>
        </p:nvSpPr>
        <p:spPr>
          <a:xfrm>
            <a:off x="1331640" y="3003798"/>
            <a:ext cx="1512168" cy="720080"/>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fontScale="475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0" cap="none" dirty="0" smtClean="0">
                <a:solidFill>
                  <a:srgbClr val="0000FF"/>
                </a:solidFill>
              </a:rPr>
              <a:t>Evaluate and improve models, results. Innovate</a:t>
            </a:r>
            <a:endParaRPr lang="en-US" sz="1700" cap="none" dirty="0">
              <a:solidFill>
                <a:srgbClr val="008000"/>
              </a:solidFill>
            </a:endParaRPr>
          </a:p>
        </p:txBody>
      </p:sp>
      <p:sp>
        <p:nvSpPr>
          <p:cNvPr id="15" name="Oval 14"/>
          <p:cNvSpPr/>
          <p:nvPr/>
        </p:nvSpPr>
        <p:spPr>
          <a:xfrm>
            <a:off x="6804248" y="1059582"/>
            <a:ext cx="2160240" cy="648072"/>
          </a:xfrm>
          <a:prstGeom prst="ellipse">
            <a:avLst/>
          </a:prstGeom>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solidFill>
                  <a:schemeClr val="tx1"/>
                </a:solidFill>
              </a:rPr>
              <a:t>3.Knowledge application</a:t>
            </a:r>
            <a:endParaRPr lang="en-US" dirty="0">
              <a:solidFill>
                <a:schemeClr val="tx1"/>
              </a:solidFill>
            </a:endParaRPr>
          </a:p>
        </p:txBody>
      </p:sp>
      <p:sp>
        <p:nvSpPr>
          <p:cNvPr id="16" name="Oval 15"/>
          <p:cNvSpPr/>
          <p:nvPr/>
        </p:nvSpPr>
        <p:spPr>
          <a:xfrm>
            <a:off x="3635896" y="1059582"/>
            <a:ext cx="2160240" cy="648072"/>
          </a:xfrm>
          <a:prstGeom prst="ellipse">
            <a:avLst/>
          </a:prstGeom>
          <a:ln>
            <a:solidFill>
              <a:srgbClr val="000000"/>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chemeClr val="tx1"/>
                </a:solidFill>
              </a:rPr>
              <a:t>2.Knowledge mediation</a:t>
            </a:r>
            <a:endParaRPr lang="en-US" dirty="0">
              <a:solidFill>
                <a:schemeClr val="tx1"/>
              </a:solidFill>
            </a:endParaRPr>
          </a:p>
        </p:txBody>
      </p:sp>
      <p:sp>
        <p:nvSpPr>
          <p:cNvPr id="17" name="Right Arrow 16"/>
          <p:cNvSpPr/>
          <p:nvPr/>
        </p:nvSpPr>
        <p:spPr>
          <a:xfrm>
            <a:off x="2843808" y="1203598"/>
            <a:ext cx="792088" cy="21602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Right Arrow 17"/>
          <p:cNvSpPr/>
          <p:nvPr/>
        </p:nvSpPr>
        <p:spPr>
          <a:xfrm>
            <a:off x="5868144" y="1203598"/>
            <a:ext cx="792088" cy="216024"/>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9" name="Content Placeholder 1"/>
          <p:cNvSpPr txBox="1">
            <a:spLocks/>
          </p:cNvSpPr>
          <p:nvPr/>
        </p:nvSpPr>
        <p:spPr>
          <a:xfrm>
            <a:off x="7020272" y="1851670"/>
            <a:ext cx="1728192" cy="13681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40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0" cap="none" dirty="0" smtClean="0">
                <a:solidFill>
                  <a:srgbClr val="0000FF"/>
                </a:solidFill>
              </a:rPr>
              <a:t>- Dialogue</a:t>
            </a:r>
          </a:p>
          <a:p>
            <a:r>
              <a:rPr lang="en-US" sz="2800" b="0" cap="none" dirty="0" smtClean="0">
                <a:solidFill>
                  <a:srgbClr val="0000FF"/>
                </a:solidFill>
              </a:rPr>
              <a:t>- Design options, policies, strategies (education &amp; training LLL, employment, career guidance, social</a:t>
            </a:r>
            <a:r>
              <a:rPr lang="mr-IN" sz="2800" b="0" cap="none" dirty="0" smtClean="0">
                <a:solidFill>
                  <a:srgbClr val="0000FF"/>
                </a:solidFill>
              </a:rPr>
              <a:t>…</a:t>
            </a:r>
            <a:r>
              <a:rPr lang="en-US" sz="2800" b="0" cap="none" dirty="0" smtClean="0">
                <a:solidFill>
                  <a:srgbClr val="0000FF"/>
                </a:solidFill>
              </a:rPr>
              <a:t>)</a:t>
            </a:r>
          </a:p>
          <a:p>
            <a:r>
              <a:rPr lang="en-US" sz="2800" b="0" cap="none" dirty="0" smtClean="0">
                <a:solidFill>
                  <a:srgbClr val="0000FF"/>
                </a:solidFill>
              </a:rPr>
              <a:t>- Action </a:t>
            </a:r>
          </a:p>
          <a:p>
            <a:endParaRPr lang="en-US" sz="2800" b="0" cap="none" dirty="0" smtClean="0">
              <a:solidFill>
                <a:srgbClr val="0000FF"/>
              </a:solidFill>
            </a:endParaRPr>
          </a:p>
          <a:p>
            <a:endParaRPr lang="en-US" sz="1700" cap="none" dirty="0">
              <a:solidFill>
                <a:srgbClr val="008000"/>
              </a:solidFill>
            </a:endParaRPr>
          </a:p>
          <a:p>
            <a:pPr marL="342900" indent="-342900">
              <a:buFont typeface="+mj-lt"/>
              <a:buAutoNum type="arabicPeriod"/>
            </a:pPr>
            <a:endParaRPr lang="en-US" sz="2200" cap="none" dirty="0">
              <a:solidFill>
                <a:srgbClr val="0000FF"/>
              </a:solidFill>
            </a:endParaRPr>
          </a:p>
        </p:txBody>
      </p:sp>
      <p:sp>
        <p:nvSpPr>
          <p:cNvPr id="20" name="Content Placeholder 1"/>
          <p:cNvSpPr txBox="1">
            <a:spLocks/>
          </p:cNvSpPr>
          <p:nvPr/>
        </p:nvSpPr>
        <p:spPr>
          <a:xfrm>
            <a:off x="251520" y="3867894"/>
            <a:ext cx="2304256" cy="127560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40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US" sz="2800" b="0" cap="none" dirty="0" smtClean="0">
                <a:solidFill>
                  <a:schemeClr val="bg1"/>
                </a:solidFill>
              </a:rPr>
              <a:t>Statistical Service</a:t>
            </a:r>
          </a:p>
          <a:p>
            <a:pPr algn="ctr"/>
            <a:r>
              <a:rPr lang="en-US" sz="2800" b="0" cap="none" dirty="0" smtClean="0">
                <a:solidFill>
                  <a:schemeClr val="bg1"/>
                </a:solidFill>
              </a:rPr>
              <a:t>Research units / </a:t>
            </a:r>
            <a:r>
              <a:rPr lang="en-US" sz="2800" b="0" cap="none" dirty="0" err="1" smtClean="0">
                <a:solidFill>
                  <a:schemeClr val="bg1"/>
                </a:solidFill>
              </a:rPr>
              <a:t>centres</a:t>
            </a:r>
            <a:r>
              <a:rPr lang="en-US" sz="2800" b="0" cap="none" dirty="0" smtClean="0">
                <a:solidFill>
                  <a:schemeClr val="bg1"/>
                </a:solidFill>
              </a:rPr>
              <a:t> / Academia</a:t>
            </a:r>
          </a:p>
          <a:p>
            <a:pPr algn="ctr"/>
            <a:r>
              <a:rPr lang="en-US" sz="2800" b="0" cap="none" dirty="0" err="1" smtClean="0">
                <a:solidFill>
                  <a:schemeClr val="bg1"/>
                </a:solidFill>
              </a:rPr>
              <a:t>Sectoral</a:t>
            </a:r>
            <a:r>
              <a:rPr lang="en-US" sz="2800" b="0" cap="none" dirty="0" smtClean="0">
                <a:solidFill>
                  <a:schemeClr val="bg1"/>
                </a:solidFill>
              </a:rPr>
              <a:t> </a:t>
            </a:r>
            <a:r>
              <a:rPr lang="en-US" sz="2800" b="0" cap="none" dirty="0" err="1" smtClean="0">
                <a:solidFill>
                  <a:schemeClr val="bg1"/>
                </a:solidFill>
              </a:rPr>
              <a:t>organisations</a:t>
            </a:r>
            <a:endParaRPr lang="en-US" sz="2800" b="0" cap="none" dirty="0" smtClean="0">
              <a:solidFill>
                <a:schemeClr val="bg1"/>
              </a:solidFill>
            </a:endParaRPr>
          </a:p>
          <a:p>
            <a:pPr algn="ctr"/>
            <a:r>
              <a:rPr lang="en-US" sz="2800" b="0" cap="none" dirty="0" smtClean="0">
                <a:solidFill>
                  <a:schemeClr val="bg1"/>
                </a:solidFill>
              </a:rPr>
              <a:t>Analytical units PES / Ministry</a:t>
            </a:r>
          </a:p>
          <a:p>
            <a:pPr algn="ctr"/>
            <a:endParaRPr lang="en-US" sz="2800" b="0" cap="none" dirty="0" smtClean="0">
              <a:solidFill>
                <a:srgbClr val="0000FF"/>
              </a:solidFill>
            </a:endParaRPr>
          </a:p>
        </p:txBody>
      </p:sp>
      <p:sp>
        <p:nvSpPr>
          <p:cNvPr id="21" name="Content Placeholder 1"/>
          <p:cNvSpPr txBox="1">
            <a:spLocks/>
          </p:cNvSpPr>
          <p:nvPr/>
        </p:nvSpPr>
        <p:spPr>
          <a:xfrm>
            <a:off x="3707904" y="3867894"/>
            <a:ext cx="2160240" cy="1131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55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US" sz="2800" b="0" cap="none" dirty="0" smtClean="0">
                <a:solidFill>
                  <a:schemeClr val="bg1"/>
                </a:solidFill>
              </a:rPr>
              <a:t>Government bodies</a:t>
            </a:r>
          </a:p>
          <a:p>
            <a:pPr algn="ctr"/>
            <a:r>
              <a:rPr lang="en-US" sz="2800" b="0" cap="none" dirty="0" smtClean="0">
                <a:solidFill>
                  <a:schemeClr val="bg1"/>
                </a:solidFill>
              </a:rPr>
              <a:t>Research</a:t>
            </a:r>
          </a:p>
          <a:p>
            <a:pPr algn="ctr"/>
            <a:r>
              <a:rPr lang="en-US" sz="2800" b="0" cap="none" dirty="0" smtClean="0">
                <a:solidFill>
                  <a:schemeClr val="bg1"/>
                </a:solidFill>
              </a:rPr>
              <a:t>Statistical Service</a:t>
            </a:r>
          </a:p>
          <a:p>
            <a:pPr algn="ctr"/>
            <a:endParaRPr lang="en-US" sz="2800" b="0" cap="none" dirty="0" smtClean="0">
              <a:solidFill>
                <a:srgbClr val="0000FF"/>
              </a:solidFill>
            </a:endParaRPr>
          </a:p>
        </p:txBody>
      </p:sp>
      <p:sp>
        <p:nvSpPr>
          <p:cNvPr id="22" name="Content Placeholder 1"/>
          <p:cNvSpPr txBox="1">
            <a:spLocks/>
          </p:cNvSpPr>
          <p:nvPr/>
        </p:nvSpPr>
        <p:spPr>
          <a:xfrm>
            <a:off x="6876256" y="3867894"/>
            <a:ext cx="2160240" cy="11315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vert="horz" lIns="91440" tIns="45720" rIns="91440" bIns="45720" rtlCol="0">
            <a:normAutofit fontScale="85000" lnSpcReduction="1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r>
              <a:rPr lang="en-US" sz="2800" b="0" cap="none" dirty="0" smtClean="0">
                <a:solidFill>
                  <a:schemeClr val="bg1"/>
                </a:solidFill>
              </a:rPr>
              <a:t>Government bodies, social </a:t>
            </a:r>
            <a:r>
              <a:rPr lang="en-US" sz="2800" b="0" cap="none" dirty="0" smtClean="0">
                <a:solidFill>
                  <a:schemeClr val="bg1"/>
                </a:solidFill>
              </a:rPr>
              <a:t>partners</a:t>
            </a:r>
            <a:r>
              <a:rPr lang="mr-IN" sz="2800" b="0" cap="none" dirty="0" smtClean="0">
                <a:solidFill>
                  <a:schemeClr val="bg1"/>
                </a:solidFill>
              </a:rPr>
              <a:t>…</a:t>
            </a:r>
            <a:endParaRPr lang="en-US" sz="2800" b="0" cap="none" dirty="0" smtClean="0">
              <a:solidFill>
                <a:schemeClr val="bg1"/>
              </a:solidFill>
            </a:endParaRPr>
          </a:p>
        </p:txBody>
      </p:sp>
      <p:sp>
        <p:nvSpPr>
          <p:cNvPr id="24" name="Arc 23"/>
          <p:cNvSpPr/>
          <p:nvPr/>
        </p:nvSpPr>
        <p:spPr>
          <a:xfrm>
            <a:off x="0" y="843558"/>
            <a:ext cx="3491880" cy="4299942"/>
          </a:xfrm>
          <a:prstGeom prst="arc">
            <a:avLst>
              <a:gd name="adj1" fmla="val 16200000"/>
              <a:gd name="adj2" fmla="val 16064516"/>
            </a:avLst>
          </a:prstGeom>
          <a:ln w="28575" cmpd="sng">
            <a:solidFill>
              <a:srgbClr val="660066"/>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Arc 24"/>
          <p:cNvSpPr/>
          <p:nvPr/>
        </p:nvSpPr>
        <p:spPr>
          <a:xfrm>
            <a:off x="3563888" y="987574"/>
            <a:ext cx="2736304" cy="4155926"/>
          </a:xfrm>
          <a:prstGeom prst="arc">
            <a:avLst>
              <a:gd name="adj1" fmla="val 16200000"/>
              <a:gd name="adj2" fmla="val 16064516"/>
            </a:avLst>
          </a:prstGeom>
          <a:ln w="28575" cmpd="sng">
            <a:solidFill>
              <a:srgbClr val="008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Arc 25"/>
          <p:cNvSpPr/>
          <p:nvPr/>
        </p:nvSpPr>
        <p:spPr>
          <a:xfrm>
            <a:off x="6372200" y="963267"/>
            <a:ext cx="2771800" cy="4155926"/>
          </a:xfrm>
          <a:prstGeom prst="arc">
            <a:avLst>
              <a:gd name="adj1" fmla="val 16200000"/>
              <a:gd name="adj2" fmla="val 16064516"/>
            </a:avLst>
          </a:prstGeom>
          <a:ln w="28575"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62432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p:tgtEl>
                                          <p:spTgt spid="16"/>
                                        </p:tgtEl>
                                        <p:attrNameLst>
                                          <p:attrName>ppt_y</p:attrName>
                                        </p:attrNameLst>
                                      </p:cBhvr>
                                      <p:tavLst>
                                        <p:tav tm="0">
                                          <p:val>
                                            <p:strVal val="#ppt_y+#ppt_h*1.125000"/>
                                          </p:val>
                                        </p:tav>
                                        <p:tav tm="100000">
                                          <p:val>
                                            <p:strVal val="#ppt_y"/>
                                          </p:val>
                                        </p:tav>
                                      </p:tavLst>
                                    </p:anim>
                                    <p:animEffect transition="in" filter="wipe(up)">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p:tgtEl>
                                          <p:spTgt spid="15"/>
                                        </p:tgtEl>
                                        <p:attrNameLst>
                                          <p:attrName>ppt_y</p:attrName>
                                        </p:attrNameLst>
                                      </p:cBhvr>
                                      <p:tavLst>
                                        <p:tav tm="0">
                                          <p:val>
                                            <p:strVal val="#ppt_y+#ppt_h*1.125000"/>
                                          </p:val>
                                        </p:tav>
                                        <p:tav tm="100000">
                                          <p:val>
                                            <p:strVal val="#ppt_y"/>
                                          </p:val>
                                        </p:tav>
                                      </p:tavLst>
                                    </p:anim>
                                    <p:animEffect transition="in" filter="wipe(up)">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circle(in)">
                                      <p:cBhvr>
                                        <p:cTn id="37" dur="20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randombar(horizont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randombar(horizont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randombar(horizont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edge">
                                      <p:cBhvr>
                                        <p:cTn id="57" dur="2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43"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
                                        <p:tgtEl>
                                          <p:spTgt spid="19"/>
                                        </p:tgtEl>
                                      </p:cBhvr>
                                    </p:animEffect>
                                    <p:anim calcmode="lin" valueType="num">
                                      <p:cBhvr>
                                        <p:cTn id="63" dur="400" fill="hold"/>
                                        <p:tgtEl>
                                          <p:spTgt spid="19"/>
                                        </p:tgtEl>
                                        <p:attrNameLst>
                                          <p:attrName>ppt_x</p:attrName>
                                        </p:attrNameLst>
                                      </p:cBhvr>
                                      <p:tavLst>
                                        <p:tav tm="0">
                                          <p:val>
                                            <p:strVal val="#ppt_x"/>
                                          </p:val>
                                        </p:tav>
                                        <p:tav tm="100000">
                                          <p:val>
                                            <p:strVal val="#ppt_x"/>
                                          </p:val>
                                        </p:tav>
                                      </p:tavLst>
                                    </p:anim>
                                    <p:anim calcmode="lin" valueType="num">
                                      <p:cBhvr>
                                        <p:cTn id="64" dur="400" fill="hold"/>
                                        <p:tgtEl>
                                          <p:spTgt spid="19"/>
                                        </p:tgtEl>
                                        <p:attrNameLst>
                                          <p:attrName>ppt_y</p:attrName>
                                        </p:attrNameLst>
                                      </p:cBhvr>
                                      <p:tavLst>
                                        <p:tav tm="0">
                                          <p:val>
                                            <p:strVal val="#ppt_y+0.31"/>
                                          </p:val>
                                        </p:tav>
                                        <p:tav tm="100000">
                                          <p:val>
                                            <p:strVal val="#ppt_y+0.31"/>
                                          </p:val>
                                        </p:tav>
                                      </p:tavLst>
                                    </p:anim>
                                    <p:anim calcmode="lin" valueType="num">
                                      <p:cBhvr>
                                        <p:cTn id="65"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6"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ppt_x"/>
                                          </p:val>
                                        </p:tav>
                                        <p:tav tm="100000">
                                          <p:val>
                                            <p:strVal val="#ppt_x"/>
                                          </p:val>
                                        </p:tav>
                                      </p:tavLst>
                                    </p:anim>
                                    <p:anim calcmode="lin" valueType="num">
                                      <p:cBhvr additive="base">
                                        <p:cTn id="7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 calcmode="lin" valueType="num">
                                      <p:cBhvr additive="base">
                                        <p:cTn id="77" dur="500" fill="hold"/>
                                        <p:tgtEl>
                                          <p:spTgt spid="21"/>
                                        </p:tgtEl>
                                        <p:attrNameLst>
                                          <p:attrName>ppt_x</p:attrName>
                                        </p:attrNameLst>
                                      </p:cBhvr>
                                      <p:tavLst>
                                        <p:tav tm="0">
                                          <p:val>
                                            <p:strVal val="#ppt_x"/>
                                          </p:val>
                                        </p:tav>
                                        <p:tav tm="100000">
                                          <p:val>
                                            <p:strVal val="#ppt_x"/>
                                          </p:val>
                                        </p:tav>
                                      </p:tavLst>
                                    </p:anim>
                                    <p:anim calcmode="lin" valueType="num">
                                      <p:cBhvr additive="base">
                                        <p:cTn id="7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ppt_x"/>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7"/>
                                        </p:tgtEl>
                                        <p:attrNameLst>
                                          <p:attrName>style.visibility</p:attrName>
                                        </p:attrNameLst>
                                      </p:cBhvr>
                                      <p:to>
                                        <p:strVal val="visible"/>
                                      </p:to>
                                    </p:set>
                                    <p:animEffect transition="in" filter="circle(in)">
                                      <p:cBhvr>
                                        <p:cTn id="89" dur="2000"/>
                                        <p:tgtEl>
                                          <p:spTgt spid="7"/>
                                        </p:tgtEl>
                                      </p:cBhvr>
                                    </p:animEffec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4"/>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25"/>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1" nodeType="clickEffect">
                                  <p:stCondLst>
                                    <p:cond delay="0"/>
                                  </p:stCondLst>
                                  <p:childTnLst>
                                    <p:set>
                                      <p:cBhvr>
                                        <p:cTn id="101" dur="1" fill="hold">
                                          <p:stCondLst>
                                            <p:cond delay="0"/>
                                          </p:stCondLst>
                                        </p:cTn>
                                        <p:tgtEl>
                                          <p:spTgt spid="25"/>
                                        </p:tgtEl>
                                        <p:attrNameLst>
                                          <p:attrName>style.visibility</p:attrName>
                                        </p:attrNameLst>
                                      </p:cBhvr>
                                      <p:to>
                                        <p:strVal val="visible"/>
                                      </p:to>
                                    </p:set>
                                  </p:childTnLst>
                                </p:cTn>
                              </p:par>
                            </p:childTnLst>
                          </p:cTn>
                        </p:par>
                      </p:childTnLst>
                    </p:cTn>
                  </p:par>
                  <p:par>
                    <p:cTn id="102" fill="hold">
                      <p:stCondLst>
                        <p:cond delay="indefinite"/>
                      </p:stCondLst>
                      <p:childTnLst>
                        <p:par>
                          <p:cTn id="103" fill="hold">
                            <p:stCondLst>
                              <p:cond delay="0"/>
                            </p:stCondLst>
                            <p:childTnLst>
                              <p:par>
                                <p:cTn id="104" presetID="1" presetClass="entr" presetSubtype="0" fill="hold" grpId="0" nodeType="clickEffect">
                                  <p:stCondLst>
                                    <p:cond delay="0"/>
                                  </p:stCondLst>
                                  <p:childTnLst>
                                    <p:set>
                                      <p:cBhvr>
                                        <p:cTn id="105" dur="1" fill="hold">
                                          <p:stCondLst>
                                            <p:cond delay="0"/>
                                          </p:stCondLst>
                                        </p:cTn>
                                        <p:tgtEl>
                                          <p:spTgt spid="26"/>
                                        </p:tgtEl>
                                        <p:attrNameLst>
                                          <p:attrName>style.visibility</p:attrName>
                                        </p:attrNameLst>
                                      </p:cBhvr>
                                      <p:to>
                                        <p:strVal val="visible"/>
                                      </p:to>
                                    </p:set>
                                  </p:childTnLst>
                                </p:cTn>
                              </p:par>
                            </p:childTnLst>
                          </p:cTn>
                        </p:par>
                      </p:childTnLst>
                    </p:cTn>
                  </p:par>
                  <p:par>
                    <p:cTn id="106" fill="hold">
                      <p:stCondLst>
                        <p:cond delay="indefinite"/>
                      </p:stCondLst>
                      <p:childTnLst>
                        <p:par>
                          <p:cTn id="107" fill="hold">
                            <p:stCondLst>
                              <p:cond delay="0"/>
                            </p:stCondLst>
                            <p:childTnLst>
                              <p:par>
                                <p:cTn id="108" presetID="1" presetClass="entr" presetSubtype="0" fill="hold" grpId="1" nodeType="clickEffect">
                                  <p:stCondLst>
                                    <p:cond delay="0"/>
                                  </p:stCondLst>
                                  <p:childTnLst>
                                    <p:set>
                                      <p:cBhvr>
                                        <p:cTn id="109" dur="1" fill="hold">
                                          <p:stCondLst>
                                            <p:cond delay="0"/>
                                          </p:stCondLst>
                                        </p:cTn>
                                        <p:tgtEl>
                                          <p:spTgt spid="26"/>
                                        </p:tgtEl>
                                        <p:attrNameLst>
                                          <p:attrName>style.visibility</p:attrName>
                                        </p:attrNameLst>
                                      </p:cBhvr>
                                      <p:to>
                                        <p:strVal val="visible"/>
                                      </p:to>
                                    </p:se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2" nodeType="clickEffect">
                                  <p:stCondLst>
                                    <p:cond delay="0"/>
                                  </p:stCondLst>
                                  <p:childTnLst>
                                    <p:set>
                                      <p:cBhvr>
                                        <p:cTn id="113"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2" grpId="0" animBg="1"/>
      <p:bldP spid="5"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5" grpId="0" animBg="1"/>
      <p:bldP spid="25" grpId="1" animBg="1"/>
      <p:bldP spid="26" grpId="0" animBg="1"/>
      <p:bldP spid="26" grpId="1" animBg="1"/>
      <p:bldP spid="26"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51520" y="1203598"/>
            <a:ext cx="2736303" cy="3167807"/>
          </a:xfrm>
        </p:spPr>
        <p:style>
          <a:lnRef idx="1">
            <a:schemeClr val="accent3"/>
          </a:lnRef>
          <a:fillRef idx="2">
            <a:schemeClr val="accent3"/>
          </a:fillRef>
          <a:effectRef idx="1">
            <a:schemeClr val="accent3"/>
          </a:effectRef>
          <a:fontRef idx="minor">
            <a:schemeClr val="dk1"/>
          </a:fontRef>
        </p:style>
        <p:txBody>
          <a:bodyPr>
            <a:normAutofit fontScale="70000" lnSpcReduction="20000"/>
          </a:bodyPr>
          <a:lstStyle/>
          <a:p>
            <a:pPr algn="ctr"/>
            <a:r>
              <a:rPr lang="en-US" sz="2800" b="0" u="sng" cap="none" dirty="0" smtClean="0">
                <a:solidFill>
                  <a:srgbClr val="0000FF"/>
                </a:solidFill>
              </a:rPr>
              <a:t>Skills anticipation</a:t>
            </a:r>
            <a:r>
              <a:rPr lang="en-US" sz="2800" b="0" cap="none" dirty="0" smtClean="0">
                <a:solidFill>
                  <a:srgbClr val="0000FF"/>
                </a:solidFill>
              </a:rPr>
              <a:t>:</a:t>
            </a:r>
          </a:p>
          <a:p>
            <a:pPr marL="819150" lvl="2" indent="-457200">
              <a:buClrTx/>
              <a:buFont typeface="Wingdings" charset="2"/>
              <a:buChar char="Ø"/>
            </a:pPr>
            <a:r>
              <a:rPr lang="en-US" sz="2400" b="1" dirty="0" smtClean="0">
                <a:solidFill>
                  <a:srgbClr val="FF0000"/>
                </a:solidFill>
              </a:rPr>
              <a:t>W</a:t>
            </a:r>
            <a:r>
              <a:rPr lang="en-US" sz="2400" b="1" cap="none" dirty="0" smtClean="0">
                <a:solidFill>
                  <a:srgbClr val="FF0000"/>
                </a:solidFill>
              </a:rPr>
              <a:t>hy?</a:t>
            </a:r>
          </a:p>
          <a:p>
            <a:pPr marL="819150" lvl="2" indent="-457200">
              <a:buClrTx/>
              <a:buFont typeface="Wingdings" charset="2"/>
              <a:buChar char="Ø"/>
            </a:pPr>
            <a:r>
              <a:rPr lang="en-US" sz="2400" b="1" dirty="0" smtClean="0">
                <a:solidFill>
                  <a:schemeClr val="tx1"/>
                </a:solidFill>
              </a:rPr>
              <a:t>How?</a:t>
            </a:r>
          </a:p>
          <a:p>
            <a:pPr marL="819150" lvl="2" indent="-457200">
              <a:buClrTx/>
              <a:buFont typeface="Wingdings" charset="2"/>
              <a:buChar char="Ø"/>
            </a:pPr>
            <a:r>
              <a:rPr lang="en-US" sz="2400" b="1" cap="none" dirty="0" smtClean="0">
                <a:solidFill>
                  <a:srgbClr val="008000"/>
                </a:solidFill>
              </a:rPr>
              <a:t>Who?</a:t>
            </a:r>
          </a:p>
          <a:p>
            <a:pPr marL="819150" lvl="2" indent="-457200">
              <a:buClrTx/>
              <a:buFont typeface="Wingdings" charset="2"/>
              <a:buChar char="Ø"/>
            </a:pPr>
            <a:r>
              <a:rPr lang="en-US" sz="2400" b="1" dirty="0" smtClean="0">
                <a:solidFill>
                  <a:srgbClr val="7A4D00"/>
                </a:solidFill>
              </a:rPr>
              <a:t>Uses and outputs (annex)</a:t>
            </a:r>
            <a:endParaRPr lang="en-US" sz="2400" b="1" cap="none" dirty="0" smtClean="0">
              <a:solidFill>
                <a:srgbClr val="7A4D00"/>
              </a:solidFill>
            </a:endParaRPr>
          </a:p>
          <a:p>
            <a:pPr marL="457200" indent="-457200">
              <a:buFont typeface="Wingdings" charset="2"/>
              <a:buChar char="ü"/>
            </a:pPr>
            <a:r>
              <a:rPr lang="en-US" sz="2800" b="0" cap="none" dirty="0">
                <a:solidFill>
                  <a:srgbClr val="0000FF"/>
                </a:solidFill>
              </a:rPr>
              <a:t>M</a:t>
            </a:r>
            <a:r>
              <a:rPr lang="en-US" sz="2800" b="0" cap="none" dirty="0" smtClean="0">
                <a:solidFill>
                  <a:srgbClr val="0000FF"/>
                </a:solidFill>
              </a:rPr>
              <a:t>ethodological help and sources (annex)</a:t>
            </a:r>
          </a:p>
          <a:p>
            <a:pPr marL="342900" indent="-342900">
              <a:buFont typeface="+mj-lt"/>
              <a:buAutoNum type="arabicPeriod"/>
            </a:pPr>
            <a:endParaRPr lang="en-US" sz="2200" cap="none" dirty="0">
              <a:solidFill>
                <a:srgbClr val="0000FF"/>
              </a:solidFill>
            </a:endParaRPr>
          </a:p>
        </p:txBody>
      </p:sp>
      <p:sp>
        <p:nvSpPr>
          <p:cNvPr id="3" name="Slide Number Placeholder 2"/>
          <p:cNvSpPr>
            <a:spLocks noGrp="1"/>
          </p:cNvSpPr>
          <p:nvPr>
            <p:ph type="sldNum" sz="quarter" idx="12"/>
          </p:nvPr>
        </p:nvSpPr>
        <p:spPr/>
        <p:txBody>
          <a:bodyPr/>
          <a:lstStyle/>
          <a:p>
            <a:fld id="{4E406AB4-22D1-4ABB-99CF-8A54ADA954A2}" type="slidenum">
              <a:rPr lang="en-GB" smtClean="0"/>
              <a:t>2</a:t>
            </a:fld>
            <a:endParaRPr lang="en-GB" dirty="0"/>
          </a:p>
        </p:txBody>
      </p:sp>
      <p:sp>
        <p:nvSpPr>
          <p:cNvPr id="4" name="Title 3"/>
          <p:cNvSpPr>
            <a:spLocks noGrp="1"/>
          </p:cNvSpPr>
          <p:nvPr>
            <p:ph type="title"/>
          </p:nvPr>
        </p:nvSpPr>
        <p:spPr/>
        <p:txBody>
          <a:bodyPr>
            <a:normAutofit/>
          </a:bodyPr>
          <a:lstStyle/>
          <a:p>
            <a:r>
              <a:rPr lang="en-US" sz="2500" b="1" dirty="0" smtClean="0"/>
              <a:t>Main topics</a:t>
            </a:r>
            <a:endParaRPr lang="en-US" sz="2500" b="1" dirty="0"/>
          </a:p>
        </p:txBody>
      </p:sp>
      <p:sp>
        <p:nvSpPr>
          <p:cNvPr id="6" name="Content Placeholder 1"/>
          <p:cNvSpPr txBox="1">
            <a:spLocks/>
          </p:cNvSpPr>
          <p:nvPr/>
        </p:nvSpPr>
        <p:spPr>
          <a:xfrm>
            <a:off x="6372200" y="1275606"/>
            <a:ext cx="2592288" cy="3096344"/>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800" b="0" cap="none" dirty="0" smtClean="0">
                <a:solidFill>
                  <a:srgbClr val="0000FF"/>
                </a:solidFill>
              </a:rPr>
              <a:t>Ukraine moving ahead</a:t>
            </a:r>
          </a:p>
          <a:p>
            <a:pPr marL="457200" indent="-457200">
              <a:buFont typeface="Wingdings" charset="2"/>
              <a:buChar char="Ø"/>
            </a:pPr>
            <a:r>
              <a:rPr lang="en-US" sz="2800" b="0" cap="none" dirty="0" smtClean="0">
                <a:solidFill>
                  <a:srgbClr val="0000FF"/>
                </a:solidFill>
              </a:rPr>
              <a:t>SWOT Ukraine</a:t>
            </a:r>
          </a:p>
          <a:p>
            <a:pPr marL="457200" indent="-457200">
              <a:buFont typeface="Wingdings" charset="2"/>
              <a:buChar char="Ø"/>
            </a:pPr>
            <a:r>
              <a:rPr lang="en-US" sz="2800" b="0" cap="none" dirty="0">
                <a:solidFill>
                  <a:srgbClr val="0000FF"/>
                </a:solidFill>
              </a:rPr>
              <a:t>O</a:t>
            </a:r>
            <a:r>
              <a:rPr lang="en-US" sz="2800" b="0" cap="none" dirty="0" smtClean="0">
                <a:solidFill>
                  <a:srgbClr val="0000FF"/>
                </a:solidFill>
              </a:rPr>
              <a:t>ptions</a:t>
            </a:r>
          </a:p>
          <a:p>
            <a:endParaRPr lang="en-US" sz="2800" b="0" cap="none" dirty="0" smtClean="0">
              <a:solidFill>
                <a:srgbClr val="0000FF"/>
              </a:solidFill>
            </a:endParaRPr>
          </a:p>
          <a:p>
            <a:pPr marL="457200" indent="-457200">
              <a:buFont typeface="Wingdings" charset="2"/>
              <a:buChar char="ü"/>
            </a:pPr>
            <a:endParaRPr lang="en-US" sz="1700" dirty="0">
              <a:solidFill>
                <a:schemeClr val="tx1"/>
              </a:solidFill>
            </a:endParaRPr>
          </a:p>
          <a:p>
            <a:pPr marL="457200" indent="-457200">
              <a:buFont typeface="Wingdings" charset="2"/>
              <a:buChar char="ü"/>
            </a:pPr>
            <a:endParaRPr lang="en-US" sz="1700" cap="none" dirty="0">
              <a:solidFill>
                <a:srgbClr val="008000"/>
              </a:solidFill>
            </a:endParaRPr>
          </a:p>
          <a:p>
            <a:pPr marL="342900" indent="-342900">
              <a:buFont typeface="+mj-lt"/>
              <a:buAutoNum type="arabicPeriod"/>
            </a:pPr>
            <a:endParaRPr lang="en-US" sz="2200" cap="none" dirty="0">
              <a:solidFill>
                <a:srgbClr val="0000FF"/>
              </a:solidFill>
            </a:endParaRPr>
          </a:p>
        </p:txBody>
      </p:sp>
      <p:sp>
        <p:nvSpPr>
          <p:cNvPr id="7" name="Content Placeholder 1"/>
          <p:cNvSpPr txBox="1">
            <a:spLocks/>
          </p:cNvSpPr>
          <p:nvPr/>
        </p:nvSpPr>
        <p:spPr>
          <a:xfrm>
            <a:off x="3707904" y="1203598"/>
            <a:ext cx="1944216" cy="31678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lgn="ctr"/>
            <a:endParaRPr lang="en-US" sz="2800" b="0" cap="none" dirty="0" smtClean="0">
              <a:solidFill>
                <a:srgbClr val="0000FF"/>
              </a:solidFill>
            </a:endParaRPr>
          </a:p>
          <a:p>
            <a:pPr algn="ctr"/>
            <a:endParaRPr lang="en-US" sz="2800" b="0" cap="none" dirty="0">
              <a:solidFill>
                <a:srgbClr val="0000FF"/>
              </a:solidFill>
            </a:endParaRPr>
          </a:p>
          <a:p>
            <a:pPr algn="ctr"/>
            <a:r>
              <a:rPr lang="en-US" sz="2800" b="0" cap="none" dirty="0" smtClean="0">
                <a:solidFill>
                  <a:srgbClr val="0000FF"/>
                </a:solidFill>
              </a:rPr>
              <a:t>Cases / models</a:t>
            </a:r>
          </a:p>
          <a:p>
            <a:pPr marL="342900" indent="-342900">
              <a:buFont typeface="+mj-lt"/>
              <a:buAutoNum type="arabicPeriod"/>
            </a:pPr>
            <a:endParaRPr lang="en-US" sz="2200" cap="none" dirty="0">
              <a:solidFill>
                <a:srgbClr val="0000FF"/>
              </a:solidFill>
            </a:endParaRPr>
          </a:p>
        </p:txBody>
      </p:sp>
      <p:sp>
        <p:nvSpPr>
          <p:cNvPr id="8" name="Right Arrow 7"/>
          <p:cNvSpPr/>
          <p:nvPr/>
        </p:nvSpPr>
        <p:spPr>
          <a:xfrm>
            <a:off x="2915816" y="2427734"/>
            <a:ext cx="792088" cy="576064"/>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
        <p:nvSpPr>
          <p:cNvPr id="9" name="Right Arrow 8"/>
          <p:cNvSpPr/>
          <p:nvPr/>
        </p:nvSpPr>
        <p:spPr>
          <a:xfrm>
            <a:off x="5652120" y="2499742"/>
            <a:ext cx="792088" cy="576064"/>
          </a:xfrm>
          <a:prstGeom prst="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124465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20</a:t>
            </a:fld>
            <a:endParaRPr lang="en-GB" dirty="0"/>
          </a:p>
        </p:txBody>
      </p:sp>
      <p:sp>
        <p:nvSpPr>
          <p:cNvPr id="4" name="Title 3"/>
          <p:cNvSpPr>
            <a:spLocks noGrp="1"/>
          </p:cNvSpPr>
          <p:nvPr>
            <p:ph type="title"/>
          </p:nvPr>
        </p:nvSpPr>
        <p:spPr/>
        <p:txBody>
          <a:bodyPr>
            <a:normAutofit/>
          </a:bodyPr>
          <a:lstStyle/>
          <a:p>
            <a:r>
              <a:rPr lang="en-US" sz="2500" b="1" dirty="0" smtClean="0"/>
              <a:t>Examples</a:t>
            </a:r>
            <a:r>
              <a:rPr lang="mr-IN" sz="2500" b="1" dirty="0" smtClean="0"/>
              <a:t>…</a:t>
            </a:r>
            <a:endParaRPr lang="en-US" sz="2500" b="1" dirty="0"/>
          </a:p>
        </p:txBody>
      </p:sp>
      <p:sp>
        <p:nvSpPr>
          <p:cNvPr id="8" name="TextBox 7"/>
          <p:cNvSpPr txBox="1"/>
          <p:nvPr/>
        </p:nvSpPr>
        <p:spPr>
          <a:xfrm>
            <a:off x="251520" y="1275606"/>
            <a:ext cx="2376264" cy="34163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b="1" u="sng" dirty="0" smtClean="0">
                <a:solidFill>
                  <a:srgbClr val="000000"/>
                </a:solidFill>
              </a:rPr>
              <a:t>Ireland:</a:t>
            </a:r>
          </a:p>
          <a:p>
            <a:r>
              <a:rPr lang="en-US" dirty="0" smtClean="0">
                <a:solidFill>
                  <a:srgbClr val="000000"/>
                </a:solidFill>
              </a:rPr>
              <a:t>Lead, coordination, owner: </a:t>
            </a:r>
            <a:r>
              <a:rPr lang="en-US" dirty="0" err="1" smtClean="0">
                <a:solidFill>
                  <a:srgbClr val="000000"/>
                </a:solidFill>
              </a:rPr>
              <a:t>Gov</a:t>
            </a:r>
            <a:r>
              <a:rPr lang="en-US" dirty="0" smtClean="0">
                <a:solidFill>
                  <a:srgbClr val="000000"/>
                </a:solidFill>
              </a:rPr>
              <a:t> - SOLAS (FET) </a:t>
            </a:r>
          </a:p>
          <a:p>
            <a:pPr marL="342900" indent="-342900">
              <a:buAutoNum type="arabicPeriod"/>
            </a:pPr>
            <a:r>
              <a:rPr lang="en-US" dirty="0" smtClean="0">
                <a:solidFill>
                  <a:srgbClr val="000000"/>
                </a:solidFill>
              </a:rPr>
              <a:t>SLMRU (+regional </a:t>
            </a:r>
            <a:r>
              <a:rPr lang="en-US" dirty="0" err="1" smtClean="0">
                <a:solidFill>
                  <a:srgbClr val="000000"/>
                </a:solidFill>
              </a:rPr>
              <a:t>fora</a:t>
            </a:r>
            <a:r>
              <a:rPr lang="en-US" dirty="0" smtClean="0">
                <a:solidFill>
                  <a:srgbClr val="000000"/>
                </a:solidFill>
              </a:rPr>
              <a:t>, CSO)</a:t>
            </a:r>
          </a:p>
          <a:p>
            <a:pPr marL="342900" indent="-342900">
              <a:buAutoNum type="arabicPeriod"/>
            </a:pPr>
            <a:r>
              <a:rPr lang="en-US" dirty="0" smtClean="0">
                <a:solidFill>
                  <a:srgbClr val="000000"/>
                </a:solidFill>
              </a:rPr>
              <a:t>SLMRU</a:t>
            </a:r>
          </a:p>
          <a:p>
            <a:pPr marL="342900" indent="-342900">
              <a:buAutoNum type="arabicPeriod"/>
            </a:pPr>
            <a:r>
              <a:rPr lang="en-US" dirty="0" smtClean="0">
                <a:solidFill>
                  <a:srgbClr val="000000"/>
                </a:solidFill>
              </a:rPr>
              <a:t>Nat </a:t>
            </a:r>
            <a:r>
              <a:rPr lang="en-US" dirty="0" smtClean="0">
                <a:solidFill>
                  <a:srgbClr val="000000"/>
                </a:solidFill>
              </a:rPr>
              <a:t>Skills Council - EGFSN </a:t>
            </a:r>
            <a:r>
              <a:rPr lang="mr-IN" dirty="0" smtClean="0">
                <a:solidFill>
                  <a:srgbClr val="000000"/>
                </a:solidFill>
              </a:rPr>
              <a:t>–</a:t>
            </a:r>
            <a:r>
              <a:rPr lang="en-US" dirty="0" smtClean="0">
                <a:solidFill>
                  <a:srgbClr val="000000"/>
                </a:solidFill>
              </a:rPr>
              <a:t> Government departments </a:t>
            </a:r>
          </a:p>
        </p:txBody>
      </p:sp>
      <p:sp>
        <p:nvSpPr>
          <p:cNvPr id="9" name="TextBox 8"/>
          <p:cNvSpPr txBox="1"/>
          <p:nvPr/>
        </p:nvSpPr>
        <p:spPr>
          <a:xfrm>
            <a:off x="2843808" y="555526"/>
            <a:ext cx="2376264" cy="2308324"/>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b="1" u="sng" dirty="0" smtClean="0">
                <a:solidFill>
                  <a:srgbClr val="000000"/>
                </a:solidFill>
              </a:rPr>
              <a:t>Netherlands:</a:t>
            </a:r>
          </a:p>
          <a:p>
            <a:r>
              <a:rPr lang="en-US" dirty="0" smtClean="0">
                <a:solidFill>
                  <a:srgbClr val="000000"/>
                </a:solidFill>
              </a:rPr>
              <a:t>Lead, coordination, owner: </a:t>
            </a:r>
            <a:r>
              <a:rPr lang="en-US" dirty="0" err="1" smtClean="0">
                <a:solidFill>
                  <a:srgbClr val="000000"/>
                </a:solidFill>
              </a:rPr>
              <a:t>Gov</a:t>
            </a:r>
            <a:endParaRPr lang="en-US" dirty="0" smtClean="0">
              <a:solidFill>
                <a:srgbClr val="000000"/>
              </a:solidFill>
            </a:endParaRPr>
          </a:p>
          <a:p>
            <a:pPr marL="342900" indent="-342900">
              <a:buAutoNum type="arabicPeriod"/>
            </a:pPr>
            <a:r>
              <a:rPr lang="en-US" dirty="0" smtClean="0">
                <a:solidFill>
                  <a:srgbClr val="000000"/>
                </a:solidFill>
              </a:rPr>
              <a:t>Academia: ROA (STAT+ other research)</a:t>
            </a:r>
          </a:p>
          <a:p>
            <a:pPr marL="342900" indent="-342900">
              <a:buAutoNum type="arabicPeriod"/>
            </a:pPr>
            <a:r>
              <a:rPr lang="en-US" dirty="0" smtClean="0">
                <a:solidFill>
                  <a:srgbClr val="000000"/>
                </a:solidFill>
              </a:rPr>
              <a:t>ROA - </a:t>
            </a:r>
            <a:r>
              <a:rPr lang="en-US" dirty="0" err="1" smtClean="0">
                <a:solidFill>
                  <a:srgbClr val="000000"/>
                </a:solidFill>
              </a:rPr>
              <a:t>Gov</a:t>
            </a:r>
            <a:endParaRPr lang="en-US" dirty="0" smtClean="0">
              <a:solidFill>
                <a:srgbClr val="000000"/>
              </a:solidFill>
            </a:endParaRPr>
          </a:p>
          <a:p>
            <a:pPr marL="342900" indent="-342900">
              <a:buAutoNum type="arabicPeriod"/>
            </a:pPr>
            <a:r>
              <a:rPr lang="en-US" dirty="0" err="1" smtClean="0">
                <a:solidFill>
                  <a:srgbClr val="000000"/>
                </a:solidFill>
              </a:rPr>
              <a:t>Gov</a:t>
            </a:r>
            <a:r>
              <a:rPr lang="en-US" dirty="0" smtClean="0">
                <a:solidFill>
                  <a:srgbClr val="000000"/>
                </a:solidFill>
              </a:rPr>
              <a:t> + SPs</a:t>
            </a:r>
          </a:p>
        </p:txBody>
      </p:sp>
      <p:sp>
        <p:nvSpPr>
          <p:cNvPr id="10" name="TextBox 9"/>
          <p:cNvSpPr txBox="1"/>
          <p:nvPr/>
        </p:nvSpPr>
        <p:spPr>
          <a:xfrm>
            <a:off x="2843808" y="2931790"/>
            <a:ext cx="2376264" cy="203132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b="1" u="sng" dirty="0" smtClean="0">
                <a:solidFill>
                  <a:srgbClr val="000000"/>
                </a:solidFill>
              </a:rPr>
              <a:t>ESTONIA</a:t>
            </a:r>
          </a:p>
          <a:p>
            <a:r>
              <a:rPr lang="en-US" dirty="0" smtClean="0">
                <a:solidFill>
                  <a:srgbClr val="000000"/>
                </a:solidFill>
              </a:rPr>
              <a:t>Lead, coordination, owner: </a:t>
            </a:r>
            <a:r>
              <a:rPr lang="en-US" dirty="0" err="1" smtClean="0">
                <a:solidFill>
                  <a:srgbClr val="000000"/>
                </a:solidFill>
              </a:rPr>
              <a:t>Kutsekoda</a:t>
            </a:r>
            <a:endParaRPr lang="en-US" dirty="0" smtClean="0">
              <a:solidFill>
                <a:srgbClr val="000000"/>
              </a:solidFill>
            </a:endParaRPr>
          </a:p>
          <a:p>
            <a:pPr marL="342900" indent="-342900">
              <a:buAutoNum type="arabicPeriod"/>
            </a:pPr>
            <a:r>
              <a:rPr lang="en-US" dirty="0" smtClean="0">
                <a:solidFill>
                  <a:srgbClr val="000000"/>
                </a:solidFill>
              </a:rPr>
              <a:t>Special OSKA (+STAT)</a:t>
            </a:r>
          </a:p>
          <a:p>
            <a:pPr marL="342900" indent="-342900">
              <a:buAutoNum type="arabicPeriod"/>
            </a:pPr>
            <a:r>
              <a:rPr lang="en-US" dirty="0" smtClean="0">
                <a:solidFill>
                  <a:srgbClr val="000000"/>
                </a:solidFill>
              </a:rPr>
              <a:t>OSKA - </a:t>
            </a:r>
            <a:r>
              <a:rPr lang="en-US" dirty="0" err="1" smtClean="0">
                <a:solidFill>
                  <a:srgbClr val="000000"/>
                </a:solidFill>
              </a:rPr>
              <a:t>Gov</a:t>
            </a:r>
            <a:endParaRPr lang="en-US" dirty="0" smtClean="0">
              <a:solidFill>
                <a:srgbClr val="000000"/>
              </a:solidFill>
            </a:endParaRPr>
          </a:p>
          <a:p>
            <a:pPr marL="342900" indent="-342900">
              <a:buAutoNum type="arabicPeriod"/>
            </a:pPr>
            <a:r>
              <a:rPr lang="en-US" dirty="0" err="1" smtClean="0">
                <a:solidFill>
                  <a:srgbClr val="000000"/>
                </a:solidFill>
              </a:rPr>
              <a:t>Gov</a:t>
            </a:r>
            <a:r>
              <a:rPr lang="en-US" dirty="0" smtClean="0">
                <a:solidFill>
                  <a:srgbClr val="000000"/>
                </a:solidFill>
              </a:rPr>
              <a:t> + SPs</a:t>
            </a:r>
          </a:p>
        </p:txBody>
      </p:sp>
      <p:sp>
        <p:nvSpPr>
          <p:cNvPr id="11" name="TextBox 10"/>
          <p:cNvSpPr txBox="1"/>
          <p:nvPr/>
        </p:nvSpPr>
        <p:spPr>
          <a:xfrm>
            <a:off x="5364088" y="2643758"/>
            <a:ext cx="3528392"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b="1" u="sng" dirty="0" smtClean="0">
                <a:solidFill>
                  <a:srgbClr val="000000"/>
                </a:solidFill>
              </a:rPr>
              <a:t>France:</a:t>
            </a:r>
          </a:p>
          <a:p>
            <a:r>
              <a:rPr lang="en-US" dirty="0" smtClean="0">
                <a:solidFill>
                  <a:srgbClr val="000000"/>
                </a:solidFill>
              </a:rPr>
              <a:t>Lead, coordination: </a:t>
            </a:r>
            <a:r>
              <a:rPr lang="en-US" dirty="0" err="1" smtClean="0">
                <a:solidFill>
                  <a:srgbClr val="000000"/>
                </a:solidFill>
              </a:rPr>
              <a:t>Gov</a:t>
            </a:r>
            <a:r>
              <a:rPr lang="en-US" dirty="0" smtClean="0">
                <a:solidFill>
                  <a:srgbClr val="000000"/>
                </a:solidFill>
              </a:rPr>
              <a:t> (France </a:t>
            </a:r>
            <a:r>
              <a:rPr lang="en-US" dirty="0" err="1" smtClean="0">
                <a:solidFill>
                  <a:srgbClr val="000000"/>
                </a:solidFill>
              </a:rPr>
              <a:t>Strategie</a:t>
            </a:r>
            <a:r>
              <a:rPr lang="en-US" dirty="0" smtClean="0">
                <a:solidFill>
                  <a:srgbClr val="000000"/>
                </a:solidFill>
              </a:rPr>
              <a:t>)</a:t>
            </a:r>
          </a:p>
          <a:p>
            <a:pPr marL="342900" indent="-342900">
              <a:buAutoNum type="arabicPeriod"/>
            </a:pPr>
            <a:r>
              <a:rPr lang="en-US" dirty="0" smtClean="0">
                <a:solidFill>
                  <a:srgbClr val="000000"/>
                </a:solidFill>
              </a:rPr>
              <a:t>FS (+ INS + DAREC + Observatories) + regions (</a:t>
            </a:r>
            <a:r>
              <a:rPr lang="en-US" dirty="0" err="1" smtClean="0">
                <a:solidFill>
                  <a:srgbClr val="000000"/>
                </a:solidFill>
              </a:rPr>
              <a:t>Observ</a:t>
            </a:r>
            <a:r>
              <a:rPr lang="en-US" dirty="0" smtClean="0">
                <a:solidFill>
                  <a:srgbClr val="000000"/>
                </a:solidFill>
              </a:rPr>
              <a:t>)</a:t>
            </a:r>
          </a:p>
          <a:p>
            <a:pPr marL="342900" indent="-342900">
              <a:buAutoNum type="arabicPeriod"/>
            </a:pPr>
            <a:r>
              <a:rPr lang="en-US" dirty="0" smtClean="0">
                <a:solidFill>
                  <a:srgbClr val="000000"/>
                </a:solidFill>
              </a:rPr>
              <a:t>FS - </a:t>
            </a:r>
            <a:r>
              <a:rPr lang="en-US" dirty="0" err="1" smtClean="0">
                <a:solidFill>
                  <a:srgbClr val="000000"/>
                </a:solidFill>
              </a:rPr>
              <a:t>Gov</a:t>
            </a:r>
            <a:endParaRPr lang="en-US" dirty="0" smtClean="0">
              <a:solidFill>
                <a:srgbClr val="000000"/>
              </a:solidFill>
            </a:endParaRPr>
          </a:p>
          <a:p>
            <a:pPr marL="342900" indent="-342900">
              <a:buAutoNum type="arabicPeriod"/>
            </a:pPr>
            <a:r>
              <a:rPr lang="en-US" dirty="0" err="1" smtClean="0">
                <a:solidFill>
                  <a:srgbClr val="000000"/>
                </a:solidFill>
              </a:rPr>
              <a:t>Gov</a:t>
            </a:r>
            <a:r>
              <a:rPr lang="en-US" dirty="0" smtClean="0">
                <a:solidFill>
                  <a:srgbClr val="000000"/>
                </a:solidFill>
              </a:rPr>
              <a:t> + SPs</a:t>
            </a:r>
          </a:p>
        </p:txBody>
      </p:sp>
      <p:sp>
        <p:nvSpPr>
          <p:cNvPr id="12" name="Oval 11"/>
          <p:cNvSpPr/>
          <p:nvPr/>
        </p:nvSpPr>
        <p:spPr>
          <a:xfrm>
            <a:off x="4716016" y="0"/>
            <a:ext cx="3384376" cy="18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u="sng" dirty="0" smtClean="0"/>
              <a:t>GOV</a:t>
            </a:r>
            <a:r>
              <a:rPr lang="en-US" dirty="0" smtClean="0"/>
              <a:t>:</a:t>
            </a:r>
          </a:p>
          <a:p>
            <a:pPr algn="ctr"/>
            <a:r>
              <a:rPr lang="mr-IN" dirty="0" smtClean="0"/>
              <a:t>–</a:t>
            </a:r>
            <a:r>
              <a:rPr lang="en-US" dirty="0" smtClean="0"/>
              <a:t> Always in Lead, coordination</a:t>
            </a:r>
          </a:p>
          <a:p>
            <a:pPr marL="285750" indent="-285750" algn="ctr">
              <a:buFontTx/>
              <a:buChar char="-"/>
            </a:pPr>
            <a:r>
              <a:rPr lang="en-US" dirty="0" smtClean="0"/>
              <a:t>Always in 3</a:t>
            </a:r>
          </a:p>
          <a:p>
            <a:pPr marL="285750" indent="-285750" algn="ctr">
              <a:buFontTx/>
              <a:buChar char="-"/>
            </a:pPr>
            <a:r>
              <a:rPr lang="en-US" dirty="0" smtClean="0"/>
              <a:t>Ministry never in 1 </a:t>
            </a:r>
          </a:p>
          <a:p>
            <a:pPr algn="ctr"/>
            <a:endParaRPr lang="en-US" dirty="0"/>
          </a:p>
        </p:txBody>
      </p:sp>
      <p:sp>
        <p:nvSpPr>
          <p:cNvPr id="13" name="Oval 12"/>
          <p:cNvSpPr/>
          <p:nvPr/>
        </p:nvSpPr>
        <p:spPr>
          <a:xfrm>
            <a:off x="5759624" y="1131590"/>
            <a:ext cx="3384376" cy="18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600" b="1" u="sng" dirty="0" smtClean="0"/>
              <a:t>1 </a:t>
            </a:r>
            <a:r>
              <a:rPr lang="en-US" sz="1600" b="1" u="sng" dirty="0" err="1" smtClean="0"/>
              <a:t>Knowl</a:t>
            </a:r>
            <a:r>
              <a:rPr lang="en-US" sz="1600" b="1" u="sng" dirty="0" smtClean="0"/>
              <a:t> creation</a:t>
            </a:r>
            <a:r>
              <a:rPr lang="en-US" sz="1600" dirty="0" smtClean="0"/>
              <a:t>:</a:t>
            </a:r>
          </a:p>
          <a:p>
            <a:pPr algn="ctr"/>
            <a:r>
              <a:rPr lang="mr-IN" sz="1600" dirty="0" smtClean="0"/>
              <a:t>–</a:t>
            </a:r>
            <a:r>
              <a:rPr lang="en-US" sz="1600" dirty="0" smtClean="0"/>
              <a:t> Always: </a:t>
            </a:r>
            <a:r>
              <a:rPr lang="en-US" sz="1600" dirty="0" err="1" smtClean="0"/>
              <a:t>specialised</a:t>
            </a:r>
            <a:r>
              <a:rPr lang="en-US" sz="1600" dirty="0" smtClean="0"/>
              <a:t> research (public or non-state / academia) + STAT </a:t>
            </a:r>
          </a:p>
          <a:p>
            <a:pPr algn="ctr"/>
            <a:r>
              <a:rPr lang="en-US" sz="1600" dirty="0" smtClean="0"/>
              <a:t>- Never: Ministry</a:t>
            </a:r>
            <a:endParaRPr lang="en-US" sz="1600" dirty="0"/>
          </a:p>
        </p:txBody>
      </p:sp>
    </p:spTree>
    <p:extLst>
      <p:ext uri="{BB962C8B-B14F-4D97-AF65-F5344CB8AC3E}">
        <p14:creationId xmlns:p14="http://schemas.microsoft.com/office/powerpoint/2010/main" val="362650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ircle(in)">
                                      <p:cBhvr>
                                        <p:cTn id="28" dur="20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barn(inVertical)">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539552" y="123478"/>
            <a:ext cx="8124801" cy="563555"/>
          </a:xfrm>
        </p:spPr>
        <p:txBody>
          <a:bodyPr>
            <a:noAutofit/>
          </a:bodyPr>
          <a:lstStyle/>
          <a:p>
            <a:r>
              <a:rPr lang="en-IE" sz="2800" dirty="0" smtClean="0">
                <a:solidFill>
                  <a:schemeClr val="tx2"/>
                </a:solidFill>
              </a:rPr>
              <a:t>Skills Needs Identification in Ireland</a:t>
            </a:r>
            <a:endParaRPr lang="en-IE" sz="2800" dirty="0">
              <a:solidFill>
                <a:schemeClr val="tx2"/>
              </a:solidFill>
            </a:endParaRPr>
          </a:p>
        </p:txBody>
      </p:sp>
      <p:graphicFrame>
        <p:nvGraphicFramePr>
          <p:cNvPr id="16" name="Diagram 15"/>
          <p:cNvGraphicFramePr/>
          <p:nvPr>
            <p:extLst>
              <p:ext uri="{D42A27DB-BD31-4B8C-83A1-F6EECF244321}">
                <p14:modId xmlns:p14="http://schemas.microsoft.com/office/powerpoint/2010/main" val="1641028011"/>
              </p:ext>
            </p:extLst>
          </p:nvPr>
        </p:nvGraphicFramePr>
        <p:xfrm>
          <a:off x="611560" y="915566"/>
          <a:ext cx="7920880" cy="405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agnetic Disk 1"/>
          <p:cNvSpPr/>
          <p:nvPr/>
        </p:nvSpPr>
        <p:spPr>
          <a:xfrm>
            <a:off x="7596336" y="1635646"/>
            <a:ext cx="1224136" cy="1296144"/>
          </a:xfrm>
          <a:prstGeom prst="flowChartMagneticDisk">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National Skills Database</a:t>
            </a:r>
            <a:endParaRPr lang="en-US" dirty="0">
              <a:solidFill>
                <a:srgbClr val="000000"/>
              </a:solidFill>
            </a:endParaRPr>
          </a:p>
        </p:txBody>
      </p:sp>
    </p:spTree>
    <p:extLst>
      <p:ext uri="{BB962C8B-B14F-4D97-AF65-F5344CB8AC3E}">
        <p14:creationId xmlns:p14="http://schemas.microsoft.com/office/powerpoint/2010/main" val="332949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C01082AB-7F85-4288-AAD6-F1112A3F5441}"/>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2FADCDF0-CB40-4CE5-90A8-AA106AADFE9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graphicEl>
                                              <a:dgm id="{5478FDAB-4CC5-4AF5-A4E8-1852D646732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graphicEl>
                                              <a:dgm id="{4CBCECCE-8216-4BB8-AFE9-C9C687C6D3CF}"/>
                                            </p:graphicEl>
                                          </p:spTgt>
                                        </p:tgtEl>
                                        <p:attrNameLst>
                                          <p:attrName>style.visibility</p:attrName>
                                        </p:attrNameLst>
                                      </p:cBhvr>
                                      <p:to>
                                        <p:strVal val="visible"/>
                                      </p:to>
                                    </p:set>
                                  </p:childTnLst>
                                </p:cTn>
                              </p:par>
                              <p:par>
                                <p:cTn id="17" presetID="1" presetClass="entr" presetSubtype="0" fill="hold" grpId="0" nodeType="withEffect">
                                  <p:stCondLst>
                                    <p:cond delay="1100"/>
                                  </p:stCondLst>
                                  <p:childTnLst>
                                    <p:set>
                                      <p:cBhvr>
                                        <p:cTn id="18" dur="1" fill="hold">
                                          <p:stCondLst>
                                            <p:cond delay="0"/>
                                          </p:stCondLst>
                                        </p:cTn>
                                        <p:tgtEl>
                                          <p:spTgt spid="16">
                                            <p:graphicEl>
                                              <a:dgm id="{74770C0E-1AD9-443C-90FB-08427E8BEBC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0ED695AF-AD84-4044-A0C2-066713D93604}"/>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6">
                                            <p:graphicEl>
                                              <a:dgm id="{C936DD9D-2BD4-4E69-AFE4-BB6E4038D8F8}"/>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500"/>
                                        <p:tgtEl>
                                          <p:spTgt spid="2"/>
                                        </p:tgtEl>
                                        <p:attrNameLst>
                                          <p:attrName>ppt_y</p:attrName>
                                        </p:attrNameLst>
                                      </p:cBhvr>
                                      <p:tavLst>
                                        <p:tav tm="0">
                                          <p:val>
                                            <p:strVal val="#ppt_y+#ppt_h*1.125000"/>
                                          </p:val>
                                        </p:tav>
                                        <p:tav tm="100000">
                                          <p:val>
                                            <p:strVal val="#ppt_y"/>
                                          </p:val>
                                        </p:tav>
                                      </p:tavLst>
                                    </p:anim>
                                    <p:animEffect transition="in" filter="wipe(up)">
                                      <p:cBhvr>
                                        <p:cTn id="3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10042452"/>
              </p:ext>
            </p:extLst>
          </p:nvPr>
        </p:nvGraphicFramePr>
        <p:xfrm>
          <a:off x="323528" y="141480"/>
          <a:ext cx="8568952" cy="4748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1413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F9A79210-90BB-4ACB-8F9D-7455F8991FE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6D7D9AF0-B5A9-4179-96AE-0C134780455A}"/>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7101D16E-50A2-4AF0-A701-D67DED3D6DF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6216DBE2-6B41-4C4A-B243-369C31D5DD8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EAE4D8D7-8082-41EC-B989-01ADDF54C1F9}"/>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4B7DE308-F34B-42B7-B34B-70523C0636C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4DA98948-863E-4D49-9C89-D9C97ACF2D7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23</a:t>
            </a:fld>
            <a:endParaRPr lang="en-GB" dirty="0"/>
          </a:p>
        </p:txBody>
      </p:sp>
      <p:sp>
        <p:nvSpPr>
          <p:cNvPr id="4" name="Title 3"/>
          <p:cNvSpPr>
            <a:spLocks noGrp="1"/>
          </p:cNvSpPr>
          <p:nvPr>
            <p:ph type="title"/>
          </p:nvPr>
        </p:nvSpPr>
        <p:spPr/>
        <p:txBody>
          <a:bodyPr/>
          <a:lstStyle/>
          <a:p>
            <a:r>
              <a:rPr lang="en-US" b="1" dirty="0" smtClean="0"/>
              <a:t>Who - steps</a:t>
            </a:r>
            <a:endParaRPr lang="en-US" b="1" dirty="0"/>
          </a:p>
        </p:txBody>
      </p:sp>
      <p:graphicFrame>
        <p:nvGraphicFramePr>
          <p:cNvPr id="6" name="Diagram 5"/>
          <p:cNvGraphicFramePr/>
          <p:nvPr>
            <p:extLst>
              <p:ext uri="{D42A27DB-BD31-4B8C-83A1-F6EECF244321}">
                <p14:modId xmlns:p14="http://schemas.microsoft.com/office/powerpoint/2010/main" val="854152374"/>
              </p:ext>
            </p:extLst>
          </p:nvPr>
        </p:nvGraphicFramePr>
        <p:xfrm>
          <a:off x="926350" y="771550"/>
          <a:ext cx="760609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07504" y="1131590"/>
            <a:ext cx="1656184" cy="64633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dirty="0" smtClean="0"/>
              <a:t>Objectives &amp; architecture</a:t>
            </a:r>
            <a:endParaRPr lang="en-US" dirty="0"/>
          </a:p>
        </p:txBody>
      </p:sp>
      <p:sp>
        <p:nvSpPr>
          <p:cNvPr id="9" name="Left-Up Arrow 8"/>
          <p:cNvSpPr/>
          <p:nvPr/>
        </p:nvSpPr>
        <p:spPr>
          <a:xfrm rot="5400000">
            <a:off x="179512" y="2067694"/>
            <a:ext cx="720080" cy="720080"/>
          </a:xfrm>
          <a:prstGeom prst="leftUp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8923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24</a:t>
            </a:fld>
            <a:endParaRPr lang="en-GB" dirty="0"/>
          </a:p>
        </p:txBody>
      </p:sp>
      <p:sp>
        <p:nvSpPr>
          <p:cNvPr id="4" name="Title 3"/>
          <p:cNvSpPr>
            <a:spLocks noGrp="1"/>
          </p:cNvSpPr>
          <p:nvPr>
            <p:ph type="title"/>
          </p:nvPr>
        </p:nvSpPr>
        <p:spPr>
          <a:xfrm>
            <a:off x="7308304" y="70126"/>
            <a:ext cx="1656184" cy="891939"/>
          </a:xfrm>
        </p:spPr>
        <p:txBody>
          <a:bodyPr>
            <a:normAutofit/>
          </a:bodyPr>
          <a:lstStyle/>
          <a:p>
            <a:r>
              <a:rPr lang="en-US" b="1" dirty="0" err="1" smtClean="0"/>
              <a:t>IrelanD</a:t>
            </a:r>
            <a:endParaRPr lang="en-US" b="1" dirty="0"/>
          </a:p>
        </p:txBody>
      </p:sp>
      <p:pic>
        <p:nvPicPr>
          <p:cNvPr id="5" name="Picture 4"/>
          <p:cNvPicPr>
            <a:picLocks noChangeAspect="1"/>
          </p:cNvPicPr>
          <p:nvPr/>
        </p:nvPicPr>
        <p:blipFill>
          <a:blip r:embed="rId3"/>
          <a:stretch>
            <a:fillRect/>
          </a:stretch>
        </p:blipFill>
        <p:spPr>
          <a:xfrm>
            <a:off x="179512" y="0"/>
            <a:ext cx="6660232" cy="5143500"/>
          </a:xfrm>
          <a:prstGeom prst="rect">
            <a:avLst/>
          </a:prstGeom>
        </p:spPr>
      </p:pic>
      <p:sp>
        <p:nvSpPr>
          <p:cNvPr id="7" name="TextBox 6"/>
          <p:cNvSpPr txBox="1"/>
          <p:nvPr/>
        </p:nvSpPr>
        <p:spPr>
          <a:xfrm>
            <a:off x="7164288" y="1203598"/>
            <a:ext cx="1800200" cy="369331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marL="285750" indent="-285750">
              <a:buFont typeface="Arial"/>
              <a:buChar char="•"/>
            </a:pPr>
            <a:r>
              <a:rPr lang="en-US" dirty="0" smtClean="0"/>
              <a:t>National Skills DB</a:t>
            </a:r>
          </a:p>
          <a:p>
            <a:pPr marL="285750" indent="-285750">
              <a:buFont typeface="Arial"/>
              <a:buChar char="•"/>
            </a:pPr>
            <a:r>
              <a:rPr lang="en-US" dirty="0" smtClean="0"/>
              <a:t>National Skills Bulletin 2015</a:t>
            </a:r>
          </a:p>
          <a:p>
            <a:pPr marL="285750" indent="-285750">
              <a:buFont typeface="Arial"/>
              <a:buChar char="•"/>
            </a:pPr>
            <a:r>
              <a:rPr lang="en-US" dirty="0" smtClean="0"/>
              <a:t>Vacancy Overview 2015</a:t>
            </a:r>
          </a:p>
          <a:p>
            <a:pPr marL="285750" indent="-285750">
              <a:buFont typeface="Arial"/>
              <a:buChar char="•"/>
            </a:pPr>
            <a:r>
              <a:rPr lang="en-US" dirty="0" smtClean="0"/>
              <a:t>Occupational employment projections 2020</a:t>
            </a:r>
          </a:p>
          <a:p>
            <a:pPr marL="285750" indent="-285750">
              <a:buFont typeface="Arial"/>
              <a:buChar char="•"/>
            </a:pPr>
            <a:r>
              <a:rPr lang="en-US" dirty="0" smtClean="0"/>
              <a:t>Others</a:t>
            </a:r>
            <a:r>
              <a:rPr lang="is-IS" dirty="0" smtClean="0"/>
              <a:t>…</a:t>
            </a:r>
            <a:endParaRPr lang="en-US" dirty="0"/>
          </a:p>
        </p:txBody>
      </p:sp>
      <p:sp>
        <p:nvSpPr>
          <p:cNvPr id="8" name="Striped Right Arrow 7"/>
          <p:cNvSpPr/>
          <p:nvPr/>
        </p:nvSpPr>
        <p:spPr>
          <a:xfrm flipV="1">
            <a:off x="6732240" y="2283717"/>
            <a:ext cx="432048" cy="432047"/>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360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25</a:t>
            </a:fld>
            <a:endParaRPr lang="en-GB" dirty="0"/>
          </a:p>
        </p:txBody>
      </p:sp>
      <p:sp>
        <p:nvSpPr>
          <p:cNvPr id="4" name="Title 3"/>
          <p:cNvSpPr>
            <a:spLocks noGrp="1"/>
          </p:cNvSpPr>
          <p:nvPr>
            <p:ph type="title"/>
          </p:nvPr>
        </p:nvSpPr>
        <p:spPr/>
        <p:txBody>
          <a:bodyPr/>
          <a:lstStyle/>
          <a:p>
            <a:r>
              <a:rPr lang="en-US" b="1" dirty="0" smtClean="0"/>
              <a:t>France: The Various levels</a:t>
            </a:r>
            <a:endParaRPr lang="en-US" b="1"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69354013"/>
              </p:ext>
            </p:extLst>
          </p:nvPr>
        </p:nvGraphicFramePr>
        <p:xfrm>
          <a:off x="395536" y="1131590"/>
          <a:ext cx="8494712" cy="3577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8262780" y="77045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2804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26</a:t>
            </a:fld>
            <a:endParaRPr lang="en-GB" dirty="0"/>
          </a:p>
        </p:txBody>
      </p:sp>
      <p:sp>
        <p:nvSpPr>
          <p:cNvPr id="4" name="Title 3"/>
          <p:cNvSpPr>
            <a:spLocks noGrp="1"/>
          </p:cNvSpPr>
          <p:nvPr>
            <p:ph type="title"/>
          </p:nvPr>
        </p:nvSpPr>
        <p:spPr/>
        <p:txBody>
          <a:bodyPr/>
          <a:lstStyle/>
          <a:p>
            <a:r>
              <a:rPr lang="en-US" b="1" dirty="0" smtClean="0"/>
              <a:t>France: The Various levels Observatories LM and training</a:t>
            </a:r>
            <a:endParaRPr lang="en-US" b="1" dirty="0"/>
          </a:p>
        </p:txBody>
      </p:sp>
      <p:sp>
        <p:nvSpPr>
          <p:cNvPr id="6" name="Content Placeholder 1"/>
          <p:cNvSpPr>
            <a:spLocks noGrp="1"/>
          </p:cNvSpPr>
          <p:nvPr>
            <p:ph idx="1"/>
          </p:nvPr>
        </p:nvSpPr>
        <p:spPr>
          <a:xfrm>
            <a:off x="251520" y="1131590"/>
            <a:ext cx="8494503" cy="3384376"/>
          </a:xfrm>
        </p:spPr>
        <p:txBody>
          <a:bodyPr>
            <a:normAutofit fontScale="92500" lnSpcReduction="10000"/>
          </a:bodyPr>
          <a:lstStyle/>
          <a:p>
            <a:pPr marL="342900" indent="-342900">
              <a:buFont typeface="+mj-lt"/>
              <a:buAutoNum type="arabicPeriod"/>
            </a:pPr>
            <a:r>
              <a:rPr lang="en-US" sz="2200" dirty="0" smtClean="0">
                <a:solidFill>
                  <a:srgbClr val="0000FF"/>
                </a:solidFill>
              </a:rPr>
              <a:t>National: “</a:t>
            </a:r>
            <a:r>
              <a:rPr lang="en-US" sz="2200" dirty="0" err="1" smtClean="0">
                <a:solidFill>
                  <a:srgbClr val="0000FF"/>
                </a:solidFill>
              </a:rPr>
              <a:t>france</a:t>
            </a:r>
            <a:r>
              <a:rPr lang="en-US" sz="2200" dirty="0" smtClean="0">
                <a:solidFill>
                  <a:srgbClr val="0000FF"/>
                </a:solidFill>
              </a:rPr>
              <a:t> strategy” (wide range domains, including LM forecasting, foresight)</a:t>
            </a:r>
          </a:p>
          <a:p>
            <a:pPr marL="520700" lvl="1" indent="-342900">
              <a:buFont typeface="Wingdings" charset="2"/>
              <a:buChar char="ü"/>
            </a:pPr>
            <a:r>
              <a:rPr lang="en-US" sz="2000" dirty="0" smtClean="0">
                <a:solidFill>
                  <a:srgbClr val="0000FF"/>
                </a:solidFill>
              </a:rPr>
              <a:t>Network  “</a:t>
            </a:r>
            <a:r>
              <a:rPr lang="en-US" sz="2000" dirty="0" err="1" smtClean="0">
                <a:solidFill>
                  <a:srgbClr val="0000FF"/>
                </a:solidFill>
              </a:rPr>
              <a:t>Emploi</a:t>
            </a:r>
            <a:r>
              <a:rPr lang="en-US" sz="2000" dirty="0" smtClean="0">
                <a:solidFill>
                  <a:srgbClr val="0000FF"/>
                </a:solidFill>
              </a:rPr>
              <a:t> Competences”</a:t>
            </a:r>
          </a:p>
          <a:p>
            <a:pPr marL="342900" indent="-342900">
              <a:buFont typeface="+mj-lt"/>
              <a:buAutoNum type="arabicPeriod"/>
            </a:pPr>
            <a:r>
              <a:rPr lang="en-US" sz="2200" dirty="0" err="1" smtClean="0">
                <a:solidFill>
                  <a:srgbClr val="008000"/>
                </a:solidFill>
              </a:rPr>
              <a:t>RegionaL</a:t>
            </a:r>
            <a:r>
              <a:rPr lang="en-US" sz="2200" dirty="0" smtClean="0">
                <a:solidFill>
                  <a:srgbClr val="008000"/>
                </a:solidFill>
              </a:rPr>
              <a:t>:</a:t>
            </a:r>
          </a:p>
          <a:p>
            <a:pPr marL="520700" lvl="1" indent="-342900">
              <a:buFont typeface="Wingdings" charset="2"/>
              <a:buChar char="ü"/>
            </a:pPr>
            <a:r>
              <a:rPr lang="en-US" sz="2000" dirty="0" smtClean="0">
                <a:solidFill>
                  <a:srgbClr val="008000"/>
                </a:solidFill>
              </a:rPr>
              <a:t>“OREF”: </a:t>
            </a:r>
            <a:r>
              <a:rPr lang="en-US" sz="2000" dirty="0" err="1">
                <a:solidFill>
                  <a:srgbClr val="008000"/>
                </a:solidFill>
              </a:rPr>
              <a:t>O</a:t>
            </a:r>
            <a:r>
              <a:rPr lang="en-US" sz="2000" dirty="0" err="1" smtClean="0">
                <a:solidFill>
                  <a:srgbClr val="008000"/>
                </a:solidFill>
              </a:rPr>
              <a:t>bservatoires</a:t>
            </a:r>
            <a:r>
              <a:rPr lang="en-US" sz="2000" dirty="0" smtClean="0">
                <a:solidFill>
                  <a:srgbClr val="008000"/>
                </a:solidFill>
              </a:rPr>
              <a:t> </a:t>
            </a:r>
            <a:r>
              <a:rPr lang="en-US" sz="2000" dirty="0" err="1" smtClean="0">
                <a:solidFill>
                  <a:srgbClr val="008000"/>
                </a:solidFill>
              </a:rPr>
              <a:t>regionaux</a:t>
            </a:r>
            <a:r>
              <a:rPr lang="en-US" sz="2000" dirty="0" smtClean="0">
                <a:solidFill>
                  <a:srgbClr val="008000"/>
                </a:solidFill>
              </a:rPr>
              <a:t> </a:t>
            </a:r>
            <a:r>
              <a:rPr lang="en-US" sz="2000" dirty="0" err="1" smtClean="0">
                <a:solidFill>
                  <a:srgbClr val="008000"/>
                </a:solidFill>
              </a:rPr>
              <a:t>emploi</a:t>
            </a:r>
            <a:r>
              <a:rPr lang="en-US" sz="2000" dirty="0" smtClean="0">
                <a:solidFill>
                  <a:srgbClr val="008000"/>
                </a:solidFill>
              </a:rPr>
              <a:t>-formation (established in 1988)</a:t>
            </a:r>
          </a:p>
          <a:p>
            <a:pPr marL="520700" lvl="1" indent="-342900">
              <a:buFont typeface="Wingdings" charset="2"/>
              <a:buChar char="ü"/>
            </a:pPr>
            <a:r>
              <a:rPr lang="en-US" sz="2000" dirty="0" smtClean="0">
                <a:solidFill>
                  <a:srgbClr val="008000"/>
                </a:solidFill>
              </a:rPr>
              <a:t>Network “CARIF-OREF” (established in 2011)</a:t>
            </a:r>
          </a:p>
          <a:p>
            <a:pPr marL="342900" indent="-342900">
              <a:buFont typeface="+mj-lt"/>
              <a:buAutoNum type="arabicPeriod"/>
            </a:pPr>
            <a:r>
              <a:rPr lang="en-US" sz="2200" dirty="0" smtClean="0">
                <a:solidFill>
                  <a:schemeClr val="accent6">
                    <a:lumMod val="75000"/>
                  </a:schemeClr>
                </a:solidFill>
              </a:rPr>
              <a:t>Branch observatories (sector)</a:t>
            </a:r>
          </a:p>
          <a:p>
            <a:pPr marL="520700" lvl="1" indent="-342900">
              <a:buFont typeface="Wingdings" charset="2"/>
              <a:buChar char="ü"/>
            </a:pPr>
            <a:r>
              <a:rPr lang="en-US" sz="2000" dirty="0" smtClean="0">
                <a:solidFill>
                  <a:schemeClr val="accent6">
                    <a:lumMod val="75000"/>
                  </a:schemeClr>
                </a:solidFill>
              </a:rPr>
              <a:t>Metallurgy, food industry, others</a:t>
            </a:r>
          </a:p>
          <a:p>
            <a:pPr marL="342900" indent="-342900">
              <a:buFont typeface="+mj-lt"/>
              <a:buAutoNum type="arabicPeriod"/>
            </a:pPr>
            <a:r>
              <a:rPr lang="en-US" sz="2200" dirty="0" smtClean="0">
                <a:solidFill>
                  <a:schemeClr val="tx1"/>
                </a:solidFill>
              </a:rPr>
              <a:t>Chambers: </a:t>
            </a:r>
            <a:r>
              <a:rPr lang="en-US" sz="2100" dirty="0">
                <a:solidFill>
                  <a:schemeClr val="tx2"/>
                </a:solidFill>
              </a:rPr>
              <a:t>CCI Ile de </a:t>
            </a:r>
            <a:r>
              <a:rPr lang="en-US" sz="2100" dirty="0" err="1">
                <a:solidFill>
                  <a:schemeClr val="tx2"/>
                </a:solidFill>
              </a:rPr>
              <a:t>france</a:t>
            </a:r>
            <a:endParaRPr lang="en-US" sz="2100" dirty="0">
              <a:solidFill>
                <a:schemeClr val="tx2"/>
              </a:solidFill>
            </a:endParaRPr>
          </a:p>
        </p:txBody>
      </p:sp>
    </p:spTree>
    <p:extLst>
      <p:ext uri="{BB962C8B-B14F-4D97-AF65-F5344CB8AC3E}">
        <p14:creationId xmlns:p14="http://schemas.microsoft.com/office/powerpoint/2010/main" val="366238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27</a:t>
            </a:fld>
            <a:endParaRPr lang="en-GB" dirty="0"/>
          </a:p>
        </p:txBody>
      </p:sp>
      <p:sp>
        <p:nvSpPr>
          <p:cNvPr id="4" name="Title 3"/>
          <p:cNvSpPr>
            <a:spLocks noGrp="1"/>
          </p:cNvSpPr>
          <p:nvPr>
            <p:ph type="title"/>
          </p:nvPr>
        </p:nvSpPr>
        <p:spPr/>
        <p:txBody>
          <a:bodyPr/>
          <a:lstStyle/>
          <a:p>
            <a:r>
              <a:rPr lang="en-US" b="1" dirty="0" smtClean="0"/>
              <a:t>Different CASE: LATVIA</a:t>
            </a:r>
            <a:endParaRPr lang="en-US" b="1" dirty="0"/>
          </a:p>
        </p:txBody>
      </p:sp>
      <p:sp>
        <p:nvSpPr>
          <p:cNvPr id="6" name="TextBox 5"/>
          <p:cNvSpPr txBox="1"/>
          <p:nvPr/>
        </p:nvSpPr>
        <p:spPr>
          <a:xfrm>
            <a:off x="467544" y="1491630"/>
            <a:ext cx="4248472" cy="2246769"/>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2000" b="1" u="sng" dirty="0" smtClean="0">
                <a:solidFill>
                  <a:srgbClr val="000000"/>
                </a:solidFill>
              </a:rPr>
              <a:t>3 functions</a:t>
            </a:r>
            <a:r>
              <a:rPr lang="en-US" sz="2000" b="1" dirty="0" smtClean="0">
                <a:solidFill>
                  <a:srgbClr val="000000"/>
                </a:solidFill>
              </a:rPr>
              <a:t>:</a:t>
            </a:r>
          </a:p>
          <a:p>
            <a:pPr marL="457200" indent="-457200">
              <a:buFont typeface="+mj-lt"/>
              <a:buAutoNum type="arabicPeriod"/>
            </a:pPr>
            <a:r>
              <a:rPr lang="en-US" sz="2000" dirty="0" smtClean="0">
                <a:solidFill>
                  <a:srgbClr val="000000"/>
                </a:solidFill>
              </a:rPr>
              <a:t>LT Skills forecast:</a:t>
            </a:r>
            <a:r>
              <a:rPr lang="en-US" sz="2000" dirty="0">
                <a:solidFill>
                  <a:srgbClr val="000000"/>
                </a:solidFill>
              </a:rPr>
              <a:t> </a:t>
            </a:r>
            <a:r>
              <a:rPr lang="en-US" sz="2000" dirty="0" smtClean="0">
                <a:solidFill>
                  <a:srgbClr val="000000"/>
                </a:solidFill>
              </a:rPr>
              <a:t>Ministry of Economy</a:t>
            </a:r>
          </a:p>
          <a:p>
            <a:r>
              <a:rPr lang="en-US" sz="2000" dirty="0">
                <a:solidFill>
                  <a:srgbClr val="000000"/>
                </a:solidFill>
              </a:rPr>
              <a:t> </a:t>
            </a:r>
            <a:r>
              <a:rPr lang="en-US" sz="2000" dirty="0" smtClean="0">
                <a:solidFill>
                  <a:srgbClr val="000000"/>
                </a:solidFill>
              </a:rPr>
              <a:t>     ST skills forecast: PES</a:t>
            </a:r>
          </a:p>
          <a:p>
            <a:pPr marL="457200" indent="-457200">
              <a:buFont typeface="+mj-lt"/>
              <a:buAutoNum type="arabicPeriod"/>
            </a:pPr>
            <a:r>
              <a:rPr lang="en-US" sz="2000" dirty="0" smtClean="0">
                <a:solidFill>
                  <a:srgbClr val="000000"/>
                </a:solidFill>
              </a:rPr>
              <a:t>Min Economy and PES</a:t>
            </a:r>
          </a:p>
          <a:p>
            <a:pPr marL="457200" indent="-457200">
              <a:buFont typeface="+mj-lt"/>
              <a:buAutoNum type="arabicPeriod"/>
            </a:pPr>
            <a:r>
              <a:rPr lang="en-US" sz="2000" dirty="0" smtClean="0">
                <a:solidFill>
                  <a:srgbClr val="000000"/>
                </a:solidFill>
              </a:rPr>
              <a:t>Min </a:t>
            </a:r>
            <a:r>
              <a:rPr lang="en-US" sz="2000" dirty="0" err="1" smtClean="0">
                <a:solidFill>
                  <a:srgbClr val="000000"/>
                </a:solidFill>
              </a:rPr>
              <a:t>Educ</a:t>
            </a:r>
            <a:r>
              <a:rPr lang="en-US" sz="2000" dirty="0" smtClean="0">
                <a:solidFill>
                  <a:srgbClr val="000000"/>
                </a:solidFill>
              </a:rPr>
              <a:t> + Min Welfare (</a:t>
            </a:r>
            <a:r>
              <a:rPr lang="en-US" sz="2000" dirty="0" err="1" smtClean="0">
                <a:solidFill>
                  <a:srgbClr val="000000"/>
                </a:solidFill>
              </a:rPr>
              <a:t>Empl</a:t>
            </a:r>
            <a:r>
              <a:rPr lang="en-US" sz="2000" dirty="0" smtClean="0">
                <a:solidFill>
                  <a:srgbClr val="000000"/>
                </a:solidFill>
              </a:rPr>
              <a:t>) + SP committees</a:t>
            </a:r>
            <a:endParaRPr lang="en-US" sz="2000" dirty="0">
              <a:solidFill>
                <a:srgbClr val="000000"/>
              </a:solidFill>
            </a:endParaRPr>
          </a:p>
        </p:txBody>
      </p:sp>
      <p:sp>
        <p:nvSpPr>
          <p:cNvPr id="7" name="Oval 6"/>
          <p:cNvSpPr/>
          <p:nvPr/>
        </p:nvSpPr>
        <p:spPr>
          <a:xfrm>
            <a:off x="5076056" y="1635646"/>
            <a:ext cx="3384376" cy="18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b="1" u="sng" dirty="0" smtClean="0"/>
              <a:t>GOV</a:t>
            </a:r>
            <a:r>
              <a:rPr lang="en-US" dirty="0" smtClean="0"/>
              <a:t>:</a:t>
            </a:r>
          </a:p>
          <a:p>
            <a:pPr algn="ctr"/>
            <a:r>
              <a:rPr lang="mr-IN" dirty="0" smtClean="0"/>
              <a:t>–</a:t>
            </a:r>
            <a:r>
              <a:rPr lang="en-US" dirty="0" smtClean="0"/>
              <a:t> Lead, coordination</a:t>
            </a:r>
          </a:p>
          <a:p>
            <a:pPr marL="285750" indent="-285750" algn="ctr">
              <a:buFontTx/>
              <a:buChar char="-"/>
            </a:pPr>
            <a:r>
              <a:rPr lang="en-US" dirty="0" smtClean="0"/>
              <a:t>Active in the 3 functions</a:t>
            </a:r>
          </a:p>
          <a:p>
            <a:pPr marL="285750" indent="-285750" algn="ctr">
              <a:buFontTx/>
              <a:buChar char="-"/>
            </a:pPr>
            <a:r>
              <a:rPr lang="en-US" dirty="0" smtClean="0"/>
              <a:t>Ministry does LT forecast</a:t>
            </a:r>
          </a:p>
        </p:txBody>
      </p:sp>
    </p:spTree>
    <p:extLst>
      <p:ext uri="{BB962C8B-B14F-4D97-AF65-F5344CB8AC3E}">
        <p14:creationId xmlns:p14="http://schemas.microsoft.com/office/powerpoint/2010/main" val="269593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203598"/>
            <a:ext cx="4176464" cy="3096344"/>
          </a:xfrm>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r>
              <a:rPr lang="en-US" sz="2200" cap="none" dirty="0" smtClean="0">
                <a:solidFill>
                  <a:srgbClr val="0000FF"/>
                </a:solidFill>
              </a:rPr>
              <a:t>A) SWOT (partial)</a:t>
            </a:r>
          </a:p>
          <a:p>
            <a:r>
              <a:rPr lang="en-US" sz="2200" b="0" cap="none" dirty="0" smtClean="0">
                <a:solidFill>
                  <a:srgbClr val="0000FF"/>
                </a:solidFill>
              </a:rPr>
              <a:t>Main strengths and weaknesses, opportunities and threats </a:t>
            </a:r>
            <a:r>
              <a:rPr lang="mr-IN" sz="2200" b="0" cap="none" dirty="0" smtClean="0">
                <a:solidFill>
                  <a:srgbClr val="0000FF"/>
                </a:solidFill>
              </a:rPr>
              <a:t>–</a:t>
            </a:r>
            <a:r>
              <a:rPr lang="en-US" sz="2200" b="0" cap="none" dirty="0" smtClean="0">
                <a:solidFill>
                  <a:srgbClr val="0000FF"/>
                </a:solidFill>
              </a:rPr>
              <a:t> related to the 3 functions of skills anticipation:</a:t>
            </a:r>
          </a:p>
          <a:p>
            <a:r>
              <a:rPr lang="en-US" sz="2200" cap="none" dirty="0" smtClean="0">
                <a:solidFill>
                  <a:srgbClr val="0000FF"/>
                </a:solidFill>
              </a:rPr>
              <a:t>1.</a:t>
            </a:r>
          </a:p>
          <a:p>
            <a:r>
              <a:rPr lang="en-US" sz="2200" cap="none" dirty="0" smtClean="0">
                <a:solidFill>
                  <a:srgbClr val="0000FF"/>
                </a:solidFill>
              </a:rPr>
              <a:t>2.</a:t>
            </a:r>
          </a:p>
          <a:p>
            <a:r>
              <a:rPr lang="en-US" sz="2200" cap="none" dirty="0" smtClean="0">
                <a:solidFill>
                  <a:srgbClr val="0000FF"/>
                </a:solidFill>
              </a:rPr>
              <a:t>3.</a:t>
            </a:r>
          </a:p>
          <a:p>
            <a:endParaRPr lang="en-US" sz="2200" cap="none" dirty="0" smtClean="0">
              <a:solidFill>
                <a:srgbClr val="0000FF"/>
              </a:solidFill>
            </a:endParaRPr>
          </a:p>
        </p:txBody>
      </p:sp>
      <p:sp>
        <p:nvSpPr>
          <p:cNvPr id="3" name="Slide Number Placeholder 2"/>
          <p:cNvSpPr>
            <a:spLocks noGrp="1"/>
          </p:cNvSpPr>
          <p:nvPr>
            <p:ph type="sldNum" sz="quarter" idx="12"/>
          </p:nvPr>
        </p:nvSpPr>
        <p:spPr/>
        <p:txBody>
          <a:bodyPr/>
          <a:lstStyle/>
          <a:p>
            <a:fld id="{4E406AB4-22D1-4ABB-99CF-8A54ADA954A2}" type="slidenum">
              <a:rPr lang="en-GB" smtClean="0"/>
              <a:t>28</a:t>
            </a:fld>
            <a:endParaRPr lang="en-GB" dirty="0"/>
          </a:p>
        </p:txBody>
      </p:sp>
      <p:sp>
        <p:nvSpPr>
          <p:cNvPr id="4" name="Title 3"/>
          <p:cNvSpPr>
            <a:spLocks noGrp="1"/>
          </p:cNvSpPr>
          <p:nvPr>
            <p:ph type="title"/>
          </p:nvPr>
        </p:nvSpPr>
        <p:spPr/>
        <p:txBody>
          <a:bodyPr>
            <a:normAutofit/>
          </a:bodyPr>
          <a:lstStyle/>
          <a:p>
            <a:r>
              <a:rPr lang="en-US" sz="2500" b="1" dirty="0" smtClean="0"/>
              <a:t>Moving to the </a:t>
            </a:r>
            <a:r>
              <a:rPr lang="en-US" sz="2500" b="1" dirty="0" err="1" smtClean="0"/>
              <a:t>ukraine</a:t>
            </a:r>
            <a:r>
              <a:rPr lang="en-US" sz="2500" b="1" dirty="0" smtClean="0"/>
              <a:t>: </a:t>
            </a:r>
            <a:r>
              <a:rPr lang="en-US" sz="2500" b="1" dirty="0" err="1" smtClean="0"/>
              <a:t>exercice</a:t>
            </a:r>
            <a:endParaRPr lang="en-US" sz="2500" b="1" dirty="0"/>
          </a:p>
        </p:txBody>
      </p:sp>
      <p:sp>
        <p:nvSpPr>
          <p:cNvPr id="5" name="Content Placeholder 1"/>
          <p:cNvSpPr txBox="1">
            <a:spLocks/>
          </p:cNvSpPr>
          <p:nvPr/>
        </p:nvSpPr>
        <p:spPr>
          <a:xfrm>
            <a:off x="4788024" y="1203598"/>
            <a:ext cx="4176464" cy="3096344"/>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200" cap="none" dirty="0" smtClean="0">
                <a:solidFill>
                  <a:srgbClr val="000000"/>
                </a:solidFill>
              </a:rPr>
              <a:t>B) OPTIONS</a:t>
            </a:r>
          </a:p>
          <a:p>
            <a:r>
              <a:rPr lang="en-US" sz="2200" cap="none" dirty="0" smtClean="0">
                <a:solidFill>
                  <a:srgbClr val="000000"/>
                </a:solidFill>
              </a:rPr>
              <a:t>For an articulated system with the 3 functions that</a:t>
            </a:r>
          </a:p>
          <a:p>
            <a:pPr marL="342900" indent="-342900">
              <a:buFont typeface="Arial"/>
              <a:buChar char="•"/>
            </a:pPr>
            <a:r>
              <a:rPr lang="en-US" sz="2200" cap="none" dirty="0" smtClean="0">
                <a:solidFill>
                  <a:srgbClr val="000000"/>
                </a:solidFill>
              </a:rPr>
              <a:t>Delivers </a:t>
            </a:r>
          </a:p>
          <a:p>
            <a:pPr marL="342900" indent="-342900">
              <a:buFont typeface="Arial"/>
              <a:buChar char="•"/>
            </a:pPr>
            <a:r>
              <a:rPr lang="en-US" sz="2200" cap="none" dirty="0" smtClean="0">
                <a:solidFill>
                  <a:srgbClr val="000000"/>
                </a:solidFill>
              </a:rPr>
              <a:t>Is credible / trusted</a:t>
            </a:r>
          </a:p>
          <a:p>
            <a:pPr marL="342900" indent="-342900">
              <a:buFont typeface="Arial"/>
              <a:buChar char="•"/>
            </a:pPr>
            <a:r>
              <a:rPr lang="en-US" sz="2200" cap="none" dirty="0" smtClean="0">
                <a:solidFill>
                  <a:srgbClr val="000000"/>
                </a:solidFill>
              </a:rPr>
              <a:t>Is efficient</a:t>
            </a:r>
          </a:p>
          <a:p>
            <a:pPr marL="342900" indent="-342900">
              <a:buFont typeface="Arial"/>
              <a:buChar char="•"/>
            </a:pPr>
            <a:r>
              <a:rPr lang="en-US" sz="2200" cap="none" dirty="0" smtClean="0">
                <a:solidFill>
                  <a:srgbClr val="000000"/>
                </a:solidFill>
              </a:rPr>
              <a:t>“Learns” (evolves)</a:t>
            </a:r>
          </a:p>
          <a:p>
            <a:pPr marL="342900" indent="-342900">
              <a:buFont typeface="Arial"/>
              <a:buChar char="•"/>
            </a:pPr>
            <a:r>
              <a:rPr lang="en-US" sz="2200" cap="none" dirty="0" smtClean="0">
                <a:solidFill>
                  <a:srgbClr val="000000"/>
                </a:solidFill>
              </a:rPr>
              <a:t>Takes account of country size, regional dimension</a:t>
            </a:r>
          </a:p>
        </p:txBody>
      </p:sp>
      <p:sp>
        <p:nvSpPr>
          <p:cNvPr id="6" name="Striped Right Arrow 5"/>
          <p:cNvSpPr/>
          <p:nvPr/>
        </p:nvSpPr>
        <p:spPr>
          <a:xfrm>
            <a:off x="4211960" y="2643758"/>
            <a:ext cx="720080" cy="360040"/>
          </a:xfrm>
          <a:prstGeom prst="stripedRigh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46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29</a:t>
            </a:fld>
            <a:endParaRPr lang="en-GB" dirty="0"/>
          </a:p>
        </p:txBody>
      </p:sp>
      <p:sp>
        <p:nvSpPr>
          <p:cNvPr id="4" name="Title 3"/>
          <p:cNvSpPr>
            <a:spLocks noGrp="1"/>
          </p:cNvSpPr>
          <p:nvPr>
            <p:ph type="title"/>
          </p:nvPr>
        </p:nvSpPr>
        <p:spPr/>
        <p:txBody>
          <a:bodyPr>
            <a:normAutofit/>
          </a:bodyPr>
          <a:lstStyle/>
          <a:p>
            <a:r>
              <a:rPr lang="en-US" sz="2500" b="1" dirty="0" smtClean="0"/>
              <a:t>Moving to the </a:t>
            </a:r>
            <a:r>
              <a:rPr lang="en-US" sz="2500" b="1" dirty="0" err="1" smtClean="0"/>
              <a:t>ukraine</a:t>
            </a:r>
            <a:r>
              <a:rPr lang="en-US" sz="2500" b="1" dirty="0" smtClean="0"/>
              <a:t>: </a:t>
            </a:r>
            <a:r>
              <a:rPr lang="en-US" sz="2500" b="1" dirty="0" err="1" smtClean="0"/>
              <a:t>exercice</a:t>
            </a:r>
            <a:endParaRPr lang="en-US" sz="2500" b="1" dirty="0"/>
          </a:p>
        </p:txBody>
      </p:sp>
      <p:sp>
        <p:nvSpPr>
          <p:cNvPr id="5" name="Content Placeholder 1"/>
          <p:cNvSpPr txBox="1">
            <a:spLocks/>
          </p:cNvSpPr>
          <p:nvPr/>
        </p:nvSpPr>
        <p:spPr>
          <a:xfrm>
            <a:off x="395536" y="1203598"/>
            <a:ext cx="8496944" cy="3600400"/>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ormAutofit fontScale="925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marL="457200" indent="-457200">
              <a:buAutoNum type="arabicPeriod"/>
            </a:pPr>
            <a:r>
              <a:rPr lang="en-US" sz="2200" b="0" cap="none" dirty="0" smtClean="0">
                <a:solidFill>
                  <a:srgbClr val="000000"/>
                </a:solidFill>
              </a:rPr>
              <a:t>Define why and what for a better </a:t>
            </a:r>
            <a:r>
              <a:rPr lang="en-US" sz="2200" b="0" cap="none" dirty="0" err="1" smtClean="0">
                <a:solidFill>
                  <a:srgbClr val="000000"/>
                </a:solidFill>
              </a:rPr>
              <a:t>organised</a:t>
            </a:r>
            <a:r>
              <a:rPr lang="en-US" sz="2200" b="0" cap="none" dirty="0" smtClean="0">
                <a:solidFill>
                  <a:srgbClr val="000000"/>
                </a:solidFill>
              </a:rPr>
              <a:t> skills anticipation system is needed! What are the consequences if it does not get better?</a:t>
            </a:r>
          </a:p>
          <a:p>
            <a:pPr marL="457200" indent="-457200">
              <a:buAutoNum type="arabicPeriod"/>
            </a:pPr>
            <a:r>
              <a:rPr lang="en-US" sz="2200" b="0" cap="none" dirty="0" smtClean="0">
                <a:solidFill>
                  <a:srgbClr val="000000"/>
                </a:solidFill>
              </a:rPr>
              <a:t>Reflect: where are you now - data, institutional capacity and mandates, technical / research capacity, resources, networks and collaborations. </a:t>
            </a:r>
          </a:p>
          <a:p>
            <a:pPr marL="457200" indent="-457200">
              <a:buAutoNum type="arabicPeriod"/>
            </a:pPr>
            <a:r>
              <a:rPr lang="en-US" sz="2200" b="0" cap="none" dirty="0" smtClean="0">
                <a:solidFill>
                  <a:srgbClr val="000000"/>
                </a:solidFill>
              </a:rPr>
              <a:t>Which main gaps? Where is the problem? </a:t>
            </a:r>
          </a:p>
          <a:p>
            <a:pPr marL="457200" indent="-457200">
              <a:buAutoNum type="arabicPeriod"/>
            </a:pPr>
            <a:r>
              <a:rPr lang="en-US" sz="2200" b="0" cap="none" dirty="0" smtClean="0">
                <a:solidFill>
                  <a:srgbClr val="000000"/>
                </a:solidFill>
              </a:rPr>
              <a:t>How to make this collaboration and joint work happen? What can trigger such decision and motivate the actors (beyond decrees and laws</a:t>
            </a:r>
            <a:r>
              <a:rPr lang="mr-IN" sz="2200" b="0" cap="none" dirty="0" smtClean="0">
                <a:solidFill>
                  <a:srgbClr val="000000"/>
                </a:solidFill>
              </a:rPr>
              <a:t>…</a:t>
            </a:r>
            <a:r>
              <a:rPr lang="en-US" sz="2200" b="0" cap="none" dirty="0" smtClean="0">
                <a:solidFill>
                  <a:srgbClr val="000000"/>
                </a:solidFill>
              </a:rPr>
              <a:t>)</a:t>
            </a:r>
          </a:p>
          <a:p>
            <a:pPr marL="457200" indent="-457200">
              <a:buAutoNum type="arabicPeriod"/>
            </a:pPr>
            <a:r>
              <a:rPr lang="en-US" sz="2200" b="0" cap="none" dirty="0" smtClean="0">
                <a:solidFill>
                  <a:srgbClr val="000000"/>
                </a:solidFill>
              </a:rPr>
              <a:t>What about the regions, sectors?</a:t>
            </a:r>
          </a:p>
          <a:p>
            <a:pPr marL="457200" indent="-457200">
              <a:buAutoNum type="arabicPeriod"/>
            </a:pPr>
            <a:r>
              <a:rPr lang="en-US" sz="2200" b="0" cap="none" dirty="0" smtClean="0">
                <a:solidFill>
                  <a:srgbClr val="000000"/>
                </a:solidFill>
              </a:rPr>
              <a:t>What will be your first step? </a:t>
            </a:r>
          </a:p>
          <a:p>
            <a:pPr marL="457200" indent="-457200">
              <a:buAutoNum type="arabicPeriod"/>
            </a:pPr>
            <a:endParaRPr lang="en-US" sz="2200" b="0" cap="none" dirty="0" smtClean="0">
              <a:solidFill>
                <a:srgbClr val="000000"/>
              </a:solidFill>
            </a:endParaRPr>
          </a:p>
          <a:p>
            <a:pPr marL="457200" indent="-457200">
              <a:buAutoNum type="arabicPeriod"/>
            </a:pPr>
            <a:endParaRPr lang="en-US" sz="2200" b="0" cap="none" dirty="0" smtClean="0">
              <a:solidFill>
                <a:srgbClr val="000000"/>
              </a:solidFill>
            </a:endParaRPr>
          </a:p>
          <a:p>
            <a:pPr marL="457200" indent="-457200">
              <a:buAutoNum type="arabicPeriod"/>
            </a:pPr>
            <a:endParaRPr lang="en-US" sz="2200" cap="none" dirty="0" smtClean="0">
              <a:solidFill>
                <a:srgbClr val="000000"/>
              </a:solidFill>
            </a:endParaRPr>
          </a:p>
        </p:txBody>
      </p:sp>
    </p:spTree>
    <p:extLst>
      <p:ext uri="{BB962C8B-B14F-4D97-AF65-F5344CB8AC3E}">
        <p14:creationId xmlns:p14="http://schemas.microsoft.com/office/powerpoint/2010/main" val="535702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03648" y="1491630"/>
            <a:ext cx="5904656" cy="2520280"/>
          </a:xfrm>
        </p:spPr>
        <p:style>
          <a:lnRef idx="2">
            <a:schemeClr val="accent3"/>
          </a:lnRef>
          <a:fillRef idx="1">
            <a:schemeClr val="lt1"/>
          </a:fillRef>
          <a:effectRef idx="0">
            <a:schemeClr val="accent3"/>
          </a:effectRef>
          <a:fontRef idx="minor">
            <a:schemeClr val="dk1"/>
          </a:fontRef>
        </p:style>
        <p:txBody>
          <a:bodyPr>
            <a:normAutofit/>
          </a:bodyPr>
          <a:lstStyle/>
          <a:p>
            <a:endParaRPr lang="en-US" sz="2200" cap="none" dirty="0" smtClean="0">
              <a:solidFill>
                <a:srgbClr val="0000FF"/>
              </a:solidFill>
            </a:endParaRPr>
          </a:p>
          <a:p>
            <a:pPr marL="457200" indent="-457200">
              <a:buFont typeface="Wingdings" charset="2"/>
              <a:buChar char="ü"/>
            </a:pPr>
            <a:r>
              <a:rPr lang="en-US" sz="3200" b="0" cap="none" dirty="0" smtClean="0">
                <a:solidFill>
                  <a:srgbClr val="0000FF"/>
                </a:solidFill>
              </a:rPr>
              <a:t>Skills anticipation and matching:</a:t>
            </a:r>
          </a:p>
          <a:p>
            <a:pPr marL="996950" lvl="3" indent="-457200">
              <a:buFont typeface="Wingdings" charset="2"/>
              <a:buChar char="Ø"/>
            </a:pPr>
            <a:r>
              <a:rPr lang="en-US" sz="3100" b="1" dirty="0" smtClean="0">
                <a:solidFill>
                  <a:srgbClr val="FF0000"/>
                </a:solidFill>
              </a:rPr>
              <a:t>Why?</a:t>
            </a:r>
          </a:p>
          <a:p>
            <a:endParaRPr lang="en-US" sz="2200" cap="none" dirty="0">
              <a:solidFill>
                <a:srgbClr val="0000FF"/>
              </a:solidFill>
            </a:endParaRPr>
          </a:p>
        </p:txBody>
      </p:sp>
      <p:sp>
        <p:nvSpPr>
          <p:cNvPr id="3" name="Slide Number Placeholder 2"/>
          <p:cNvSpPr>
            <a:spLocks noGrp="1"/>
          </p:cNvSpPr>
          <p:nvPr>
            <p:ph type="sldNum" sz="quarter" idx="12"/>
          </p:nvPr>
        </p:nvSpPr>
        <p:spPr/>
        <p:txBody>
          <a:bodyPr/>
          <a:lstStyle/>
          <a:p>
            <a:fld id="{4E406AB4-22D1-4ABB-99CF-8A54ADA954A2}" type="slidenum">
              <a:rPr lang="en-GB" smtClean="0"/>
              <a:t>3</a:t>
            </a:fld>
            <a:endParaRPr lang="en-GB" dirty="0"/>
          </a:p>
        </p:txBody>
      </p:sp>
      <p:sp>
        <p:nvSpPr>
          <p:cNvPr id="4" name="Title 3"/>
          <p:cNvSpPr>
            <a:spLocks noGrp="1"/>
          </p:cNvSpPr>
          <p:nvPr>
            <p:ph type="title"/>
          </p:nvPr>
        </p:nvSpPr>
        <p:spPr/>
        <p:txBody>
          <a:bodyPr>
            <a:normAutofit/>
          </a:bodyPr>
          <a:lstStyle/>
          <a:p>
            <a:r>
              <a:rPr lang="en-US" sz="2500" b="1" dirty="0" smtClean="0"/>
              <a:t>Why?</a:t>
            </a:r>
            <a:endParaRPr lang="en-US" sz="2500" b="1" dirty="0"/>
          </a:p>
        </p:txBody>
      </p:sp>
    </p:spTree>
    <p:extLst>
      <p:ext uri="{BB962C8B-B14F-4D97-AF65-F5344CB8AC3E}">
        <p14:creationId xmlns:p14="http://schemas.microsoft.com/office/powerpoint/2010/main" val="25633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059582"/>
            <a:ext cx="4248472" cy="2736304"/>
          </a:xfrm>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r>
              <a:rPr lang="en-US" sz="2200" cap="none" dirty="0" smtClean="0">
                <a:solidFill>
                  <a:srgbClr val="0000FF"/>
                </a:solidFill>
              </a:rPr>
              <a:t>Option 1:</a:t>
            </a:r>
          </a:p>
          <a:p>
            <a:pPr marL="457200" indent="-457200">
              <a:buAutoNum type="alphaLcParenR"/>
            </a:pPr>
            <a:r>
              <a:rPr lang="en-US" sz="2200" b="0" cap="none" dirty="0" smtClean="0">
                <a:solidFill>
                  <a:srgbClr val="0000FF"/>
                </a:solidFill>
              </a:rPr>
              <a:t>Lead, coordination: GOV (which body)</a:t>
            </a:r>
          </a:p>
          <a:p>
            <a:r>
              <a:rPr lang="en-US" sz="2200" b="0" cap="none" dirty="0" smtClean="0">
                <a:solidFill>
                  <a:srgbClr val="0000FF"/>
                </a:solidFill>
              </a:rPr>
              <a:t>1. STAT + PES + </a:t>
            </a:r>
            <a:r>
              <a:rPr lang="en-US" sz="2200" b="0" cap="none" dirty="0" err="1" smtClean="0">
                <a:solidFill>
                  <a:srgbClr val="0000FF"/>
                </a:solidFill>
              </a:rPr>
              <a:t>Instit</a:t>
            </a:r>
            <a:r>
              <a:rPr lang="en-US" sz="2200" b="0" cap="none" dirty="0" smtClean="0">
                <a:solidFill>
                  <a:srgbClr val="0000FF"/>
                </a:solidFill>
              </a:rPr>
              <a:t> </a:t>
            </a:r>
            <a:r>
              <a:rPr lang="en-US" sz="2200" b="0" cap="none" dirty="0" err="1" smtClean="0">
                <a:solidFill>
                  <a:srgbClr val="0000FF"/>
                </a:solidFill>
              </a:rPr>
              <a:t>Demogr</a:t>
            </a:r>
            <a:r>
              <a:rPr lang="en-US" sz="2200" b="0" cap="none" dirty="0" smtClean="0">
                <a:solidFill>
                  <a:srgbClr val="0000FF"/>
                </a:solidFill>
              </a:rPr>
              <a:t> + NAK </a:t>
            </a:r>
            <a:r>
              <a:rPr lang="en-US" sz="2200" b="0" cap="none" dirty="0">
                <a:solidFill>
                  <a:srgbClr val="0000FF"/>
                </a:solidFill>
              </a:rPr>
              <a:t>/</a:t>
            </a:r>
            <a:r>
              <a:rPr lang="en-US" sz="2200" b="0" cap="none" dirty="0" smtClean="0">
                <a:solidFill>
                  <a:srgbClr val="0000FF"/>
                </a:solidFill>
              </a:rPr>
              <a:t> regional level </a:t>
            </a:r>
          </a:p>
          <a:p>
            <a:r>
              <a:rPr lang="en-US" sz="2200" b="0" cap="none" dirty="0" smtClean="0">
                <a:solidFill>
                  <a:srgbClr val="0000FF"/>
                </a:solidFill>
              </a:rPr>
              <a:t>2. ?</a:t>
            </a:r>
          </a:p>
          <a:p>
            <a:r>
              <a:rPr lang="en-US" sz="2200" b="0" cap="none" dirty="0" smtClean="0">
                <a:solidFill>
                  <a:srgbClr val="0000FF"/>
                </a:solidFill>
              </a:rPr>
              <a:t>3. GOV + SP = Committee xx </a:t>
            </a:r>
          </a:p>
          <a:p>
            <a:endParaRPr lang="en-US" sz="2200" cap="none" dirty="0" smtClean="0">
              <a:solidFill>
                <a:srgbClr val="0000FF"/>
              </a:solidFill>
            </a:endParaRPr>
          </a:p>
        </p:txBody>
      </p:sp>
      <p:sp>
        <p:nvSpPr>
          <p:cNvPr id="3" name="Slide Number Placeholder 2"/>
          <p:cNvSpPr>
            <a:spLocks noGrp="1"/>
          </p:cNvSpPr>
          <p:nvPr>
            <p:ph type="sldNum" sz="quarter" idx="12"/>
          </p:nvPr>
        </p:nvSpPr>
        <p:spPr/>
        <p:txBody>
          <a:bodyPr/>
          <a:lstStyle/>
          <a:p>
            <a:fld id="{4E406AB4-22D1-4ABB-99CF-8A54ADA954A2}" type="slidenum">
              <a:rPr lang="en-GB" smtClean="0"/>
              <a:t>30</a:t>
            </a:fld>
            <a:endParaRPr lang="en-GB" dirty="0"/>
          </a:p>
        </p:txBody>
      </p:sp>
      <p:sp>
        <p:nvSpPr>
          <p:cNvPr id="4" name="Title 3"/>
          <p:cNvSpPr>
            <a:spLocks noGrp="1"/>
          </p:cNvSpPr>
          <p:nvPr>
            <p:ph type="title"/>
          </p:nvPr>
        </p:nvSpPr>
        <p:spPr/>
        <p:txBody>
          <a:bodyPr>
            <a:normAutofit/>
          </a:bodyPr>
          <a:lstStyle/>
          <a:p>
            <a:r>
              <a:rPr lang="en-US" sz="2500" b="1" dirty="0" smtClean="0"/>
              <a:t>Options (one of the possible ways</a:t>
            </a:r>
            <a:r>
              <a:rPr lang="mr-IN" sz="2500" b="1" dirty="0" smtClean="0"/>
              <a:t>…</a:t>
            </a:r>
            <a:r>
              <a:rPr lang="en-US" sz="2500" b="1" dirty="0" smtClean="0"/>
              <a:t>)</a:t>
            </a:r>
            <a:endParaRPr lang="en-US" sz="2500" b="1" dirty="0"/>
          </a:p>
        </p:txBody>
      </p:sp>
      <p:sp>
        <p:nvSpPr>
          <p:cNvPr id="5" name="Content Placeholder 1"/>
          <p:cNvSpPr txBox="1">
            <a:spLocks/>
          </p:cNvSpPr>
          <p:nvPr/>
        </p:nvSpPr>
        <p:spPr>
          <a:xfrm>
            <a:off x="4788024" y="1059582"/>
            <a:ext cx="4176464" cy="2664296"/>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orm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200" cap="none" dirty="0" smtClean="0">
                <a:solidFill>
                  <a:srgbClr val="000000"/>
                </a:solidFill>
              </a:rPr>
              <a:t>Option 2:</a:t>
            </a:r>
          </a:p>
          <a:p>
            <a:pPr marL="457200" indent="-457200">
              <a:buAutoNum type="alphaLcParenR"/>
            </a:pPr>
            <a:r>
              <a:rPr lang="en-US" sz="2200" b="0" cap="none" dirty="0" smtClean="0">
                <a:solidFill>
                  <a:srgbClr val="000000"/>
                </a:solidFill>
              </a:rPr>
              <a:t>Lead, coordination: GOV</a:t>
            </a:r>
          </a:p>
          <a:p>
            <a:r>
              <a:rPr lang="en-US" sz="2200" b="0" cap="none" dirty="0" smtClean="0">
                <a:solidFill>
                  <a:srgbClr val="000000"/>
                </a:solidFill>
              </a:rPr>
              <a:t>1. STAT + </a:t>
            </a:r>
            <a:r>
              <a:rPr lang="en-US" sz="2200" cap="none" dirty="0" smtClean="0">
                <a:solidFill>
                  <a:srgbClr val="000000"/>
                </a:solidFill>
              </a:rPr>
              <a:t>NAK</a:t>
            </a:r>
            <a:r>
              <a:rPr lang="en-US" sz="2200" b="0" cap="none" dirty="0" smtClean="0">
                <a:solidFill>
                  <a:srgbClr val="000000"/>
                </a:solidFill>
              </a:rPr>
              <a:t> (with </a:t>
            </a:r>
            <a:r>
              <a:rPr lang="en-US" sz="2200" b="0" cap="none" dirty="0" err="1" smtClean="0">
                <a:solidFill>
                  <a:srgbClr val="000000"/>
                </a:solidFill>
              </a:rPr>
              <a:t>Instit</a:t>
            </a:r>
            <a:r>
              <a:rPr lang="en-US" sz="2200" b="0" cap="none" dirty="0" smtClean="0">
                <a:solidFill>
                  <a:srgbClr val="000000"/>
                </a:solidFill>
              </a:rPr>
              <a:t> Dem) </a:t>
            </a:r>
          </a:p>
          <a:p>
            <a:r>
              <a:rPr lang="en-US" sz="2200" cap="none" dirty="0" smtClean="0">
                <a:solidFill>
                  <a:srgbClr val="000000"/>
                </a:solidFill>
              </a:rPr>
              <a:t>2. NAK </a:t>
            </a:r>
            <a:r>
              <a:rPr lang="mr-IN" sz="2200" cap="none" dirty="0" smtClean="0">
                <a:solidFill>
                  <a:srgbClr val="000000"/>
                </a:solidFill>
              </a:rPr>
              <a:t>–</a:t>
            </a:r>
            <a:r>
              <a:rPr lang="en-US" sz="2200" cap="none" dirty="0" smtClean="0">
                <a:solidFill>
                  <a:srgbClr val="000000"/>
                </a:solidFill>
              </a:rPr>
              <a:t> </a:t>
            </a:r>
            <a:r>
              <a:rPr lang="en-US" sz="2200" b="0" cap="none" dirty="0" smtClean="0">
                <a:solidFill>
                  <a:srgbClr val="000000"/>
                </a:solidFill>
              </a:rPr>
              <a:t>dedicated platform</a:t>
            </a:r>
          </a:p>
          <a:p>
            <a:r>
              <a:rPr lang="en-US" sz="2200" b="0" cap="none" dirty="0" smtClean="0">
                <a:solidFill>
                  <a:srgbClr val="000000"/>
                </a:solidFill>
              </a:rPr>
              <a:t>3. GOV + SP </a:t>
            </a:r>
          </a:p>
        </p:txBody>
      </p:sp>
      <p:sp>
        <p:nvSpPr>
          <p:cNvPr id="7" name="Oval 6"/>
          <p:cNvSpPr/>
          <p:nvPr/>
        </p:nvSpPr>
        <p:spPr>
          <a:xfrm>
            <a:off x="0" y="3579862"/>
            <a:ext cx="4536504" cy="1563638"/>
          </a:xfrm>
          <a:prstGeom prst="ellipse">
            <a:avLst/>
          </a:prstGeom>
        </p:spPr>
        <p:style>
          <a:lnRef idx="2">
            <a:schemeClr val="accent5"/>
          </a:lnRef>
          <a:fillRef idx="1">
            <a:schemeClr val="lt1"/>
          </a:fillRef>
          <a:effectRef idx="0">
            <a:schemeClr val="accent5"/>
          </a:effectRef>
          <a:fontRef idx="minor">
            <a:schemeClr val="dk1"/>
          </a:fontRef>
        </p:style>
        <p:txBody>
          <a:bodyPr rtlCol="0" anchor="ctr"/>
          <a:lstStyle/>
          <a:p>
            <a:pPr marL="285750" indent="-285750" algn="ctr">
              <a:buFontTx/>
              <a:buChar char="-"/>
            </a:pPr>
            <a:r>
              <a:rPr lang="en-US" sz="1400" dirty="0"/>
              <a:t>N</a:t>
            </a:r>
            <a:r>
              <a:rPr lang="en-US" sz="1400" dirty="0" smtClean="0"/>
              <a:t>etworked approach: needs coordination, shared-responsibility</a:t>
            </a:r>
          </a:p>
          <a:p>
            <a:pPr marL="285750" indent="-285750" algn="ctr">
              <a:buFontTx/>
              <a:buChar char="-"/>
            </a:pPr>
            <a:r>
              <a:rPr lang="en-US" sz="1400" dirty="0" smtClean="0"/>
              <a:t>F1: </a:t>
            </a:r>
            <a:r>
              <a:rPr lang="en-US" sz="1400" dirty="0" err="1" smtClean="0"/>
              <a:t>Gov</a:t>
            </a:r>
            <a:r>
              <a:rPr lang="en-US" sz="1400" dirty="0" smtClean="0"/>
              <a:t>, but clarify body in charge </a:t>
            </a:r>
          </a:p>
          <a:p>
            <a:pPr marL="285750" indent="-285750" algn="ctr">
              <a:buFontTx/>
              <a:buChar char="-"/>
            </a:pPr>
            <a:r>
              <a:rPr lang="en-US" sz="1400" dirty="0"/>
              <a:t>F</a:t>
            </a:r>
            <a:r>
              <a:rPr lang="en-US" sz="1400" dirty="0" smtClean="0"/>
              <a:t>2: unknown</a:t>
            </a:r>
          </a:p>
          <a:p>
            <a:pPr marL="285750" indent="-285750" algn="ctr">
              <a:buFontTx/>
              <a:buChar char="-"/>
            </a:pPr>
            <a:r>
              <a:rPr lang="en-US" sz="1400" dirty="0" smtClean="0"/>
              <a:t>F3: is there such a committee, council</a:t>
            </a:r>
            <a:r>
              <a:rPr lang="mr-IN" sz="1400" dirty="0" smtClean="0"/>
              <a:t>…</a:t>
            </a:r>
            <a:r>
              <a:rPr lang="en-US" sz="1400" dirty="0" smtClean="0"/>
              <a:t>how to activate it</a:t>
            </a:r>
            <a:endParaRPr lang="en-US" sz="1600" dirty="0" smtClean="0"/>
          </a:p>
          <a:p>
            <a:pPr marL="285750" indent="-285750" algn="ctr">
              <a:buFontTx/>
              <a:buChar char="-"/>
            </a:pPr>
            <a:endParaRPr lang="en-US" dirty="0"/>
          </a:p>
        </p:txBody>
      </p:sp>
      <p:sp>
        <p:nvSpPr>
          <p:cNvPr id="8" name="Oval 7"/>
          <p:cNvSpPr/>
          <p:nvPr/>
        </p:nvSpPr>
        <p:spPr>
          <a:xfrm>
            <a:off x="4572000" y="3579862"/>
            <a:ext cx="4572000" cy="1563638"/>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285750" indent="-285750" algn="ctr">
              <a:buFontTx/>
              <a:buChar char="-"/>
            </a:pPr>
            <a:r>
              <a:rPr lang="en-US" sz="1400" dirty="0" smtClean="0">
                <a:solidFill>
                  <a:srgbClr val="FF0000"/>
                </a:solidFill>
              </a:rPr>
              <a:t>F1, F2: NAK </a:t>
            </a:r>
            <a:r>
              <a:rPr lang="mr-IN" sz="1400" dirty="0" smtClean="0">
                <a:solidFill>
                  <a:srgbClr val="FF0000"/>
                </a:solidFill>
              </a:rPr>
              <a:t>–</a:t>
            </a:r>
            <a:r>
              <a:rPr lang="en-US" sz="1400" dirty="0" smtClean="0">
                <a:solidFill>
                  <a:srgbClr val="FF0000"/>
                </a:solidFill>
              </a:rPr>
              <a:t> but much capacity development needed</a:t>
            </a:r>
          </a:p>
          <a:p>
            <a:pPr marL="285750" indent="-285750" algn="ctr">
              <a:buFontTx/>
              <a:buChar char="-"/>
            </a:pPr>
            <a:r>
              <a:rPr lang="en-US" sz="1400" dirty="0" smtClean="0"/>
              <a:t>F3: is there such a committee, council</a:t>
            </a:r>
            <a:r>
              <a:rPr lang="mr-IN" sz="1400" dirty="0" smtClean="0"/>
              <a:t>…</a:t>
            </a:r>
            <a:r>
              <a:rPr lang="en-US" sz="1400" dirty="0" smtClean="0"/>
              <a:t>how to activate it</a:t>
            </a:r>
            <a:endParaRPr lang="en-US" sz="1600" dirty="0" smtClean="0"/>
          </a:p>
        </p:txBody>
      </p:sp>
    </p:spTree>
    <p:extLst>
      <p:ext uri="{BB962C8B-B14F-4D97-AF65-F5344CB8AC3E}">
        <p14:creationId xmlns:p14="http://schemas.microsoft.com/office/powerpoint/2010/main" val="394211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23850" y="195263"/>
            <a:ext cx="8429625" cy="530225"/>
          </a:xfrm>
        </p:spPr>
        <p:txBody>
          <a:bodyPr/>
          <a:lstStyle/>
          <a:p>
            <a:pPr>
              <a:defRPr/>
            </a:pPr>
            <a:r>
              <a:rPr lang="en-GB" b="1" dirty="0" smtClean="0">
                <a:solidFill>
                  <a:srgbClr val="0000FF"/>
                </a:solidFill>
              </a:rPr>
              <a:t>Guide </a:t>
            </a:r>
            <a:r>
              <a:rPr lang="en-GB" b="1" dirty="0" smtClean="0">
                <a:solidFill>
                  <a:srgbClr val="0000FF"/>
                </a:solidFill>
              </a:rPr>
              <a:t>1: using LMI</a:t>
            </a:r>
            <a:endParaRPr lang="en-GB" b="1" dirty="0" smtClean="0">
              <a:solidFill>
                <a:srgbClr val="0000FF"/>
              </a:solidFill>
            </a:endParaRPr>
          </a:p>
        </p:txBody>
      </p:sp>
      <p:sp>
        <p:nvSpPr>
          <p:cNvPr id="276483" name="Rectangle 3"/>
          <p:cNvSpPr>
            <a:spLocks noGrp="1" noChangeArrowheads="1"/>
          </p:cNvSpPr>
          <p:nvPr>
            <p:ph idx="1"/>
          </p:nvPr>
        </p:nvSpPr>
        <p:spPr>
          <a:xfrm>
            <a:off x="250825" y="915988"/>
            <a:ext cx="8569325" cy="3600450"/>
          </a:xfrm>
        </p:spPr>
        <p:txBody>
          <a:bodyPr>
            <a:noAutofit/>
          </a:bodyPr>
          <a:lstStyle/>
          <a:p>
            <a:pPr marL="525462" lvl="1" indent="-342900">
              <a:buFont typeface="+mj-lt"/>
              <a:buAutoNum type="arabicPeriod"/>
              <a:defRPr/>
            </a:pPr>
            <a:r>
              <a:rPr lang="en-GB" sz="1800" dirty="0" smtClean="0"/>
              <a:t>Why matching skills supply and current and future labour market matters</a:t>
            </a:r>
          </a:p>
          <a:p>
            <a:pPr marL="525462" lvl="1" indent="-342900">
              <a:buFont typeface="+mj-lt"/>
              <a:buAutoNum type="arabicPeriod"/>
              <a:defRPr/>
            </a:pPr>
            <a:r>
              <a:rPr lang="en-GB" sz="1800" dirty="0" smtClean="0"/>
              <a:t>Using labour market information (LMI)  for matching and anticipating skills</a:t>
            </a:r>
          </a:p>
          <a:p>
            <a:pPr marL="708025" lvl="2" indent="-342900">
              <a:buFont typeface="+mj-lt"/>
              <a:buAutoNum type="arabicPeriod"/>
              <a:defRPr/>
            </a:pPr>
            <a:r>
              <a:rPr lang="en-GB" sz="1800" dirty="0" smtClean="0">
                <a:solidFill>
                  <a:srgbClr val="0000FF"/>
                </a:solidFill>
              </a:rPr>
              <a:t>Step 0: building a conducive institutional setting</a:t>
            </a:r>
          </a:p>
          <a:p>
            <a:pPr marL="708025" lvl="2" indent="-342900">
              <a:buFont typeface="+mj-lt"/>
              <a:buAutoNum type="arabicPeriod"/>
              <a:defRPr/>
            </a:pPr>
            <a:r>
              <a:rPr lang="en-GB" sz="1800" dirty="0" smtClean="0">
                <a:solidFill>
                  <a:srgbClr val="0000FF"/>
                </a:solidFill>
              </a:rPr>
              <a:t>Step 1: Formulating the analysis aims</a:t>
            </a:r>
          </a:p>
          <a:p>
            <a:pPr marL="708025" lvl="2" indent="-342900">
              <a:buFont typeface="+mj-lt"/>
              <a:buAutoNum type="arabicPeriod"/>
              <a:defRPr/>
            </a:pPr>
            <a:r>
              <a:rPr lang="en-GB" sz="1800" dirty="0" smtClean="0">
                <a:solidFill>
                  <a:srgbClr val="0000FF"/>
                </a:solidFill>
              </a:rPr>
              <a:t>Step 2: Data audit</a:t>
            </a:r>
          </a:p>
          <a:p>
            <a:pPr marL="708025" lvl="2" indent="-342900">
              <a:buFont typeface="+mj-lt"/>
              <a:buAutoNum type="arabicPeriod"/>
              <a:defRPr/>
            </a:pPr>
            <a:r>
              <a:rPr lang="en-GB" sz="1800" dirty="0" smtClean="0">
                <a:solidFill>
                  <a:srgbClr val="0000FF"/>
                </a:solidFill>
              </a:rPr>
              <a:t>Step 3: Capability building</a:t>
            </a:r>
          </a:p>
          <a:p>
            <a:pPr marL="708025" lvl="2" indent="-342900">
              <a:buFont typeface="+mj-lt"/>
              <a:buAutoNum type="arabicPeriod"/>
              <a:defRPr/>
            </a:pPr>
            <a:r>
              <a:rPr lang="en-GB" sz="1800" dirty="0" smtClean="0">
                <a:solidFill>
                  <a:srgbClr val="0000FF"/>
                </a:solidFill>
              </a:rPr>
              <a:t>Step 4: Analysis</a:t>
            </a:r>
          </a:p>
          <a:p>
            <a:pPr marL="708025" lvl="2" indent="-342900">
              <a:buFont typeface="+mj-lt"/>
              <a:buAutoNum type="arabicPeriod"/>
              <a:defRPr/>
            </a:pPr>
            <a:r>
              <a:rPr lang="en-GB" sz="1800" dirty="0" smtClean="0">
                <a:solidFill>
                  <a:srgbClr val="0000FF"/>
                </a:solidFill>
              </a:rPr>
              <a:t>Step 5: Dissemination and use of LMI</a:t>
            </a:r>
          </a:p>
          <a:p>
            <a:pPr marL="182562" lvl="1" indent="0">
              <a:buFont typeface="Wingdings" charset="0"/>
              <a:buNone/>
              <a:defRPr/>
            </a:pPr>
            <a:endParaRPr lang="en-GB" sz="1600" dirty="0" smtClean="0"/>
          </a:p>
          <a:p>
            <a:pPr>
              <a:defRPr/>
            </a:pPr>
            <a:endParaRPr lang="en-GB"/>
          </a:p>
        </p:txBody>
      </p:sp>
      <p:sp>
        <p:nvSpPr>
          <p:cNvPr id="2" name="Rectangle 1"/>
          <p:cNvSpPr/>
          <p:nvPr/>
        </p:nvSpPr>
        <p:spPr>
          <a:xfrm>
            <a:off x="5940425" y="2139950"/>
            <a:ext cx="3024188" cy="13684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u="sng" dirty="0"/>
              <a:t>Support:</a:t>
            </a:r>
          </a:p>
          <a:p>
            <a:pPr algn="ctr">
              <a:defRPr/>
            </a:pPr>
            <a:r>
              <a:rPr lang="en-US" dirty="0"/>
              <a:t>References and sources</a:t>
            </a:r>
          </a:p>
          <a:p>
            <a:pPr algn="ctr">
              <a:defRPr/>
            </a:pPr>
            <a:r>
              <a:rPr lang="en-US" dirty="0"/>
              <a:t>3 case studies</a:t>
            </a:r>
          </a:p>
          <a:p>
            <a:pPr algn="ctr">
              <a:defRPr/>
            </a:pPr>
            <a:r>
              <a:rPr lang="en-US" dirty="0"/>
              <a:t>Technical terms</a:t>
            </a:r>
          </a:p>
        </p:txBody>
      </p:sp>
    </p:spTree>
    <p:extLst>
      <p:ext uri="{BB962C8B-B14F-4D97-AF65-F5344CB8AC3E}">
        <p14:creationId xmlns:p14="http://schemas.microsoft.com/office/powerpoint/2010/main" val="1270858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32</a:t>
            </a:fld>
            <a:endParaRPr lang="en-GB"/>
          </a:p>
        </p:txBody>
      </p:sp>
      <p:sp>
        <p:nvSpPr>
          <p:cNvPr id="7" name="Content Placeholder 6"/>
          <p:cNvSpPr>
            <a:spLocks noGrp="1"/>
          </p:cNvSpPr>
          <p:nvPr>
            <p:ph idx="1"/>
          </p:nvPr>
        </p:nvSpPr>
        <p:spPr>
          <a:xfrm>
            <a:off x="395536" y="1347614"/>
            <a:ext cx="8352605" cy="2376264"/>
          </a:xfrm>
        </p:spPr>
        <p:txBody>
          <a:bodyPr>
            <a:normAutofit fontScale="85000" lnSpcReduction="10000"/>
          </a:bodyPr>
          <a:lstStyle/>
          <a:p>
            <a:endParaRPr lang="en-GB" sz="1400" cap="none" dirty="0"/>
          </a:p>
          <a:p>
            <a:endParaRPr lang="en-US" sz="1400" cap="none" dirty="0" smtClean="0"/>
          </a:p>
          <a:p>
            <a:pPr algn="ctr"/>
            <a:r>
              <a:rPr lang="en-US" sz="3800" cap="none" dirty="0" smtClean="0">
                <a:solidFill>
                  <a:srgbClr val="000000"/>
                </a:solidFill>
              </a:rPr>
              <a:t>ANCILLARY MATERIAL</a:t>
            </a:r>
          </a:p>
          <a:p>
            <a:pPr algn="ctr"/>
            <a:endParaRPr lang="en-US" sz="3800" cap="none" dirty="0" smtClean="0">
              <a:solidFill>
                <a:srgbClr val="000000"/>
              </a:solidFill>
            </a:endParaRPr>
          </a:p>
          <a:p>
            <a:pPr algn="ctr"/>
            <a:r>
              <a:rPr lang="en-US" sz="3800" cap="none" dirty="0" smtClean="0">
                <a:solidFill>
                  <a:srgbClr val="000000"/>
                </a:solidFill>
              </a:rPr>
              <a:t>COMPLEMENTS FOR SELF-LEARNING</a:t>
            </a:r>
          </a:p>
        </p:txBody>
      </p:sp>
    </p:spTree>
    <p:extLst>
      <p:ext uri="{BB962C8B-B14F-4D97-AF65-F5344CB8AC3E}">
        <p14:creationId xmlns:p14="http://schemas.microsoft.com/office/powerpoint/2010/main" val="451735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33</a:t>
            </a:fld>
            <a:endParaRPr lang="en-GB"/>
          </a:p>
        </p:txBody>
      </p:sp>
      <p:sp>
        <p:nvSpPr>
          <p:cNvPr id="7" name="Content Placeholder 6"/>
          <p:cNvSpPr>
            <a:spLocks noGrp="1"/>
          </p:cNvSpPr>
          <p:nvPr>
            <p:ph idx="1"/>
          </p:nvPr>
        </p:nvSpPr>
        <p:spPr>
          <a:xfrm>
            <a:off x="395536" y="1563638"/>
            <a:ext cx="8352605" cy="1584176"/>
          </a:xfrm>
        </p:spPr>
        <p:txBody>
          <a:bodyPr>
            <a:normAutofit fontScale="92500" lnSpcReduction="20000"/>
          </a:bodyPr>
          <a:lstStyle/>
          <a:p>
            <a:endParaRPr lang="en-GB" sz="1400" cap="none" dirty="0"/>
          </a:p>
          <a:p>
            <a:endParaRPr lang="en-US" sz="1400" cap="none" dirty="0" smtClean="0"/>
          </a:p>
          <a:p>
            <a:pPr algn="ctr"/>
            <a:r>
              <a:rPr lang="en-US" sz="3000" cap="none" dirty="0" smtClean="0">
                <a:solidFill>
                  <a:srgbClr val="000000"/>
                </a:solidFill>
              </a:rPr>
              <a:t>Uses</a:t>
            </a:r>
          </a:p>
          <a:p>
            <a:pPr algn="ctr"/>
            <a:r>
              <a:rPr lang="en-US" sz="3000" cap="none" dirty="0" smtClean="0">
                <a:solidFill>
                  <a:srgbClr val="000000"/>
                </a:solidFill>
              </a:rPr>
              <a:t>Outputs</a:t>
            </a:r>
          </a:p>
        </p:txBody>
      </p:sp>
    </p:spTree>
    <p:extLst>
      <p:ext uri="{BB962C8B-B14F-4D97-AF65-F5344CB8AC3E}">
        <p14:creationId xmlns:p14="http://schemas.microsoft.com/office/powerpoint/2010/main" val="270720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34</a:t>
            </a:fld>
            <a:endParaRPr lang="en-GB" dirty="0"/>
          </a:p>
        </p:txBody>
      </p:sp>
      <p:sp>
        <p:nvSpPr>
          <p:cNvPr id="4" name="Title 3"/>
          <p:cNvSpPr>
            <a:spLocks noGrp="1"/>
          </p:cNvSpPr>
          <p:nvPr>
            <p:ph type="title"/>
          </p:nvPr>
        </p:nvSpPr>
        <p:spPr/>
        <p:txBody>
          <a:bodyPr/>
          <a:lstStyle/>
          <a:p>
            <a:r>
              <a:rPr lang="en-US" b="1" dirty="0" smtClean="0"/>
              <a:t>USE of results </a:t>
            </a:r>
            <a:r>
              <a:rPr lang="en-US" b="1" dirty="0" err="1" smtClean="0"/>
              <a:t>iN</a:t>
            </a:r>
            <a:r>
              <a:rPr lang="en-US" b="1" dirty="0" smtClean="0"/>
              <a:t> INFORMING</a:t>
            </a:r>
            <a:r>
              <a:rPr lang="is-IS" b="1" dirty="0" smtClean="0"/>
              <a:t>…</a:t>
            </a:r>
            <a:endParaRPr lang="en-US" b="1" dirty="0"/>
          </a:p>
        </p:txBody>
      </p:sp>
      <p:sp>
        <p:nvSpPr>
          <p:cNvPr id="6" name="Content Placeholder 1"/>
          <p:cNvSpPr>
            <a:spLocks noGrp="1"/>
          </p:cNvSpPr>
          <p:nvPr>
            <p:ph idx="1"/>
          </p:nvPr>
        </p:nvSpPr>
        <p:spPr>
          <a:xfrm>
            <a:off x="179512" y="915566"/>
            <a:ext cx="8640960" cy="3960440"/>
          </a:xfrm>
        </p:spPr>
        <p:txBody>
          <a:bodyPr>
            <a:normAutofit fontScale="92500" lnSpcReduction="10000"/>
          </a:bodyPr>
          <a:lstStyle/>
          <a:p>
            <a:pPr marL="342900" indent="-342900">
              <a:buFont typeface="+mj-lt"/>
              <a:buAutoNum type="arabicPeriod"/>
            </a:pPr>
            <a:r>
              <a:rPr lang="is-IS" sz="2100" cap="none" dirty="0" smtClean="0">
                <a:solidFill>
                  <a:schemeClr val="tx1"/>
                </a:solidFill>
              </a:rPr>
              <a:t>Employment policy</a:t>
            </a:r>
          </a:p>
          <a:p>
            <a:pPr marL="520700" lvl="1" indent="-342900">
              <a:buFont typeface="Wingdings" charset="2"/>
              <a:buChar char="²"/>
            </a:pPr>
            <a:r>
              <a:rPr lang="en-US" sz="1900" dirty="0">
                <a:solidFill>
                  <a:schemeClr val="accent6">
                    <a:lumMod val="75000"/>
                  </a:schemeClr>
                </a:solidFill>
              </a:rPr>
              <a:t>Training and re-training, </a:t>
            </a:r>
            <a:r>
              <a:rPr lang="en-US" sz="1900" dirty="0" err="1">
                <a:solidFill>
                  <a:schemeClr val="accent6">
                    <a:lumMod val="75000"/>
                  </a:schemeClr>
                </a:solidFill>
              </a:rPr>
              <a:t>upskilling</a:t>
            </a:r>
            <a:r>
              <a:rPr lang="en-US" sz="1900" dirty="0">
                <a:solidFill>
                  <a:schemeClr val="accent6">
                    <a:lumMod val="75000"/>
                  </a:schemeClr>
                </a:solidFill>
              </a:rPr>
              <a:t>, apprenticeship </a:t>
            </a:r>
            <a:r>
              <a:rPr lang="en-US" sz="1900" dirty="0" err="1" smtClean="0">
                <a:solidFill>
                  <a:schemeClr val="accent6">
                    <a:lumMod val="75000"/>
                  </a:schemeClr>
                </a:solidFill>
              </a:rPr>
              <a:t>programmes</a:t>
            </a:r>
            <a:r>
              <a:rPr lang="en-US" sz="1900" dirty="0" smtClean="0">
                <a:solidFill>
                  <a:schemeClr val="accent6">
                    <a:lumMod val="75000"/>
                  </a:schemeClr>
                </a:solidFill>
              </a:rPr>
              <a:t>, transition to work</a:t>
            </a:r>
            <a:r>
              <a:rPr lang="is-IS" sz="1900" dirty="0" smtClean="0">
                <a:solidFill>
                  <a:schemeClr val="accent6">
                    <a:lumMod val="75000"/>
                  </a:schemeClr>
                </a:solidFill>
              </a:rPr>
              <a:t>…</a:t>
            </a:r>
            <a:endParaRPr lang="en-US" sz="1900" dirty="0">
              <a:solidFill>
                <a:schemeClr val="accent6">
                  <a:lumMod val="75000"/>
                </a:schemeClr>
              </a:solidFill>
            </a:endParaRPr>
          </a:p>
          <a:p>
            <a:pPr marL="520700" lvl="1" indent="-342900">
              <a:buFont typeface="Wingdings" charset="2"/>
              <a:buChar char="²"/>
            </a:pPr>
            <a:r>
              <a:rPr lang="en-US" sz="1900" dirty="0" smtClean="0">
                <a:solidFill>
                  <a:schemeClr val="accent6">
                    <a:lumMod val="75000"/>
                  </a:schemeClr>
                </a:solidFill>
              </a:rPr>
              <a:t>Occupational standards</a:t>
            </a:r>
          </a:p>
          <a:p>
            <a:pPr marL="342900" indent="-342900">
              <a:buFont typeface="+mj-lt"/>
              <a:buAutoNum type="arabicPeriod"/>
            </a:pPr>
            <a:r>
              <a:rPr lang="is-IS" sz="2100" cap="none" dirty="0" smtClean="0">
                <a:solidFill>
                  <a:schemeClr val="tx1"/>
                </a:solidFill>
              </a:rPr>
              <a:t>Education and training policy</a:t>
            </a:r>
          </a:p>
          <a:p>
            <a:pPr marL="520700" lvl="1" indent="-342900">
              <a:buFont typeface="Wingdings" charset="2"/>
              <a:buChar char="²"/>
            </a:pPr>
            <a:r>
              <a:rPr lang="en-US" sz="1900" u="sng" dirty="0" smtClean="0">
                <a:solidFill>
                  <a:srgbClr val="008000"/>
                </a:solidFill>
              </a:rPr>
              <a:t>Curricula and qualifications</a:t>
            </a:r>
            <a:r>
              <a:rPr lang="en-US" sz="1900" dirty="0" smtClean="0">
                <a:solidFill>
                  <a:srgbClr val="008000"/>
                </a:solidFill>
              </a:rPr>
              <a:t>; info for students and graduates; decide funding courses; update career guidance; </a:t>
            </a:r>
            <a:r>
              <a:rPr lang="is-IS" sz="1900" dirty="0" smtClean="0">
                <a:solidFill>
                  <a:srgbClr val="008000"/>
                </a:solidFill>
              </a:rPr>
              <a:t>….</a:t>
            </a:r>
          </a:p>
          <a:p>
            <a:pPr marL="0" lvl="1" indent="0">
              <a:lnSpc>
                <a:spcPct val="110000"/>
              </a:lnSpc>
              <a:buNone/>
            </a:pPr>
            <a:r>
              <a:rPr lang="is-IS" sz="2100" b="1" dirty="0" smtClean="0">
                <a:solidFill>
                  <a:schemeClr val="tx1"/>
                </a:solidFill>
              </a:rPr>
              <a:t>3. Other policies: SME, foreign investment, migration, green growth, digital economy</a:t>
            </a:r>
          </a:p>
          <a:p>
            <a:pPr marL="0" lvl="1" indent="0">
              <a:lnSpc>
                <a:spcPct val="110000"/>
              </a:lnSpc>
              <a:buNone/>
            </a:pPr>
            <a:r>
              <a:rPr lang="is-IS" sz="2100" b="1" dirty="0" smtClean="0">
                <a:solidFill>
                  <a:schemeClr val="tx1"/>
                </a:solidFill>
              </a:rPr>
              <a:t>4. Use by social partners: </a:t>
            </a:r>
          </a:p>
          <a:p>
            <a:pPr marL="520700" lvl="1" indent="-342900">
              <a:buFont typeface="Wingdings" charset="2"/>
              <a:buChar char="²"/>
            </a:pPr>
            <a:r>
              <a:rPr lang="en-US" sz="1900" u="sng" dirty="0" smtClean="0">
                <a:solidFill>
                  <a:srgbClr val="008000"/>
                </a:solidFill>
              </a:rPr>
              <a:t>Influence </a:t>
            </a:r>
            <a:r>
              <a:rPr lang="en-US" sz="1900" u="sng" dirty="0" err="1" smtClean="0">
                <a:solidFill>
                  <a:srgbClr val="008000"/>
                </a:solidFill>
              </a:rPr>
              <a:t>labour</a:t>
            </a:r>
            <a:r>
              <a:rPr lang="en-US" sz="1900" u="sng" dirty="0" smtClean="0">
                <a:solidFill>
                  <a:srgbClr val="008000"/>
                </a:solidFill>
              </a:rPr>
              <a:t> and education policies</a:t>
            </a:r>
            <a:r>
              <a:rPr lang="en-US" sz="1900" dirty="0" smtClean="0">
                <a:solidFill>
                  <a:srgbClr val="008000"/>
                </a:solidFill>
              </a:rPr>
              <a:t>; collective bargaining; retraining</a:t>
            </a:r>
            <a:endParaRPr lang="is-IS" sz="1900" dirty="0">
              <a:solidFill>
                <a:srgbClr val="008000"/>
              </a:solidFill>
            </a:endParaRPr>
          </a:p>
          <a:p>
            <a:pPr marL="0" lvl="1" indent="0">
              <a:lnSpc>
                <a:spcPct val="110000"/>
              </a:lnSpc>
              <a:buNone/>
            </a:pPr>
            <a:endParaRPr lang="en-US" sz="1900" dirty="0" smtClean="0">
              <a:solidFill>
                <a:srgbClr val="008000"/>
              </a:solidFill>
            </a:endParaRPr>
          </a:p>
        </p:txBody>
      </p:sp>
    </p:spTree>
    <p:extLst>
      <p:ext uri="{BB962C8B-B14F-4D97-AF65-F5344CB8AC3E}">
        <p14:creationId xmlns:p14="http://schemas.microsoft.com/office/powerpoint/2010/main" val="326454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213" y="7144"/>
            <a:ext cx="2743200" cy="1015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atin typeface="Verdana" panose="020B0604030504040204" pitchFamily="34" charset="0"/>
              <a:ea typeface="Verdana" panose="020B0604030504040204" pitchFamily="34" charset="0"/>
              <a:cs typeface="Verdana" panose="020B0604030504040204" pitchFamily="34" charset="0"/>
            </a:endParaRPr>
          </a:p>
        </p:txBody>
      </p:sp>
      <p:sp>
        <p:nvSpPr>
          <p:cNvPr id="55298" name="Slide Number Placeholder 5"/>
          <p:cNvSpPr>
            <a:spLocks noGrp="1"/>
          </p:cNvSpPr>
          <p:nvPr>
            <p:ph type="sldNum" sz="quarter" idx="13"/>
          </p:nvPr>
        </p:nvSpPr>
        <p:spPr bwMode="auto">
          <a:xfrm>
            <a:off x="8534400" y="4743450"/>
            <a:ext cx="471488"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charset="0"/>
                <a:ea typeface="MS PGothic" charset="0"/>
                <a:cs typeface="MS PGothic" charset="0"/>
              </a:defRPr>
            </a:lvl1pPr>
            <a:lvl2pPr marL="742950" indent="-285750">
              <a:defRPr sz="1700">
                <a:solidFill>
                  <a:schemeClr val="tx1"/>
                </a:solidFill>
                <a:latin typeface="Times New Roman" charset="0"/>
                <a:ea typeface="MS PGothic" charset="0"/>
                <a:cs typeface="MS PGothic" charset="0"/>
              </a:defRPr>
            </a:lvl2pPr>
            <a:lvl3pPr marL="1143000" indent="-228600">
              <a:defRPr sz="1700">
                <a:solidFill>
                  <a:schemeClr val="tx1"/>
                </a:solidFill>
                <a:latin typeface="Times New Roman" charset="0"/>
                <a:ea typeface="MS PGothic" charset="0"/>
                <a:cs typeface="MS PGothic" charset="0"/>
              </a:defRPr>
            </a:lvl3pPr>
            <a:lvl4pPr marL="1600200" indent="-228600">
              <a:defRPr sz="1700">
                <a:solidFill>
                  <a:schemeClr val="tx1"/>
                </a:solidFill>
                <a:latin typeface="Times New Roman" charset="0"/>
                <a:ea typeface="MS PGothic" charset="0"/>
                <a:cs typeface="MS PGothic" charset="0"/>
              </a:defRPr>
            </a:lvl4pPr>
            <a:lvl5pPr marL="2057400" indent="-228600">
              <a:defRPr sz="1700">
                <a:solidFill>
                  <a:schemeClr val="tx1"/>
                </a:solidFill>
                <a:latin typeface="Times New Roman" charset="0"/>
                <a:ea typeface="MS PGothic" charset="0"/>
                <a:cs typeface="MS PGothic" charset="0"/>
              </a:defRPr>
            </a:lvl5pPr>
            <a:lvl6pPr marL="25146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6pPr>
            <a:lvl7pPr marL="29718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7pPr>
            <a:lvl8pPr marL="34290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8pPr>
            <a:lvl9pPr marL="38862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9pPr>
          </a:lstStyle>
          <a:p>
            <a:fld id="{DBA959C5-3A0E-594A-84CA-2BC53A52F2AB}" type="slidenum">
              <a:rPr lang="en-US" sz="1000">
                <a:solidFill>
                  <a:srgbClr val="898989"/>
                </a:solidFill>
                <a:latin typeface="Verdana" charset="0"/>
                <a:cs typeface="Verdana" charset="0"/>
              </a:rPr>
              <a:pPr/>
              <a:t>35</a:t>
            </a:fld>
            <a:endParaRPr lang="en-US" sz="1000">
              <a:solidFill>
                <a:srgbClr val="898989"/>
              </a:solidFill>
              <a:latin typeface="Verdana" charset="0"/>
              <a:cs typeface="Verdana" charset="0"/>
            </a:endParaRPr>
          </a:p>
        </p:txBody>
      </p:sp>
      <p:sp>
        <p:nvSpPr>
          <p:cNvPr id="6" name="Title 1"/>
          <p:cNvSpPr txBox="1">
            <a:spLocks/>
          </p:cNvSpPr>
          <p:nvPr/>
        </p:nvSpPr>
        <p:spPr bwMode="auto">
          <a:xfrm>
            <a:off x="2386138" y="267494"/>
            <a:ext cx="6757862" cy="5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957" tIns="46979" rIns="93957" bIns="46979">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2pPr>
            <a:lvl3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3pPr>
            <a:lvl4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4pPr>
            <a:lvl5pPr algn="ctr" defTabSz="938213" rtl="0" eaLnBrk="0" fontAlgn="base" hangingPunct="0">
              <a:spcBef>
                <a:spcPct val="0"/>
              </a:spcBef>
              <a:spcAft>
                <a:spcPct val="0"/>
              </a:spcAft>
              <a:defRPr sz="4500">
                <a:solidFill>
                  <a:schemeClr val="tx1"/>
                </a:solidFill>
                <a:latin typeface="Times New Roman" pitchFamily="18" charset="0"/>
                <a:ea typeface="MS PGothic" pitchFamily="34" charset="-128"/>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defRPr/>
            </a:pPr>
            <a:r>
              <a:rPr lang="en-US" altLang="lv-LV" sz="1800" dirty="0" smtClean="0"/>
              <a:t>Uses: LATVIA- Integration skills anticipation </a:t>
            </a:r>
          </a:p>
          <a:p>
            <a:pPr algn="ctr">
              <a:defRPr/>
            </a:pPr>
            <a:r>
              <a:rPr lang="en-US" altLang="lv-LV" sz="1800" dirty="0" smtClean="0"/>
              <a:t>in active labour market policy measures</a:t>
            </a:r>
          </a:p>
        </p:txBody>
      </p:sp>
      <p:sp>
        <p:nvSpPr>
          <p:cNvPr id="10" name="Rounded Rectangle 9"/>
          <p:cNvSpPr/>
          <p:nvPr/>
        </p:nvSpPr>
        <p:spPr>
          <a:xfrm>
            <a:off x="192089" y="627534"/>
            <a:ext cx="2014537" cy="107267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p>
            <a:pPr algn="ctr">
              <a:defRPr/>
            </a:pPr>
            <a:r>
              <a:rPr lang="en-GB" alt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Profiling, </a:t>
            </a:r>
          </a:p>
          <a:p>
            <a:pPr algn="ctr">
              <a:defRPr/>
            </a:pPr>
            <a:r>
              <a:rPr lang="en-GB" alt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Job search assistance,</a:t>
            </a:r>
          </a:p>
          <a:p>
            <a:pPr algn="ctr">
              <a:defRPr/>
            </a:pPr>
            <a:r>
              <a:rPr lang="en-GB" alt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Career guidance, </a:t>
            </a:r>
          </a:p>
          <a:p>
            <a:pPr algn="ctr">
              <a:defRPr/>
            </a:pPr>
            <a:r>
              <a:rPr lang="en-GB" alt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Key competences</a:t>
            </a:r>
          </a:p>
          <a:p>
            <a:pPr algn="ctr">
              <a:defRPr/>
            </a:pPr>
            <a:r>
              <a:rPr lang="en-GB" altLang="lv-LV" sz="1200" dirty="0">
                <a:solidFill>
                  <a:schemeClr val="tx1"/>
                </a:solidFill>
                <a:latin typeface="Verdana" panose="020B0604030504040204" pitchFamily="34" charset="0"/>
                <a:ea typeface="Verdana" panose="020B0604030504040204" pitchFamily="34" charset="0"/>
                <a:cs typeface="Verdana" panose="020B0604030504040204" pitchFamily="34" charset="0"/>
              </a:rPr>
              <a:t>Regional mobility</a:t>
            </a:r>
          </a:p>
          <a:p>
            <a:pPr algn="ctr">
              <a:defRPr/>
            </a:pPr>
            <a:endParaRPr lang="en-GB" altLang="lv-LV" sz="11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11" name="Rounded Rectangle 10"/>
          <p:cNvSpPr/>
          <p:nvPr/>
        </p:nvSpPr>
        <p:spPr>
          <a:xfrm>
            <a:off x="1470026" y="1764507"/>
            <a:ext cx="1800225" cy="64651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GB" altLang="lv-LV" sz="1400" dirty="0">
                <a:latin typeface="Verdana" panose="020B0604030504040204" pitchFamily="34" charset="0"/>
                <a:ea typeface="Verdana" panose="020B0604030504040204" pitchFamily="34" charset="0"/>
                <a:cs typeface="Verdana" panose="020B0604030504040204" pitchFamily="34" charset="0"/>
              </a:rPr>
              <a:t>Short term training</a:t>
            </a:r>
          </a:p>
          <a:p>
            <a:pPr algn="ctr" eaLnBrk="1" hangingPunct="1">
              <a:defRPr/>
            </a:pPr>
            <a:r>
              <a:rPr lang="en-GB" altLang="lv-LV" sz="1400" dirty="0">
                <a:latin typeface="Verdana" panose="020B0604030504040204" pitchFamily="34" charset="0"/>
                <a:ea typeface="Verdana" panose="020B0604030504040204" pitchFamily="34" charset="0"/>
                <a:cs typeface="Verdana" panose="020B0604030504040204" pitchFamily="34" charset="0"/>
              </a:rPr>
              <a:t>(languages, IT </a:t>
            </a:r>
            <a:r>
              <a:rPr lang="en-GB" altLang="lv-LV" sz="1400" dirty="0" err="1">
                <a:latin typeface="Verdana" panose="020B0604030504040204" pitchFamily="34" charset="0"/>
                <a:ea typeface="Verdana" panose="020B0604030504040204" pitchFamily="34" charset="0"/>
                <a:cs typeface="Verdana" panose="020B0604030504040204" pitchFamily="34" charset="0"/>
              </a:rPr>
              <a:t>etc</a:t>
            </a:r>
            <a:r>
              <a:rPr lang="en-GB" altLang="lv-LV" sz="1400" dirty="0">
                <a:latin typeface="Verdana" panose="020B0604030504040204" pitchFamily="34" charset="0"/>
                <a:ea typeface="Verdana" panose="020B0604030504040204" pitchFamily="34" charset="0"/>
                <a:cs typeface="Verdana" panose="020B0604030504040204" pitchFamily="34" charset="0"/>
              </a:rPr>
              <a:t>)</a:t>
            </a:r>
          </a:p>
        </p:txBody>
      </p:sp>
      <p:sp>
        <p:nvSpPr>
          <p:cNvPr id="12" name="Rounded Rectangle 11"/>
          <p:cNvSpPr/>
          <p:nvPr/>
        </p:nvSpPr>
        <p:spPr>
          <a:xfrm>
            <a:off x="2654301" y="2506266"/>
            <a:ext cx="1800225" cy="529828"/>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GB" altLang="lv-LV" sz="1400" dirty="0">
                <a:latin typeface="Verdana" panose="020B0604030504040204" pitchFamily="34" charset="0"/>
                <a:ea typeface="Verdana" panose="020B0604030504040204" pitchFamily="34" charset="0"/>
                <a:cs typeface="Verdana" panose="020B0604030504040204" pitchFamily="34" charset="0"/>
              </a:rPr>
              <a:t>Vocational </a:t>
            </a:r>
            <a:r>
              <a:rPr lang="en-GB" altLang="lv-LV" sz="1400" dirty="0" smtClean="0">
                <a:latin typeface="Verdana" panose="020B0604030504040204" pitchFamily="34" charset="0"/>
                <a:ea typeface="Verdana" panose="020B0604030504040204" pitchFamily="34" charset="0"/>
                <a:cs typeface="Verdana" panose="020B0604030504040204" pitchFamily="34" charset="0"/>
              </a:rPr>
              <a:t>training</a:t>
            </a:r>
            <a:endParaRPr lang="en-GB" alt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13" name="Rounded Rectangle 12"/>
          <p:cNvSpPr/>
          <p:nvPr/>
        </p:nvSpPr>
        <p:spPr>
          <a:xfrm>
            <a:off x="3527426" y="3131344"/>
            <a:ext cx="2339975" cy="68580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GB" altLang="lv-LV" sz="1200" dirty="0">
                <a:latin typeface="Verdana" panose="020B0604030504040204" pitchFamily="34" charset="0"/>
                <a:ea typeface="Verdana" panose="020B0604030504040204" pitchFamily="34" charset="0"/>
                <a:cs typeface="Verdana" panose="020B0604030504040204" pitchFamily="34" charset="0"/>
              </a:rPr>
              <a:t>First work place, Voluntary work,</a:t>
            </a:r>
          </a:p>
          <a:p>
            <a:pPr algn="ctr" eaLnBrk="1" hangingPunct="1">
              <a:defRPr/>
            </a:pPr>
            <a:r>
              <a:rPr lang="en-GB" altLang="lv-LV" sz="1200" dirty="0">
                <a:latin typeface="Verdana" panose="020B0604030504040204" pitchFamily="34" charset="0"/>
                <a:ea typeface="Verdana" panose="020B0604030504040204" pitchFamily="34" charset="0"/>
                <a:cs typeface="Verdana" panose="020B0604030504040204" pitchFamily="34" charset="0"/>
              </a:rPr>
              <a:t>Youth workshops, Training at the employer</a:t>
            </a:r>
          </a:p>
        </p:txBody>
      </p:sp>
      <p:sp>
        <p:nvSpPr>
          <p:cNvPr id="14" name="Rounded Rectangle 13"/>
          <p:cNvSpPr/>
          <p:nvPr/>
        </p:nvSpPr>
        <p:spPr>
          <a:xfrm>
            <a:off x="5651500" y="3808810"/>
            <a:ext cx="1800225" cy="436959"/>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GB" altLang="lv-LV" sz="1400" dirty="0">
                <a:latin typeface="Verdana" panose="020B0604030504040204" pitchFamily="34" charset="0"/>
                <a:ea typeface="Verdana" panose="020B0604030504040204" pitchFamily="34" charset="0"/>
                <a:cs typeface="Verdana" panose="020B0604030504040204" pitchFamily="34" charset="0"/>
              </a:rPr>
              <a:t>Subsidised employment</a:t>
            </a:r>
          </a:p>
        </p:txBody>
      </p:sp>
      <p:sp>
        <p:nvSpPr>
          <p:cNvPr id="15" name="Rounded Rectangle 14"/>
          <p:cNvSpPr/>
          <p:nvPr/>
        </p:nvSpPr>
        <p:spPr>
          <a:xfrm>
            <a:off x="7092280" y="4299942"/>
            <a:ext cx="1800225" cy="436960"/>
          </a:xfrm>
          <a:prstGeom prst="roundRect">
            <a:avLst/>
          </a:prstGeom>
        </p:spPr>
        <p:style>
          <a:lnRef idx="3">
            <a:schemeClr val="lt1"/>
          </a:lnRef>
          <a:fillRef idx="1">
            <a:schemeClr val="accent2"/>
          </a:fillRef>
          <a:effectRef idx="1">
            <a:schemeClr val="accent2"/>
          </a:effectRef>
          <a:fontRef idx="minor">
            <a:schemeClr val="lt1"/>
          </a:fontRef>
        </p:style>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GB" altLang="lv-LV" sz="1400" dirty="0">
                <a:latin typeface="Verdana" panose="020B0604030504040204" pitchFamily="34" charset="0"/>
                <a:ea typeface="Verdana" panose="020B0604030504040204" pitchFamily="34" charset="0"/>
                <a:cs typeface="Verdana" panose="020B0604030504040204" pitchFamily="34" charset="0"/>
              </a:rPr>
              <a:t>Business </a:t>
            </a:r>
            <a:endParaRPr lang="lv-LV" altLang="lv-LV" sz="1400" dirty="0">
              <a:latin typeface="Verdana" panose="020B0604030504040204" pitchFamily="34" charset="0"/>
              <a:ea typeface="Verdana" panose="020B0604030504040204" pitchFamily="34" charset="0"/>
              <a:cs typeface="Verdana" panose="020B0604030504040204" pitchFamily="34" charset="0"/>
            </a:endParaRPr>
          </a:p>
          <a:p>
            <a:pPr algn="ctr" eaLnBrk="1" hangingPunct="1">
              <a:defRPr/>
            </a:pPr>
            <a:r>
              <a:rPr lang="en-GB" altLang="lv-LV" sz="1400" dirty="0">
                <a:latin typeface="Verdana" panose="020B0604030504040204" pitchFamily="34" charset="0"/>
                <a:ea typeface="Verdana" panose="020B0604030504040204" pitchFamily="34" charset="0"/>
                <a:cs typeface="Verdana" panose="020B0604030504040204" pitchFamily="34" charset="0"/>
              </a:rPr>
              <a:t>start-ups</a:t>
            </a:r>
          </a:p>
        </p:txBody>
      </p:sp>
      <p:sp>
        <p:nvSpPr>
          <p:cNvPr id="16" name="Flowchart: Preparation 15"/>
          <p:cNvSpPr>
            <a:spLocks noChangeArrowheads="1"/>
          </p:cNvSpPr>
          <p:nvPr/>
        </p:nvSpPr>
        <p:spPr bwMode="auto">
          <a:xfrm>
            <a:off x="0" y="2520554"/>
            <a:ext cx="2160588" cy="515540"/>
          </a:xfrm>
          <a:prstGeom prst="flowChartPreparation">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nchor="ct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lgn="ctr" eaLnBrk="1" hangingPunct="1">
              <a:defRPr/>
            </a:pPr>
            <a:r>
              <a:rPr lang="en-GB" altLang="lv-LV" sz="14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For all </a:t>
            </a:r>
            <a:r>
              <a:rPr lang="en-GB" altLang="lv-LV" sz="1400"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unemployed</a:t>
            </a:r>
            <a:endParaRPr lang="en-GB" altLang="lv-LV" sz="14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Flowchart: Preparation 16"/>
          <p:cNvSpPr>
            <a:spLocks noChangeArrowheads="1"/>
          </p:cNvSpPr>
          <p:nvPr/>
        </p:nvSpPr>
        <p:spPr bwMode="auto">
          <a:xfrm>
            <a:off x="200025" y="3300413"/>
            <a:ext cx="2330450" cy="1246585"/>
          </a:xfrm>
          <a:prstGeom prst="flowChartPreparation">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nchor="ctr"/>
          <a:lstStyle/>
          <a:p>
            <a:pPr algn="ctr">
              <a:defRPr/>
            </a:pPr>
            <a:r>
              <a:rPr lang="en-GB" altLang="lv-LV" sz="11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Unemployed</a:t>
            </a:r>
            <a:r>
              <a:rPr lang="lv-LV" altLang="lv-LV" sz="11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altLang="lv-LV" sz="11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with no vocational background or with insufficient level of education for entering labour market</a:t>
            </a:r>
            <a:endParaRPr lang="en-GB" altLang="lv-LV" sz="8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Flowchart: Preparation 17"/>
          <p:cNvSpPr>
            <a:spLocks noChangeArrowheads="1"/>
          </p:cNvSpPr>
          <p:nvPr/>
        </p:nvSpPr>
        <p:spPr bwMode="auto">
          <a:xfrm>
            <a:off x="2508250" y="3956448"/>
            <a:ext cx="2146300" cy="1015603"/>
          </a:xfrm>
          <a:prstGeom prst="flowChartPreparation">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nchor="ctr"/>
          <a:lstStyle/>
          <a:p>
            <a:pPr algn="ctr">
              <a:defRPr/>
            </a:pP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Unemployed</a:t>
            </a:r>
            <a:r>
              <a:rPr lang="lv-LV"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with appropriate  education or with entrepreneurship skills</a:t>
            </a:r>
          </a:p>
        </p:txBody>
      </p:sp>
      <p:cxnSp>
        <p:nvCxnSpPr>
          <p:cNvPr id="19" name="Elbow Connector 15"/>
          <p:cNvCxnSpPr>
            <a:cxnSpLocks noChangeShapeType="1"/>
          </p:cNvCxnSpPr>
          <p:nvPr/>
        </p:nvCxnSpPr>
        <p:spPr bwMode="auto">
          <a:xfrm rot="5400000" flipH="1" flipV="1">
            <a:off x="697508" y="2029024"/>
            <a:ext cx="765572" cy="217488"/>
          </a:xfrm>
          <a:prstGeom prst="bentConnector3">
            <a:avLst>
              <a:gd name="adj1" fmla="val 50000"/>
            </a:avLst>
          </a:prstGeom>
          <a:noFill/>
          <a:ln w="25400">
            <a:solidFill>
              <a:srgbClr val="9BBB59"/>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Elbow Connector 19"/>
          <p:cNvCxnSpPr>
            <a:cxnSpLocks noChangeShapeType="1"/>
          </p:cNvCxnSpPr>
          <p:nvPr/>
        </p:nvCxnSpPr>
        <p:spPr bwMode="auto">
          <a:xfrm flipV="1">
            <a:off x="2352676" y="2793206"/>
            <a:ext cx="301625" cy="762000"/>
          </a:xfrm>
          <a:prstGeom prst="bentConnector3">
            <a:avLst>
              <a:gd name="adj1" fmla="val 50000"/>
            </a:avLst>
          </a:prstGeom>
          <a:noFill/>
          <a:ln w="25400">
            <a:solidFill>
              <a:srgbClr val="9BBB59"/>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Elbow Connector 20"/>
          <p:cNvCxnSpPr>
            <a:cxnSpLocks noChangeShapeType="1"/>
          </p:cNvCxnSpPr>
          <p:nvPr/>
        </p:nvCxnSpPr>
        <p:spPr bwMode="auto">
          <a:xfrm>
            <a:off x="4572001" y="4398169"/>
            <a:ext cx="2447925" cy="148829"/>
          </a:xfrm>
          <a:prstGeom prst="bentConnector3">
            <a:avLst>
              <a:gd name="adj1" fmla="val 50000"/>
            </a:avLst>
          </a:prstGeom>
          <a:noFill/>
          <a:ln w="25400">
            <a:solidFill>
              <a:srgbClr val="9BBB59"/>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2" name="Flowchart: Preparation 21"/>
          <p:cNvSpPr>
            <a:spLocks noChangeArrowheads="1"/>
          </p:cNvSpPr>
          <p:nvPr/>
        </p:nvSpPr>
        <p:spPr bwMode="auto">
          <a:xfrm>
            <a:off x="3059113" y="896541"/>
            <a:ext cx="2233612" cy="1181100"/>
          </a:xfrm>
          <a:prstGeom prst="flowChartPreparation">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nchor="ctr"/>
          <a:lstStyle/>
          <a:p>
            <a:pPr algn="ctr">
              <a:defRPr/>
            </a:pP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For unemployed</a:t>
            </a:r>
            <a:r>
              <a:rPr lang="lv-LV"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with occupational</a:t>
            </a:r>
            <a:r>
              <a:rPr lang="lv-LV"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background but without </a:t>
            </a:r>
            <a:r>
              <a:rPr lang="en-GB" altLang="lv-LV" sz="1200" dirty="0" smtClean="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needed </a:t>
            </a: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skills</a:t>
            </a:r>
          </a:p>
        </p:txBody>
      </p:sp>
      <p:cxnSp>
        <p:nvCxnSpPr>
          <p:cNvPr id="23" name="Elbow Connector 22"/>
          <p:cNvCxnSpPr>
            <a:cxnSpLocks noChangeShapeType="1"/>
          </p:cNvCxnSpPr>
          <p:nvPr/>
        </p:nvCxnSpPr>
        <p:spPr bwMode="auto">
          <a:xfrm rot="10800000" flipV="1">
            <a:off x="2370139" y="1512094"/>
            <a:ext cx="688975" cy="252413"/>
          </a:xfrm>
          <a:prstGeom prst="bentConnector2">
            <a:avLst/>
          </a:prstGeom>
          <a:noFill/>
          <a:ln w="25400">
            <a:solidFill>
              <a:srgbClr val="9BBB59"/>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4" name="Flowchart: Preparation 23"/>
          <p:cNvSpPr>
            <a:spLocks noChangeArrowheads="1"/>
          </p:cNvSpPr>
          <p:nvPr/>
        </p:nvSpPr>
        <p:spPr bwMode="auto">
          <a:xfrm>
            <a:off x="5540375" y="1165623"/>
            <a:ext cx="1943100" cy="472678"/>
          </a:xfrm>
          <a:prstGeom prst="flowChartPreparation">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nchor="ctr"/>
          <a:lstStyle/>
          <a:p>
            <a:pPr algn="ctr">
              <a:defRPr/>
            </a:pPr>
            <a:r>
              <a:rPr lang="en-GB" altLang="lv-LV" sz="120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Specific programmes for youth</a:t>
            </a:r>
          </a:p>
        </p:txBody>
      </p:sp>
      <p:cxnSp>
        <p:nvCxnSpPr>
          <p:cNvPr id="25" name="Elbow Connector 24"/>
          <p:cNvCxnSpPr>
            <a:cxnSpLocks noChangeShapeType="1"/>
          </p:cNvCxnSpPr>
          <p:nvPr/>
        </p:nvCxnSpPr>
        <p:spPr bwMode="auto">
          <a:xfrm rot="5400000">
            <a:off x="4939110" y="1558529"/>
            <a:ext cx="1493044" cy="1652587"/>
          </a:xfrm>
          <a:prstGeom prst="bentConnector3">
            <a:avLst>
              <a:gd name="adj1" fmla="val 50000"/>
            </a:avLst>
          </a:prstGeom>
          <a:noFill/>
          <a:ln w="25400">
            <a:solidFill>
              <a:srgbClr val="9BBB59"/>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6" name="Flowchart: Preparation 25"/>
          <p:cNvSpPr>
            <a:spLocks noChangeArrowheads="1"/>
          </p:cNvSpPr>
          <p:nvPr/>
        </p:nvSpPr>
        <p:spPr bwMode="auto">
          <a:xfrm>
            <a:off x="6704013" y="1638300"/>
            <a:ext cx="2438400" cy="933450"/>
          </a:xfrm>
          <a:prstGeom prst="flowChartPreparation">
            <a:avLst/>
          </a:pr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40000" dist="20000" dir="5400000" rotWithShape="0">
              <a:srgbClr val="000000">
                <a:alpha val="37999"/>
              </a:srgbClr>
            </a:outerShdw>
          </a:effectLst>
        </p:spPr>
        <p:txBody>
          <a:bodyPr anchor="ctr"/>
          <a:lstStyle/>
          <a:p>
            <a:pPr algn="ctr">
              <a:defRPr/>
            </a:pP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Disadvantaged unemployed (with disabilities, long term unemployed </a:t>
            </a:r>
            <a:r>
              <a:rPr lang="en-GB" altLang="lv-LV" sz="1200" dirty="0" err="1">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etc</a:t>
            </a:r>
            <a:r>
              <a:rPr lang="en-GB" altLang="lv-LV" sz="1200" dirty="0">
                <a:solidFill>
                  <a:schemeClr val="accent3">
                    <a:lumMod val="50000"/>
                  </a:schemeClr>
                </a:solidFill>
                <a:latin typeface="Verdana" panose="020B0604030504040204" pitchFamily="34" charset="0"/>
                <a:ea typeface="Verdana" panose="020B0604030504040204" pitchFamily="34" charset="0"/>
                <a:cs typeface="Verdana" panose="020B0604030504040204" pitchFamily="34" charset="0"/>
              </a:rPr>
              <a:t>) </a:t>
            </a:r>
          </a:p>
        </p:txBody>
      </p:sp>
      <p:cxnSp>
        <p:nvCxnSpPr>
          <p:cNvPr id="27" name="Elbow Connector 26"/>
          <p:cNvCxnSpPr>
            <a:cxnSpLocks noChangeShapeType="1"/>
          </p:cNvCxnSpPr>
          <p:nvPr/>
        </p:nvCxnSpPr>
        <p:spPr bwMode="auto">
          <a:xfrm rot="5400000">
            <a:off x="6618883" y="2504480"/>
            <a:ext cx="1237060" cy="1371600"/>
          </a:xfrm>
          <a:prstGeom prst="bentConnector3">
            <a:avLst>
              <a:gd name="adj1" fmla="val 50000"/>
            </a:avLst>
          </a:prstGeom>
          <a:noFill/>
          <a:ln w="25400">
            <a:solidFill>
              <a:srgbClr val="9BBB59"/>
            </a:solidFill>
            <a:miter lim="800000"/>
            <a:headEn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5346711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123825"/>
            <a:ext cx="8429625" cy="7197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b="1" cap="none" dirty="0" smtClean="0">
                <a:solidFill>
                  <a:srgbClr val="000000"/>
                </a:solidFill>
                <a:latin typeface="Montreal-DemiBold" charset="0"/>
              </a:rPr>
              <a:t>Various types of outputs</a:t>
            </a:r>
            <a:endParaRPr lang="en-US" b="1" cap="none" dirty="0">
              <a:solidFill>
                <a:srgbClr val="000000"/>
              </a:solidFill>
              <a:latin typeface="Montreal-DemiBold" charset="0"/>
              <a:cs typeface="+mj-cs"/>
            </a:endParaRPr>
          </a:p>
        </p:txBody>
      </p:sp>
      <p:sp>
        <p:nvSpPr>
          <p:cNvPr id="25603" name="Rectangle 3"/>
          <p:cNvSpPr>
            <a:spLocks noGrp="1" noChangeArrowheads="1"/>
          </p:cNvSpPr>
          <p:nvPr>
            <p:ph type="body" idx="1"/>
          </p:nvPr>
        </p:nvSpPr>
        <p:spPr bwMode="auto">
          <a:xfrm>
            <a:off x="464544" y="1059582"/>
            <a:ext cx="8676456" cy="388843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defRPr/>
            </a:pPr>
            <a:r>
              <a:rPr lang="en-US" sz="1800" b="0" cap="none" dirty="0" smtClean="0">
                <a:solidFill>
                  <a:srgbClr val="000000"/>
                </a:solidFill>
                <a:latin typeface="Arial" charset="0"/>
              </a:rPr>
              <a:t>1. </a:t>
            </a:r>
            <a:r>
              <a:rPr lang="en-US" sz="1800" b="0" u="sng" cap="none" dirty="0" smtClean="0">
                <a:solidFill>
                  <a:srgbClr val="000000"/>
                </a:solidFill>
                <a:latin typeface="Arial" charset="0"/>
              </a:rPr>
              <a:t>Vacancy Overviews</a:t>
            </a:r>
            <a:r>
              <a:rPr lang="en-US" sz="1800" b="0" cap="none" dirty="0" smtClean="0">
                <a:solidFill>
                  <a:srgbClr val="000000"/>
                </a:solidFill>
                <a:latin typeface="Arial" charset="0"/>
              </a:rPr>
              <a:t>: analyses quantitative and qualitative; trends; comparisons; distribution across NACE groups, </a:t>
            </a:r>
            <a:r>
              <a:rPr lang="en-US" sz="1800" b="0" cap="none" dirty="0" err="1" smtClean="0">
                <a:solidFill>
                  <a:srgbClr val="000000"/>
                </a:solidFill>
                <a:latin typeface="Arial" charset="0"/>
              </a:rPr>
              <a:t>occupations</a:t>
            </a:r>
            <a:r>
              <a:rPr lang="en-US" sz="1800" b="0" cap="none" dirty="0" err="1" smtClean="0">
                <a:solidFill>
                  <a:srgbClr val="000000"/>
                </a:solidFill>
                <a:latin typeface="Arial" charset="0"/>
                <a:hlinkClick r:id="rId2"/>
              </a:rPr>
              <a:t>http</a:t>
            </a:r>
            <a:r>
              <a:rPr lang="en-US" sz="1800" b="0" cap="none" dirty="0">
                <a:solidFill>
                  <a:srgbClr val="000000"/>
                </a:solidFill>
                <a:latin typeface="Arial" charset="0"/>
                <a:hlinkClick r:id="rId2"/>
              </a:rPr>
              <a:t>://www.solas.ie/SolasPdfLibrary/VacancyOverview2015.</a:t>
            </a:r>
            <a:r>
              <a:rPr lang="en-US" sz="1800" b="0" cap="none" dirty="0" smtClean="0">
                <a:solidFill>
                  <a:srgbClr val="000000"/>
                </a:solidFill>
                <a:latin typeface="Arial" charset="0"/>
                <a:hlinkClick r:id="rId2"/>
              </a:rPr>
              <a:t>pdf</a:t>
            </a:r>
            <a:endParaRPr lang="en-US" sz="1800" b="0" cap="none" dirty="0" smtClean="0">
              <a:solidFill>
                <a:srgbClr val="000000"/>
              </a:solidFill>
              <a:latin typeface="Arial" charset="0"/>
            </a:endParaRPr>
          </a:p>
          <a:p>
            <a:pPr>
              <a:defRPr/>
            </a:pPr>
            <a:r>
              <a:rPr lang="en-US" sz="1800" b="0" cap="none" dirty="0" smtClean="0">
                <a:solidFill>
                  <a:srgbClr val="000000"/>
                </a:solidFill>
                <a:latin typeface="Arial" charset="0"/>
              </a:rPr>
              <a:t>2. </a:t>
            </a:r>
            <a:r>
              <a:rPr lang="en-US" sz="1800" b="0" u="sng" cap="none" dirty="0" smtClean="0">
                <a:solidFill>
                  <a:srgbClr val="000000"/>
                </a:solidFill>
                <a:latin typeface="Arial" charset="0"/>
              </a:rPr>
              <a:t>LM forecasting</a:t>
            </a:r>
            <a:r>
              <a:rPr lang="en-US" sz="1800" b="0" cap="none" dirty="0" smtClean="0">
                <a:solidFill>
                  <a:srgbClr val="000000"/>
                </a:solidFill>
                <a:latin typeface="Arial" charset="0"/>
              </a:rPr>
              <a:t> (short, medium-term): whole economy; by sector, occupation; demand; supply; imbalances. Ex.:</a:t>
            </a:r>
          </a:p>
          <a:p>
            <a:pPr marL="342900" indent="-342900">
              <a:spcAft>
                <a:spcPts val="0"/>
              </a:spcAft>
              <a:buFont typeface="Arial"/>
              <a:buChar char="•"/>
              <a:defRPr/>
            </a:pPr>
            <a:r>
              <a:rPr lang="en-US" sz="1800" b="0" i="1" cap="none" dirty="0" smtClean="0">
                <a:solidFill>
                  <a:srgbClr val="000000"/>
                </a:solidFill>
                <a:latin typeface="Arial" charset="0"/>
              </a:rPr>
              <a:t>Latvia: results of short-term forecasts (1 year), SEA</a:t>
            </a:r>
          </a:p>
          <a:p>
            <a:pPr marL="342900" indent="-342900">
              <a:spcAft>
                <a:spcPts val="0"/>
              </a:spcAft>
              <a:buFont typeface="Arial"/>
              <a:buChar char="•"/>
              <a:defRPr/>
            </a:pPr>
            <a:r>
              <a:rPr lang="en-US" sz="1800" b="0" i="1" cap="none" dirty="0" smtClean="0">
                <a:solidFill>
                  <a:srgbClr val="000000"/>
                </a:solidFill>
                <a:latin typeface="Arial" charset="0"/>
              </a:rPr>
              <a:t>Czech Republic: Czech Future Skills - medium-term forecast (NOET)</a:t>
            </a:r>
          </a:p>
          <a:p>
            <a:pPr marL="342900" indent="-342900">
              <a:spcAft>
                <a:spcPts val="0"/>
              </a:spcAft>
              <a:buFont typeface="Arial"/>
              <a:buChar char="•"/>
              <a:defRPr/>
            </a:pPr>
            <a:r>
              <a:rPr lang="en-US" sz="1800" b="0" i="1" cap="none" dirty="0" smtClean="0">
                <a:solidFill>
                  <a:srgbClr val="000000"/>
                </a:solidFill>
                <a:latin typeface="Arial" charset="0"/>
              </a:rPr>
              <a:t>The LM by education and occupation 2020, NL (ROA)</a:t>
            </a:r>
          </a:p>
          <a:p>
            <a:pPr>
              <a:defRPr/>
            </a:pPr>
            <a:r>
              <a:rPr lang="en-US" sz="1800" b="0" cap="none" dirty="0" smtClean="0">
                <a:solidFill>
                  <a:srgbClr val="000000"/>
                </a:solidFill>
                <a:latin typeface="Arial" charset="0"/>
              </a:rPr>
              <a:t>3. </a:t>
            </a:r>
            <a:r>
              <a:rPr lang="en-US" sz="1800" b="0" u="sng" cap="none" dirty="0" smtClean="0">
                <a:solidFill>
                  <a:srgbClr val="000000"/>
                </a:solidFill>
                <a:latin typeface="Arial" charset="0"/>
              </a:rPr>
              <a:t>Sector studies</a:t>
            </a:r>
            <a:r>
              <a:rPr lang="en-US" sz="1800" b="0" cap="none" dirty="0" smtClean="0">
                <a:solidFill>
                  <a:srgbClr val="000000"/>
                </a:solidFill>
                <a:latin typeface="Arial" charset="0"/>
              </a:rPr>
              <a:t>: CZ NOET; EU sector studies</a:t>
            </a:r>
          </a:p>
          <a:p>
            <a:pPr>
              <a:defRPr/>
            </a:pPr>
            <a:r>
              <a:rPr lang="en-US" sz="1800" b="0" cap="none" dirty="0" smtClean="0">
                <a:solidFill>
                  <a:srgbClr val="000000"/>
                </a:solidFill>
                <a:latin typeface="Arial" charset="0"/>
              </a:rPr>
              <a:t>4. </a:t>
            </a:r>
            <a:r>
              <a:rPr lang="en-US" sz="1800" b="0" u="sng" cap="none" dirty="0" smtClean="0">
                <a:solidFill>
                  <a:srgbClr val="000000"/>
                </a:solidFill>
                <a:latin typeface="Arial" charset="0"/>
              </a:rPr>
              <a:t>Professional cards</a:t>
            </a:r>
            <a:r>
              <a:rPr lang="en-US" sz="1800" b="0" cap="none" dirty="0" smtClean="0">
                <a:solidFill>
                  <a:srgbClr val="000000"/>
                </a:solidFill>
                <a:latin typeface="Arial" charset="0"/>
              </a:rPr>
              <a:t>: CZ (NOET)</a:t>
            </a:r>
          </a:p>
          <a:p>
            <a:pPr>
              <a:defRPr/>
            </a:pPr>
            <a:r>
              <a:rPr lang="en-US" sz="1800" b="0" cap="none" dirty="0" smtClean="0">
                <a:solidFill>
                  <a:srgbClr val="000000"/>
                </a:solidFill>
                <a:latin typeface="Arial" charset="0"/>
              </a:rPr>
              <a:t>5. </a:t>
            </a:r>
            <a:r>
              <a:rPr lang="en-US" sz="1800" b="0" u="sng" cap="none" dirty="0" smtClean="0">
                <a:solidFill>
                  <a:srgbClr val="000000"/>
                </a:solidFill>
                <a:latin typeface="Arial" charset="0"/>
              </a:rPr>
              <a:t>Info for career guidance </a:t>
            </a:r>
            <a:r>
              <a:rPr lang="en-US" sz="1800" b="0" cap="none" dirty="0" smtClean="0">
                <a:solidFill>
                  <a:srgbClr val="000000"/>
                </a:solidFill>
                <a:latin typeface="Arial" charset="0"/>
              </a:rPr>
              <a:t>(Latvia)</a:t>
            </a:r>
            <a:endParaRPr sz="1800" b="0" cap="none" dirty="0" smtClean="0">
              <a:solidFill>
                <a:srgbClr val="000000"/>
              </a:solidFill>
              <a:latin typeface="Arial" charset="0"/>
            </a:endParaRPr>
          </a:p>
        </p:txBody>
      </p:sp>
    </p:spTree>
    <p:extLst>
      <p:ext uri="{BB962C8B-B14F-4D97-AF65-F5344CB8AC3E}">
        <p14:creationId xmlns:p14="http://schemas.microsoft.com/office/powerpoint/2010/main" val="450757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56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41480"/>
            <a:ext cx="8424936" cy="846094"/>
          </a:xfrm>
        </p:spPr>
        <p:txBody>
          <a:bodyPr>
            <a:normAutofit/>
          </a:bodyPr>
          <a:lstStyle/>
          <a:p>
            <a:r>
              <a:rPr lang="cs-CZ" b="1" dirty="0" smtClean="0"/>
              <a:t>Job </a:t>
            </a:r>
            <a:r>
              <a:rPr lang="cs-CZ" b="1" dirty="0" err="1" smtClean="0"/>
              <a:t>vacancy</a:t>
            </a:r>
            <a:r>
              <a:rPr lang="cs-CZ" b="1" dirty="0" smtClean="0"/>
              <a:t> </a:t>
            </a:r>
            <a:r>
              <a:rPr lang="cs-CZ" b="1" dirty="0" err="1" smtClean="0"/>
              <a:t>analysis</a:t>
            </a:r>
            <a:r>
              <a:rPr lang="cs-CZ" b="1" dirty="0" smtClean="0"/>
              <a:t>: </a:t>
            </a:r>
            <a:r>
              <a:rPr lang="cs-CZ" b="1" dirty="0" err="1" smtClean="0"/>
              <a:t>example</a:t>
            </a:r>
            <a:r>
              <a:rPr lang="cs-CZ" b="1" dirty="0"/>
              <a:t> </a:t>
            </a:r>
            <a:r>
              <a:rPr lang="cs-CZ" b="1" dirty="0" smtClean="0"/>
              <a:t>(CZ, NOET)</a:t>
            </a:r>
            <a:r>
              <a:rPr lang="cs-CZ" dirty="0" smtClean="0"/>
              <a:t/>
            </a:r>
            <a:br>
              <a:rPr lang="cs-CZ" dirty="0" smtClean="0"/>
            </a:br>
            <a:endParaRPr lang="en-GB" dirty="0"/>
          </a:p>
        </p:txBody>
      </p:sp>
      <p:sp>
        <p:nvSpPr>
          <p:cNvPr id="4" name="Zástupný symbol pro zápatí 3"/>
          <p:cNvSpPr>
            <a:spLocks noGrp="1"/>
          </p:cNvSpPr>
          <p:nvPr>
            <p:ph type="ftr" sz="quarter" idx="11"/>
          </p:nvPr>
        </p:nvSpPr>
        <p:spPr/>
        <p:txBody>
          <a:bodyPr/>
          <a:lstStyle/>
          <a:p>
            <a:fld id="{6AB65EC4-8F02-4EBA-BD1A-ED3825C9F335}" type="slidenum">
              <a:rPr lang="en-GB" smtClean="0"/>
              <a:pPr/>
              <a:t>37</a:t>
            </a:fld>
            <a:endParaRPr lang="en-GB" dirty="0"/>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461960"/>
            <a:ext cx="1066800" cy="521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Objekt 9"/>
          <p:cNvGraphicFramePr>
            <a:graphicFrameLocks noChangeAspect="1"/>
          </p:cNvGraphicFramePr>
          <p:nvPr>
            <p:extLst>
              <p:ext uri="{D42A27DB-BD31-4B8C-83A1-F6EECF244321}">
                <p14:modId xmlns:p14="http://schemas.microsoft.com/office/powerpoint/2010/main" val="2677167082"/>
              </p:ext>
            </p:extLst>
          </p:nvPr>
        </p:nvGraphicFramePr>
        <p:xfrm>
          <a:off x="7812089" y="4516042"/>
          <a:ext cx="879475" cy="467915"/>
        </p:xfrm>
        <a:graphic>
          <a:graphicData uri="http://schemas.openxmlformats.org/presentationml/2006/ole">
            <mc:AlternateContent xmlns:mc="http://schemas.openxmlformats.org/markup-compatibility/2006">
              <mc:Choice xmlns:v="urn:schemas-microsoft-com:vml" Requires="v">
                <p:oleObj spid="_x0000_s20624" r:id="rId4" imgW="2066667" imgH="1467055" progId="">
                  <p:embed/>
                </p:oleObj>
              </mc:Choice>
              <mc:Fallback>
                <p:oleObj r:id="rId4" imgW="2066667" imgH="1467055"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2089" y="4516042"/>
                        <a:ext cx="879475" cy="4679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Tabulka 6"/>
          <p:cNvGraphicFramePr>
            <a:graphicFrameLocks noGrp="1"/>
          </p:cNvGraphicFramePr>
          <p:nvPr>
            <p:extLst>
              <p:ext uri="{D42A27DB-BD31-4B8C-83A1-F6EECF244321}">
                <p14:modId xmlns:p14="http://schemas.microsoft.com/office/powerpoint/2010/main" val="3177800293"/>
              </p:ext>
            </p:extLst>
          </p:nvPr>
        </p:nvGraphicFramePr>
        <p:xfrm>
          <a:off x="323528" y="1059582"/>
          <a:ext cx="8496944" cy="3960448"/>
        </p:xfrm>
        <a:graphic>
          <a:graphicData uri="http://schemas.openxmlformats.org/drawingml/2006/table">
            <a:tbl>
              <a:tblPr/>
              <a:tblGrid>
                <a:gridCol w="8496944"/>
              </a:tblGrid>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341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Finance and sales associate professionals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a:noFill/>
                    </a:lnTlToBr>
                    <a:lnBlToTr>
                      <a:noFill/>
                    </a:lnBlToTr>
                    <a:solidFill>
                      <a:schemeClr val="bg1"/>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512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Housekeeping and restaurant services workers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w="12700" cap="flat" cmpd="sng" algn="ctr">
                      <a:solidFill>
                        <a:srgbClr val="4F81BD"/>
                      </a:solidFill>
                      <a:prstDash val="solid"/>
                      <a:round/>
                      <a:headEnd type="none" w="med" len="med"/>
                      <a:tailEnd type="none" w="med" len="med"/>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342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Business services agents and trade brokers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chemeClr val="bg1"/>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123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Other</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specialist</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managers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241 Business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professionals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chemeClr val="bg1"/>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931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Mining</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and</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construction</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labourers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712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Building frame and related trades workers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no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311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Physical and engineering science technicians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213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Computing</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professionals</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US" sz="900" b="0" i="0" u="none" strike="noStrike" cap="none" normalizeH="0" baseline="0" dirty="0" smtClean="0">
                          <a:ln>
                            <a:noFill/>
                          </a:ln>
                          <a:solidFill>
                            <a:srgbClr val="000000"/>
                          </a:solidFill>
                          <a:effectLst/>
                          <a:latin typeface="Calibri" pitchFamily="34" charset="0"/>
                          <a:cs typeface="Times New Roman" pitchFamily="18" charset="0"/>
                        </a:rPr>
                        <a:t>(Computer systems designers, analysts and programmers)</a:t>
                      </a:r>
                    </a:p>
                  </a:txBody>
                  <a:tcPr marL="58522" marR="58522" marT="0" marB="0" horzOverflow="overflow">
                    <a:lnL>
                      <a:noFill/>
                    </a:lnL>
                    <a:lnR>
                      <a:noFill/>
                    </a:lnR>
                    <a:lnT>
                      <a:noFill/>
                    </a:lnT>
                    <a:lnB>
                      <a:noFill/>
                    </a:lnB>
                    <a:lnTlToBr>
                      <a:noFill/>
                    </a:lnTlToBr>
                    <a:lnBlToTr>
                      <a:noFill/>
                    </a:lnBlToTr>
                    <a:no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343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Administrative</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associate</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professionals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214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Architects, engineers and related professionals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no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832 Motor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vehicle</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drivers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521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Shop</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en-US" sz="900" b="1" i="0" u="none" strike="noStrike" cap="none" normalizeH="0" baseline="0" dirty="0" smtClean="0">
                          <a:ln>
                            <a:noFill/>
                          </a:ln>
                          <a:solidFill>
                            <a:srgbClr val="000000"/>
                          </a:solidFill>
                          <a:effectLst/>
                          <a:latin typeface="Calibri" pitchFamily="34" charset="0"/>
                          <a:cs typeface="Times New Roman" pitchFamily="18" charset="0"/>
                        </a:rPr>
                        <a:t>and market salespersons </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no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913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Helpers</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and</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cleaners</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222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Health</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professionals</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doctors</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no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312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Computer</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associate</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professionals</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solidFill>
                      <a:srgbClr val="D3DFEE"/>
                    </a:solidFill>
                  </a:tcPr>
                </a:tc>
              </a:tr>
              <a:tr h="151028">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932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Manufacturing</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labourers</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 (in </a:t>
                      </a:r>
                      <a:r>
                        <a:rPr kumimoji="0" lang="cs-CZ" sz="900" b="1" i="0" u="none" strike="noStrike" cap="none" normalizeH="0" baseline="0" dirty="0" err="1" smtClean="0">
                          <a:ln>
                            <a:noFill/>
                          </a:ln>
                          <a:solidFill>
                            <a:srgbClr val="000000"/>
                          </a:solidFill>
                          <a:effectLst/>
                          <a:latin typeface="Calibri" pitchFamily="34" charset="0"/>
                          <a:cs typeface="Times New Roman" pitchFamily="18" charset="0"/>
                        </a:rPr>
                        <a:t>production</a:t>
                      </a:r>
                      <a:r>
                        <a:rPr kumimoji="0" lang="cs-CZ" sz="900" b="1" i="0" u="none" strike="noStrike" cap="none" normalizeH="0" baseline="0" dirty="0" smtClean="0">
                          <a:ln>
                            <a:noFill/>
                          </a:ln>
                          <a:solidFill>
                            <a:srgbClr val="000000"/>
                          </a:solidFill>
                          <a:effectLst/>
                          <a:latin typeface="Calibri" pitchFamily="34" charset="0"/>
                          <a:cs typeface="Times New Roman" pitchFamily="18" charset="0"/>
                        </a:rPr>
                        <a:t>)</a:t>
                      </a:r>
                      <a:endParaRPr kumimoji="0" lang="cs-CZ" sz="900" b="0" i="0" u="none" strike="noStrike" cap="none" normalizeH="0" baseline="0" dirty="0" smtClean="0">
                        <a:ln>
                          <a:noFill/>
                        </a:ln>
                        <a:solidFill>
                          <a:srgbClr val="365F91"/>
                        </a:solidFill>
                        <a:effectLst/>
                        <a:latin typeface="Times New Roman" pitchFamily="18" charset="0"/>
                        <a:ea typeface="Calibri" pitchFamily="34" charset="0"/>
                        <a:cs typeface="Times New Roman" pitchFamily="18" charset="0"/>
                      </a:endParaRPr>
                    </a:p>
                  </a:txBody>
                  <a:tcPr marL="58522" marR="58522" marT="0" marB="0" horzOverflow="overflow">
                    <a:lnL>
                      <a:noFill/>
                    </a:lnL>
                    <a:lnR>
                      <a:noFill/>
                    </a:lnR>
                    <a:lnT>
                      <a:noFill/>
                    </a:lnT>
                    <a:lnB>
                      <a:noFill/>
                    </a:lnB>
                    <a:lnTlToBr>
                      <a:noFill/>
                    </a:lnTlToBr>
                    <a:lnBlToTr>
                      <a:noFill/>
                    </a:lnBlToTr>
                    <a:noFill/>
                  </a:tcPr>
                </a:tc>
              </a:tr>
              <a:tr h="155576">
                <a:tc>
                  <a:txBody>
                    <a:bodyPr/>
                    <a:lstStyle/>
                    <a:p>
                      <a:pPr fontAlgn="base">
                        <a:spcAft>
                          <a:spcPts val="0"/>
                        </a:spcAft>
                      </a:pPr>
                      <a:r>
                        <a:rPr lang="cs-CZ" sz="900" b="1" dirty="0">
                          <a:solidFill>
                            <a:srgbClr val="000000"/>
                          </a:solidFill>
                          <a:latin typeface="Calibri"/>
                          <a:ea typeface="Calibri"/>
                          <a:cs typeface="Times New Roman"/>
                        </a:rPr>
                        <a:t>828 </a:t>
                      </a:r>
                      <a:r>
                        <a:rPr lang="cs-CZ" sz="900" b="1" dirty="0" err="1">
                          <a:solidFill>
                            <a:srgbClr val="000000"/>
                          </a:solidFill>
                          <a:latin typeface="Calibri"/>
                          <a:ea typeface="Calibri"/>
                          <a:cs typeface="Times New Roman"/>
                        </a:rPr>
                        <a:t>Assemblers</a:t>
                      </a:r>
                      <a:endParaRPr lang="cs-CZ" sz="800" dirty="0">
                        <a:latin typeface="Calibri"/>
                        <a:ea typeface="Calibri"/>
                        <a:cs typeface="Times New Roman"/>
                      </a:endParaRPr>
                    </a:p>
                  </a:txBody>
                  <a:tcPr marL="58420" marR="58420" marT="6668" marB="0">
                    <a:lnL>
                      <a:noFill/>
                    </a:lnL>
                    <a:lnR>
                      <a:noFill/>
                    </a:lnR>
                    <a:lnT>
                      <a:noFill/>
                    </a:lnT>
                    <a:lnB>
                      <a:noFill/>
                    </a:lnB>
                    <a:lnTlToBr>
                      <a:noFill/>
                    </a:lnTlToBr>
                    <a:lnBlToTr>
                      <a:noFill/>
                    </a:lnBlToTr>
                    <a:solidFill>
                      <a:srgbClr val="D3DFEE"/>
                    </a:solidFill>
                  </a:tcPr>
                </a:tc>
              </a:tr>
              <a:tr h="155576">
                <a:tc>
                  <a:txBody>
                    <a:bodyPr/>
                    <a:lstStyle/>
                    <a:p>
                      <a:pPr fontAlgn="base">
                        <a:spcAft>
                          <a:spcPts val="0"/>
                        </a:spcAft>
                      </a:pPr>
                      <a:r>
                        <a:rPr lang="cs-CZ" sz="900" b="1">
                          <a:solidFill>
                            <a:srgbClr val="000000"/>
                          </a:solidFill>
                          <a:latin typeface="Calibri"/>
                          <a:ea typeface="Calibri"/>
                          <a:cs typeface="Times New Roman"/>
                        </a:rPr>
                        <a:t>722 Blacksmiths, tool-makers and related trades workers</a:t>
                      </a:r>
                      <a:endParaRPr lang="cs-CZ" sz="800">
                        <a:latin typeface="Calibri"/>
                        <a:ea typeface="Calibri"/>
                        <a:cs typeface="Times New Roman"/>
                      </a:endParaRPr>
                    </a:p>
                  </a:txBody>
                  <a:tcPr marL="58420" marR="58420" marT="6668" marB="0">
                    <a:lnL>
                      <a:noFill/>
                    </a:lnL>
                    <a:lnR>
                      <a:noFill/>
                    </a:lnR>
                    <a:lnT>
                      <a:noFill/>
                    </a:lnT>
                    <a:lnB>
                      <a:noFill/>
                    </a:lnB>
                    <a:lnTlToBr>
                      <a:noFill/>
                    </a:lnTlToBr>
                    <a:lnBlToTr>
                      <a:noFill/>
                    </a:lnBlToTr>
                    <a:noFill/>
                  </a:tcPr>
                </a:tc>
              </a:tr>
              <a:tr h="155576">
                <a:tc>
                  <a:txBody>
                    <a:bodyPr/>
                    <a:lstStyle/>
                    <a:p>
                      <a:pPr fontAlgn="base">
                        <a:spcAft>
                          <a:spcPts val="0"/>
                        </a:spcAft>
                      </a:pPr>
                      <a:r>
                        <a:rPr lang="cs-CZ" sz="900" b="1">
                          <a:solidFill>
                            <a:srgbClr val="000000"/>
                          </a:solidFill>
                          <a:latin typeface="Calibri"/>
                          <a:ea typeface="Calibri"/>
                          <a:cs typeface="Times New Roman"/>
                        </a:rPr>
                        <a:t>422 Client information clerks</a:t>
                      </a:r>
                      <a:r>
                        <a:rPr lang="cs-CZ" sz="900">
                          <a:solidFill>
                            <a:srgbClr val="365F91"/>
                          </a:solidFill>
                          <a:latin typeface="Times New Roman"/>
                          <a:ea typeface="Calibri"/>
                          <a:cs typeface="Times New Roman"/>
                        </a:rPr>
                        <a:t> </a:t>
                      </a:r>
                      <a:endParaRPr lang="cs-CZ" sz="800">
                        <a:latin typeface="Calibri"/>
                        <a:ea typeface="Calibri"/>
                        <a:cs typeface="Times New Roman"/>
                      </a:endParaRPr>
                    </a:p>
                  </a:txBody>
                  <a:tcPr marL="58420" marR="58420" marT="6668" marB="0">
                    <a:lnL>
                      <a:noFill/>
                    </a:lnL>
                    <a:lnR>
                      <a:noFill/>
                    </a:lnR>
                    <a:lnT>
                      <a:noFill/>
                    </a:lnT>
                    <a:lnB>
                      <a:noFill/>
                    </a:lnB>
                    <a:lnTlToBr>
                      <a:noFill/>
                    </a:lnTlToBr>
                    <a:lnBlToTr>
                      <a:noFill/>
                    </a:lnBlToTr>
                    <a:solidFill>
                      <a:srgbClr val="D3DFEE"/>
                    </a:solidFill>
                  </a:tcPr>
                </a:tc>
              </a:tr>
              <a:tr h="155576">
                <a:tc>
                  <a:txBody>
                    <a:bodyPr/>
                    <a:lstStyle/>
                    <a:p>
                      <a:pPr fontAlgn="base">
                        <a:spcAft>
                          <a:spcPts val="0"/>
                        </a:spcAft>
                      </a:pPr>
                      <a:r>
                        <a:rPr lang="cs-CZ" sz="900" b="1">
                          <a:solidFill>
                            <a:srgbClr val="000000"/>
                          </a:solidFill>
                          <a:latin typeface="Calibri"/>
                          <a:ea typeface="Calibri"/>
                          <a:cs typeface="Times New Roman"/>
                        </a:rPr>
                        <a:t>122 Production and operations managers</a:t>
                      </a:r>
                      <a:r>
                        <a:rPr lang="cs-CZ" sz="900">
                          <a:solidFill>
                            <a:srgbClr val="365F91"/>
                          </a:solidFill>
                          <a:latin typeface="Times New Roman"/>
                          <a:ea typeface="Calibri"/>
                          <a:cs typeface="Times New Roman"/>
                        </a:rPr>
                        <a:t> </a:t>
                      </a:r>
                      <a:endParaRPr lang="cs-CZ" sz="800">
                        <a:latin typeface="Calibri"/>
                        <a:ea typeface="Calibri"/>
                        <a:cs typeface="Times New Roman"/>
                      </a:endParaRPr>
                    </a:p>
                  </a:txBody>
                  <a:tcPr marL="58420" marR="58420" marT="6668" marB="0">
                    <a:lnL>
                      <a:noFill/>
                    </a:lnL>
                    <a:lnR>
                      <a:noFill/>
                    </a:lnR>
                    <a:lnT>
                      <a:noFill/>
                    </a:lnT>
                    <a:lnB>
                      <a:noFill/>
                    </a:lnB>
                    <a:lnTlToBr>
                      <a:noFill/>
                    </a:lnTlToBr>
                    <a:lnBlToTr>
                      <a:noFill/>
                    </a:lnBlToTr>
                    <a:noFill/>
                  </a:tcPr>
                </a:tc>
              </a:tr>
              <a:tr h="303940">
                <a:tc>
                  <a:txBody>
                    <a:bodyPr/>
                    <a:lstStyle/>
                    <a:p>
                      <a:pPr fontAlgn="base">
                        <a:spcAft>
                          <a:spcPts val="0"/>
                        </a:spcAft>
                      </a:pPr>
                      <a:r>
                        <a:rPr lang="cs-CZ" sz="900" b="1">
                          <a:solidFill>
                            <a:srgbClr val="000000"/>
                          </a:solidFill>
                          <a:latin typeface="Calibri"/>
                          <a:ea typeface="Calibri"/>
                          <a:cs typeface="Times New Roman"/>
                        </a:rPr>
                        <a:t>721 Metal moulders, welders, sheet-metal workers, structural-metal preparers, and related trades workers</a:t>
                      </a:r>
                      <a:endParaRPr lang="cs-CZ" sz="800">
                        <a:latin typeface="Calibri"/>
                        <a:ea typeface="Calibri"/>
                        <a:cs typeface="Times New Roman"/>
                      </a:endParaRPr>
                    </a:p>
                  </a:txBody>
                  <a:tcPr marL="58420" marR="58420" marT="6668" marB="0">
                    <a:lnL>
                      <a:noFill/>
                    </a:lnL>
                    <a:lnR>
                      <a:noFill/>
                    </a:lnR>
                    <a:lnT>
                      <a:noFill/>
                    </a:lnT>
                    <a:lnB>
                      <a:noFill/>
                    </a:lnB>
                    <a:lnTlToBr>
                      <a:noFill/>
                    </a:lnTlToBr>
                    <a:lnBlToTr>
                      <a:noFill/>
                    </a:lnBlToTr>
                    <a:solidFill>
                      <a:srgbClr val="D3DFEE"/>
                    </a:solidFill>
                  </a:tcPr>
                </a:tc>
              </a:tr>
              <a:tr h="155576">
                <a:tc>
                  <a:txBody>
                    <a:bodyPr/>
                    <a:lstStyle/>
                    <a:p>
                      <a:pPr fontAlgn="base">
                        <a:spcAft>
                          <a:spcPts val="0"/>
                        </a:spcAft>
                      </a:pPr>
                      <a:r>
                        <a:rPr lang="cs-CZ" sz="900" b="1">
                          <a:solidFill>
                            <a:srgbClr val="000000"/>
                          </a:solidFill>
                          <a:latin typeface="Calibri"/>
                          <a:ea typeface="Calibri"/>
                          <a:cs typeface="Times New Roman"/>
                        </a:rPr>
                        <a:t>713 Building finishers and related trades workers</a:t>
                      </a:r>
                      <a:endParaRPr lang="cs-CZ" sz="800">
                        <a:latin typeface="Calibri"/>
                        <a:ea typeface="Calibri"/>
                        <a:cs typeface="Times New Roman"/>
                      </a:endParaRPr>
                    </a:p>
                  </a:txBody>
                  <a:tcPr marL="58420" marR="58420" marT="6668" marB="0">
                    <a:lnL>
                      <a:noFill/>
                    </a:lnL>
                    <a:lnR>
                      <a:noFill/>
                    </a:lnR>
                    <a:lnT>
                      <a:noFill/>
                    </a:lnT>
                    <a:lnB>
                      <a:noFill/>
                    </a:lnB>
                    <a:lnTlToBr>
                      <a:noFill/>
                    </a:lnTlToBr>
                    <a:lnBlToTr>
                      <a:noFill/>
                    </a:lnBlToTr>
                    <a:noFill/>
                  </a:tcPr>
                </a:tc>
              </a:tr>
              <a:tr h="155576">
                <a:tc>
                  <a:txBody>
                    <a:bodyPr/>
                    <a:lstStyle/>
                    <a:p>
                      <a:pPr fontAlgn="base">
                        <a:spcAft>
                          <a:spcPts val="0"/>
                        </a:spcAft>
                      </a:pPr>
                      <a:r>
                        <a:rPr lang="cs-CZ" sz="900" b="1" dirty="0">
                          <a:solidFill>
                            <a:srgbClr val="000000"/>
                          </a:solidFill>
                          <a:latin typeface="Calibri"/>
                          <a:ea typeface="Calibri"/>
                          <a:cs typeface="Times New Roman"/>
                        </a:rPr>
                        <a:t>131 </a:t>
                      </a:r>
                      <a:r>
                        <a:rPr lang="cs-CZ" sz="900" b="1" dirty="0" err="1">
                          <a:solidFill>
                            <a:srgbClr val="000000"/>
                          </a:solidFill>
                          <a:latin typeface="Calibri"/>
                          <a:ea typeface="Calibri"/>
                          <a:cs typeface="Times New Roman"/>
                        </a:rPr>
                        <a:t>Managers</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of</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small</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enterprises</a:t>
                      </a:r>
                      <a:endParaRPr lang="cs-CZ" sz="800" dirty="0">
                        <a:latin typeface="Calibri"/>
                        <a:ea typeface="Calibri"/>
                        <a:cs typeface="Times New Roman"/>
                      </a:endParaRPr>
                    </a:p>
                  </a:txBody>
                  <a:tcPr marL="58420" marR="58420" marT="6668" marB="0">
                    <a:lnL>
                      <a:noFill/>
                    </a:lnL>
                    <a:lnR>
                      <a:noFill/>
                    </a:lnR>
                    <a:lnT>
                      <a:noFill/>
                    </a:lnT>
                    <a:lnB>
                      <a:noFill/>
                    </a:lnB>
                    <a:lnTlToBr>
                      <a:noFill/>
                    </a:lnTlToBr>
                    <a:lnBlToTr>
                      <a:noFill/>
                    </a:lnBlToTr>
                    <a:solidFill>
                      <a:srgbClr val="D3DFEE"/>
                    </a:solidFill>
                  </a:tcPr>
                </a:tc>
              </a:tr>
              <a:tr h="155576">
                <a:tc>
                  <a:txBody>
                    <a:bodyPr/>
                    <a:lstStyle/>
                    <a:p>
                      <a:pPr fontAlgn="base">
                        <a:spcAft>
                          <a:spcPts val="0"/>
                        </a:spcAft>
                      </a:pPr>
                      <a:r>
                        <a:rPr lang="cs-CZ" sz="900" b="1" dirty="0">
                          <a:solidFill>
                            <a:srgbClr val="000000"/>
                          </a:solidFill>
                          <a:latin typeface="Calibri"/>
                          <a:ea typeface="Calibri"/>
                          <a:cs typeface="Times New Roman"/>
                        </a:rPr>
                        <a:t>724 </a:t>
                      </a:r>
                      <a:r>
                        <a:rPr lang="cs-CZ" sz="900" b="1" dirty="0" err="1">
                          <a:solidFill>
                            <a:srgbClr val="000000"/>
                          </a:solidFill>
                          <a:latin typeface="Calibri"/>
                          <a:ea typeface="Calibri"/>
                          <a:cs typeface="Times New Roman"/>
                        </a:rPr>
                        <a:t>Electrical</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and</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electronic</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equipment</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mechanics</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and</a:t>
                      </a:r>
                      <a:r>
                        <a:rPr lang="cs-CZ" sz="900" b="1" dirty="0">
                          <a:solidFill>
                            <a:srgbClr val="000000"/>
                          </a:solidFill>
                          <a:latin typeface="Calibri"/>
                          <a:ea typeface="Calibri"/>
                          <a:cs typeface="Times New Roman"/>
                        </a:rPr>
                        <a:t> </a:t>
                      </a:r>
                      <a:r>
                        <a:rPr lang="cs-CZ" sz="900" b="1" dirty="0" err="1">
                          <a:solidFill>
                            <a:srgbClr val="000000"/>
                          </a:solidFill>
                          <a:latin typeface="Calibri"/>
                          <a:ea typeface="Calibri"/>
                          <a:cs typeface="Times New Roman"/>
                        </a:rPr>
                        <a:t>fitters</a:t>
                      </a:r>
                      <a:endParaRPr lang="cs-CZ" sz="800" dirty="0">
                        <a:latin typeface="Calibri"/>
                        <a:ea typeface="Calibri"/>
                        <a:cs typeface="Times New Roman"/>
                      </a:endParaRPr>
                    </a:p>
                  </a:txBody>
                  <a:tcPr marL="58420" marR="58420" marT="6668" marB="0">
                    <a:lnL>
                      <a:noFill/>
                    </a:lnL>
                    <a:lnR>
                      <a:noFill/>
                    </a:lnR>
                    <a:lnT>
                      <a:noFill/>
                    </a:lnT>
                    <a:lnB w="12700" cap="flat" cmpd="sng" algn="ctr">
                      <a:solidFill>
                        <a:srgbClr val="4F81BD"/>
                      </a:solidFill>
                      <a:prstDash val="solid"/>
                      <a:round/>
                      <a:headEnd type="none" w="med" len="med"/>
                      <a:tailEnd type="none" w="med" len="med"/>
                    </a:lnB>
                    <a:lnTlToBr>
                      <a:noFill/>
                    </a:lnTlToBr>
                    <a:lnBlToTr>
                      <a:noFill/>
                    </a:lnBlToTr>
                    <a:noFill/>
                  </a:tcPr>
                </a:tc>
              </a:tr>
            </a:tbl>
          </a:graphicData>
        </a:graphic>
      </p:graphicFrame>
      <p:sp>
        <p:nvSpPr>
          <p:cNvPr id="8" name="TextovéPole 6"/>
          <p:cNvSpPr txBox="1">
            <a:spLocks noChangeArrowheads="1"/>
          </p:cNvSpPr>
          <p:nvPr/>
        </p:nvSpPr>
        <p:spPr bwMode="auto">
          <a:xfrm rot="2327584">
            <a:off x="6217543" y="1447964"/>
            <a:ext cx="2612130" cy="1938992"/>
          </a:xfrm>
          <a:prstGeom prst="rect">
            <a:avLst/>
          </a:prstGeom>
          <a:noFill/>
          <a:ln w="9525">
            <a:solidFill>
              <a:srgbClr val="C00000"/>
            </a:solidFill>
            <a:miter lim="800000"/>
            <a:headEnd/>
            <a:tailEnd/>
          </a:ln>
        </p:spPr>
        <p:txBody>
          <a:bodyPr wrap="square">
            <a:spAutoFit/>
          </a:bodyPr>
          <a:lstStyle/>
          <a:p>
            <a:r>
              <a:rPr lang="cs-CZ" sz="6000">
                <a:solidFill>
                  <a:srgbClr val="C00000"/>
                </a:solidFill>
              </a:rPr>
              <a:t>TOP 25</a:t>
            </a:r>
          </a:p>
        </p:txBody>
      </p:sp>
    </p:spTree>
    <p:extLst>
      <p:ext uri="{BB962C8B-B14F-4D97-AF65-F5344CB8AC3E}">
        <p14:creationId xmlns:p14="http://schemas.microsoft.com/office/powerpoint/2010/main" val="77052950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38</a:t>
            </a:fld>
            <a:endParaRPr lang="en-GB" dirty="0"/>
          </a:p>
        </p:txBody>
      </p:sp>
      <p:sp>
        <p:nvSpPr>
          <p:cNvPr id="4" name="Title 3"/>
          <p:cNvSpPr>
            <a:spLocks noGrp="1"/>
          </p:cNvSpPr>
          <p:nvPr>
            <p:ph type="title"/>
          </p:nvPr>
        </p:nvSpPr>
        <p:spPr>
          <a:xfrm>
            <a:off x="323528" y="70126"/>
            <a:ext cx="8640960" cy="891939"/>
          </a:xfrm>
        </p:spPr>
        <p:txBody>
          <a:bodyPr>
            <a:normAutofit/>
          </a:bodyPr>
          <a:lstStyle/>
          <a:p>
            <a:r>
              <a:rPr lang="en-US" b="1" dirty="0"/>
              <a:t>mismatch Priority </a:t>
            </a:r>
            <a:r>
              <a:rPr lang="en-US" b="1" dirty="0" smtClean="0"/>
              <a:t>occupations EU (</a:t>
            </a:r>
            <a:r>
              <a:rPr lang="en-US" b="1" dirty="0" err="1" smtClean="0"/>
              <a:t>cedefop</a:t>
            </a:r>
            <a:r>
              <a:rPr lang="en-US" b="1" dirty="0"/>
              <a:t>)</a:t>
            </a:r>
          </a:p>
        </p:txBody>
      </p:sp>
      <p:sp>
        <p:nvSpPr>
          <p:cNvPr id="6" name="Rectangle 5"/>
          <p:cNvSpPr/>
          <p:nvPr/>
        </p:nvSpPr>
        <p:spPr>
          <a:xfrm>
            <a:off x="5154355" y="2043461"/>
            <a:ext cx="184666" cy="256480"/>
          </a:xfrm>
          <a:prstGeom prst="rect">
            <a:avLst/>
          </a:prstGeom>
        </p:spPr>
        <p:txBody>
          <a:bodyPr wrap="none">
            <a:spAutoFit/>
          </a:bodyPr>
          <a:lstStyle/>
          <a:p>
            <a:r>
              <a:rPr lang="en-US" sz="1600" baseline="30000" dirty="0">
                <a:solidFill>
                  <a:srgbClr val="063416"/>
                </a:solidFill>
                <a:latin typeface="CenturyGothic"/>
              </a:rPr>
              <a:t> </a:t>
            </a:r>
            <a:endParaRPr lang="en-US" dirty="0"/>
          </a:p>
        </p:txBody>
      </p:sp>
      <p:sp>
        <p:nvSpPr>
          <p:cNvPr id="7" name="Rectangle 6"/>
          <p:cNvSpPr/>
          <p:nvPr/>
        </p:nvSpPr>
        <p:spPr>
          <a:xfrm>
            <a:off x="4374892" y="3191223"/>
            <a:ext cx="184666" cy="256480"/>
          </a:xfrm>
          <a:prstGeom prst="rect">
            <a:avLst/>
          </a:prstGeom>
        </p:spPr>
        <p:txBody>
          <a:bodyPr wrap="none">
            <a:spAutoFit/>
          </a:bodyPr>
          <a:lstStyle/>
          <a:p>
            <a:r>
              <a:rPr lang="en-US" sz="1600" baseline="30000" dirty="0">
                <a:solidFill>
                  <a:srgbClr val="063416"/>
                </a:solidFill>
                <a:latin typeface="CenturyGothic"/>
              </a:rPr>
              <a:t> </a:t>
            </a:r>
            <a:endParaRPr lang="en-US" dirty="0"/>
          </a:p>
        </p:txBody>
      </p:sp>
      <p:sp>
        <p:nvSpPr>
          <p:cNvPr id="8" name="Rectangle 7"/>
          <p:cNvSpPr/>
          <p:nvPr/>
        </p:nvSpPr>
        <p:spPr>
          <a:xfrm>
            <a:off x="4479667" y="2433251"/>
            <a:ext cx="184666" cy="276999"/>
          </a:xfrm>
          <a:prstGeom prst="rect">
            <a:avLst/>
          </a:prstGeom>
        </p:spPr>
        <p:txBody>
          <a:bodyPr wrap="none">
            <a:spAutoFit/>
          </a:bodyPr>
          <a:lstStyle/>
          <a:p>
            <a:r>
              <a:rPr lang="en-US" baseline="30000" dirty="0"/>
              <a:t> </a:t>
            </a:r>
            <a:endParaRPr lang="en-US" dirty="0"/>
          </a:p>
        </p:txBody>
      </p:sp>
      <p:graphicFrame>
        <p:nvGraphicFramePr>
          <p:cNvPr id="10" name="Diagram 9"/>
          <p:cNvGraphicFramePr/>
          <p:nvPr>
            <p:extLst>
              <p:ext uri="{D42A27DB-BD31-4B8C-83A1-F6EECF244321}">
                <p14:modId xmlns:p14="http://schemas.microsoft.com/office/powerpoint/2010/main" val="2079738021"/>
              </p:ext>
            </p:extLst>
          </p:nvPr>
        </p:nvGraphicFramePr>
        <p:xfrm>
          <a:off x="107504" y="1059582"/>
          <a:ext cx="4775649" cy="38671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 name="Diagram 10"/>
          <p:cNvGraphicFramePr/>
          <p:nvPr>
            <p:extLst>
              <p:ext uri="{D42A27DB-BD31-4B8C-83A1-F6EECF244321}">
                <p14:modId xmlns:p14="http://schemas.microsoft.com/office/powerpoint/2010/main" val="1273841599"/>
              </p:ext>
            </p:extLst>
          </p:nvPr>
        </p:nvGraphicFramePr>
        <p:xfrm>
          <a:off x="4371185" y="1054878"/>
          <a:ext cx="4775649" cy="386711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TextBox 11"/>
          <p:cNvSpPr txBox="1"/>
          <p:nvPr/>
        </p:nvSpPr>
        <p:spPr>
          <a:xfrm>
            <a:off x="395536" y="1059582"/>
            <a:ext cx="1368152"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smtClean="0"/>
              <a:t>Shortages</a:t>
            </a:r>
            <a:endParaRPr lang="en-US" dirty="0"/>
          </a:p>
        </p:txBody>
      </p:sp>
      <p:sp>
        <p:nvSpPr>
          <p:cNvPr id="14" name="TextBox 13"/>
          <p:cNvSpPr txBox="1"/>
          <p:nvPr/>
        </p:nvSpPr>
        <p:spPr>
          <a:xfrm>
            <a:off x="4499992" y="1059582"/>
            <a:ext cx="1368152"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dirty="0" smtClean="0"/>
              <a:t>Surplus</a:t>
            </a:r>
            <a:endParaRPr lang="en-US" dirty="0"/>
          </a:p>
        </p:txBody>
      </p:sp>
    </p:spTree>
    <p:extLst>
      <p:ext uri="{BB962C8B-B14F-4D97-AF65-F5344CB8AC3E}">
        <p14:creationId xmlns:p14="http://schemas.microsoft.com/office/powerpoint/2010/main" val="2333150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39</a:t>
            </a:fld>
            <a:endParaRPr lang="en-GB" dirty="0"/>
          </a:p>
        </p:txBody>
      </p:sp>
      <p:sp>
        <p:nvSpPr>
          <p:cNvPr id="4" name="Title 3"/>
          <p:cNvSpPr>
            <a:spLocks noGrp="1"/>
          </p:cNvSpPr>
          <p:nvPr>
            <p:ph type="title"/>
          </p:nvPr>
        </p:nvSpPr>
        <p:spPr>
          <a:xfrm>
            <a:off x="323528" y="70126"/>
            <a:ext cx="8640960" cy="891939"/>
          </a:xfrm>
        </p:spPr>
        <p:txBody>
          <a:bodyPr>
            <a:normAutofit/>
          </a:bodyPr>
          <a:lstStyle/>
          <a:p>
            <a:r>
              <a:rPr lang="en-US" sz="2400" b="1" dirty="0">
                <a:effectLst/>
              </a:rPr>
              <a:t>Future jobs, skills and changes: a million-dollar question</a:t>
            </a:r>
            <a:r>
              <a:rPr lang="en-HK" sz="2400" dirty="0">
                <a:effectLst/>
              </a:rPr>
              <a:t> </a:t>
            </a:r>
            <a:endParaRPr lang="en-US" sz="2400" b="1" dirty="0"/>
          </a:p>
        </p:txBody>
      </p:sp>
      <p:sp>
        <p:nvSpPr>
          <p:cNvPr id="6" name="Rectangle 5"/>
          <p:cNvSpPr/>
          <p:nvPr/>
        </p:nvSpPr>
        <p:spPr>
          <a:xfrm>
            <a:off x="5154355" y="2043461"/>
            <a:ext cx="184666" cy="256480"/>
          </a:xfrm>
          <a:prstGeom prst="rect">
            <a:avLst/>
          </a:prstGeom>
        </p:spPr>
        <p:txBody>
          <a:bodyPr wrap="none">
            <a:spAutoFit/>
          </a:bodyPr>
          <a:lstStyle/>
          <a:p>
            <a:r>
              <a:rPr lang="en-US" sz="1600" baseline="30000" dirty="0">
                <a:solidFill>
                  <a:srgbClr val="063416"/>
                </a:solidFill>
                <a:latin typeface="CenturyGothic"/>
              </a:rPr>
              <a:t> </a:t>
            </a:r>
            <a:endParaRPr lang="en-US" dirty="0"/>
          </a:p>
        </p:txBody>
      </p:sp>
      <p:sp>
        <p:nvSpPr>
          <p:cNvPr id="7" name="Rectangle 6"/>
          <p:cNvSpPr/>
          <p:nvPr/>
        </p:nvSpPr>
        <p:spPr>
          <a:xfrm>
            <a:off x="4374892" y="3191223"/>
            <a:ext cx="184666" cy="256480"/>
          </a:xfrm>
          <a:prstGeom prst="rect">
            <a:avLst/>
          </a:prstGeom>
        </p:spPr>
        <p:txBody>
          <a:bodyPr wrap="none">
            <a:spAutoFit/>
          </a:bodyPr>
          <a:lstStyle/>
          <a:p>
            <a:r>
              <a:rPr lang="en-US" sz="1600" baseline="30000" dirty="0">
                <a:solidFill>
                  <a:srgbClr val="063416"/>
                </a:solidFill>
                <a:latin typeface="CenturyGothic"/>
              </a:rPr>
              <a:t> </a:t>
            </a:r>
            <a:endParaRPr lang="en-US" dirty="0"/>
          </a:p>
        </p:txBody>
      </p:sp>
      <p:sp>
        <p:nvSpPr>
          <p:cNvPr id="8" name="Rectangle 7"/>
          <p:cNvSpPr/>
          <p:nvPr/>
        </p:nvSpPr>
        <p:spPr>
          <a:xfrm>
            <a:off x="4479667" y="2433251"/>
            <a:ext cx="184666" cy="276999"/>
          </a:xfrm>
          <a:prstGeom prst="rect">
            <a:avLst/>
          </a:prstGeom>
        </p:spPr>
        <p:txBody>
          <a:bodyPr wrap="none">
            <a:spAutoFit/>
          </a:bodyPr>
          <a:lstStyle/>
          <a:p>
            <a:r>
              <a:rPr lang="en-US" baseline="30000" dirty="0"/>
              <a:t> </a:t>
            </a:r>
            <a:endParaRPr lang="en-US" dirty="0"/>
          </a:p>
        </p:txBody>
      </p:sp>
      <p:pic>
        <p:nvPicPr>
          <p:cNvPr id="13" name="Picture 12"/>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9582"/>
            <a:ext cx="8964488" cy="4083918"/>
          </a:xfrm>
          <a:prstGeom prst="rect">
            <a:avLst/>
          </a:prstGeom>
          <a:noFill/>
          <a:ln>
            <a:noFill/>
          </a:ln>
        </p:spPr>
      </p:pic>
    </p:spTree>
    <p:extLst>
      <p:ext uri="{BB962C8B-B14F-4D97-AF65-F5344CB8AC3E}">
        <p14:creationId xmlns:p14="http://schemas.microsoft.com/office/powerpoint/2010/main" val="178799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4</a:t>
            </a:fld>
            <a:endParaRPr lang="en-GB" dirty="0"/>
          </a:p>
        </p:txBody>
      </p:sp>
      <p:sp>
        <p:nvSpPr>
          <p:cNvPr id="4" name="Title 3"/>
          <p:cNvSpPr>
            <a:spLocks noGrp="1"/>
          </p:cNvSpPr>
          <p:nvPr>
            <p:ph type="title"/>
          </p:nvPr>
        </p:nvSpPr>
        <p:spPr>
          <a:xfrm>
            <a:off x="277832" y="70127"/>
            <a:ext cx="8494504" cy="701424"/>
          </a:xfrm>
        </p:spPr>
        <p:txBody>
          <a:bodyPr/>
          <a:lstStyle/>
          <a:p>
            <a:r>
              <a:rPr lang="en-US" b="1" dirty="0" smtClean="0"/>
              <a:t>Skills Anticipation: why?</a:t>
            </a:r>
            <a:endParaRPr lang="en-US" b="1" dirty="0"/>
          </a:p>
        </p:txBody>
      </p:sp>
      <p:sp>
        <p:nvSpPr>
          <p:cNvPr id="6" name="Content Placeholder 1"/>
          <p:cNvSpPr>
            <a:spLocks noGrp="1"/>
          </p:cNvSpPr>
          <p:nvPr>
            <p:ph idx="1"/>
          </p:nvPr>
        </p:nvSpPr>
        <p:spPr>
          <a:xfrm>
            <a:off x="251520" y="1419622"/>
            <a:ext cx="3816424" cy="3096344"/>
          </a:xfrm>
        </p:spPr>
        <p:style>
          <a:lnRef idx="2">
            <a:schemeClr val="accent5"/>
          </a:lnRef>
          <a:fillRef idx="1">
            <a:schemeClr val="lt1"/>
          </a:fillRef>
          <a:effectRef idx="0">
            <a:schemeClr val="accent5"/>
          </a:effectRef>
          <a:fontRef idx="minor">
            <a:schemeClr val="dk1"/>
          </a:fontRef>
        </p:style>
        <p:txBody>
          <a:bodyPr>
            <a:normAutofit fontScale="92500" lnSpcReduction="20000"/>
          </a:bodyPr>
          <a:lstStyle/>
          <a:p>
            <a:r>
              <a:rPr lang="en-US" sz="2400" b="0" cap="none" dirty="0" smtClean="0"/>
              <a:t>In calling for more and better anticipation of future skills, one of the Ministers at the meeting of WEF:</a:t>
            </a:r>
          </a:p>
          <a:p>
            <a:r>
              <a:rPr lang="en-US" sz="2400" dirty="0" smtClean="0">
                <a:solidFill>
                  <a:srgbClr val="FF0000"/>
                </a:solidFill>
              </a:rPr>
              <a:t>“</a:t>
            </a:r>
            <a:r>
              <a:rPr lang="en-US" sz="2400" dirty="0">
                <a:solidFill>
                  <a:srgbClr val="FF0000"/>
                </a:solidFill>
              </a:rPr>
              <a:t>The future is not something we wait for, but something we make.” </a:t>
            </a:r>
            <a:endParaRPr lang="en-US" sz="2400" dirty="0" smtClean="0">
              <a:solidFill>
                <a:srgbClr val="FF0000"/>
              </a:solidFill>
            </a:endParaRPr>
          </a:p>
          <a:p>
            <a:r>
              <a:rPr lang="en-US" sz="2400" dirty="0" smtClean="0"/>
              <a:t>WEF, </a:t>
            </a:r>
            <a:r>
              <a:rPr lang="en-US" sz="2400" dirty="0"/>
              <a:t>13/11/2016</a:t>
            </a:r>
            <a:endParaRPr lang="en-HK" sz="2400" dirty="0"/>
          </a:p>
          <a:p>
            <a:endParaRPr lang="en-HK" sz="2400" b="0" cap="none" dirty="0"/>
          </a:p>
          <a:p>
            <a:endParaRPr lang="en-US" sz="2400" b="0" cap="none" dirty="0" smtClean="0">
              <a:solidFill>
                <a:srgbClr val="0000FF"/>
              </a:solidFill>
            </a:endParaRPr>
          </a:p>
        </p:txBody>
      </p:sp>
      <p:sp>
        <p:nvSpPr>
          <p:cNvPr id="5" name="Content Placeholder 1"/>
          <p:cNvSpPr txBox="1">
            <a:spLocks/>
          </p:cNvSpPr>
          <p:nvPr/>
        </p:nvSpPr>
        <p:spPr>
          <a:xfrm>
            <a:off x="4932040" y="1203598"/>
            <a:ext cx="4032448" cy="324036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rmAutofit fontScale="70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r>
              <a:rPr lang="en-US" sz="2400" b="0" u="sng" cap="none" dirty="0" smtClean="0"/>
              <a:t>Transformation</a:t>
            </a:r>
            <a:r>
              <a:rPr lang="en-US" sz="2400" b="0" cap="none" dirty="0" smtClean="0"/>
              <a:t>:</a:t>
            </a:r>
          </a:p>
          <a:p>
            <a:pPr marL="342900" indent="-342900">
              <a:buFont typeface="Arial"/>
              <a:buChar char="•"/>
            </a:pPr>
            <a:r>
              <a:rPr lang="en-US" sz="2400" b="0" cap="none" dirty="0"/>
              <a:t>O</a:t>
            </a:r>
            <a:r>
              <a:rPr lang="en-US" sz="2400" b="0" cap="none" dirty="0" smtClean="0"/>
              <a:t>ccupations, jobs, tasks</a:t>
            </a:r>
          </a:p>
          <a:p>
            <a:pPr marL="342900" indent="-342900">
              <a:buFont typeface="Arial"/>
              <a:buChar char="•"/>
            </a:pPr>
            <a:r>
              <a:rPr lang="en-US" sz="2400" b="0" cap="none" dirty="0" smtClean="0"/>
              <a:t>Digital revolution - automation of jobs / tasks </a:t>
            </a:r>
            <a:r>
              <a:rPr lang="mr-IN" sz="2400" b="0" cap="none" dirty="0" smtClean="0"/>
              <a:t>–</a:t>
            </a:r>
            <a:r>
              <a:rPr lang="en-US" sz="2400" b="0" cap="none" dirty="0" smtClean="0"/>
              <a:t> which will be more affected?</a:t>
            </a:r>
          </a:p>
          <a:p>
            <a:pPr marL="342900" indent="-342900">
              <a:buFont typeface="Arial"/>
              <a:buChar char="•"/>
            </a:pPr>
            <a:r>
              <a:rPr lang="en-US" sz="2400" b="0" cap="none" dirty="0"/>
              <a:t>Demographic and social trends: aging, migration</a:t>
            </a:r>
          </a:p>
          <a:p>
            <a:pPr marL="342900" indent="-342900">
              <a:buFont typeface="Arial"/>
              <a:buChar char="•"/>
            </a:pPr>
            <a:r>
              <a:rPr lang="en-US" sz="2400" b="0" cap="none" dirty="0" smtClean="0"/>
              <a:t>Skills: technical </a:t>
            </a:r>
            <a:r>
              <a:rPr lang="en-US" sz="2400" b="0" cap="none" dirty="0" err="1" smtClean="0"/>
              <a:t>vs</a:t>
            </a:r>
            <a:r>
              <a:rPr lang="en-US" sz="2400" b="0" cap="none" dirty="0" smtClean="0"/>
              <a:t> transversal</a:t>
            </a:r>
          </a:p>
          <a:p>
            <a:pPr marL="342900" indent="-342900">
              <a:buFont typeface="Arial"/>
              <a:buChar char="•"/>
            </a:pPr>
            <a:r>
              <a:rPr lang="en-US" sz="2400" b="0" cap="none" dirty="0" smtClean="0"/>
              <a:t>Qualifications </a:t>
            </a:r>
            <a:r>
              <a:rPr lang="mr-IN" sz="2400" b="0" cap="none" dirty="0" smtClean="0"/>
              <a:t>–</a:t>
            </a:r>
            <a:r>
              <a:rPr lang="en-US" sz="2400" b="0" cap="none" dirty="0" smtClean="0"/>
              <a:t> types, sizes, LLL</a:t>
            </a:r>
          </a:p>
          <a:p>
            <a:pPr marL="342900" indent="-342900">
              <a:buFont typeface="Arial"/>
              <a:buChar char="•"/>
            </a:pPr>
            <a:r>
              <a:rPr lang="en-US" sz="2400" b="0" cap="none" dirty="0"/>
              <a:t>Modes of learning and getting certification </a:t>
            </a:r>
          </a:p>
          <a:p>
            <a:endParaRPr lang="en-US" sz="2400" b="0" cap="none" dirty="0" smtClean="0"/>
          </a:p>
          <a:p>
            <a:endParaRPr lang="en-US" sz="2400" b="0" cap="none" dirty="0" smtClean="0"/>
          </a:p>
          <a:p>
            <a:endParaRPr lang="en-HK" sz="2400" b="0" cap="none" dirty="0" smtClean="0"/>
          </a:p>
          <a:p>
            <a:endParaRPr lang="en-US" sz="2400" b="0" cap="none" dirty="0" smtClean="0">
              <a:solidFill>
                <a:srgbClr val="0000FF"/>
              </a:solidFill>
            </a:endParaRPr>
          </a:p>
        </p:txBody>
      </p:sp>
      <p:sp>
        <p:nvSpPr>
          <p:cNvPr id="2" name="Oval 1"/>
          <p:cNvSpPr/>
          <p:nvPr/>
        </p:nvSpPr>
        <p:spPr>
          <a:xfrm>
            <a:off x="1043608" y="699542"/>
            <a:ext cx="2376264" cy="792088"/>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t>SHAPE NOT WAIT</a:t>
            </a:r>
            <a:endParaRPr lang="en-US" dirty="0"/>
          </a:p>
        </p:txBody>
      </p:sp>
    </p:spTree>
    <p:extLst>
      <p:ext uri="{BB962C8B-B14F-4D97-AF65-F5344CB8AC3E}">
        <p14:creationId xmlns:p14="http://schemas.microsoft.com/office/powerpoint/2010/main" val="365804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Slide Number Placeholder 6"/>
          <p:cNvSpPr>
            <a:spLocks noGrp="1"/>
          </p:cNvSpPr>
          <p:nvPr>
            <p:ph type="sldNum" sz="quarter" idx="13"/>
          </p:nvPr>
        </p:nvSpPr>
        <p:spPr bwMode="auto">
          <a:xfrm>
            <a:off x="8534401" y="4743450"/>
            <a:ext cx="423863"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charset="0"/>
                <a:ea typeface="MS PGothic" charset="0"/>
                <a:cs typeface="MS PGothic" charset="0"/>
              </a:defRPr>
            </a:lvl1pPr>
            <a:lvl2pPr marL="742950" indent="-285750">
              <a:defRPr sz="1700">
                <a:solidFill>
                  <a:schemeClr val="tx1"/>
                </a:solidFill>
                <a:latin typeface="Times New Roman" charset="0"/>
                <a:ea typeface="MS PGothic" charset="0"/>
                <a:cs typeface="MS PGothic" charset="0"/>
              </a:defRPr>
            </a:lvl2pPr>
            <a:lvl3pPr marL="1143000" indent="-228600">
              <a:defRPr sz="1700">
                <a:solidFill>
                  <a:schemeClr val="tx1"/>
                </a:solidFill>
                <a:latin typeface="Times New Roman" charset="0"/>
                <a:ea typeface="MS PGothic" charset="0"/>
                <a:cs typeface="MS PGothic" charset="0"/>
              </a:defRPr>
            </a:lvl3pPr>
            <a:lvl4pPr marL="1600200" indent="-228600">
              <a:defRPr sz="1700">
                <a:solidFill>
                  <a:schemeClr val="tx1"/>
                </a:solidFill>
                <a:latin typeface="Times New Roman" charset="0"/>
                <a:ea typeface="MS PGothic" charset="0"/>
                <a:cs typeface="MS PGothic" charset="0"/>
              </a:defRPr>
            </a:lvl4pPr>
            <a:lvl5pPr marL="2057400" indent="-228600">
              <a:defRPr sz="1700">
                <a:solidFill>
                  <a:schemeClr val="tx1"/>
                </a:solidFill>
                <a:latin typeface="Times New Roman" charset="0"/>
                <a:ea typeface="MS PGothic" charset="0"/>
                <a:cs typeface="MS PGothic" charset="0"/>
              </a:defRPr>
            </a:lvl5pPr>
            <a:lvl6pPr marL="25146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6pPr>
            <a:lvl7pPr marL="29718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7pPr>
            <a:lvl8pPr marL="34290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8pPr>
            <a:lvl9pPr marL="38862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9pPr>
          </a:lstStyle>
          <a:p>
            <a:fld id="{001C65F0-C4BF-6B46-B391-86468061FAD4}" type="slidenum">
              <a:rPr lang="en-US" sz="1000">
                <a:solidFill>
                  <a:srgbClr val="898989"/>
                </a:solidFill>
                <a:latin typeface="Verdana" charset="0"/>
              </a:rPr>
              <a:pPr/>
              <a:t>40</a:t>
            </a:fld>
            <a:endParaRPr lang="en-US" sz="1000">
              <a:solidFill>
                <a:srgbClr val="898989"/>
              </a:solidFill>
              <a:latin typeface="Verdana" charset="0"/>
            </a:endParaRPr>
          </a:p>
        </p:txBody>
      </p:sp>
      <p:sp>
        <p:nvSpPr>
          <p:cNvPr id="43012" name="Title 1"/>
          <p:cNvSpPr>
            <a:spLocks noGrp="1"/>
          </p:cNvSpPr>
          <p:nvPr>
            <p:ph type="title"/>
          </p:nvPr>
        </p:nvSpPr>
        <p:spPr>
          <a:xfrm>
            <a:off x="2267744" y="195486"/>
            <a:ext cx="6096000" cy="450056"/>
          </a:xfrm>
        </p:spPr>
        <p:txBody>
          <a:bodyPr>
            <a:normAutofit fontScale="90000"/>
          </a:bodyPr>
          <a:lstStyle/>
          <a:p>
            <a:pPr algn="ctr"/>
            <a:r>
              <a:rPr lang="en-GB" sz="2200" dirty="0" smtClean="0">
                <a:latin typeface="Verdana" charset="0"/>
                <a:ea typeface="MS PGothic" charset="0"/>
                <a:cs typeface="Verdana" charset="0"/>
              </a:rPr>
              <a:t>LM INFO for WIDER PUBLIC: Results </a:t>
            </a:r>
            <a:r>
              <a:rPr lang="en-GB" sz="2200" dirty="0">
                <a:latin typeface="Verdana" charset="0"/>
                <a:ea typeface="MS PGothic" charset="0"/>
                <a:cs typeface="Verdana" charset="0"/>
              </a:rPr>
              <a:t>of short</a:t>
            </a:r>
            <a:r>
              <a:rPr lang="lv-LV" sz="2200" dirty="0">
                <a:latin typeface="Verdana" charset="0"/>
                <a:ea typeface="MS PGothic" charset="0"/>
                <a:cs typeface="Verdana" charset="0"/>
              </a:rPr>
              <a:t>-</a:t>
            </a:r>
            <a:r>
              <a:rPr lang="en-GB" sz="2200" dirty="0">
                <a:latin typeface="Verdana" charset="0"/>
                <a:ea typeface="MS PGothic" charset="0"/>
                <a:cs typeface="Verdana" charset="0"/>
              </a:rPr>
              <a:t>term forecasts</a:t>
            </a:r>
          </a:p>
        </p:txBody>
      </p:sp>
      <p:pic>
        <p:nvPicPr>
          <p:cNvPr id="43013" name="Picture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96578"/>
            <a:ext cx="8712968" cy="382344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69082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251520" y="123478"/>
            <a:ext cx="8686800" cy="60602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eaLnBrk="1" latinLnBrk="0" hangingPunct="1">
              <a:lnSpc>
                <a:spcPct val="100000"/>
              </a:lnSpc>
              <a:buClrTx/>
              <a:buSzTx/>
              <a:buFontTx/>
              <a:buNone/>
              <a:tabLst/>
              <a:defRPr/>
            </a:pPr>
            <a:r>
              <a:rPr lang="cs-CZ" sz="2000" cap="all" dirty="0" smtClean="0">
                <a:solidFill>
                  <a:schemeClr val="bg1"/>
                </a:solidFill>
              </a:rPr>
              <a:t>LM PROSPECT OCCUPATIONS - </a:t>
            </a:r>
            <a:r>
              <a:rPr lang="cs-CZ" sz="2000" cap="all" dirty="0" err="1" smtClean="0">
                <a:solidFill>
                  <a:schemeClr val="bg1"/>
                </a:solidFill>
              </a:rPr>
              <a:t>Quantitative</a:t>
            </a:r>
            <a:r>
              <a:rPr lang="cs-CZ" sz="2000" cap="all" dirty="0" smtClean="0">
                <a:solidFill>
                  <a:schemeClr val="bg1"/>
                </a:solidFill>
              </a:rPr>
              <a:t> </a:t>
            </a:r>
            <a:r>
              <a:rPr lang="cs-CZ" sz="2000" cap="all" dirty="0" err="1" smtClean="0">
                <a:solidFill>
                  <a:schemeClr val="bg1"/>
                </a:solidFill>
              </a:rPr>
              <a:t>forecasting</a:t>
            </a:r>
            <a:r>
              <a:rPr lang="cs-CZ" sz="2000" cap="all" dirty="0">
                <a:solidFill>
                  <a:schemeClr val="bg1"/>
                </a:solidFill>
              </a:rPr>
              <a:t>,</a:t>
            </a:r>
            <a:r>
              <a:rPr lang="cs-CZ" sz="2000" cap="all" dirty="0" smtClean="0">
                <a:solidFill>
                  <a:schemeClr val="bg1"/>
                </a:solidFill>
              </a:rPr>
              <a:t> CZ -</a:t>
            </a:r>
            <a:endParaRPr lang="en-US" sz="2000" cap="all" dirty="0" smtClean="0">
              <a:solidFill>
                <a:schemeClr val="bg1"/>
              </a:solidFill>
            </a:endParaRPr>
          </a:p>
        </p:txBody>
      </p:sp>
      <p:pic>
        <p:nvPicPr>
          <p:cNvPr id="1026" name="Picture 2"/>
          <p:cNvPicPr>
            <a:picLocks noChangeAspect="1" noChangeArrowheads="1"/>
          </p:cNvPicPr>
          <p:nvPr/>
        </p:nvPicPr>
        <p:blipFill>
          <a:blip r:embed="rId3" cstate="print"/>
          <a:srcRect/>
          <a:stretch>
            <a:fillRect/>
          </a:stretch>
        </p:blipFill>
        <p:spPr bwMode="auto">
          <a:xfrm>
            <a:off x="381001" y="800100"/>
            <a:ext cx="7172325" cy="2314575"/>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6553201" y="857250"/>
            <a:ext cx="2008909" cy="285750"/>
          </a:xfrm>
          <a:prstGeom prst="rect">
            <a:avLst/>
          </a:prstGeom>
          <a:noFill/>
          <a:ln w="9525">
            <a:noFill/>
            <a:miter lim="800000"/>
            <a:headEnd/>
            <a:tailEnd/>
          </a:ln>
        </p:spPr>
      </p:pic>
      <p:pic>
        <p:nvPicPr>
          <p:cNvPr id="2050" name="Picture 2"/>
          <p:cNvPicPr>
            <a:picLocks noChangeAspect="1" noChangeArrowheads="1"/>
          </p:cNvPicPr>
          <p:nvPr/>
        </p:nvPicPr>
        <p:blipFill>
          <a:blip r:embed="rId5" cstate="print"/>
          <a:srcRect/>
          <a:stretch>
            <a:fillRect/>
          </a:stretch>
        </p:blipFill>
        <p:spPr bwMode="auto">
          <a:xfrm>
            <a:off x="1857375" y="2269467"/>
            <a:ext cx="7286625" cy="2864644"/>
          </a:xfrm>
          <a:prstGeom prst="rect">
            <a:avLst/>
          </a:prstGeom>
          <a:noFill/>
          <a:ln w="9525">
            <a:noFill/>
            <a:miter lim="800000"/>
            <a:headEnd/>
            <a:tailEnd/>
          </a:ln>
        </p:spPr>
      </p:pic>
    </p:spTree>
    <p:extLst>
      <p:ext uri="{BB962C8B-B14F-4D97-AF65-F5344CB8AC3E}">
        <p14:creationId xmlns:p14="http://schemas.microsoft.com/office/powerpoint/2010/main" val="763043426"/>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Number Placeholder 5"/>
          <p:cNvSpPr>
            <a:spLocks noGrp="1"/>
          </p:cNvSpPr>
          <p:nvPr>
            <p:ph type="sldNum" sz="quarter" idx="13"/>
          </p:nvPr>
        </p:nvSpPr>
        <p:spPr bwMode="auto">
          <a:xfrm>
            <a:off x="8534400" y="4743450"/>
            <a:ext cx="3937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charset="0"/>
                <a:ea typeface="MS PGothic" charset="0"/>
                <a:cs typeface="MS PGothic" charset="0"/>
              </a:defRPr>
            </a:lvl1pPr>
            <a:lvl2pPr marL="742950" indent="-285750">
              <a:defRPr sz="1700">
                <a:solidFill>
                  <a:schemeClr val="tx1"/>
                </a:solidFill>
                <a:latin typeface="Times New Roman" charset="0"/>
                <a:ea typeface="MS PGothic" charset="0"/>
                <a:cs typeface="MS PGothic" charset="0"/>
              </a:defRPr>
            </a:lvl2pPr>
            <a:lvl3pPr marL="1143000" indent="-228600">
              <a:defRPr sz="1700">
                <a:solidFill>
                  <a:schemeClr val="tx1"/>
                </a:solidFill>
                <a:latin typeface="Times New Roman" charset="0"/>
                <a:ea typeface="MS PGothic" charset="0"/>
                <a:cs typeface="MS PGothic" charset="0"/>
              </a:defRPr>
            </a:lvl3pPr>
            <a:lvl4pPr marL="1600200" indent="-228600">
              <a:defRPr sz="1700">
                <a:solidFill>
                  <a:schemeClr val="tx1"/>
                </a:solidFill>
                <a:latin typeface="Times New Roman" charset="0"/>
                <a:ea typeface="MS PGothic" charset="0"/>
                <a:cs typeface="MS PGothic" charset="0"/>
              </a:defRPr>
            </a:lvl4pPr>
            <a:lvl5pPr marL="2057400" indent="-228600">
              <a:defRPr sz="1700">
                <a:solidFill>
                  <a:schemeClr val="tx1"/>
                </a:solidFill>
                <a:latin typeface="Times New Roman" charset="0"/>
                <a:ea typeface="MS PGothic" charset="0"/>
                <a:cs typeface="MS PGothic" charset="0"/>
              </a:defRPr>
            </a:lvl5pPr>
            <a:lvl6pPr marL="25146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6pPr>
            <a:lvl7pPr marL="29718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7pPr>
            <a:lvl8pPr marL="34290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8pPr>
            <a:lvl9pPr marL="3886200" indent="-228600" defTabSz="938213" eaLnBrk="0" fontAlgn="base" hangingPunct="0">
              <a:spcBef>
                <a:spcPct val="0"/>
              </a:spcBef>
              <a:spcAft>
                <a:spcPct val="0"/>
              </a:spcAft>
              <a:defRPr sz="1700">
                <a:solidFill>
                  <a:schemeClr val="tx1"/>
                </a:solidFill>
                <a:latin typeface="Times New Roman" charset="0"/>
                <a:ea typeface="MS PGothic" charset="0"/>
                <a:cs typeface="MS PGothic" charset="0"/>
              </a:defRPr>
            </a:lvl9pPr>
          </a:lstStyle>
          <a:p>
            <a:fld id="{21BD5AB3-A3D5-2B44-8B0C-6AC2C71E42DF}" type="slidenum">
              <a:rPr lang="en-US" sz="1000">
                <a:solidFill>
                  <a:srgbClr val="898989"/>
                </a:solidFill>
                <a:latin typeface="Verdana" charset="0"/>
              </a:rPr>
              <a:pPr/>
              <a:t>42</a:t>
            </a:fld>
            <a:endParaRPr lang="en-US" sz="1000">
              <a:solidFill>
                <a:srgbClr val="898989"/>
              </a:solidFill>
              <a:latin typeface="Verdana" charset="0"/>
            </a:endParaRPr>
          </a:p>
        </p:txBody>
      </p:sp>
      <p:sp>
        <p:nvSpPr>
          <p:cNvPr id="2" name="Title 1"/>
          <p:cNvSpPr>
            <a:spLocks noGrp="1"/>
          </p:cNvSpPr>
          <p:nvPr>
            <p:ph type="title"/>
          </p:nvPr>
        </p:nvSpPr>
        <p:spPr>
          <a:xfrm>
            <a:off x="0" y="4429125"/>
            <a:ext cx="8928100" cy="428625"/>
          </a:xfrm>
        </p:spPr>
        <p:txBody>
          <a:bodyPr>
            <a:noAutofit/>
          </a:bodyPr>
          <a:lstStyle/>
          <a:p>
            <a:pPr algn="ctr">
              <a:defRPr/>
            </a:pPr>
            <a:r>
              <a:rPr lang="lv-LV" sz="1800" dirty="0" smtClean="0">
                <a:solidFill>
                  <a:srgbClr val="000000"/>
                </a:solidFill>
              </a:rPr>
              <a:t>LATVIA - Attractive information on occupations</a:t>
            </a:r>
            <a:r>
              <a:rPr lang="lv-LV" sz="1800" dirty="0">
                <a:solidFill>
                  <a:srgbClr val="000000"/>
                </a:solidFill>
              </a:rPr>
              <a:t/>
            </a:r>
            <a:br>
              <a:rPr lang="lv-LV" sz="1800" dirty="0">
                <a:solidFill>
                  <a:srgbClr val="000000"/>
                </a:solidFill>
              </a:rPr>
            </a:br>
            <a:r>
              <a:rPr lang="lv-LV" sz="1800" dirty="0" smtClean="0">
                <a:solidFill>
                  <a:srgbClr val="000000"/>
                </a:solidFill>
                <a:hlinkClick r:id="rId3"/>
              </a:rPr>
              <a:t>www.profesijupasaule.lv</a:t>
            </a:r>
            <a:r>
              <a:rPr lang="lv-LV" sz="1800" dirty="0" smtClean="0">
                <a:solidFill>
                  <a:srgbClr val="000000"/>
                </a:solidFill>
              </a:rPr>
              <a:t>  </a:t>
            </a:r>
            <a:endParaRPr lang="en-US" sz="1800" dirty="0">
              <a:solidFill>
                <a:srgbClr val="000000"/>
              </a:solidFill>
            </a:endParaRPr>
          </a:p>
        </p:txBody>
      </p:sp>
      <p:pic>
        <p:nvPicPr>
          <p:cNvPr id="74755"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8284902"/>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528" y="8007"/>
            <a:ext cx="8429625" cy="9255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b="1" cap="none" dirty="0" smtClean="0">
                <a:solidFill>
                  <a:srgbClr val="000000"/>
                </a:solidFill>
                <a:latin typeface="Montreal-DemiBold" charset="0"/>
              </a:rPr>
              <a:t>Success factors, constraints and transferability</a:t>
            </a:r>
            <a:endParaRPr lang="en-US" b="1" cap="none" dirty="0">
              <a:solidFill>
                <a:srgbClr val="000000"/>
              </a:solidFill>
              <a:latin typeface="Montreal-DemiBold" charset="0"/>
              <a:cs typeface="+mj-cs"/>
            </a:endParaRPr>
          </a:p>
        </p:txBody>
      </p:sp>
      <p:sp>
        <p:nvSpPr>
          <p:cNvPr id="25603" name="Rectangle 3"/>
          <p:cNvSpPr>
            <a:spLocks noGrp="1" noChangeArrowheads="1"/>
          </p:cNvSpPr>
          <p:nvPr>
            <p:ph type="body" idx="1"/>
          </p:nvPr>
        </p:nvSpPr>
        <p:spPr bwMode="auto">
          <a:xfrm>
            <a:off x="539552" y="1059582"/>
            <a:ext cx="3600400" cy="3384376"/>
          </a:xfrm>
          <a:extLst/>
        </p:spPr>
        <p:style>
          <a:lnRef idx="1">
            <a:schemeClr val="accent2"/>
          </a:lnRef>
          <a:fillRef idx="2">
            <a:schemeClr val="accent2"/>
          </a:fillRef>
          <a:effectRef idx="1">
            <a:schemeClr val="accent2"/>
          </a:effectRef>
          <a:fontRef idx="minor">
            <a:schemeClr val="dk1"/>
          </a:fontRef>
        </p:style>
        <p:txBody>
          <a:bodyPr wrap="square" numCol="1" anchor="t" anchorCtr="0" compatLnSpc="1">
            <a:prstTxWarp prst="textNoShape">
              <a:avLst/>
            </a:prstTxWarp>
            <a:noAutofit/>
          </a:bodyPr>
          <a:lstStyle/>
          <a:p>
            <a:pPr>
              <a:defRPr/>
            </a:pPr>
            <a:r>
              <a:rPr lang="en-US" u="sng" cap="none" dirty="0" smtClean="0">
                <a:solidFill>
                  <a:srgbClr val="000000"/>
                </a:solidFill>
                <a:latin typeface="Arial" charset="0"/>
                <a:cs typeface="+mn-cs"/>
              </a:rPr>
              <a:t>Success factors</a:t>
            </a:r>
          </a:p>
          <a:p>
            <a:pPr marL="457200" indent="-457200">
              <a:buFont typeface="+mj-lt"/>
              <a:buAutoNum type="arabicPeriod"/>
              <a:defRPr/>
            </a:pPr>
            <a:r>
              <a:rPr lang="en-US" b="0" cap="none" dirty="0" smtClean="0">
                <a:solidFill>
                  <a:srgbClr val="000000"/>
                </a:solidFill>
                <a:latin typeface="Arial" charset="0"/>
                <a:cs typeface="+mn-cs"/>
              </a:rPr>
              <a:t>Time to grow and refine the models</a:t>
            </a:r>
          </a:p>
          <a:p>
            <a:pPr marL="457200" indent="-457200">
              <a:buFont typeface="+mj-lt"/>
              <a:buAutoNum type="arabicPeriod"/>
              <a:defRPr/>
            </a:pPr>
            <a:r>
              <a:rPr lang="en-US" b="0" cap="none" dirty="0" smtClean="0">
                <a:solidFill>
                  <a:srgbClr val="000000"/>
                </a:solidFill>
                <a:latin typeface="Arial" charset="0"/>
              </a:rPr>
              <a:t>Organizational continuity to build analytical capacity</a:t>
            </a:r>
          </a:p>
          <a:p>
            <a:pPr marL="457200" indent="-457200">
              <a:buFont typeface="+mj-lt"/>
              <a:buAutoNum type="arabicPeriod"/>
              <a:defRPr/>
            </a:pPr>
            <a:r>
              <a:rPr lang="en-US" b="0" cap="none" dirty="0" smtClean="0">
                <a:solidFill>
                  <a:srgbClr val="000000"/>
                </a:solidFill>
                <a:latin typeface="Arial" charset="0"/>
                <a:cs typeface="+mn-cs"/>
              </a:rPr>
              <a:t>Dialogue stakeholders </a:t>
            </a:r>
            <a:endParaRPr b="0" cap="none" dirty="0" smtClean="0">
              <a:solidFill>
                <a:srgbClr val="000000"/>
              </a:solidFill>
              <a:latin typeface="Arial" charset="0"/>
              <a:cs typeface="+mn-cs"/>
            </a:endParaRPr>
          </a:p>
          <a:p>
            <a:pPr marL="457200" indent="-457200">
              <a:buFont typeface="+mj-lt"/>
              <a:buAutoNum type="arabicPeriod"/>
              <a:defRPr/>
            </a:pPr>
            <a:r>
              <a:rPr lang="en-US" b="0" cap="none" dirty="0" smtClean="0">
                <a:solidFill>
                  <a:srgbClr val="000000"/>
                </a:solidFill>
                <a:latin typeface="Arial" charset="0"/>
                <a:cs typeface="+mn-cs"/>
              </a:rPr>
              <a:t>Relationship building to support access to data, refine methods</a:t>
            </a:r>
            <a:endParaRPr b="0" cap="none" dirty="0">
              <a:solidFill>
                <a:srgbClr val="000000"/>
              </a:solidFill>
              <a:latin typeface="Arial" charset="0"/>
              <a:cs typeface="+mn-cs"/>
            </a:endParaRPr>
          </a:p>
          <a:p>
            <a:pPr marL="457200" indent="-457200">
              <a:buFont typeface="+mj-lt"/>
              <a:buAutoNum type="arabicPeriod"/>
              <a:defRPr/>
            </a:pPr>
            <a:r>
              <a:rPr lang="en-US" b="0" cap="none" dirty="0" smtClean="0">
                <a:solidFill>
                  <a:srgbClr val="000000"/>
                </a:solidFill>
                <a:latin typeface="Arial" charset="0"/>
                <a:cs typeface="+mn-cs"/>
              </a:rPr>
              <a:t>Focus on occupations as main unit of analysis and key to data matching</a:t>
            </a:r>
            <a:endParaRPr b="0" cap="none" dirty="0">
              <a:solidFill>
                <a:srgbClr val="000000"/>
              </a:solidFill>
              <a:latin typeface="Arial" charset="0"/>
              <a:cs typeface="+mn-cs"/>
            </a:endParaRPr>
          </a:p>
        </p:txBody>
      </p:sp>
      <p:sp>
        <p:nvSpPr>
          <p:cNvPr id="4" name="Rectangle 3"/>
          <p:cNvSpPr txBox="1">
            <a:spLocks noChangeArrowheads="1"/>
          </p:cNvSpPr>
          <p:nvPr/>
        </p:nvSpPr>
        <p:spPr bwMode="auto">
          <a:xfrm>
            <a:off x="4788024" y="1131590"/>
            <a:ext cx="3600400" cy="1368152"/>
          </a:xfrm>
          <a:prstGeom prst="rect">
            <a:avLst/>
          </a:prstGeom>
          <a:extLst/>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lang="en-US" u="sng" cap="none" dirty="0" smtClean="0">
                <a:solidFill>
                  <a:srgbClr val="000000"/>
                </a:solidFill>
                <a:latin typeface="Arial" charset="0"/>
              </a:rPr>
              <a:t>Constraints</a:t>
            </a:r>
          </a:p>
          <a:p>
            <a:pPr marL="457200" indent="-457200">
              <a:buFont typeface="+mj-lt"/>
              <a:buAutoNum type="arabicPeriod"/>
              <a:defRPr/>
            </a:pPr>
            <a:r>
              <a:rPr lang="en-US" b="0" cap="none" dirty="0" smtClean="0">
                <a:solidFill>
                  <a:srgbClr val="000000"/>
                </a:solidFill>
                <a:latin typeface="Arial" charset="0"/>
              </a:rPr>
              <a:t>Varying data quality</a:t>
            </a:r>
          </a:p>
          <a:p>
            <a:pPr marL="457200" indent="-457200">
              <a:buFont typeface="+mj-lt"/>
              <a:buAutoNum type="arabicPeriod"/>
              <a:defRPr/>
            </a:pPr>
            <a:r>
              <a:rPr lang="en-US" b="0" cap="none" dirty="0" smtClean="0">
                <a:solidFill>
                  <a:srgbClr val="000000"/>
                </a:solidFill>
                <a:latin typeface="Arial" charset="0"/>
              </a:rPr>
              <a:t>Data granularity</a:t>
            </a:r>
          </a:p>
        </p:txBody>
      </p:sp>
      <p:sp>
        <p:nvSpPr>
          <p:cNvPr id="5" name="Rectangle 3"/>
          <p:cNvSpPr txBox="1">
            <a:spLocks noChangeArrowheads="1"/>
          </p:cNvSpPr>
          <p:nvPr/>
        </p:nvSpPr>
        <p:spPr bwMode="auto">
          <a:xfrm>
            <a:off x="4788024" y="2571750"/>
            <a:ext cx="3600400" cy="1872208"/>
          </a:xfrm>
          <a:prstGeom prst="rect">
            <a:avLst/>
          </a:prstGeom>
          <a:ex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dk1"/>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400" kern="1200" dirty="0" smtClean="0">
                <a:solidFill>
                  <a:schemeClr val="dk1"/>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200" kern="1200" dirty="0" smtClean="0">
                <a:solidFill>
                  <a:schemeClr val="dk1"/>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US" sz="1100" kern="1200" dirty="0" smtClean="0">
                <a:solidFill>
                  <a:schemeClr val="dk1"/>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bg2"/>
              </a:buClr>
              <a:buFont typeface="Arial" panose="020B0604020202020204" pitchFamily="34" charset="0"/>
              <a:buChar char="•"/>
              <a:defRPr lang="en-GB" sz="1100" kern="1200" dirty="0">
                <a:solidFill>
                  <a:schemeClr val="dk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dk1"/>
                </a:solidFill>
                <a:latin typeface="+mn-lt"/>
                <a:ea typeface="+mn-ea"/>
                <a:cs typeface="+mn-cs"/>
              </a:defRPr>
            </a:lvl9pPr>
          </a:lstStyle>
          <a:p>
            <a:pPr>
              <a:defRPr/>
            </a:pPr>
            <a:r>
              <a:rPr lang="en-US" u="sng" cap="none" dirty="0" smtClean="0">
                <a:solidFill>
                  <a:srgbClr val="000000"/>
                </a:solidFill>
                <a:latin typeface="Arial" charset="0"/>
              </a:rPr>
              <a:t>Key requirements for transferability</a:t>
            </a:r>
          </a:p>
          <a:p>
            <a:pPr marL="457200" indent="-457200">
              <a:buFont typeface="+mj-lt"/>
              <a:buAutoNum type="arabicPeriod"/>
              <a:defRPr/>
            </a:pPr>
            <a:r>
              <a:rPr lang="en-US" b="0" cap="none" dirty="0" smtClean="0">
                <a:solidFill>
                  <a:srgbClr val="000000"/>
                </a:solidFill>
                <a:latin typeface="Arial" charset="0"/>
              </a:rPr>
              <a:t>Macroeconomic forecasts provide a starting point</a:t>
            </a:r>
          </a:p>
          <a:p>
            <a:pPr marL="457200" indent="-457200">
              <a:buFont typeface="+mj-lt"/>
              <a:buAutoNum type="arabicPeriod"/>
              <a:defRPr/>
            </a:pPr>
            <a:r>
              <a:rPr lang="en-US" b="0" cap="none" dirty="0" smtClean="0">
                <a:solidFill>
                  <a:srgbClr val="000000"/>
                </a:solidFill>
                <a:latin typeface="Arial" charset="0"/>
              </a:rPr>
              <a:t>Central resource for data access. Handling and analysis</a:t>
            </a:r>
          </a:p>
        </p:txBody>
      </p:sp>
    </p:spTree>
    <p:extLst>
      <p:ext uri="{BB962C8B-B14F-4D97-AF65-F5344CB8AC3E}">
        <p14:creationId xmlns:p14="http://schemas.microsoft.com/office/powerpoint/2010/main" val="187366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123825"/>
            <a:ext cx="8429625" cy="7197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b="1" cap="none" dirty="0" smtClean="0">
                <a:solidFill>
                  <a:srgbClr val="000000"/>
                </a:solidFill>
                <a:latin typeface="Montreal-DemiBold" charset="0"/>
              </a:rPr>
              <a:t>NEW! The power of DIGITAL</a:t>
            </a:r>
            <a:endParaRPr lang="en-US" b="1" cap="none" dirty="0">
              <a:solidFill>
                <a:srgbClr val="000000"/>
              </a:solidFill>
              <a:latin typeface="Montreal-DemiBold" charset="0"/>
              <a:cs typeface="+mj-cs"/>
            </a:endParaRPr>
          </a:p>
        </p:txBody>
      </p:sp>
      <p:sp>
        <p:nvSpPr>
          <p:cNvPr id="25603" name="Rectangle 3"/>
          <p:cNvSpPr>
            <a:spLocks noGrp="1" noChangeArrowheads="1"/>
          </p:cNvSpPr>
          <p:nvPr>
            <p:ph type="body" idx="1"/>
          </p:nvPr>
        </p:nvSpPr>
        <p:spPr bwMode="auto">
          <a:xfrm>
            <a:off x="323528" y="1491631"/>
            <a:ext cx="8574088" cy="259228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lgn="ctr">
              <a:spcAft>
                <a:spcPts val="0"/>
              </a:spcAft>
              <a:defRPr/>
            </a:pPr>
            <a:r>
              <a:rPr lang="en-US" sz="2800" cap="none" dirty="0" smtClean="0">
                <a:solidFill>
                  <a:srgbClr val="FF6600"/>
                </a:solidFill>
                <a:latin typeface="Arial" charset="0"/>
              </a:rPr>
              <a:t>BIG DATA</a:t>
            </a:r>
          </a:p>
          <a:p>
            <a:pPr algn="ctr">
              <a:spcAft>
                <a:spcPts val="0"/>
              </a:spcAft>
              <a:defRPr/>
            </a:pPr>
            <a:endParaRPr lang="en-US" sz="2100" b="0" cap="none" dirty="0" smtClean="0">
              <a:solidFill>
                <a:srgbClr val="000000"/>
              </a:solidFill>
              <a:latin typeface="Arial" charset="0"/>
            </a:endParaRPr>
          </a:p>
          <a:p>
            <a:pPr algn="ctr">
              <a:spcAft>
                <a:spcPts val="0"/>
              </a:spcAft>
              <a:defRPr/>
            </a:pPr>
            <a:r>
              <a:rPr lang="en-US" sz="2100" b="0" cap="none" dirty="0" smtClean="0">
                <a:solidFill>
                  <a:srgbClr val="000000"/>
                </a:solidFill>
                <a:latin typeface="Arial" charset="0"/>
              </a:rPr>
              <a:t>Large potential for analysis of LM, skills dynamics</a:t>
            </a:r>
          </a:p>
          <a:p>
            <a:pPr algn="ctr">
              <a:spcAft>
                <a:spcPts val="0"/>
              </a:spcAft>
              <a:defRPr/>
            </a:pPr>
            <a:r>
              <a:rPr lang="en-US" sz="2100" b="0" cap="none" dirty="0" smtClean="0">
                <a:solidFill>
                  <a:srgbClr val="000000"/>
                </a:solidFill>
                <a:latin typeface="Arial" charset="0"/>
              </a:rPr>
              <a:t>Timely, agile, innovative</a:t>
            </a:r>
          </a:p>
          <a:p>
            <a:pPr algn="ctr">
              <a:spcAft>
                <a:spcPts val="0"/>
              </a:spcAft>
              <a:defRPr/>
            </a:pPr>
            <a:r>
              <a:rPr lang="en-US" sz="2100" b="0" cap="none" dirty="0" smtClean="0">
                <a:solidFill>
                  <a:srgbClr val="000000"/>
                </a:solidFill>
                <a:latin typeface="Arial" charset="0"/>
              </a:rPr>
              <a:t>Methodology developments but still several issues at stake</a:t>
            </a:r>
          </a:p>
          <a:p>
            <a:pPr algn="ctr">
              <a:spcAft>
                <a:spcPts val="0"/>
              </a:spcAft>
              <a:defRPr/>
            </a:pPr>
            <a:endParaRPr lang="en-US" sz="2100" b="0" cap="none" dirty="0" smtClean="0">
              <a:solidFill>
                <a:srgbClr val="000000"/>
              </a:solidFill>
              <a:latin typeface="Arial" charset="0"/>
            </a:endParaRPr>
          </a:p>
          <a:p>
            <a:pPr algn="ctr">
              <a:spcAft>
                <a:spcPts val="0"/>
              </a:spcAft>
              <a:defRPr/>
            </a:pPr>
            <a:endParaRPr lang="en-US" sz="2100" b="0" cap="none" dirty="0" smtClean="0">
              <a:solidFill>
                <a:srgbClr val="000000"/>
              </a:solidFill>
              <a:latin typeface="Arial" charset="0"/>
            </a:endParaRPr>
          </a:p>
          <a:p>
            <a:pPr algn="ctr">
              <a:spcAft>
                <a:spcPts val="0"/>
              </a:spcAft>
              <a:defRPr/>
            </a:pPr>
            <a:endParaRPr lang="en-US" sz="2100" b="0" cap="none" dirty="0" smtClean="0">
              <a:solidFill>
                <a:srgbClr val="000000"/>
              </a:solidFill>
              <a:latin typeface="Arial" charset="0"/>
            </a:endParaRPr>
          </a:p>
          <a:p>
            <a:pPr marL="457200" indent="-457200">
              <a:spcAft>
                <a:spcPts val="0"/>
              </a:spcAft>
              <a:buFont typeface="+mj-lt"/>
              <a:buAutoNum type="arabicPeriod"/>
              <a:defRPr/>
            </a:pPr>
            <a:endParaRPr lang="en-US" sz="2100" b="0" cap="none" dirty="0" smtClean="0">
              <a:solidFill>
                <a:srgbClr val="000000"/>
              </a:solidFill>
              <a:latin typeface="Arial" charset="0"/>
            </a:endParaRPr>
          </a:p>
        </p:txBody>
      </p:sp>
    </p:spTree>
    <p:extLst>
      <p:ext uri="{BB962C8B-B14F-4D97-AF65-F5344CB8AC3E}">
        <p14:creationId xmlns:p14="http://schemas.microsoft.com/office/powerpoint/2010/main" val="704183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45</a:t>
            </a:fld>
            <a:endParaRPr lang="en-GB"/>
          </a:p>
        </p:txBody>
      </p:sp>
      <p:pic>
        <p:nvPicPr>
          <p:cNvPr id="2" name="Picture 1" descr="Screen Shot 2018-06-28 at 1.03.2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67"/>
            <a:ext cx="9144000" cy="5127233"/>
          </a:xfrm>
          <a:prstGeom prst="rect">
            <a:avLst/>
          </a:prstGeom>
        </p:spPr>
      </p:pic>
      <p:sp>
        <p:nvSpPr>
          <p:cNvPr id="4" name="Plus 3"/>
          <p:cNvSpPr/>
          <p:nvPr/>
        </p:nvSpPr>
        <p:spPr>
          <a:xfrm>
            <a:off x="4211960" y="195486"/>
            <a:ext cx="504056" cy="504056"/>
          </a:xfrm>
          <a:prstGeom prst="mathPlu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4788024" y="123478"/>
            <a:ext cx="1296144"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dirty="0" smtClean="0"/>
              <a:t>AI algorithms</a:t>
            </a:r>
            <a:endParaRPr lang="en-US" dirty="0"/>
          </a:p>
        </p:txBody>
      </p:sp>
    </p:spTree>
    <p:extLst>
      <p:ext uri="{BB962C8B-B14F-4D97-AF65-F5344CB8AC3E}">
        <p14:creationId xmlns:p14="http://schemas.microsoft.com/office/powerpoint/2010/main" val="102034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46</a:t>
            </a:fld>
            <a:endParaRPr lang="en-GB" dirty="0"/>
          </a:p>
        </p:txBody>
      </p:sp>
      <p:sp>
        <p:nvSpPr>
          <p:cNvPr id="4" name="Title 3"/>
          <p:cNvSpPr>
            <a:spLocks noGrp="1"/>
          </p:cNvSpPr>
          <p:nvPr>
            <p:ph type="title"/>
          </p:nvPr>
        </p:nvSpPr>
        <p:spPr/>
        <p:txBody>
          <a:bodyPr/>
          <a:lstStyle/>
          <a:p>
            <a:r>
              <a:rPr lang="en-US" b="1" dirty="0" smtClean="0"/>
              <a:t>Big data: 6 “V”</a:t>
            </a:r>
            <a:endParaRPr lang="en-US" b="1" dirty="0"/>
          </a:p>
        </p:txBody>
      </p:sp>
      <p:pic>
        <p:nvPicPr>
          <p:cNvPr id="7" name="Picture 6" descr="big-data-1084656_192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1419622"/>
            <a:ext cx="3923928" cy="2942947"/>
          </a:xfrm>
          <a:prstGeom prst="rect">
            <a:avLst/>
          </a:prstGeom>
        </p:spPr>
      </p:pic>
      <p:sp>
        <p:nvSpPr>
          <p:cNvPr id="5" name="TextBox 4"/>
          <p:cNvSpPr txBox="1"/>
          <p:nvPr/>
        </p:nvSpPr>
        <p:spPr>
          <a:xfrm>
            <a:off x="971600" y="1275606"/>
            <a:ext cx="1512168"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dirty="0" smtClean="0"/>
              <a:t>Variety</a:t>
            </a:r>
            <a:endParaRPr lang="en-US" dirty="0"/>
          </a:p>
        </p:txBody>
      </p:sp>
      <p:sp>
        <p:nvSpPr>
          <p:cNvPr id="8" name="TextBox 7"/>
          <p:cNvSpPr txBox="1"/>
          <p:nvPr/>
        </p:nvSpPr>
        <p:spPr>
          <a:xfrm>
            <a:off x="755576" y="3363838"/>
            <a:ext cx="1512168"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t>Veracity</a:t>
            </a:r>
            <a:endParaRPr lang="en-US" dirty="0"/>
          </a:p>
        </p:txBody>
      </p:sp>
      <p:sp>
        <p:nvSpPr>
          <p:cNvPr id="9" name="TextBox 8"/>
          <p:cNvSpPr txBox="1"/>
          <p:nvPr/>
        </p:nvSpPr>
        <p:spPr>
          <a:xfrm>
            <a:off x="7092280" y="3435846"/>
            <a:ext cx="1512168"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Valence</a:t>
            </a:r>
            <a:endParaRPr lang="en-US" dirty="0"/>
          </a:p>
        </p:txBody>
      </p:sp>
      <p:sp>
        <p:nvSpPr>
          <p:cNvPr id="10" name="TextBox 9"/>
          <p:cNvSpPr txBox="1"/>
          <p:nvPr/>
        </p:nvSpPr>
        <p:spPr>
          <a:xfrm>
            <a:off x="7092280" y="1275606"/>
            <a:ext cx="1512168"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smtClean="0"/>
              <a:t>Velocity</a:t>
            </a:r>
            <a:endParaRPr lang="en-US" dirty="0"/>
          </a:p>
        </p:txBody>
      </p:sp>
      <p:sp>
        <p:nvSpPr>
          <p:cNvPr id="11" name="TextBox 10"/>
          <p:cNvSpPr txBox="1"/>
          <p:nvPr/>
        </p:nvSpPr>
        <p:spPr>
          <a:xfrm>
            <a:off x="3923928" y="987574"/>
            <a:ext cx="151216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smtClean="0"/>
              <a:t>Volume</a:t>
            </a:r>
            <a:endParaRPr lang="en-US" dirty="0"/>
          </a:p>
        </p:txBody>
      </p:sp>
      <p:sp>
        <p:nvSpPr>
          <p:cNvPr id="12" name="TextBox 11"/>
          <p:cNvSpPr txBox="1"/>
          <p:nvPr/>
        </p:nvSpPr>
        <p:spPr>
          <a:xfrm>
            <a:off x="3995936" y="4659982"/>
            <a:ext cx="151216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Value</a:t>
            </a:r>
            <a:endParaRPr lang="en-US" dirty="0"/>
          </a:p>
        </p:txBody>
      </p:sp>
    </p:spTree>
    <p:extLst>
      <p:ext uri="{BB962C8B-B14F-4D97-AF65-F5344CB8AC3E}">
        <p14:creationId xmlns:p14="http://schemas.microsoft.com/office/powerpoint/2010/main" val="14589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p:tgtEl>
                                          <p:spTgt spid="12"/>
                                        </p:tgtEl>
                                        <p:attrNameLst>
                                          <p:attrName>ppt_y</p:attrName>
                                        </p:attrNameLst>
                                      </p:cBhvr>
                                      <p:tavLst>
                                        <p:tav tm="0">
                                          <p:val>
                                            <p:strVal val="#ppt_y+#ppt_h*1.125000"/>
                                          </p:val>
                                        </p:tav>
                                        <p:tav tm="100000">
                                          <p:val>
                                            <p:strVal val="#ppt_y"/>
                                          </p:val>
                                        </p:tav>
                                      </p:tavLst>
                                    </p:anim>
                                    <p:animEffect transition="in" filter="wipe(up)">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47</a:t>
            </a:fld>
            <a:endParaRPr lang="en-GB" dirty="0"/>
          </a:p>
        </p:txBody>
      </p:sp>
      <p:sp>
        <p:nvSpPr>
          <p:cNvPr id="4" name="Title 3"/>
          <p:cNvSpPr>
            <a:spLocks noGrp="1"/>
          </p:cNvSpPr>
          <p:nvPr>
            <p:ph type="title"/>
          </p:nvPr>
        </p:nvSpPr>
        <p:spPr>
          <a:xfrm>
            <a:off x="251520" y="123478"/>
            <a:ext cx="8494504" cy="864096"/>
          </a:xfrm>
        </p:spPr>
        <p:txBody>
          <a:bodyPr>
            <a:normAutofit/>
          </a:bodyPr>
          <a:lstStyle/>
          <a:p>
            <a:pPr lvl="0"/>
            <a:r>
              <a:rPr lang="en-US" sz="2400" b="1" dirty="0">
                <a:solidFill>
                  <a:srgbClr val="000000"/>
                </a:solidFill>
              </a:rPr>
              <a:t>LMI is key</a:t>
            </a:r>
            <a:r>
              <a:rPr lang="mr-IN" sz="2400" b="1" dirty="0">
                <a:solidFill>
                  <a:srgbClr val="000000"/>
                </a:solidFill>
              </a:rPr>
              <a:t>…</a:t>
            </a:r>
            <a:r>
              <a:rPr lang="en-US" sz="2400" b="1" dirty="0">
                <a:solidFill>
                  <a:srgbClr val="000000"/>
                </a:solidFill>
              </a:rPr>
              <a:t>how to improve it in the digital era</a:t>
            </a:r>
            <a:r>
              <a:rPr lang="en-US" sz="2400" b="1" dirty="0" smtClean="0">
                <a:solidFill>
                  <a:srgbClr val="000000"/>
                </a:solidFill>
              </a:rPr>
              <a:t>? Challenges of “traditional” LMI</a:t>
            </a:r>
            <a:endParaRPr lang="en-US" sz="2400" dirty="0"/>
          </a:p>
        </p:txBody>
      </p:sp>
      <p:graphicFrame>
        <p:nvGraphicFramePr>
          <p:cNvPr id="10" name="Diagram 9"/>
          <p:cNvGraphicFramePr/>
          <p:nvPr>
            <p:extLst>
              <p:ext uri="{D42A27DB-BD31-4B8C-83A1-F6EECF244321}">
                <p14:modId xmlns:p14="http://schemas.microsoft.com/office/powerpoint/2010/main" val="1872614722"/>
              </p:ext>
            </p:extLst>
          </p:nvPr>
        </p:nvGraphicFramePr>
        <p:xfrm>
          <a:off x="1331640" y="987574"/>
          <a:ext cx="6768752" cy="41407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57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48</a:t>
            </a:fld>
            <a:endParaRPr lang="en-GB" dirty="0"/>
          </a:p>
        </p:txBody>
      </p:sp>
      <p:sp>
        <p:nvSpPr>
          <p:cNvPr id="4" name="Title 3"/>
          <p:cNvSpPr>
            <a:spLocks noGrp="1"/>
          </p:cNvSpPr>
          <p:nvPr>
            <p:ph type="title"/>
          </p:nvPr>
        </p:nvSpPr>
        <p:spPr>
          <a:xfrm>
            <a:off x="277832" y="70127"/>
            <a:ext cx="8494504" cy="701424"/>
          </a:xfrm>
        </p:spPr>
        <p:txBody>
          <a:bodyPr>
            <a:normAutofit/>
          </a:bodyPr>
          <a:lstStyle/>
          <a:p>
            <a:r>
              <a:rPr lang="en-US" sz="2500" b="1" dirty="0" smtClean="0"/>
              <a:t> Turning Big data in LMI</a:t>
            </a:r>
            <a:endParaRPr lang="en-US" sz="2500" b="1" dirty="0"/>
          </a:p>
        </p:txBody>
      </p:sp>
      <p:pic>
        <p:nvPicPr>
          <p:cNvPr id="6" name="Immagine 8">
            <a:extLst>
              <a:ext uri="{FF2B5EF4-FFF2-40B4-BE49-F238E27FC236}">
                <a16:creationId xmlns:lc="http://schemas.openxmlformats.org/drawingml/2006/lockedCanvas" xmlns:a16="http://schemas.microsoft.com/office/drawing/2014/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id="{DE51F9C1-45A3-4B41-8980-C7E756750218}"/>
              </a:ext>
            </a:extLst>
          </p:cNvPr>
          <p:cNvPicPr/>
          <p:nvPr/>
        </p:nvPicPr>
        <p:blipFill>
          <a:blip r:embed="rId3"/>
          <a:stretch>
            <a:fillRect/>
          </a:stretch>
        </p:blipFill>
        <p:spPr>
          <a:xfrm>
            <a:off x="1475656" y="987574"/>
            <a:ext cx="6264696" cy="4032448"/>
          </a:xfrm>
          <a:prstGeom prst="rect">
            <a:avLst/>
          </a:prstGeom>
        </p:spPr>
      </p:pic>
    </p:spTree>
    <p:extLst>
      <p:ext uri="{BB962C8B-B14F-4D97-AF65-F5344CB8AC3E}">
        <p14:creationId xmlns:p14="http://schemas.microsoft.com/office/powerpoint/2010/main" val="574457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49</a:t>
            </a:fld>
            <a:endParaRPr lang="en-GB" dirty="0"/>
          </a:p>
        </p:txBody>
      </p:sp>
      <p:sp>
        <p:nvSpPr>
          <p:cNvPr id="4" name="Title 3"/>
          <p:cNvSpPr>
            <a:spLocks noGrp="1"/>
          </p:cNvSpPr>
          <p:nvPr>
            <p:ph type="title"/>
          </p:nvPr>
        </p:nvSpPr>
        <p:spPr>
          <a:xfrm>
            <a:off x="251520" y="195486"/>
            <a:ext cx="8494504" cy="701424"/>
          </a:xfrm>
        </p:spPr>
        <p:txBody>
          <a:bodyPr>
            <a:normAutofit fontScale="90000"/>
          </a:bodyPr>
          <a:lstStyle/>
          <a:p>
            <a:r>
              <a:rPr lang="en-US" sz="2500" b="1" dirty="0" smtClean="0"/>
              <a:t>Turning Big data in LMI: </a:t>
            </a:r>
            <a:r>
              <a:rPr lang="en-US" sz="2500" b="1" dirty="0" err="1" smtClean="0"/>
              <a:t>kdd</a:t>
            </a:r>
            <a:r>
              <a:rPr lang="en-US" sz="2500" b="1" dirty="0" smtClean="0"/>
              <a:t> (knowledge discovery in databases) </a:t>
            </a:r>
            <a:r>
              <a:rPr lang="mr-IN" sz="2500" b="1" dirty="0" smtClean="0"/>
              <a:t>–</a:t>
            </a:r>
            <a:r>
              <a:rPr lang="en-US" sz="2500" b="1" dirty="0" smtClean="0"/>
              <a:t> 5 main steps</a:t>
            </a:r>
            <a:endParaRPr lang="en-US" sz="2500" b="1" dirty="0"/>
          </a:p>
        </p:txBody>
      </p:sp>
      <p:pic>
        <p:nvPicPr>
          <p:cNvPr id="5" name="Immagine 3"/>
          <p:cNvPicPr/>
          <p:nvPr/>
        </p:nvPicPr>
        <p:blipFill>
          <a:blip r:embed="rId3">
            <a:extLst>
              <a:ext uri="{28A0092B-C50C-407E-A947-70E740481C1C}">
                <a14:useLocalDpi xmlns:a14="http://schemas.microsoft.com/office/drawing/2010/main" val="0"/>
              </a:ext>
            </a:extLst>
          </a:blip>
          <a:stretch>
            <a:fillRect/>
          </a:stretch>
        </p:blipFill>
        <p:spPr>
          <a:xfrm>
            <a:off x="611560" y="1347614"/>
            <a:ext cx="7848872" cy="3312368"/>
          </a:xfrm>
          <a:prstGeom prst="rect">
            <a:avLst/>
          </a:prstGeom>
        </p:spPr>
      </p:pic>
    </p:spTree>
    <p:extLst>
      <p:ext uri="{BB962C8B-B14F-4D97-AF65-F5344CB8AC3E}">
        <p14:creationId xmlns:p14="http://schemas.microsoft.com/office/powerpoint/2010/main" val="333354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1131590"/>
            <a:ext cx="8494503" cy="3383831"/>
          </a:xfrm>
        </p:spPr>
        <p:txBody>
          <a:bodyPr>
            <a:normAutofit fontScale="77500" lnSpcReduction="20000"/>
          </a:bodyPr>
          <a:lstStyle/>
          <a:p>
            <a:endParaRPr lang="en-US" sz="2200" cap="none" dirty="0" smtClean="0">
              <a:solidFill>
                <a:srgbClr val="0000FF"/>
              </a:solidFill>
            </a:endParaRPr>
          </a:p>
          <a:p>
            <a:pPr marL="342900" indent="-342900">
              <a:buClr>
                <a:srgbClr val="FF0000"/>
              </a:buClr>
              <a:buFont typeface="Wingdings" charset="2"/>
              <a:buChar char="²"/>
            </a:pPr>
            <a:r>
              <a:rPr lang="en-US" sz="3200" b="0" cap="none" dirty="0">
                <a:solidFill>
                  <a:schemeClr val="tx1"/>
                </a:solidFill>
              </a:rPr>
              <a:t>In our era of uncertainty anticipation serves the purpose of managing surprise and astonishment, reinforcing a culture of strategic </a:t>
            </a:r>
            <a:r>
              <a:rPr lang="en-US" sz="3200" b="0" cap="none" dirty="0" smtClean="0">
                <a:solidFill>
                  <a:schemeClr val="tx1"/>
                </a:solidFill>
              </a:rPr>
              <a:t>management, supporting </a:t>
            </a:r>
            <a:r>
              <a:rPr lang="en-US" sz="3200" b="0" cap="none" dirty="0">
                <a:solidFill>
                  <a:schemeClr val="tx1"/>
                </a:solidFill>
              </a:rPr>
              <a:t>and orienting change.</a:t>
            </a:r>
            <a:endParaRPr lang="en-HK" sz="3200" b="0" cap="none" dirty="0">
              <a:solidFill>
                <a:schemeClr val="tx1"/>
              </a:solidFill>
            </a:endParaRPr>
          </a:p>
          <a:p>
            <a:pPr marL="342900" indent="-342900">
              <a:buClr>
                <a:srgbClr val="FF0000"/>
              </a:buClr>
              <a:buFont typeface="Wingdings" charset="2"/>
              <a:buChar char="²"/>
            </a:pPr>
            <a:r>
              <a:rPr lang="en-US" sz="3200" b="0" cap="none" dirty="0">
                <a:solidFill>
                  <a:schemeClr val="tx1"/>
                </a:solidFill>
              </a:rPr>
              <a:t>Anticipating means combining quantitative and qualitative information, joining forces of all participants, integrating data and analyses and helping regain strength when crises hurt our potentialities.</a:t>
            </a:r>
            <a:endParaRPr lang="en-HK" sz="3200" b="0" cap="none" dirty="0">
              <a:solidFill>
                <a:schemeClr val="tx1"/>
              </a:solidFill>
            </a:endParaRPr>
          </a:p>
          <a:p>
            <a:endParaRPr lang="en-US" sz="2200" cap="none" dirty="0">
              <a:solidFill>
                <a:srgbClr val="0000FF"/>
              </a:solidFill>
            </a:endParaRPr>
          </a:p>
        </p:txBody>
      </p:sp>
      <p:sp>
        <p:nvSpPr>
          <p:cNvPr id="3" name="Slide Number Placeholder 2"/>
          <p:cNvSpPr>
            <a:spLocks noGrp="1"/>
          </p:cNvSpPr>
          <p:nvPr>
            <p:ph type="sldNum" sz="quarter" idx="12"/>
          </p:nvPr>
        </p:nvSpPr>
        <p:spPr/>
        <p:txBody>
          <a:bodyPr/>
          <a:lstStyle/>
          <a:p>
            <a:fld id="{4E406AB4-22D1-4ABB-99CF-8A54ADA954A2}" type="slidenum">
              <a:rPr lang="en-GB" smtClean="0"/>
              <a:t>5</a:t>
            </a:fld>
            <a:endParaRPr lang="en-GB" dirty="0"/>
          </a:p>
        </p:txBody>
      </p:sp>
      <p:sp>
        <p:nvSpPr>
          <p:cNvPr id="4" name="Title 3"/>
          <p:cNvSpPr>
            <a:spLocks noGrp="1"/>
          </p:cNvSpPr>
          <p:nvPr>
            <p:ph type="title"/>
          </p:nvPr>
        </p:nvSpPr>
        <p:spPr/>
        <p:txBody>
          <a:bodyPr>
            <a:normAutofit/>
          </a:bodyPr>
          <a:lstStyle/>
          <a:p>
            <a:r>
              <a:rPr lang="en-US" sz="2500" b="1" dirty="0" smtClean="0"/>
              <a:t>Shaping our future</a:t>
            </a:r>
            <a:endParaRPr lang="en-US" sz="2500" b="1" dirty="0"/>
          </a:p>
        </p:txBody>
      </p:sp>
    </p:spTree>
    <p:extLst>
      <p:ext uri="{BB962C8B-B14F-4D97-AF65-F5344CB8AC3E}">
        <p14:creationId xmlns:p14="http://schemas.microsoft.com/office/powerpoint/2010/main" val="2448492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123825"/>
            <a:ext cx="8429625" cy="7197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defRPr/>
            </a:pPr>
            <a:r>
              <a:rPr lang="en-US" b="1" cap="none" dirty="0" smtClean="0">
                <a:solidFill>
                  <a:srgbClr val="000000"/>
                </a:solidFill>
                <a:latin typeface="Montreal-DemiBold" charset="0"/>
              </a:rPr>
              <a:t>Real Time: how does it work? Data Model structured as</a:t>
            </a:r>
            <a:r>
              <a:rPr lang="mr-IN" b="1" cap="none" dirty="0" smtClean="0">
                <a:solidFill>
                  <a:srgbClr val="000000"/>
                </a:solidFill>
                <a:latin typeface="Montreal-DemiBold" charset="0"/>
              </a:rPr>
              <a:t>…</a:t>
            </a:r>
            <a:endParaRPr lang="en-US" b="1" cap="none" dirty="0">
              <a:solidFill>
                <a:srgbClr val="000000"/>
              </a:solidFill>
              <a:latin typeface="Montreal-DemiBold" charset="0"/>
              <a:cs typeface="+mj-cs"/>
            </a:endParaRPr>
          </a:p>
        </p:txBody>
      </p:sp>
      <p:sp>
        <p:nvSpPr>
          <p:cNvPr id="25603" name="Rectangle 3"/>
          <p:cNvSpPr>
            <a:spLocks noGrp="1" noChangeArrowheads="1"/>
          </p:cNvSpPr>
          <p:nvPr>
            <p:ph type="body" idx="1"/>
          </p:nvPr>
        </p:nvSpPr>
        <p:spPr bwMode="auto">
          <a:xfrm>
            <a:off x="323528" y="1131590"/>
            <a:ext cx="8574088" cy="3600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marL="457200" indent="-457200">
              <a:spcAft>
                <a:spcPts val="0"/>
              </a:spcAft>
              <a:buFont typeface="Wingdings" charset="2"/>
              <a:buChar char="ü"/>
              <a:defRPr/>
            </a:pPr>
            <a:r>
              <a:rPr lang="en-US" sz="2100" b="0" cap="none" dirty="0" smtClean="0">
                <a:solidFill>
                  <a:srgbClr val="000000"/>
                </a:solidFill>
                <a:latin typeface="Arial" charset="0"/>
              </a:rPr>
              <a:t>Web scraping: download page from site and extract meaningful data</a:t>
            </a:r>
          </a:p>
          <a:p>
            <a:pPr marL="457200" indent="-457200">
              <a:spcAft>
                <a:spcPts val="0"/>
              </a:spcAft>
              <a:buFont typeface="Wingdings" charset="2"/>
              <a:buChar char="ü"/>
              <a:defRPr/>
            </a:pPr>
            <a:r>
              <a:rPr lang="en-US" sz="2100" b="0" cap="none" dirty="0" smtClean="0">
                <a:solidFill>
                  <a:srgbClr val="000000"/>
                </a:solidFill>
                <a:latin typeface="Arial" charset="0"/>
              </a:rPr>
              <a:t>Structured data reconciliation</a:t>
            </a:r>
            <a:endParaRPr sz="2100" b="0" cap="none" dirty="0">
              <a:solidFill>
                <a:srgbClr val="000000"/>
              </a:solidFill>
              <a:latin typeface="Arial" charset="0"/>
              <a:cs typeface="+mn-cs"/>
            </a:endParaRPr>
          </a:p>
          <a:p>
            <a:pPr marL="457200" indent="-457200">
              <a:spcAft>
                <a:spcPts val="0"/>
              </a:spcAft>
              <a:buFont typeface="Wingdings" charset="2"/>
              <a:buChar char="ü"/>
              <a:defRPr/>
            </a:pPr>
            <a:r>
              <a:rPr lang="en-US" sz="2100" b="0" cap="none" dirty="0" smtClean="0">
                <a:solidFill>
                  <a:srgbClr val="000000"/>
                </a:solidFill>
                <a:latin typeface="Arial" charset="0"/>
                <a:cs typeface="+mn-cs"/>
              </a:rPr>
              <a:t>Detect and remove duplication</a:t>
            </a:r>
            <a:endParaRPr sz="1700" b="0" cap="none" dirty="0">
              <a:solidFill>
                <a:srgbClr val="000000"/>
              </a:solidFill>
              <a:latin typeface="Arial" charset="0"/>
              <a:cs typeface="+mn-cs"/>
            </a:endParaRPr>
          </a:p>
          <a:p>
            <a:pPr marL="457200" indent="-457200">
              <a:spcAft>
                <a:spcPts val="0"/>
              </a:spcAft>
              <a:buFont typeface="Wingdings" charset="2"/>
              <a:buChar char="ü"/>
              <a:defRPr/>
            </a:pPr>
            <a:r>
              <a:rPr lang="en-US" sz="2100" b="0" cap="none" dirty="0" smtClean="0">
                <a:solidFill>
                  <a:srgbClr val="000000"/>
                </a:solidFill>
                <a:latin typeface="Arial" charset="0"/>
              </a:rPr>
              <a:t>Text classification</a:t>
            </a:r>
            <a:endParaRPr sz="2100" b="0" cap="none" dirty="0" smtClean="0">
              <a:solidFill>
                <a:srgbClr val="000000"/>
              </a:solidFill>
              <a:latin typeface="Arial" charset="0"/>
              <a:cs typeface="+mn-cs"/>
            </a:endParaRPr>
          </a:p>
          <a:p>
            <a:pPr marL="457200" indent="-457200">
              <a:spcAft>
                <a:spcPts val="0"/>
              </a:spcAft>
              <a:buFont typeface="Wingdings" charset="2"/>
              <a:buChar char="ü"/>
              <a:defRPr/>
            </a:pPr>
            <a:r>
              <a:rPr lang="en-US" sz="2100" b="0" cap="none" dirty="0" smtClean="0">
                <a:solidFill>
                  <a:srgbClr val="000000"/>
                </a:solidFill>
                <a:latin typeface="Arial" charset="0"/>
              </a:rPr>
              <a:t>Skills extraction </a:t>
            </a:r>
            <a:r>
              <a:rPr lang="mr-IN" sz="2100" b="0" cap="none" dirty="0" smtClean="0">
                <a:solidFill>
                  <a:srgbClr val="000000"/>
                </a:solidFill>
                <a:latin typeface="Arial" charset="0"/>
              </a:rPr>
              <a:t>–</a:t>
            </a:r>
            <a:r>
              <a:rPr lang="en-US" sz="2100" b="0" cap="none" dirty="0" smtClean="0">
                <a:solidFill>
                  <a:srgbClr val="000000"/>
                </a:solidFill>
                <a:latin typeface="Arial" charset="0"/>
              </a:rPr>
              <a:t> </a:t>
            </a:r>
            <a:r>
              <a:rPr lang="en-US" sz="2100" b="0" u="sng" cap="none" dirty="0" smtClean="0">
                <a:solidFill>
                  <a:srgbClr val="000000"/>
                </a:solidFill>
                <a:latin typeface="Arial" charset="0"/>
              </a:rPr>
              <a:t>skill taxonomy</a:t>
            </a:r>
            <a:endParaRPr lang="en-US" sz="2100" b="0" u="sng" cap="none" dirty="0">
              <a:solidFill>
                <a:srgbClr val="000000"/>
              </a:solidFill>
              <a:latin typeface="Arial" charset="0"/>
            </a:endParaRPr>
          </a:p>
          <a:p>
            <a:pPr marL="457200" indent="-457200">
              <a:spcAft>
                <a:spcPts val="0"/>
              </a:spcAft>
              <a:buFont typeface="Wingdings" charset="2"/>
              <a:buChar char="ü"/>
              <a:defRPr/>
            </a:pPr>
            <a:r>
              <a:rPr lang="en-US" sz="2100" b="0" cap="none" dirty="0" smtClean="0">
                <a:solidFill>
                  <a:srgbClr val="000000"/>
                </a:solidFill>
                <a:latin typeface="Arial" charset="0"/>
              </a:rPr>
              <a:t>Skill </a:t>
            </a:r>
            <a:r>
              <a:rPr lang="en-US" sz="2100" b="0" u="sng" cap="none" dirty="0" smtClean="0">
                <a:solidFill>
                  <a:srgbClr val="000000"/>
                </a:solidFill>
                <a:latin typeface="Arial" charset="0"/>
              </a:rPr>
              <a:t>classification</a:t>
            </a:r>
            <a:endParaRPr sz="2100" b="0" u="sng" cap="none" dirty="0">
              <a:solidFill>
                <a:srgbClr val="000000"/>
              </a:solidFill>
              <a:latin typeface="Arial" charset="0"/>
            </a:endParaRPr>
          </a:p>
          <a:p>
            <a:pPr marL="457200" indent="-457200">
              <a:spcAft>
                <a:spcPts val="0"/>
              </a:spcAft>
              <a:buFont typeface="Wingdings" charset="2"/>
              <a:buChar char="ü"/>
              <a:defRPr/>
            </a:pPr>
            <a:r>
              <a:rPr lang="en-US" sz="2100" b="0" cap="none" dirty="0" smtClean="0">
                <a:solidFill>
                  <a:srgbClr val="000000"/>
                </a:solidFill>
                <a:latin typeface="Arial" charset="0"/>
              </a:rPr>
              <a:t>Identification of new skills</a:t>
            </a:r>
          </a:p>
        </p:txBody>
      </p:sp>
      <p:sp>
        <p:nvSpPr>
          <p:cNvPr id="5" name="Trapezoid 4"/>
          <p:cNvSpPr/>
          <p:nvPr/>
        </p:nvSpPr>
        <p:spPr>
          <a:xfrm>
            <a:off x="5724128" y="2139702"/>
            <a:ext cx="2520280" cy="1728192"/>
          </a:xfrm>
          <a:prstGeom prst="trapezoi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ISCO</a:t>
            </a:r>
          </a:p>
          <a:p>
            <a:pPr algn="ctr"/>
            <a:r>
              <a:rPr lang="en-US" b="1" dirty="0" smtClean="0">
                <a:solidFill>
                  <a:srgbClr val="FF0000"/>
                </a:solidFill>
              </a:rPr>
              <a:t>ESCO</a:t>
            </a:r>
          </a:p>
          <a:p>
            <a:pPr algn="ctr"/>
            <a:r>
              <a:rPr lang="en-US" dirty="0" smtClean="0"/>
              <a:t>O’NET</a:t>
            </a:r>
            <a:endParaRPr lang="en-US" dirty="0"/>
          </a:p>
        </p:txBody>
      </p:sp>
    </p:spTree>
    <p:extLst>
      <p:ext uri="{BB962C8B-B14F-4D97-AF65-F5344CB8AC3E}">
        <p14:creationId xmlns:p14="http://schemas.microsoft.com/office/powerpoint/2010/main" val="3230681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1000" fill="hold"/>
                                        <p:tgtEl>
                                          <p:spTgt spid="5"/>
                                        </p:tgtEl>
                                        <p:attrNameLst>
                                          <p:attrName>ppt_w</p:attrName>
                                        </p:attrNameLst>
                                      </p:cBhvr>
                                      <p:tavLst>
                                        <p:tav tm="0">
                                          <p:val>
                                            <p:fltVal val="0"/>
                                          </p:val>
                                        </p:tav>
                                        <p:tav tm="100000">
                                          <p:val>
                                            <p:strVal val="#ppt_w"/>
                                          </p:val>
                                        </p:tav>
                                      </p:tavLst>
                                    </p:anim>
                                    <p:anim calcmode="lin" valueType="num">
                                      <p:cBhvr>
                                        <p:cTn id="36" dur="1000" fill="hold"/>
                                        <p:tgtEl>
                                          <p:spTgt spid="5"/>
                                        </p:tgtEl>
                                        <p:attrNameLst>
                                          <p:attrName>ppt_h</p:attrName>
                                        </p:attrNameLst>
                                      </p:cBhvr>
                                      <p:tavLst>
                                        <p:tav tm="0">
                                          <p:val>
                                            <p:fltVal val="0"/>
                                          </p:val>
                                        </p:tav>
                                        <p:tav tm="100000">
                                          <p:val>
                                            <p:strVal val="#ppt_h"/>
                                          </p:val>
                                        </p:tav>
                                      </p:tavLst>
                                    </p:anim>
                                    <p:anim calcmode="lin" valueType="num">
                                      <p:cBhvr>
                                        <p:cTn id="37" dur="1000" fill="hold"/>
                                        <p:tgtEl>
                                          <p:spTgt spid="5"/>
                                        </p:tgtEl>
                                        <p:attrNameLst>
                                          <p:attrName>style.rotation</p:attrName>
                                        </p:attrNameLst>
                                      </p:cBhvr>
                                      <p:tavLst>
                                        <p:tav tm="0">
                                          <p:val>
                                            <p:fltVal val="90"/>
                                          </p:val>
                                        </p:tav>
                                        <p:tav tm="100000">
                                          <p:val>
                                            <p:fltVal val="0"/>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528" y="123479"/>
            <a:ext cx="7416824" cy="6480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b="1" cap="none" dirty="0" smtClean="0">
                <a:solidFill>
                  <a:srgbClr val="000000"/>
                </a:solidFill>
                <a:latin typeface="Montreal-DemiBold" charset="0"/>
              </a:rPr>
              <a:t>Big Data and LMI</a:t>
            </a:r>
            <a:r>
              <a:rPr lang="en-US" b="1" cap="none" dirty="0">
                <a:solidFill>
                  <a:srgbClr val="000000"/>
                </a:solidFill>
                <a:latin typeface="Montreal-DemiBold" charset="0"/>
              </a:rPr>
              <a:t>:</a:t>
            </a:r>
            <a:r>
              <a:rPr lang="en-US" b="1" cap="none" dirty="0" smtClean="0">
                <a:solidFill>
                  <a:srgbClr val="000000"/>
                </a:solidFill>
                <a:latin typeface="Montreal-DemiBold" charset="0"/>
              </a:rPr>
              <a:t> challenges</a:t>
            </a:r>
            <a:endParaRPr lang="en-US" b="1" cap="none" dirty="0">
              <a:solidFill>
                <a:srgbClr val="000000"/>
              </a:solidFill>
              <a:latin typeface="Montreal-DemiBold" charset="0"/>
              <a:cs typeface="+mj-cs"/>
            </a:endParaRPr>
          </a:p>
        </p:txBody>
      </p:sp>
      <p:sp>
        <p:nvSpPr>
          <p:cNvPr id="4" name="TextBox 3"/>
          <p:cNvSpPr txBox="1"/>
          <p:nvPr/>
        </p:nvSpPr>
        <p:spPr>
          <a:xfrm>
            <a:off x="3836181" y="2408018"/>
            <a:ext cx="184666" cy="369332"/>
          </a:xfrm>
          <a:prstGeom prst="rect">
            <a:avLst/>
          </a:prstGeom>
          <a:noFill/>
        </p:spPr>
        <p:txBody>
          <a:bodyPr wrap="none" rtlCol="0">
            <a:spAutoFit/>
          </a:bodyPr>
          <a:lstStyle/>
          <a:p>
            <a:endParaRPr lang="en-US" dirty="0"/>
          </a:p>
        </p:txBody>
      </p:sp>
      <p:sp>
        <p:nvSpPr>
          <p:cNvPr id="6" name="Content Placeholder 2"/>
          <p:cNvSpPr>
            <a:spLocks noGrp="1"/>
          </p:cNvSpPr>
          <p:nvPr>
            <p:ph idx="1"/>
          </p:nvPr>
        </p:nvSpPr>
        <p:spPr>
          <a:xfrm>
            <a:off x="611560" y="1203598"/>
            <a:ext cx="8136904" cy="3168352"/>
          </a:xfrm>
        </p:spPr>
        <p:txBody>
          <a:bodyPr>
            <a:normAutofit fontScale="85000" lnSpcReduction="20000"/>
          </a:bodyPr>
          <a:lstStyle/>
          <a:p>
            <a:pPr marL="457200" indent="-457200">
              <a:buFont typeface="Wingdings" charset="2"/>
              <a:buChar char="Ø"/>
              <a:defRPr/>
            </a:pPr>
            <a:r>
              <a:rPr lang="en-GB" altLang="en-US" sz="2800" b="0" cap="none" dirty="0" smtClean="0">
                <a:solidFill>
                  <a:srgbClr val="262626"/>
                </a:solidFill>
                <a:latin typeface="+mj-lt"/>
                <a:ea typeface="ＭＳ Ｐゴシック" pitchFamily="34" charset="-128"/>
              </a:rPr>
              <a:t>Over-representation vs. absence of sectors</a:t>
            </a:r>
          </a:p>
          <a:p>
            <a:pPr marL="457200" indent="-457200">
              <a:buFont typeface="Wingdings" charset="2"/>
              <a:buChar char="Ø"/>
              <a:defRPr/>
            </a:pPr>
            <a:r>
              <a:rPr lang="en-GB" altLang="en-US" sz="2800" b="0" cap="none" dirty="0" smtClean="0">
                <a:solidFill>
                  <a:srgbClr val="262626"/>
                </a:solidFill>
                <a:ea typeface="ＭＳ Ｐゴシック" pitchFamily="34" charset="-128"/>
              </a:rPr>
              <a:t>Occupational bias</a:t>
            </a:r>
            <a:r>
              <a:rPr lang="mr-IN" altLang="en-US" sz="2800" b="0" cap="none" dirty="0" smtClean="0">
                <a:solidFill>
                  <a:srgbClr val="262626"/>
                </a:solidFill>
                <a:ea typeface="ＭＳ Ｐゴシック" pitchFamily="34" charset="-128"/>
              </a:rPr>
              <a:t>…</a:t>
            </a:r>
            <a:r>
              <a:rPr lang="en-US" altLang="en-US" sz="2800" b="0" cap="none" dirty="0" smtClean="0">
                <a:solidFill>
                  <a:srgbClr val="262626"/>
                </a:solidFill>
                <a:ea typeface="ＭＳ Ｐゴシック" pitchFamily="34" charset="-128"/>
              </a:rPr>
              <a:t>Web job vacancies</a:t>
            </a:r>
            <a:endParaRPr lang="en-GB" altLang="en-US" sz="2800" b="0" cap="none" dirty="0" smtClean="0">
              <a:solidFill>
                <a:srgbClr val="262626"/>
              </a:solidFill>
              <a:latin typeface="+mj-lt"/>
              <a:ea typeface="ＭＳ Ｐゴシック" pitchFamily="34" charset="-128"/>
            </a:endParaRPr>
          </a:p>
          <a:p>
            <a:pPr marL="457200" indent="-457200">
              <a:buFont typeface="Wingdings" charset="2"/>
              <a:buChar char="Ø"/>
              <a:defRPr/>
            </a:pPr>
            <a:r>
              <a:rPr lang="en-GB" altLang="en-US" sz="2800" b="0" cap="none" dirty="0" smtClean="0">
                <a:solidFill>
                  <a:srgbClr val="262626"/>
                </a:solidFill>
                <a:latin typeface="+mj-lt"/>
                <a:ea typeface="ＭＳ Ｐゴシック" pitchFamily="34" charset="-128"/>
              </a:rPr>
              <a:t>Digital divide across countries and regions</a:t>
            </a:r>
          </a:p>
          <a:p>
            <a:pPr marL="457200" indent="-457200">
              <a:buFont typeface="Wingdings" charset="2"/>
              <a:buChar char="Ø"/>
              <a:defRPr/>
            </a:pPr>
            <a:r>
              <a:rPr lang="en-GB" sz="2800" b="0" cap="none" dirty="0">
                <a:solidFill>
                  <a:srgbClr val="262626"/>
                </a:solidFill>
                <a:latin typeface="+mj-lt"/>
                <a:ea typeface="ＭＳ Ｐゴシック" pitchFamily="34" charset="-128"/>
              </a:rPr>
              <a:t>Instant and big volume of information</a:t>
            </a:r>
            <a:r>
              <a:rPr lang="en-GB" sz="2800" b="0" cap="none" dirty="0" smtClean="0">
                <a:solidFill>
                  <a:srgbClr val="262626"/>
                </a:solidFill>
                <a:latin typeface="+mj-lt"/>
                <a:ea typeface="ＭＳ Ｐゴシック" pitchFamily="34" charset="-128"/>
              </a:rPr>
              <a:t>…information </a:t>
            </a:r>
            <a:r>
              <a:rPr lang="en-GB" sz="2800" b="0" cap="none" dirty="0">
                <a:solidFill>
                  <a:srgbClr val="262626"/>
                </a:solidFill>
                <a:latin typeface="+mj-lt"/>
                <a:ea typeface="ＭＳ Ｐゴシック" pitchFamily="34" charset="-128"/>
              </a:rPr>
              <a:t>is unstructured and </a:t>
            </a:r>
            <a:r>
              <a:rPr lang="en-GB" sz="2800" b="0" cap="none" dirty="0" smtClean="0">
                <a:solidFill>
                  <a:srgbClr val="262626"/>
                </a:solidFill>
                <a:latin typeface="+mj-lt"/>
                <a:ea typeface="ＭＳ Ｐゴシック" pitchFamily="34" charset="-128"/>
              </a:rPr>
              <a:t>imperfect.</a:t>
            </a:r>
          </a:p>
          <a:p>
            <a:pPr marL="457200" indent="-457200">
              <a:buFont typeface="Wingdings" charset="2"/>
              <a:buChar char="Ø"/>
              <a:defRPr/>
            </a:pPr>
            <a:r>
              <a:rPr lang="en-GB" sz="2800" b="0" cap="none" dirty="0" smtClean="0">
                <a:solidFill>
                  <a:srgbClr val="262626"/>
                </a:solidFill>
                <a:latin typeface="+mj-lt"/>
                <a:ea typeface="ＭＳ Ｐゴシック" pitchFamily="34" charset="-128"/>
              </a:rPr>
              <a:t>Relatively </a:t>
            </a:r>
            <a:r>
              <a:rPr lang="en-GB" sz="2800" b="0" cap="none" dirty="0">
                <a:solidFill>
                  <a:srgbClr val="262626"/>
                </a:solidFill>
                <a:latin typeface="+mj-lt"/>
                <a:ea typeface="ＭＳ Ｐゴシック" pitchFamily="34" charset="-128"/>
              </a:rPr>
              <a:t>low running costs</a:t>
            </a:r>
            <a:r>
              <a:rPr lang="en-GB" sz="2800" b="0" cap="none" dirty="0" smtClean="0">
                <a:solidFill>
                  <a:srgbClr val="262626"/>
                </a:solidFill>
                <a:latin typeface="+mj-lt"/>
                <a:ea typeface="ＭＳ Ｐゴシック" pitchFamily="34" charset="-128"/>
              </a:rPr>
              <a:t>…costs </a:t>
            </a:r>
            <a:r>
              <a:rPr lang="en-GB" sz="2800" b="0" cap="none" dirty="0">
                <a:solidFill>
                  <a:srgbClr val="262626"/>
                </a:solidFill>
                <a:latin typeface="+mj-lt"/>
                <a:ea typeface="ＭＳ Ｐゴシック" pitchFamily="34" charset="-128"/>
              </a:rPr>
              <a:t>for cleaning the information &amp; noise. </a:t>
            </a:r>
            <a:endParaRPr lang="en-GB" sz="2800" b="0" cap="none" dirty="0" smtClean="0">
              <a:solidFill>
                <a:srgbClr val="262626"/>
              </a:solidFill>
              <a:latin typeface="+mj-lt"/>
              <a:ea typeface="ＭＳ Ｐゴシック" pitchFamily="34" charset="-128"/>
            </a:endParaRPr>
          </a:p>
          <a:p>
            <a:pPr marL="457200" indent="-457200">
              <a:buFont typeface="Wingdings" charset="2"/>
              <a:buChar char="Ø"/>
              <a:defRPr/>
            </a:pPr>
            <a:r>
              <a:rPr lang="en-GB" sz="2800" b="0" cap="none" dirty="0" smtClean="0">
                <a:solidFill>
                  <a:srgbClr val="262626"/>
                </a:solidFill>
                <a:latin typeface="+mj-lt"/>
                <a:ea typeface="ＭＳ Ｐゴシック" pitchFamily="34" charset="-128"/>
              </a:rPr>
              <a:t>GDPR</a:t>
            </a:r>
            <a:r>
              <a:rPr lang="mr-IN" sz="2800" b="0" cap="none" dirty="0" smtClean="0">
                <a:solidFill>
                  <a:srgbClr val="262626"/>
                </a:solidFill>
                <a:latin typeface="+mj-lt"/>
                <a:ea typeface="ＭＳ Ｐゴシック" pitchFamily="34" charset="-128"/>
              </a:rPr>
              <a:t>…</a:t>
            </a:r>
            <a:endParaRPr lang="en-GB" sz="2800" b="0" cap="none" dirty="0" smtClean="0">
              <a:solidFill>
                <a:srgbClr val="262626"/>
              </a:solidFill>
              <a:latin typeface="+mj-lt"/>
              <a:ea typeface="ＭＳ Ｐゴシック" pitchFamily="34" charset="-128"/>
            </a:endParaRPr>
          </a:p>
          <a:p>
            <a:pPr>
              <a:defRPr/>
            </a:pPr>
            <a:endParaRPr lang="en-GB" altLang="en-US" sz="2800" b="0" cap="none" dirty="0" smtClean="0">
              <a:solidFill>
                <a:srgbClr val="262626"/>
              </a:solidFill>
              <a:latin typeface="+mj-lt"/>
              <a:ea typeface="ＭＳ Ｐゴシック" pitchFamily="34" charset="-128"/>
            </a:endParaRPr>
          </a:p>
        </p:txBody>
      </p:sp>
    </p:spTree>
    <p:extLst>
      <p:ext uri="{BB962C8B-B14F-4D97-AF65-F5344CB8AC3E}">
        <p14:creationId xmlns:p14="http://schemas.microsoft.com/office/powerpoint/2010/main" val="410086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123825"/>
            <a:ext cx="8429625" cy="791741"/>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endParaRPr lang="en-US" b="1" cap="none" dirty="0">
              <a:solidFill>
                <a:srgbClr val="000000"/>
              </a:solidFill>
              <a:latin typeface="Montreal-DemiBold" charset="0"/>
              <a:cs typeface="+mj-cs"/>
            </a:endParaRPr>
          </a:p>
        </p:txBody>
      </p:sp>
      <p:pic>
        <p:nvPicPr>
          <p:cNvPr id="3" name="Picture 2"/>
          <p:cNvPicPr>
            <a:picLocks noChangeAspect="1"/>
          </p:cNvPicPr>
          <p:nvPr/>
        </p:nvPicPr>
        <p:blipFill>
          <a:blip r:embed="rId2"/>
          <a:stretch>
            <a:fillRect/>
          </a:stretch>
        </p:blipFill>
        <p:spPr>
          <a:xfrm>
            <a:off x="0" y="6745"/>
            <a:ext cx="9036496" cy="5013277"/>
          </a:xfrm>
          <a:prstGeom prst="rect">
            <a:avLst/>
          </a:prstGeom>
        </p:spPr>
      </p:pic>
      <p:sp>
        <p:nvSpPr>
          <p:cNvPr id="2" name="TextBox 1"/>
          <p:cNvSpPr txBox="1"/>
          <p:nvPr/>
        </p:nvSpPr>
        <p:spPr>
          <a:xfrm>
            <a:off x="0" y="4659982"/>
            <a:ext cx="4932040"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smtClean="0"/>
              <a:t>Pilot phase: CZ</a:t>
            </a:r>
            <a:r>
              <a:rPr lang="en-US" dirty="0"/>
              <a:t>, DE, IE, IT, </a:t>
            </a:r>
            <a:r>
              <a:rPr lang="en-US" dirty="0" smtClean="0"/>
              <a:t>UK + all 28 EU MS</a:t>
            </a:r>
            <a:endParaRPr lang="en-US" dirty="0"/>
          </a:p>
        </p:txBody>
      </p:sp>
    </p:spTree>
    <p:extLst>
      <p:ext uri="{BB962C8B-B14F-4D97-AF65-F5344CB8AC3E}">
        <p14:creationId xmlns:p14="http://schemas.microsoft.com/office/powerpoint/2010/main" val="2031326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53</a:t>
            </a:fld>
            <a:endParaRPr lang="en-GB"/>
          </a:p>
        </p:txBody>
      </p:sp>
      <p:sp>
        <p:nvSpPr>
          <p:cNvPr id="7" name="Content Placeholder 6"/>
          <p:cNvSpPr>
            <a:spLocks noGrp="1"/>
          </p:cNvSpPr>
          <p:nvPr>
            <p:ph idx="1"/>
          </p:nvPr>
        </p:nvSpPr>
        <p:spPr>
          <a:xfrm>
            <a:off x="323528" y="1347614"/>
            <a:ext cx="8352605" cy="1872208"/>
          </a:xfrm>
        </p:spPr>
        <p:txBody>
          <a:bodyPr>
            <a:normAutofit lnSpcReduction="10000"/>
          </a:bodyPr>
          <a:lstStyle/>
          <a:p>
            <a:endParaRPr lang="en-GB" sz="1400" cap="none" dirty="0"/>
          </a:p>
          <a:p>
            <a:endParaRPr lang="en-US" sz="1400" cap="none" dirty="0" smtClean="0"/>
          </a:p>
          <a:p>
            <a:pPr algn="ctr"/>
            <a:r>
              <a:rPr lang="en-US" sz="3500" cap="none" dirty="0" smtClean="0">
                <a:solidFill>
                  <a:srgbClr val="000000"/>
                </a:solidFill>
              </a:rPr>
              <a:t>You are not alone: </a:t>
            </a:r>
          </a:p>
          <a:p>
            <a:pPr algn="ctr"/>
            <a:r>
              <a:rPr lang="en-US" sz="3500" cap="none" dirty="0" smtClean="0">
                <a:solidFill>
                  <a:srgbClr val="000000"/>
                </a:solidFill>
              </a:rPr>
              <a:t>Sources and networks</a:t>
            </a:r>
          </a:p>
        </p:txBody>
      </p:sp>
    </p:spTree>
    <p:extLst>
      <p:ext uri="{BB962C8B-B14F-4D97-AF65-F5344CB8AC3E}">
        <p14:creationId xmlns:p14="http://schemas.microsoft.com/office/powerpoint/2010/main" val="101691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ChangeArrowheads="1"/>
          </p:cNvSpPr>
          <p:nvPr>
            <p:ph type="title"/>
          </p:nvPr>
        </p:nvSpPr>
        <p:spPr bwMode="auto">
          <a:xfrm>
            <a:off x="319088" y="206375"/>
            <a:ext cx="8429625" cy="555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r>
              <a:rPr lang="en-US" b="1" cap="none">
                <a:solidFill>
                  <a:srgbClr val="C81524"/>
                </a:solidFill>
                <a:latin typeface="Montreal-DemiBold" charset="0"/>
              </a:rPr>
              <a:t>Methodological Guides: ETF-ILO-CEDEFOP</a:t>
            </a:r>
          </a:p>
        </p:txBody>
      </p:sp>
      <p:sp>
        <p:nvSpPr>
          <p:cNvPr id="24579" name="Rectangle 3"/>
          <p:cNvSpPr>
            <a:spLocks noGrp="1" noChangeArrowheads="1"/>
          </p:cNvSpPr>
          <p:nvPr>
            <p:ph type="body" idx="1"/>
          </p:nvPr>
        </p:nvSpPr>
        <p:spPr bwMode="auto">
          <a:xfrm>
            <a:off x="323528" y="1347614"/>
            <a:ext cx="8429625" cy="3168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342900" indent="-342900">
              <a:spcAft>
                <a:spcPts val="600"/>
              </a:spcAft>
              <a:buFont typeface="Arial"/>
              <a:buChar char="•"/>
            </a:pPr>
            <a:r>
              <a:rPr sz="2500" b="0" cap="none" dirty="0">
                <a:solidFill>
                  <a:schemeClr val="tx1"/>
                </a:solidFill>
                <a:latin typeface="Arial" charset="0"/>
              </a:rPr>
              <a:t>A set of 6 methodological guides developed in cooperation with </a:t>
            </a:r>
            <a:r>
              <a:rPr sz="2500" b="0" u="sng" cap="none" dirty="0">
                <a:solidFill>
                  <a:srgbClr val="FF0000"/>
                </a:solidFill>
                <a:latin typeface="Arial" charset="0"/>
              </a:rPr>
              <a:t>CEDEFOP and ILO </a:t>
            </a:r>
            <a:r>
              <a:rPr sz="2500" b="0" cap="none" dirty="0" smtClean="0">
                <a:solidFill>
                  <a:schemeClr val="tx1"/>
                </a:solidFill>
                <a:latin typeface="Arial" charset="0"/>
              </a:rPr>
              <a:t>(</a:t>
            </a:r>
            <a:r>
              <a:rPr lang="en-US" sz="2500" b="0" cap="none" dirty="0" smtClean="0">
                <a:solidFill>
                  <a:schemeClr val="tx1"/>
                </a:solidFill>
                <a:latin typeface="Arial" charset="0"/>
              </a:rPr>
              <a:t>all</a:t>
            </a:r>
            <a:r>
              <a:rPr sz="2500" b="0" cap="none" dirty="0" smtClean="0">
                <a:solidFill>
                  <a:schemeClr val="tx1"/>
                </a:solidFill>
                <a:latin typeface="Arial" charset="0"/>
              </a:rPr>
              <a:t> </a:t>
            </a:r>
            <a:r>
              <a:rPr sz="2500" b="0" cap="none" dirty="0">
                <a:solidFill>
                  <a:schemeClr val="tx1"/>
                </a:solidFill>
                <a:latin typeface="Arial" charset="0"/>
              </a:rPr>
              <a:t>published)</a:t>
            </a:r>
          </a:p>
          <a:p>
            <a:pPr marL="342900" indent="-342900">
              <a:spcAft>
                <a:spcPts val="600"/>
              </a:spcAft>
              <a:buFont typeface="Arial"/>
              <a:buChar char="•"/>
            </a:pPr>
            <a:r>
              <a:rPr sz="2500" b="0" cap="none" dirty="0">
                <a:solidFill>
                  <a:schemeClr val="tx1"/>
                </a:solidFill>
                <a:latin typeface="Arial" charset="0"/>
              </a:rPr>
              <a:t>Better understanding of matching and anticipation processes and methodologies </a:t>
            </a:r>
          </a:p>
          <a:p>
            <a:pPr marL="342900" indent="-342900">
              <a:spcAft>
                <a:spcPts val="600"/>
              </a:spcAft>
              <a:buFont typeface="Arial"/>
              <a:buChar char="•"/>
            </a:pPr>
            <a:r>
              <a:rPr sz="2500" b="0" cap="none" dirty="0">
                <a:solidFill>
                  <a:schemeClr val="tx1"/>
                </a:solidFill>
                <a:latin typeface="Arial" charset="0"/>
              </a:rPr>
              <a:t>Dissemination and integration of thematic work in ETF partner countries’ activities</a:t>
            </a:r>
          </a:p>
        </p:txBody>
      </p:sp>
    </p:spTree>
    <p:extLst>
      <p:ext uri="{BB962C8B-B14F-4D97-AF65-F5344CB8AC3E}">
        <p14:creationId xmlns:p14="http://schemas.microsoft.com/office/powerpoint/2010/main" val="3586967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p:tgtEl>
                                          <p:spTgt spid="24579">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4579">
                                            <p:txEl>
                                              <p:pRg st="0" end="0"/>
                                            </p:txEl>
                                          </p:spTgt>
                                        </p:tgtEl>
                                      </p:cBhvr>
                                    </p:animEffect>
                                  </p:childTnLst>
                                </p:cTn>
                              </p:par>
                            </p:childTnLst>
                          </p:cTn>
                        </p:par>
                      </p:childTnLst>
                    </p:cTn>
                  </p:par>
                  <p:par>
                    <p:cTn id="9" fill="hold" nodeType="clickPar">
                      <p:stCondLst>
                        <p:cond delay="indefinite"/>
                      </p:stCondLst>
                      <p:childTnLst>
                        <p:par>
                          <p:cTn id="10" fill="hold" nodeType="withGroup">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p:tgtEl>
                                          <p:spTgt spid="24579">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457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24579">
                                            <p:txEl>
                                              <p:pRg st="2" end="2"/>
                                            </p:txEl>
                                          </p:spTgt>
                                        </p:tgtEl>
                                        <p:attrNameLst>
                                          <p:attrName>style.visibility</p:attrName>
                                        </p:attrNameLst>
                                      </p:cBhvr>
                                      <p:to>
                                        <p:strVal val="visible"/>
                                      </p:to>
                                    </p:set>
                                    <p:anim calcmode="lin" valueType="num">
                                      <p:cBhvr additive="base">
                                        <p:cTn id="19" dur="500"/>
                                        <p:tgtEl>
                                          <p:spTgt spid="24579">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45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528" y="195486"/>
            <a:ext cx="8429625" cy="6477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b="1" cap="none" dirty="0" smtClean="0">
                <a:solidFill>
                  <a:srgbClr val="000000"/>
                </a:solidFill>
                <a:latin typeface="Montreal-DemiBold" charset="0"/>
                <a:cs typeface="+mj-cs"/>
              </a:rPr>
              <a:t>6 Methodological guides and 7 technical notes</a:t>
            </a:r>
            <a:endParaRPr lang="en-US" b="1" cap="none" dirty="0">
              <a:solidFill>
                <a:srgbClr val="000000"/>
              </a:solidFill>
              <a:latin typeface="Montreal-DemiBold" charset="0"/>
              <a:cs typeface="+mj-cs"/>
            </a:endParaRPr>
          </a:p>
        </p:txBody>
      </p:sp>
      <p:sp>
        <p:nvSpPr>
          <p:cNvPr id="25603" name="Rectangle 3"/>
          <p:cNvSpPr>
            <a:spLocks noGrp="1" noChangeArrowheads="1"/>
          </p:cNvSpPr>
          <p:nvPr>
            <p:ph type="body" idx="1"/>
          </p:nvPr>
        </p:nvSpPr>
        <p:spPr bwMode="auto">
          <a:xfrm>
            <a:off x="251520" y="1059582"/>
            <a:ext cx="3816424" cy="3672408"/>
          </a:xfrm>
          <a:extLst/>
        </p:spPr>
        <p:style>
          <a:lnRef idx="1">
            <a:schemeClr val="accent4"/>
          </a:lnRef>
          <a:fillRef idx="2">
            <a:schemeClr val="accent4"/>
          </a:fillRef>
          <a:effectRef idx="1">
            <a:schemeClr val="accent4"/>
          </a:effectRef>
          <a:fontRef idx="minor">
            <a:schemeClr val="dk1"/>
          </a:fontRef>
        </p:style>
        <p:txBody>
          <a:bodyPr wrap="square" numCol="1" anchor="t" anchorCtr="0" compatLnSpc="1">
            <a:prstTxWarp prst="textNoShape">
              <a:avLst/>
            </a:prstTxWarp>
            <a:noAutofit/>
          </a:bodyPr>
          <a:lstStyle/>
          <a:p>
            <a:pPr marL="457200" indent="-457200">
              <a:buFont typeface="+mj-lt"/>
              <a:buAutoNum type="arabicPeriod"/>
              <a:defRPr/>
            </a:pPr>
            <a:r>
              <a:rPr sz="1700" b="0" cap="none" dirty="0" smtClean="0">
                <a:solidFill>
                  <a:srgbClr val="000000"/>
                </a:solidFill>
                <a:latin typeface="Arial" charset="0"/>
              </a:rPr>
              <a:t>Using LM information </a:t>
            </a:r>
          </a:p>
          <a:p>
            <a:pPr marL="457200" indent="-457200">
              <a:buFont typeface="+mj-lt"/>
              <a:buAutoNum type="arabicPeriod"/>
              <a:defRPr/>
            </a:pPr>
            <a:r>
              <a:rPr sz="1700" b="0" cap="none" dirty="0" smtClean="0">
                <a:solidFill>
                  <a:srgbClr val="000000"/>
                </a:solidFill>
                <a:latin typeface="Arial" charset="0"/>
              </a:rPr>
              <a:t>Developing </a:t>
            </a:r>
            <a:r>
              <a:rPr sz="1700" b="0" cap="none" dirty="0">
                <a:solidFill>
                  <a:srgbClr val="000000"/>
                </a:solidFill>
                <a:latin typeface="Arial" charset="0"/>
              </a:rPr>
              <a:t>skills foresights, scenarios and </a:t>
            </a:r>
            <a:r>
              <a:rPr sz="1700" b="0" cap="none" dirty="0" smtClean="0">
                <a:solidFill>
                  <a:srgbClr val="000000"/>
                </a:solidFill>
                <a:latin typeface="Arial" charset="0"/>
              </a:rPr>
              <a:t>forecasts </a:t>
            </a:r>
            <a:endParaRPr lang="en-US" sz="1700" b="0" cap="none" dirty="0" smtClean="0">
              <a:solidFill>
                <a:srgbClr val="000000"/>
              </a:solidFill>
              <a:latin typeface="Arial" charset="0"/>
            </a:endParaRPr>
          </a:p>
          <a:p>
            <a:pPr marL="457200" indent="-457200">
              <a:buFont typeface="+mj-lt"/>
              <a:buAutoNum type="arabicPeriod"/>
              <a:defRPr/>
            </a:pPr>
            <a:r>
              <a:rPr sz="1700" b="0" cap="none" dirty="0" smtClean="0">
                <a:solidFill>
                  <a:srgbClr val="000000"/>
                </a:solidFill>
                <a:latin typeface="Arial" charset="0"/>
              </a:rPr>
              <a:t>Working at sector level </a:t>
            </a:r>
          </a:p>
          <a:p>
            <a:pPr marL="457200" indent="-457200">
              <a:buFont typeface="+mj-lt"/>
              <a:buAutoNum type="arabicPeriod"/>
              <a:defRPr/>
            </a:pPr>
            <a:r>
              <a:rPr sz="1700" b="0" cap="none" dirty="0" smtClean="0">
                <a:solidFill>
                  <a:srgbClr val="000000"/>
                </a:solidFill>
                <a:latin typeface="Arial" charset="0"/>
              </a:rPr>
              <a:t>The role </a:t>
            </a:r>
            <a:r>
              <a:rPr sz="1700" b="0" cap="none" dirty="0">
                <a:solidFill>
                  <a:srgbClr val="000000"/>
                </a:solidFill>
                <a:latin typeface="Arial" charset="0"/>
              </a:rPr>
              <a:t>of employment service </a:t>
            </a:r>
            <a:r>
              <a:rPr sz="1700" b="0" cap="none" dirty="0" smtClean="0">
                <a:solidFill>
                  <a:srgbClr val="000000"/>
                </a:solidFill>
                <a:latin typeface="Arial" charset="0"/>
              </a:rPr>
              <a:t>providers</a:t>
            </a:r>
            <a:endParaRPr sz="1700" b="0" cap="none" dirty="0">
              <a:solidFill>
                <a:srgbClr val="000000"/>
              </a:solidFill>
              <a:latin typeface="Arial" charset="0"/>
            </a:endParaRPr>
          </a:p>
          <a:p>
            <a:pPr marL="457200" indent="-457200">
              <a:buFont typeface="+mj-lt"/>
              <a:buAutoNum type="arabicPeriod"/>
              <a:defRPr/>
            </a:pPr>
            <a:r>
              <a:rPr sz="1700" b="0" cap="none" dirty="0" smtClean="0">
                <a:solidFill>
                  <a:srgbClr val="000000"/>
                </a:solidFill>
                <a:latin typeface="Arial" charset="0"/>
              </a:rPr>
              <a:t>Developing </a:t>
            </a:r>
            <a:r>
              <a:rPr sz="1700" b="0" cap="none" dirty="0">
                <a:solidFill>
                  <a:srgbClr val="000000"/>
                </a:solidFill>
                <a:latin typeface="Arial" charset="0"/>
              </a:rPr>
              <a:t>and </a:t>
            </a:r>
            <a:r>
              <a:rPr sz="1700" b="0" cap="none" dirty="0" smtClean="0">
                <a:solidFill>
                  <a:srgbClr val="000000"/>
                </a:solidFill>
                <a:latin typeface="Arial" charset="0"/>
              </a:rPr>
              <a:t>running </a:t>
            </a:r>
            <a:r>
              <a:rPr sz="1700" b="0" cap="none" dirty="0">
                <a:solidFill>
                  <a:srgbClr val="000000"/>
                </a:solidFill>
                <a:latin typeface="Arial" charset="0"/>
              </a:rPr>
              <a:t>an establishment skills </a:t>
            </a:r>
            <a:r>
              <a:rPr sz="1700" b="0" cap="none" dirty="0" smtClean="0">
                <a:solidFill>
                  <a:srgbClr val="000000"/>
                </a:solidFill>
                <a:latin typeface="Arial" charset="0"/>
              </a:rPr>
              <a:t>survey (not </a:t>
            </a:r>
            <a:r>
              <a:rPr lang="en-US" sz="1700" b="0" cap="none" dirty="0" smtClean="0">
                <a:solidFill>
                  <a:srgbClr val="000000"/>
                </a:solidFill>
                <a:latin typeface="Arial" charset="0"/>
              </a:rPr>
              <a:t>yet </a:t>
            </a:r>
            <a:r>
              <a:rPr sz="1700" b="0" cap="none" dirty="0" smtClean="0">
                <a:solidFill>
                  <a:srgbClr val="000000"/>
                </a:solidFill>
                <a:latin typeface="Arial" charset="0"/>
              </a:rPr>
              <a:t>published)</a:t>
            </a:r>
            <a:endParaRPr sz="1700" b="0" cap="none" dirty="0">
              <a:solidFill>
                <a:srgbClr val="000000"/>
              </a:solidFill>
              <a:latin typeface="Arial" charset="0"/>
            </a:endParaRPr>
          </a:p>
          <a:p>
            <a:pPr marL="457200" indent="-457200">
              <a:buFont typeface="+mj-lt"/>
              <a:buAutoNum type="arabicPeriod"/>
              <a:defRPr/>
            </a:pPr>
            <a:r>
              <a:rPr sz="1700" b="0" cap="none" dirty="0" smtClean="0">
                <a:solidFill>
                  <a:srgbClr val="000000"/>
                </a:solidFill>
                <a:latin typeface="Arial" charset="0"/>
              </a:rPr>
              <a:t>Carrying out </a:t>
            </a:r>
            <a:r>
              <a:rPr sz="1700" b="0" cap="none" dirty="0">
                <a:solidFill>
                  <a:srgbClr val="000000"/>
                </a:solidFill>
                <a:latin typeface="Arial" charset="0"/>
              </a:rPr>
              <a:t>tracer </a:t>
            </a:r>
            <a:r>
              <a:rPr sz="1700" b="0" cap="none" dirty="0" smtClean="0">
                <a:solidFill>
                  <a:srgbClr val="000000"/>
                </a:solidFill>
                <a:latin typeface="Arial" charset="0"/>
              </a:rPr>
              <a:t>studies (graduates</a:t>
            </a:r>
            <a:r>
              <a:rPr lang="en-US" sz="1700" b="0" cap="none" dirty="0" smtClean="0">
                <a:solidFill>
                  <a:srgbClr val="000000"/>
                </a:solidFill>
                <a:latin typeface="Arial" charset="0"/>
              </a:rPr>
              <a:t>)</a:t>
            </a:r>
          </a:p>
          <a:p>
            <a:pPr>
              <a:defRPr/>
            </a:pPr>
            <a:endParaRPr lang="en-US" sz="1700" b="0" cap="none" dirty="0" smtClean="0">
              <a:solidFill>
                <a:srgbClr val="000000"/>
              </a:solidFill>
              <a:latin typeface="Arial" charset="0"/>
            </a:endParaRPr>
          </a:p>
          <a:p>
            <a:pPr>
              <a:defRPr/>
            </a:pPr>
            <a:endParaRPr lang="en-US" sz="1700" b="0" cap="none" dirty="0" smtClean="0">
              <a:solidFill>
                <a:srgbClr val="000000"/>
              </a:solidFill>
              <a:latin typeface="Arial" charset="0"/>
            </a:endParaRPr>
          </a:p>
        </p:txBody>
      </p:sp>
      <p:pic>
        <p:nvPicPr>
          <p:cNvPr id="2" name="Picture 1"/>
          <p:cNvPicPr>
            <a:picLocks noChangeAspect="1"/>
          </p:cNvPicPr>
          <p:nvPr/>
        </p:nvPicPr>
        <p:blipFill>
          <a:blip r:embed="rId2"/>
          <a:stretch>
            <a:fillRect/>
          </a:stretch>
        </p:blipFill>
        <p:spPr>
          <a:xfrm rot="625705">
            <a:off x="7212588" y="905722"/>
            <a:ext cx="1703232" cy="2418589"/>
          </a:xfrm>
          <a:prstGeom prst="rect">
            <a:avLst/>
          </a:prstGeom>
        </p:spPr>
      </p:pic>
      <p:pic>
        <p:nvPicPr>
          <p:cNvPr id="3" name="Picture 2"/>
          <p:cNvPicPr>
            <a:picLocks noChangeAspect="1"/>
          </p:cNvPicPr>
          <p:nvPr/>
        </p:nvPicPr>
        <p:blipFill>
          <a:blip r:embed="rId3"/>
          <a:stretch>
            <a:fillRect/>
          </a:stretch>
        </p:blipFill>
        <p:spPr>
          <a:xfrm rot="588802">
            <a:off x="3897203" y="1176205"/>
            <a:ext cx="1570776" cy="2356164"/>
          </a:xfrm>
          <a:prstGeom prst="rect">
            <a:avLst/>
          </a:prstGeom>
        </p:spPr>
      </p:pic>
      <p:pic>
        <p:nvPicPr>
          <p:cNvPr id="5" name="Picture 4"/>
          <p:cNvPicPr>
            <a:picLocks noChangeAspect="1"/>
          </p:cNvPicPr>
          <p:nvPr/>
        </p:nvPicPr>
        <p:blipFill>
          <a:blip r:embed="rId4"/>
          <a:stretch>
            <a:fillRect/>
          </a:stretch>
        </p:blipFill>
        <p:spPr>
          <a:xfrm rot="21259438">
            <a:off x="6034582" y="1483677"/>
            <a:ext cx="1393384" cy="1978606"/>
          </a:xfrm>
          <a:prstGeom prst="rect">
            <a:avLst/>
          </a:prstGeom>
        </p:spPr>
      </p:pic>
      <p:pic>
        <p:nvPicPr>
          <p:cNvPr id="6" name="Picture 5"/>
          <p:cNvPicPr>
            <a:picLocks noChangeAspect="1"/>
          </p:cNvPicPr>
          <p:nvPr/>
        </p:nvPicPr>
        <p:blipFill>
          <a:blip r:embed="rId5"/>
          <a:stretch>
            <a:fillRect/>
          </a:stretch>
        </p:blipFill>
        <p:spPr>
          <a:xfrm rot="883902">
            <a:off x="7740352" y="3147813"/>
            <a:ext cx="1240532" cy="1761555"/>
          </a:xfrm>
          <a:prstGeom prst="rect">
            <a:avLst/>
          </a:prstGeom>
        </p:spPr>
      </p:pic>
      <p:pic>
        <p:nvPicPr>
          <p:cNvPr id="7" name="Picture 6"/>
          <p:cNvPicPr>
            <a:picLocks noChangeAspect="1"/>
          </p:cNvPicPr>
          <p:nvPr/>
        </p:nvPicPr>
        <p:blipFill>
          <a:blip r:embed="rId6"/>
          <a:stretch>
            <a:fillRect/>
          </a:stretch>
        </p:blipFill>
        <p:spPr>
          <a:xfrm rot="20313850">
            <a:off x="6215589" y="2723929"/>
            <a:ext cx="1544960" cy="2193843"/>
          </a:xfrm>
          <a:prstGeom prst="rect">
            <a:avLst/>
          </a:prstGeom>
        </p:spPr>
      </p:pic>
    </p:spTree>
    <p:extLst>
      <p:ext uri="{BB962C8B-B14F-4D97-AF65-F5344CB8AC3E}">
        <p14:creationId xmlns:p14="http://schemas.microsoft.com/office/powerpoint/2010/main" val="3585795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251520" y="123479"/>
            <a:ext cx="8429625" cy="4320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altLang="en-US" sz="1800" b="1" cap="none" dirty="0" smtClean="0">
                <a:solidFill>
                  <a:schemeClr val="tx1"/>
                </a:solidFill>
                <a:latin typeface="Montreal-DemiBold"/>
                <a:ea typeface="ＭＳ Ｐゴシック" panose="020B0600070205080204" pitchFamily="34" charset="-128"/>
              </a:rPr>
              <a:t>Sources: 6 Methodological Guides</a:t>
            </a:r>
            <a:endParaRPr lang="en-US" sz="1800" b="1" cap="none" dirty="0">
              <a:solidFill>
                <a:schemeClr val="tx1"/>
              </a:solidFill>
              <a:latin typeface="Montreal-DemiBold" charset="0"/>
            </a:endParaRPr>
          </a:p>
        </p:txBody>
      </p:sp>
      <p:sp>
        <p:nvSpPr>
          <p:cNvPr id="25603" name="Rectangle 3"/>
          <p:cNvSpPr>
            <a:spLocks noGrp="1" noChangeArrowheads="1"/>
          </p:cNvSpPr>
          <p:nvPr>
            <p:ph type="body" idx="1"/>
          </p:nvPr>
        </p:nvSpPr>
        <p:spPr bwMode="auto">
          <a:xfrm>
            <a:off x="179512" y="627534"/>
            <a:ext cx="6768752" cy="396044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Aft>
                <a:spcPts val="0"/>
              </a:spcAft>
              <a:buFont typeface="Arial" panose="020B0604020202020204" pitchFamily="34" charset="0"/>
              <a:buAutoNum type="arabicPeriod"/>
            </a:pPr>
            <a:r>
              <a:rPr lang="en-GB" altLang="en-US" sz="1300" cap="none" dirty="0" smtClean="0">
                <a:solidFill>
                  <a:srgbClr val="008000"/>
                </a:solidFill>
                <a:ea typeface="ＭＳ Ｐゴシック" panose="020B0600070205080204" pitchFamily="34" charset="-128"/>
              </a:rPr>
              <a:t> </a:t>
            </a:r>
            <a:r>
              <a:rPr lang="en-US" altLang="en-US" sz="1300" cap="none" dirty="0" smtClean="0">
                <a:solidFill>
                  <a:srgbClr val="008000"/>
                </a:solidFill>
                <a:ea typeface="ＭＳ Ｐゴシック" panose="020B0600070205080204" pitchFamily="34" charset="-128"/>
              </a:rPr>
              <a:t>Using </a:t>
            </a:r>
            <a:r>
              <a:rPr lang="en-US" altLang="en-US" sz="1300" cap="none" dirty="0" err="1" smtClean="0">
                <a:solidFill>
                  <a:srgbClr val="008000"/>
                </a:solidFill>
                <a:ea typeface="ＭＳ Ｐゴシック" panose="020B0600070205080204" pitchFamily="34" charset="-128"/>
              </a:rPr>
              <a:t>Labour</a:t>
            </a:r>
            <a:r>
              <a:rPr lang="en-US" altLang="en-US" sz="1300" cap="none" dirty="0" smtClean="0">
                <a:solidFill>
                  <a:srgbClr val="008000"/>
                </a:solidFill>
                <a:ea typeface="ＭＳ Ｐゴシック" panose="020B0600070205080204" pitchFamily="34" charset="-128"/>
              </a:rPr>
              <a:t> Market Information</a:t>
            </a:r>
          </a:p>
          <a:p>
            <a:pPr>
              <a:spcAft>
                <a:spcPts val="0"/>
              </a:spcAft>
            </a:pPr>
            <a:r>
              <a:rPr lang="en-US" altLang="en-US" sz="1200" b="0" cap="none" dirty="0">
                <a:solidFill>
                  <a:schemeClr val="tx1"/>
                </a:solidFill>
                <a:ea typeface="ＭＳ Ｐゴシック" panose="020B0600070205080204" pitchFamily="34" charset="-128"/>
                <a:hlinkClick r:id="rId2"/>
              </a:rPr>
              <a:t>https://www.etf.europa.eu/en/publications-and-resources/publications/using-labour-market-information-guide-anticipating-</a:t>
            </a:r>
            <a:r>
              <a:rPr lang="en-US" altLang="en-US" sz="1200" b="0" cap="none" dirty="0" smtClean="0">
                <a:solidFill>
                  <a:schemeClr val="tx1"/>
                </a:solidFill>
                <a:ea typeface="ＭＳ Ｐゴシック" panose="020B0600070205080204" pitchFamily="34" charset="-128"/>
                <a:hlinkClick r:id="rId2"/>
              </a:rPr>
              <a:t>and</a:t>
            </a:r>
            <a:endParaRPr lang="en-US" altLang="en-US" sz="1200" b="0" cap="none" dirty="0" smtClean="0">
              <a:solidFill>
                <a:schemeClr val="tx1"/>
              </a:solidFill>
              <a:ea typeface="ＭＳ Ｐゴシック" panose="020B0600070205080204" pitchFamily="34" charset="-128"/>
            </a:endParaRPr>
          </a:p>
          <a:p>
            <a:pPr>
              <a:spcAft>
                <a:spcPts val="0"/>
              </a:spcAft>
            </a:pPr>
            <a:r>
              <a:rPr lang="en-US" altLang="en-US" sz="1300" cap="none" dirty="0" smtClean="0">
                <a:solidFill>
                  <a:srgbClr val="660066"/>
                </a:solidFill>
                <a:ea typeface="ＭＳ Ｐゴシック" panose="020B0600070205080204" pitchFamily="34" charset="-128"/>
              </a:rPr>
              <a:t>2.</a:t>
            </a:r>
            <a:r>
              <a:rPr lang="en-GB" altLang="en-US" sz="1300" cap="none" dirty="0" smtClean="0">
                <a:solidFill>
                  <a:srgbClr val="660066"/>
                </a:solidFill>
                <a:ea typeface="ＭＳ Ｐゴシック" panose="020B0600070205080204" pitchFamily="34" charset="-128"/>
              </a:rPr>
              <a:t> Developing skills foresights, scenarios and forecast</a:t>
            </a:r>
            <a:r>
              <a:rPr lang="en-GB" altLang="en-US" sz="1300" b="0" cap="none" dirty="0" smtClean="0">
                <a:solidFill>
                  <a:schemeClr val="tx1"/>
                </a:solidFill>
                <a:ea typeface="ＭＳ Ｐゴシック" panose="020B0600070205080204" pitchFamily="34" charset="-128"/>
              </a:rPr>
              <a:t>s</a:t>
            </a:r>
          </a:p>
          <a:p>
            <a:pPr>
              <a:spcAft>
                <a:spcPts val="0"/>
              </a:spcAft>
            </a:pPr>
            <a:r>
              <a:rPr lang="en-GB" altLang="en-US" sz="1200" b="0" cap="none" dirty="0">
                <a:solidFill>
                  <a:schemeClr val="tx1"/>
                </a:solidFill>
                <a:ea typeface="ＭＳ Ｐゴシック" panose="020B0600070205080204" pitchFamily="34" charset="-128"/>
                <a:hlinkClick r:id="rId3"/>
              </a:rPr>
              <a:t>https://www.etf.europa.eu/en/publications-and-resources/publications/developing-skills-foresights-scenarios-and-forecasts-</a:t>
            </a:r>
            <a:r>
              <a:rPr lang="en-GB" altLang="en-US" sz="1200" b="0" cap="none" dirty="0" smtClean="0">
                <a:solidFill>
                  <a:schemeClr val="tx1"/>
                </a:solidFill>
                <a:ea typeface="ＭＳ Ｐゴシック" panose="020B0600070205080204" pitchFamily="34" charset="-128"/>
                <a:hlinkClick r:id="rId3"/>
              </a:rPr>
              <a:t>guide</a:t>
            </a:r>
            <a:endParaRPr lang="en-GB" altLang="en-US" sz="1200" b="0" cap="none" dirty="0" smtClean="0">
              <a:solidFill>
                <a:schemeClr val="tx1"/>
              </a:solidFill>
              <a:ea typeface="ＭＳ Ｐゴシック" panose="020B0600070205080204" pitchFamily="34" charset="-128"/>
            </a:endParaRPr>
          </a:p>
          <a:p>
            <a:pPr>
              <a:spcAft>
                <a:spcPts val="0"/>
              </a:spcAft>
            </a:pPr>
            <a:r>
              <a:rPr lang="en-US" altLang="en-US" sz="1300" cap="none" dirty="0" smtClean="0">
                <a:solidFill>
                  <a:srgbClr val="000000"/>
                </a:solidFill>
                <a:ea typeface="ＭＳ Ｐゴシック" panose="020B0600070205080204" pitchFamily="34" charset="-128"/>
              </a:rPr>
              <a:t>3. Working at sector level</a:t>
            </a:r>
          </a:p>
          <a:p>
            <a:pPr>
              <a:spcAft>
                <a:spcPts val="0"/>
              </a:spcAft>
            </a:pPr>
            <a:r>
              <a:rPr lang="en-US" altLang="en-US" sz="1200" b="0" cap="none" dirty="0">
                <a:solidFill>
                  <a:srgbClr val="000000"/>
                </a:solidFill>
                <a:ea typeface="ＭＳ Ｐゴシック" panose="020B0600070205080204" pitchFamily="34" charset="-128"/>
                <a:hlinkClick r:id="rId4"/>
              </a:rPr>
              <a:t>https://www.etf.europa.eu/en/publications-and-resources/publications/working-sectoral-level-guide-anticipating-and-</a:t>
            </a:r>
            <a:r>
              <a:rPr lang="en-US" altLang="en-US" sz="1200" b="0" cap="none" dirty="0" smtClean="0">
                <a:solidFill>
                  <a:srgbClr val="000000"/>
                </a:solidFill>
                <a:ea typeface="ＭＳ Ｐゴシック" panose="020B0600070205080204" pitchFamily="34" charset="-128"/>
                <a:hlinkClick r:id="rId4"/>
              </a:rPr>
              <a:t>matching</a:t>
            </a:r>
            <a:endParaRPr lang="en-US" altLang="en-US" sz="1200" b="0" cap="none" dirty="0" smtClean="0">
              <a:solidFill>
                <a:srgbClr val="000000"/>
              </a:solidFill>
              <a:ea typeface="ＭＳ Ｐゴシック" panose="020B0600070205080204" pitchFamily="34" charset="-128"/>
            </a:endParaRPr>
          </a:p>
          <a:p>
            <a:pPr>
              <a:spcAft>
                <a:spcPts val="0"/>
              </a:spcAft>
            </a:pPr>
            <a:r>
              <a:rPr lang="en-US" altLang="en-US" sz="1300" cap="none" dirty="0" smtClean="0">
                <a:solidFill>
                  <a:srgbClr val="0000FF"/>
                </a:solidFill>
                <a:ea typeface="ＭＳ Ｐゴシック" panose="020B0600070205080204" pitchFamily="34" charset="-128"/>
              </a:rPr>
              <a:t>4. The role of employment service providers</a:t>
            </a:r>
          </a:p>
          <a:p>
            <a:pPr>
              <a:spcAft>
                <a:spcPts val="0"/>
              </a:spcAft>
            </a:pPr>
            <a:r>
              <a:rPr lang="en-US" altLang="en-US" sz="1200" b="0" cap="none" dirty="0">
                <a:solidFill>
                  <a:srgbClr val="000000"/>
                </a:solidFill>
                <a:ea typeface="ＭＳ Ｐゴシック" panose="020B0600070205080204" pitchFamily="34" charset="-128"/>
                <a:hlinkClick r:id="rId5"/>
              </a:rPr>
              <a:t>https://</a:t>
            </a:r>
            <a:r>
              <a:rPr lang="en-US" altLang="en-US" sz="1200" b="0" cap="none" dirty="0" err="1">
                <a:solidFill>
                  <a:srgbClr val="000000"/>
                </a:solidFill>
                <a:ea typeface="ＭＳ Ｐゴシック" panose="020B0600070205080204" pitchFamily="34" charset="-128"/>
                <a:hlinkClick r:id="rId5"/>
              </a:rPr>
              <a:t>www.etf.europa.eu</a:t>
            </a:r>
            <a:r>
              <a:rPr lang="en-US" altLang="en-US" sz="1200" b="0" cap="none" dirty="0">
                <a:solidFill>
                  <a:srgbClr val="000000"/>
                </a:solidFill>
                <a:ea typeface="ＭＳ Ｐゴシック" panose="020B0600070205080204" pitchFamily="34" charset="-128"/>
                <a:hlinkClick r:id="rId5"/>
              </a:rPr>
              <a:t>/en/publications-and-resources/publications/role-employment-service-providers-guide-anticipating-and</a:t>
            </a:r>
            <a:endParaRPr lang="ru-RU" altLang="en-US" sz="1200" b="0" cap="none" dirty="0">
              <a:solidFill>
                <a:srgbClr val="000000"/>
              </a:solidFill>
              <a:ea typeface="ＭＳ Ｐゴシック" panose="020B0600070205080204" pitchFamily="34" charset="-128"/>
            </a:endParaRPr>
          </a:p>
          <a:p>
            <a:pPr>
              <a:spcAft>
                <a:spcPts val="0"/>
              </a:spcAft>
            </a:pPr>
            <a:r>
              <a:rPr lang="en-GB" altLang="en-US" sz="1300" cap="none" dirty="0" smtClean="0">
                <a:solidFill>
                  <a:schemeClr val="bg2">
                    <a:lumMod val="75000"/>
                  </a:schemeClr>
                </a:solidFill>
                <a:ea typeface="ＭＳ Ｐゴシック" panose="020B0600070205080204" pitchFamily="34" charset="-128"/>
              </a:rPr>
              <a:t>5. </a:t>
            </a:r>
            <a:r>
              <a:rPr lang="en-US" altLang="en-US" sz="1300" cap="none" dirty="0" smtClean="0">
                <a:solidFill>
                  <a:schemeClr val="bg2">
                    <a:lumMod val="75000"/>
                  </a:schemeClr>
                </a:solidFill>
                <a:ea typeface="ＭＳ Ｐゴシック" panose="020B0600070205080204" pitchFamily="34" charset="-128"/>
              </a:rPr>
              <a:t>Developing and running an establishment skills survey</a:t>
            </a:r>
          </a:p>
          <a:p>
            <a:pPr>
              <a:spcAft>
                <a:spcPts val="0"/>
              </a:spcAft>
            </a:pPr>
            <a:r>
              <a:rPr lang="en-US" altLang="en-US" sz="1200" b="0" cap="none" dirty="0">
                <a:solidFill>
                  <a:schemeClr val="tx1"/>
                </a:solidFill>
                <a:ea typeface="ＭＳ Ｐゴシック" panose="020B0600070205080204" pitchFamily="34" charset="-128"/>
                <a:hlinkClick r:id="rId6"/>
              </a:rPr>
              <a:t>https://www.etf.europa.eu/en/publications-and-resources/publications/developing-and-running-establishment-skills-survey-</a:t>
            </a:r>
            <a:r>
              <a:rPr lang="en-US" altLang="en-US" sz="1200" b="0" cap="none" dirty="0" smtClean="0">
                <a:solidFill>
                  <a:schemeClr val="tx1"/>
                </a:solidFill>
                <a:ea typeface="ＭＳ Ｐゴシック" panose="020B0600070205080204" pitchFamily="34" charset="-128"/>
                <a:hlinkClick r:id="rId6"/>
              </a:rPr>
              <a:t>guide</a:t>
            </a:r>
            <a:endParaRPr lang="en-US" altLang="en-US" sz="1200" b="0" cap="none" dirty="0" smtClean="0">
              <a:solidFill>
                <a:schemeClr val="tx1"/>
              </a:solidFill>
              <a:ea typeface="ＭＳ Ｐゴシック" panose="020B0600070205080204" pitchFamily="34" charset="-128"/>
            </a:endParaRPr>
          </a:p>
          <a:p>
            <a:pPr>
              <a:spcAft>
                <a:spcPts val="0"/>
              </a:spcAft>
            </a:pPr>
            <a:r>
              <a:rPr lang="en-US" altLang="en-US" sz="1300" cap="none" dirty="0" smtClean="0">
                <a:solidFill>
                  <a:srgbClr val="800000"/>
                </a:solidFill>
                <a:ea typeface="ＭＳ Ｐゴシック" panose="020B0600070205080204" pitchFamily="34" charset="-128"/>
              </a:rPr>
              <a:t>6. Carrying out tracer studies</a:t>
            </a:r>
          </a:p>
          <a:p>
            <a:pPr>
              <a:spcAft>
                <a:spcPts val="0"/>
              </a:spcAft>
              <a:defRPr/>
            </a:pPr>
            <a:r>
              <a:rPr lang="en-US" sz="1200" b="0" cap="none" dirty="0">
                <a:solidFill>
                  <a:srgbClr val="000000"/>
                </a:solidFill>
                <a:latin typeface="Arial" charset="0"/>
                <a:hlinkClick r:id="rId7"/>
              </a:rPr>
              <a:t>https://www.etf.europa.eu/en/publications-and-resources/publications/carrying-out-tracer-studies-guide-anticipating-and-</a:t>
            </a:r>
            <a:r>
              <a:rPr lang="en-US" sz="1200" b="0" cap="none" dirty="0" smtClean="0">
                <a:solidFill>
                  <a:srgbClr val="000000"/>
                </a:solidFill>
                <a:latin typeface="Arial" charset="0"/>
                <a:hlinkClick r:id="rId7"/>
              </a:rPr>
              <a:t>matching</a:t>
            </a:r>
            <a:endParaRPr lang="en-US" sz="1200" b="0" cap="none" dirty="0" smtClean="0">
              <a:solidFill>
                <a:srgbClr val="000000"/>
              </a:solidFill>
              <a:latin typeface="Arial" charset="0"/>
            </a:endParaRPr>
          </a:p>
          <a:p>
            <a:pPr>
              <a:defRPr/>
            </a:pPr>
            <a:endParaRPr sz="2100" b="0" cap="none" dirty="0">
              <a:solidFill>
                <a:srgbClr val="000000"/>
              </a:solidFill>
              <a:latin typeface="Arial" charset="0"/>
              <a:cs typeface="+mn-cs"/>
            </a:endParaRPr>
          </a:p>
        </p:txBody>
      </p:sp>
      <p:pic>
        <p:nvPicPr>
          <p:cNvPr id="4" name="Picture 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rot="20878739">
            <a:off x="7680032" y="113181"/>
            <a:ext cx="1278309" cy="1917464"/>
          </a:xfrm>
          <a:prstGeom prst="rect">
            <a:avLst/>
          </a:prstGeom>
          <a:ln/>
        </p:spPr>
        <p:style>
          <a:lnRef idx="2">
            <a:schemeClr val="accent3"/>
          </a:lnRef>
          <a:fillRef idx="1">
            <a:schemeClr val="lt1"/>
          </a:fillRef>
          <a:effectRef idx="0">
            <a:schemeClr val="accent3"/>
          </a:effectRef>
          <a:fontRef idx="minor">
            <a:schemeClr val="dk1"/>
          </a:fontRef>
        </p:style>
      </p:pic>
      <p:pic>
        <p:nvPicPr>
          <p:cNvPr id="5" name="Picture 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rot="437904">
            <a:off x="6853993" y="1280261"/>
            <a:ext cx="1334615" cy="2001923"/>
          </a:xfrm>
          <a:prstGeom prst="rect">
            <a:avLst/>
          </a:prstGeom>
          <a:ln/>
        </p:spPr>
        <p:style>
          <a:lnRef idx="2">
            <a:schemeClr val="accent1"/>
          </a:lnRef>
          <a:fillRef idx="1">
            <a:schemeClr val="lt1"/>
          </a:fillRef>
          <a:effectRef idx="0">
            <a:schemeClr val="accent1"/>
          </a:effectRef>
          <a:fontRef idx="minor">
            <a:schemeClr val="dk1"/>
          </a:fontRef>
        </p:style>
      </p:pic>
      <p:pic>
        <p:nvPicPr>
          <p:cNvPr id="6" name="Picture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596336" y="2643758"/>
            <a:ext cx="1392155" cy="2088232"/>
          </a:xfrm>
          <a:prstGeom prst="rect">
            <a:avLst/>
          </a:prstGeom>
          <a:ln/>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85870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3"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
                                        <p:tgtEl>
                                          <p:spTgt spid="4"/>
                                        </p:tgtEl>
                                      </p:cBhvr>
                                    </p:animEffect>
                                    <p:anim calcmode="lin" valueType="num">
                                      <p:cBhvr>
                                        <p:cTn id="20" dur="400" fill="hold"/>
                                        <p:tgtEl>
                                          <p:spTgt spid="4"/>
                                        </p:tgtEl>
                                        <p:attrNameLst>
                                          <p:attrName>ppt_x</p:attrName>
                                        </p:attrNameLst>
                                      </p:cBhvr>
                                      <p:tavLst>
                                        <p:tav tm="0">
                                          <p:val>
                                            <p:strVal val="#ppt_x"/>
                                          </p:val>
                                        </p:tav>
                                        <p:tav tm="100000">
                                          <p:val>
                                            <p:strVal val="#ppt_x"/>
                                          </p:val>
                                        </p:tav>
                                      </p:tavLst>
                                    </p:anim>
                                    <p:anim calcmode="lin" valueType="num">
                                      <p:cBhvr>
                                        <p:cTn id="21" dur="400" fill="hold"/>
                                        <p:tgtEl>
                                          <p:spTgt spid="4"/>
                                        </p:tgtEl>
                                        <p:attrNameLst>
                                          <p:attrName>ppt_y</p:attrName>
                                        </p:attrNameLst>
                                      </p:cBhvr>
                                      <p:tavLst>
                                        <p:tav tm="0">
                                          <p:val>
                                            <p:strVal val="#ppt_y+0.31"/>
                                          </p:val>
                                        </p:tav>
                                        <p:tav tm="100000">
                                          <p:val>
                                            <p:strVal val="#ppt_y+0.31"/>
                                          </p:val>
                                        </p:tav>
                                      </p:tavLst>
                                    </p:anim>
                                    <p:anim calcmode="lin" valueType="num">
                                      <p:cBhvr>
                                        <p:cTn id="22" dur="600" decel="50000" fill="hold">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3" dur="600" decel="50000" fill="hold">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467544" y="0"/>
            <a:ext cx="8429625" cy="36003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a:bodyPr>
          <a:lstStyle/>
          <a:p>
            <a:pPr>
              <a:defRPr/>
            </a:pPr>
            <a:r>
              <a:rPr lang="en-US" altLang="en-US" sz="1800" b="1" cap="none" dirty="0" smtClean="0">
                <a:solidFill>
                  <a:schemeClr val="tx1"/>
                </a:solidFill>
                <a:latin typeface="Montreal-DemiBold"/>
                <a:ea typeface="ＭＳ Ｐゴシック" panose="020B0600070205080204" pitchFamily="34" charset="-128"/>
              </a:rPr>
              <a:t>Sources (2): Summary notes</a:t>
            </a:r>
            <a:endParaRPr lang="en-US" sz="1800" b="1" cap="none" dirty="0">
              <a:solidFill>
                <a:schemeClr val="tx1"/>
              </a:solidFill>
              <a:latin typeface="Montreal-DemiBold" charset="0"/>
            </a:endParaRPr>
          </a:p>
        </p:txBody>
      </p:sp>
      <p:sp>
        <p:nvSpPr>
          <p:cNvPr id="25603" name="Rectangle 3"/>
          <p:cNvSpPr>
            <a:spLocks noGrp="1" noChangeArrowheads="1"/>
          </p:cNvSpPr>
          <p:nvPr>
            <p:ph type="body" idx="1"/>
          </p:nvPr>
        </p:nvSpPr>
        <p:spPr bwMode="auto">
          <a:xfrm>
            <a:off x="107504" y="411510"/>
            <a:ext cx="8784976" cy="424847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Autofit/>
          </a:bodyPr>
          <a:lstStyle/>
          <a:p>
            <a:pPr>
              <a:spcAft>
                <a:spcPts val="0"/>
              </a:spcAft>
              <a:buFont typeface="Arial" panose="020B0604020202020204" pitchFamily="34" charset="0"/>
              <a:buAutoNum type="arabicPeriod"/>
            </a:pPr>
            <a:r>
              <a:rPr lang="en-GB" altLang="en-US" sz="1200" cap="none" dirty="0" smtClean="0">
                <a:solidFill>
                  <a:srgbClr val="008000"/>
                </a:solidFill>
                <a:ea typeface="ＭＳ Ｐゴシック" panose="020B0600070205080204" pitchFamily="34" charset="-128"/>
              </a:rPr>
              <a:t> Labour Market Information Systems: collecting information and data on labour market trends</a:t>
            </a:r>
          </a:p>
          <a:p>
            <a:pPr>
              <a:spcAft>
                <a:spcPts val="0"/>
              </a:spcAft>
            </a:pPr>
            <a:r>
              <a:rPr lang="en-GB" altLang="en-US" sz="1200" b="0" cap="none" dirty="0">
                <a:solidFill>
                  <a:schemeClr val="tx1"/>
                </a:solidFill>
                <a:ea typeface="ＭＳ Ｐゴシック" panose="020B0600070205080204" pitchFamily="34" charset="-128"/>
                <a:hlinkClick r:id="rId2"/>
              </a:rPr>
              <a:t>https://www.etf.europa.eu/en/publications-and-resources/publications/labour-market-information-systems-collecting-</a:t>
            </a:r>
            <a:r>
              <a:rPr lang="en-GB" altLang="en-US" sz="1200" b="0" cap="none" dirty="0" smtClean="0">
                <a:solidFill>
                  <a:schemeClr val="tx1"/>
                </a:solidFill>
                <a:ea typeface="ＭＳ Ｐゴシック" panose="020B0600070205080204" pitchFamily="34" charset="-128"/>
                <a:hlinkClick r:id="rId2"/>
              </a:rPr>
              <a:t>information</a:t>
            </a:r>
            <a:endParaRPr lang="en-GB" altLang="en-US" sz="1200" cap="none" dirty="0">
              <a:solidFill>
                <a:srgbClr val="008000"/>
              </a:solidFill>
              <a:ea typeface="ＭＳ Ｐゴシック" panose="020B0600070205080204" pitchFamily="34" charset="-128"/>
            </a:endParaRPr>
          </a:p>
          <a:p>
            <a:pPr>
              <a:spcAft>
                <a:spcPts val="0"/>
              </a:spcAft>
            </a:pPr>
            <a:r>
              <a:rPr lang="en-US" altLang="en-US" sz="1200" cap="none" dirty="0">
                <a:solidFill>
                  <a:srgbClr val="0000FF"/>
                </a:solidFill>
                <a:ea typeface="ＭＳ Ｐゴシック" panose="020B0600070205080204" pitchFamily="34" charset="-128"/>
              </a:rPr>
              <a:t>2</a:t>
            </a:r>
            <a:r>
              <a:rPr lang="en-US" altLang="en-US" sz="1200" cap="none" dirty="0" smtClean="0">
                <a:solidFill>
                  <a:srgbClr val="0000FF"/>
                </a:solidFill>
                <a:ea typeface="ＭＳ Ｐゴシック" panose="020B0600070205080204" pitchFamily="34" charset="-128"/>
              </a:rPr>
              <a:t>. Skills Forecasts</a:t>
            </a:r>
          </a:p>
          <a:p>
            <a:pPr>
              <a:spcAft>
                <a:spcPts val="0"/>
              </a:spcAft>
            </a:pPr>
            <a:r>
              <a:rPr lang="en-US" altLang="en-US" sz="1200" b="0" cap="none" dirty="0">
                <a:solidFill>
                  <a:srgbClr val="0000FF"/>
                </a:solidFill>
                <a:ea typeface="ＭＳ Ｐゴシック" panose="020B0600070205080204" pitchFamily="34" charset="-128"/>
                <a:hlinkClick r:id="rId3"/>
              </a:rPr>
              <a:t>https://www.etf.europa.eu/en/publications-and-resources/publications/skills-forecasts-matching-right-workers-and-skills-</a:t>
            </a:r>
            <a:r>
              <a:rPr lang="en-US" altLang="en-US" sz="1200" b="0" cap="none" dirty="0" smtClean="0">
                <a:solidFill>
                  <a:srgbClr val="0000FF"/>
                </a:solidFill>
                <a:ea typeface="ＭＳ Ｐゴシック" panose="020B0600070205080204" pitchFamily="34" charset="-128"/>
                <a:hlinkClick r:id="rId3"/>
              </a:rPr>
              <a:t>right</a:t>
            </a:r>
            <a:endParaRPr lang="en-US" altLang="en-US" sz="1200" b="0" cap="none" dirty="0" smtClean="0">
              <a:solidFill>
                <a:srgbClr val="0000FF"/>
              </a:solidFill>
              <a:ea typeface="ＭＳ Ｐゴシック" panose="020B0600070205080204" pitchFamily="34" charset="-128"/>
            </a:endParaRPr>
          </a:p>
          <a:p>
            <a:pPr>
              <a:spcAft>
                <a:spcPts val="0"/>
              </a:spcAft>
            </a:pPr>
            <a:r>
              <a:rPr lang="en-US" altLang="en-US" sz="1200" cap="none" dirty="0" smtClean="0">
                <a:solidFill>
                  <a:srgbClr val="006D8C"/>
                </a:solidFill>
                <a:ea typeface="ＭＳ Ｐゴシック" panose="020B0600070205080204" pitchFamily="34" charset="-128"/>
              </a:rPr>
              <a:t>3. Skills Foresights</a:t>
            </a:r>
          </a:p>
          <a:p>
            <a:pPr>
              <a:spcAft>
                <a:spcPts val="0"/>
              </a:spcAft>
            </a:pPr>
            <a:r>
              <a:rPr lang="en-US" altLang="en-US" sz="1200" b="0" cap="none" dirty="0">
                <a:solidFill>
                  <a:srgbClr val="0000FF"/>
                </a:solidFill>
                <a:ea typeface="ＭＳ Ｐゴシック" panose="020B0600070205080204" pitchFamily="34" charset="-128"/>
                <a:hlinkClick r:id="rId4"/>
              </a:rPr>
              <a:t>https://www.etf.europa.eu/en/publications-and-resources/publications/skills-foresight-making-sense-emerging-labour-market-</a:t>
            </a:r>
            <a:r>
              <a:rPr lang="en-US" altLang="en-US" sz="1200" b="0" cap="none" dirty="0" smtClean="0">
                <a:solidFill>
                  <a:srgbClr val="0000FF"/>
                </a:solidFill>
                <a:ea typeface="ＭＳ Ｐゴシック" panose="020B0600070205080204" pitchFamily="34" charset="-128"/>
                <a:hlinkClick r:id="rId4"/>
              </a:rPr>
              <a:t>trends</a:t>
            </a:r>
            <a:endParaRPr lang="en-US" altLang="en-US" sz="1200" b="0" cap="none" dirty="0" smtClean="0">
              <a:solidFill>
                <a:srgbClr val="0000FF"/>
              </a:solidFill>
              <a:ea typeface="ＭＳ Ｐゴシック" panose="020B0600070205080204" pitchFamily="34" charset="-128"/>
            </a:endParaRPr>
          </a:p>
          <a:p>
            <a:pPr>
              <a:spcAft>
                <a:spcPts val="0"/>
              </a:spcAft>
            </a:pPr>
            <a:r>
              <a:rPr lang="en-US" altLang="en-US" sz="1200" cap="none" dirty="0" smtClean="0">
                <a:solidFill>
                  <a:srgbClr val="000000"/>
                </a:solidFill>
                <a:ea typeface="ＭＳ Ｐゴシック" panose="020B0600070205080204" pitchFamily="34" charset="-128"/>
              </a:rPr>
              <a:t>4. Sector</a:t>
            </a:r>
            <a:r>
              <a:rPr lang="en-US" altLang="en-US" sz="1200" cap="none" dirty="0">
                <a:solidFill>
                  <a:srgbClr val="000000"/>
                </a:solidFill>
                <a:ea typeface="ＭＳ Ｐゴシック" panose="020B0600070205080204" pitchFamily="34" charset="-128"/>
              </a:rPr>
              <a:t>-based skills anticipation</a:t>
            </a:r>
          </a:p>
          <a:p>
            <a:pPr>
              <a:spcAft>
                <a:spcPts val="0"/>
              </a:spcAft>
            </a:pPr>
            <a:r>
              <a:rPr lang="en-US" altLang="en-US" sz="1200" b="0" cap="none" dirty="0">
                <a:solidFill>
                  <a:srgbClr val="000000"/>
                </a:solidFill>
                <a:ea typeface="ＭＳ Ｐゴシック" panose="020B0600070205080204" pitchFamily="34" charset="-128"/>
                <a:hlinkClick r:id="rId5"/>
              </a:rPr>
              <a:t>https://www.etf.europa.eu/en/publications-and-resources/publications/sector-based-skills-anticipation-making-sense-emerging</a:t>
            </a:r>
            <a:endParaRPr lang="en-US" altLang="en-US" sz="1200" b="0" cap="none" dirty="0">
              <a:solidFill>
                <a:srgbClr val="000000"/>
              </a:solidFill>
              <a:ea typeface="ＭＳ Ｐゴシック" panose="020B0600070205080204" pitchFamily="34" charset="-128"/>
            </a:endParaRPr>
          </a:p>
          <a:p>
            <a:pPr>
              <a:spcAft>
                <a:spcPts val="0"/>
              </a:spcAft>
            </a:pPr>
            <a:r>
              <a:rPr lang="en-US" altLang="en-US" sz="1200" cap="none" dirty="0" smtClean="0">
                <a:solidFill>
                  <a:srgbClr val="0000FF"/>
                </a:solidFill>
                <a:ea typeface="ＭＳ Ｐゴシック" panose="020B0600070205080204" pitchFamily="34" charset="-128"/>
              </a:rPr>
              <a:t>5. Employment service providers: developing </a:t>
            </a:r>
            <a:r>
              <a:rPr lang="en-US" altLang="en-US" sz="1200" cap="none" dirty="0" err="1" smtClean="0">
                <a:solidFill>
                  <a:srgbClr val="0000FF"/>
                </a:solidFill>
                <a:ea typeface="ＭＳ Ｐゴシック" panose="020B0600070205080204" pitchFamily="34" charset="-128"/>
              </a:rPr>
              <a:t>labour</a:t>
            </a:r>
            <a:r>
              <a:rPr lang="en-US" altLang="en-US" sz="1200" cap="none" dirty="0" smtClean="0">
                <a:solidFill>
                  <a:srgbClr val="0000FF"/>
                </a:solidFill>
                <a:ea typeface="ＭＳ Ｐゴシック" panose="020B0600070205080204" pitchFamily="34" charset="-128"/>
              </a:rPr>
              <a:t> markets</a:t>
            </a:r>
          </a:p>
          <a:p>
            <a:pPr>
              <a:spcAft>
                <a:spcPts val="0"/>
              </a:spcAft>
            </a:pPr>
            <a:r>
              <a:rPr lang="en-US" altLang="en-US" sz="1200" b="0" cap="none" dirty="0">
                <a:solidFill>
                  <a:srgbClr val="000000"/>
                </a:solidFill>
                <a:ea typeface="ＭＳ Ｐゴシック" panose="020B0600070205080204" pitchFamily="34" charset="-128"/>
                <a:hlinkClick r:id="rId6"/>
              </a:rPr>
              <a:t>https://www.etf.europa.eu/en/publications-and-resources/publications/employment-service-providers-developing-better-</a:t>
            </a:r>
            <a:r>
              <a:rPr lang="en-US" altLang="en-US" sz="1200" b="0" cap="none" dirty="0" smtClean="0">
                <a:solidFill>
                  <a:srgbClr val="000000"/>
                </a:solidFill>
                <a:ea typeface="ＭＳ Ｐゴシック" panose="020B0600070205080204" pitchFamily="34" charset="-128"/>
                <a:hlinkClick r:id="rId6"/>
              </a:rPr>
              <a:t>labour</a:t>
            </a:r>
            <a:endParaRPr lang="en-US" altLang="en-US" sz="1200" b="0" cap="none" dirty="0" smtClean="0">
              <a:solidFill>
                <a:srgbClr val="000000"/>
              </a:solidFill>
              <a:ea typeface="ＭＳ Ｐゴシック" panose="020B0600070205080204" pitchFamily="34" charset="-128"/>
            </a:endParaRPr>
          </a:p>
          <a:p>
            <a:pPr>
              <a:spcAft>
                <a:spcPts val="0"/>
              </a:spcAft>
            </a:pPr>
            <a:r>
              <a:rPr lang="en-US" altLang="en-US" sz="1200" cap="none" dirty="0" smtClean="0">
                <a:solidFill>
                  <a:srgbClr val="000000"/>
                </a:solidFill>
                <a:ea typeface="ＭＳ Ｐゴシック" panose="020B0600070205080204" pitchFamily="34" charset="-128"/>
              </a:rPr>
              <a:t>6.. </a:t>
            </a:r>
            <a:r>
              <a:rPr lang="en-US" altLang="en-US" sz="1200" cap="none" dirty="0">
                <a:solidFill>
                  <a:srgbClr val="000000"/>
                </a:solidFill>
                <a:ea typeface="ＭＳ Ｐゴシック" panose="020B0600070205080204" pitchFamily="34" charset="-128"/>
              </a:rPr>
              <a:t>Employer surveys: producing the right skills for the right employers  </a:t>
            </a:r>
          </a:p>
          <a:p>
            <a:pPr>
              <a:spcAft>
                <a:spcPts val="0"/>
              </a:spcAft>
            </a:pPr>
            <a:r>
              <a:rPr lang="en-US" altLang="en-US" sz="1200" b="0" cap="none" dirty="0">
                <a:solidFill>
                  <a:srgbClr val="000000"/>
                </a:solidFill>
                <a:ea typeface="ＭＳ Ｐゴシック" panose="020B0600070205080204" pitchFamily="34" charset="-128"/>
                <a:hlinkClick r:id="rId7"/>
              </a:rPr>
              <a:t>https://www.etf.europa.eu/en/publications-and-resources/publications/employer-surveys-producing-right-skills-right-employers-and</a:t>
            </a:r>
            <a:endParaRPr lang="en-US" altLang="en-US" sz="1200" b="0" cap="none" dirty="0">
              <a:solidFill>
                <a:srgbClr val="000000"/>
              </a:solidFill>
              <a:ea typeface="ＭＳ Ｐゴシック" panose="020B0600070205080204" pitchFamily="34" charset="-128"/>
            </a:endParaRPr>
          </a:p>
          <a:p>
            <a:pPr>
              <a:spcAft>
                <a:spcPts val="0"/>
              </a:spcAft>
            </a:pPr>
            <a:r>
              <a:rPr lang="en-US" altLang="en-US" sz="1200" cap="none" dirty="0" smtClean="0">
                <a:solidFill>
                  <a:srgbClr val="006D8C"/>
                </a:solidFill>
                <a:ea typeface="ＭＳ Ｐゴシック" panose="020B0600070205080204" pitchFamily="34" charset="-128"/>
              </a:rPr>
              <a:t>7.</a:t>
            </a:r>
            <a:r>
              <a:rPr lang="en-GB" altLang="en-US" sz="1200" cap="none" dirty="0" smtClean="0">
                <a:solidFill>
                  <a:srgbClr val="006D8C"/>
                </a:solidFill>
                <a:ea typeface="ＭＳ Ｐゴシック" panose="020B0600070205080204" pitchFamily="34" charset="-128"/>
              </a:rPr>
              <a:t> </a:t>
            </a:r>
            <a:r>
              <a:rPr lang="en-GB" altLang="en-US" sz="1200" cap="none" dirty="0">
                <a:solidFill>
                  <a:srgbClr val="006D8C"/>
                </a:solidFill>
                <a:ea typeface="ＭＳ Ｐゴシック" panose="020B0600070205080204" pitchFamily="34" charset="-128"/>
              </a:rPr>
              <a:t>Tracer studies</a:t>
            </a:r>
            <a:endParaRPr lang="en-GB" altLang="en-US" sz="1200" b="0" cap="none" dirty="0">
              <a:solidFill>
                <a:srgbClr val="006D8C"/>
              </a:solidFill>
              <a:ea typeface="ＭＳ Ｐゴシック" panose="020B0600070205080204" pitchFamily="34" charset="-128"/>
            </a:endParaRPr>
          </a:p>
          <a:p>
            <a:pPr>
              <a:spcAft>
                <a:spcPts val="0"/>
              </a:spcAft>
            </a:pPr>
            <a:r>
              <a:rPr lang="en-GB" altLang="en-US" sz="1200" b="0" cap="none" dirty="0">
                <a:solidFill>
                  <a:schemeClr val="tx1"/>
                </a:solidFill>
                <a:ea typeface="ＭＳ Ｐゴシック" panose="020B0600070205080204" pitchFamily="34" charset="-128"/>
                <a:hlinkClick r:id="rId8"/>
              </a:rPr>
              <a:t>https://www.etf.europa.eu/en/publications-and-resources/publications/tracer-studies-evaluating-impact-training-programmes</a:t>
            </a:r>
            <a:endParaRPr lang="en-GB" altLang="en-US" sz="1200" b="0" cap="none" dirty="0">
              <a:solidFill>
                <a:schemeClr val="tx1"/>
              </a:solidFill>
              <a:ea typeface="ＭＳ Ｐゴシック" panose="020B0600070205080204" pitchFamily="34" charset="-128"/>
            </a:endParaRPr>
          </a:p>
          <a:p>
            <a:pPr>
              <a:spcAft>
                <a:spcPts val="0"/>
              </a:spcAft>
            </a:pPr>
            <a:r>
              <a:rPr lang="en-US" altLang="en-US" sz="1200" cap="none" dirty="0" smtClean="0">
                <a:solidFill>
                  <a:srgbClr val="008000"/>
                </a:solidFill>
                <a:ea typeface="ＭＳ Ｐゴシック" panose="020B0600070205080204" pitchFamily="34" charset="-128"/>
              </a:rPr>
              <a:t>8. </a:t>
            </a:r>
            <a:r>
              <a:rPr lang="en-US" altLang="en-US" sz="1200" cap="none" dirty="0" err="1" smtClean="0">
                <a:solidFill>
                  <a:srgbClr val="008000"/>
                </a:solidFill>
                <a:ea typeface="ＭＳ Ｐゴシック" panose="020B0600070205080204" pitchFamily="34" charset="-128"/>
              </a:rPr>
              <a:t>Labour</a:t>
            </a:r>
            <a:r>
              <a:rPr lang="en-US" altLang="en-US" sz="1200" cap="none" dirty="0" smtClean="0">
                <a:solidFill>
                  <a:srgbClr val="008000"/>
                </a:solidFill>
                <a:ea typeface="ＭＳ Ｐゴシック" panose="020B0600070205080204" pitchFamily="34" charset="-128"/>
              </a:rPr>
              <a:t> Market and Training Observatories</a:t>
            </a:r>
          </a:p>
          <a:p>
            <a:pPr>
              <a:spcAft>
                <a:spcPts val="0"/>
              </a:spcAft>
            </a:pPr>
            <a:r>
              <a:rPr lang="en-US" altLang="en-US" sz="1200" b="0" cap="none" dirty="0">
                <a:solidFill>
                  <a:srgbClr val="008000"/>
                </a:solidFill>
                <a:ea typeface="ＭＳ Ｐゴシック" panose="020B0600070205080204" pitchFamily="34" charset="-128"/>
                <a:hlinkClick r:id="rId9"/>
              </a:rPr>
              <a:t>https://www.etf.europa.eu/en/publications-and-resources/publications/labour-market-and-training-observatories-</a:t>
            </a:r>
            <a:r>
              <a:rPr lang="en-US" altLang="en-US" sz="1200" b="0" cap="none" dirty="0" smtClean="0">
                <a:solidFill>
                  <a:srgbClr val="008000"/>
                </a:solidFill>
                <a:ea typeface="ＭＳ Ｐゴシック" panose="020B0600070205080204" pitchFamily="34" charset="-128"/>
                <a:hlinkClick r:id="rId9"/>
              </a:rPr>
              <a:t>providing</a:t>
            </a:r>
            <a:endParaRPr lang="en-US" altLang="en-US" sz="1200" cap="none" dirty="0">
              <a:solidFill>
                <a:srgbClr val="008000"/>
              </a:solidFill>
              <a:ea typeface="ＭＳ Ｐゴシック" panose="020B0600070205080204" pitchFamily="34" charset="-128"/>
            </a:endParaRPr>
          </a:p>
          <a:p>
            <a:pPr>
              <a:defRPr/>
            </a:pPr>
            <a:endParaRPr sz="2100" b="0" cap="none" dirty="0">
              <a:solidFill>
                <a:srgbClr val="000000"/>
              </a:solidFill>
              <a:latin typeface="Arial" charset="0"/>
              <a:cs typeface="+mn-cs"/>
            </a:endParaRPr>
          </a:p>
        </p:txBody>
      </p:sp>
      <p:pic>
        <p:nvPicPr>
          <p:cNvPr id="3" name="Picture 2" descr="Screen Shot 2018-08-29 at 11.18.20 AM.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833864">
            <a:off x="8075168" y="284619"/>
            <a:ext cx="897675" cy="1275644"/>
          </a:xfrm>
          <a:prstGeom prst="rect">
            <a:avLst/>
          </a:prstGeom>
        </p:spPr>
        <p:style>
          <a:lnRef idx="2">
            <a:schemeClr val="accent2"/>
          </a:lnRef>
          <a:fillRef idx="1">
            <a:schemeClr val="lt1"/>
          </a:fillRef>
          <a:effectRef idx="0">
            <a:schemeClr val="accent2"/>
          </a:effectRef>
          <a:fontRef idx="minor">
            <a:schemeClr val="dk1"/>
          </a:fontRef>
        </p:style>
      </p:pic>
      <p:pic>
        <p:nvPicPr>
          <p:cNvPr id="7" name="Picture 6" descr="Screen Shot 2018-08-29 at 11.19.23 AM.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766670">
            <a:off x="7087937" y="95696"/>
            <a:ext cx="953222" cy="1279850"/>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extLst>
      <p:ext uri="{BB962C8B-B14F-4D97-AF65-F5344CB8AC3E}">
        <p14:creationId xmlns:p14="http://schemas.microsoft.com/office/powerpoint/2010/main" val="1356416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
                                        <p:tgtEl>
                                          <p:spTgt spid="7"/>
                                        </p:tgtEl>
                                      </p:cBhvr>
                                    </p:animEffect>
                                    <p:anim calcmode="lin" valueType="num">
                                      <p:cBhvr>
                                        <p:cTn id="8" dur="400" fill="hold"/>
                                        <p:tgtEl>
                                          <p:spTgt spid="7"/>
                                        </p:tgtEl>
                                        <p:attrNameLst>
                                          <p:attrName>ppt_x</p:attrName>
                                        </p:attrNameLst>
                                      </p:cBhvr>
                                      <p:tavLst>
                                        <p:tav tm="0">
                                          <p:val>
                                            <p:strVal val="#ppt_x"/>
                                          </p:val>
                                        </p:tav>
                                        <p:tav tm="100000">
                                          <p:val>
                                            <p:strVal val="#ppt_x"/>
                                          </p:val>
                                        </p:tav>
                                      </p:tavLst>
                                    </p:anim>
                                    <p:anim calcmode="lin" valueType="num">
                                      <p:cBhvr>
                                        <p:cTn id="9" dur="400" fill="hold"/>
                                        <p:tgtEl>
                                          <p:spTgt spid="7"/>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528" y="195486"/>
            <a:ext cx="8429625" cy="71973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defRPr/>
            </a:pPr>
            <a:r>
              <a:rPr lang="en-US" b="1" cap="none" dirty="0" smtClean="0">
                <a:solidFill>
                  <a:srgbClr val="000000"/>
                </a:solidFill>
                <a:latin typeface="Montreal-DemiBold" charset="0"/>
              </a:rPr>
              <a:t>You are not alone: some Big Data Networks and sources (many</a:t>
            </a:r>
            <a:r>
              <a:rPr lang="mr-IN" b="1" cap="none" dirty="0" smtClean="0">
                <a:solidFill>
                  <a:srgbClr val="000000"/>
                </a:solidFill>
                <a:latin typeface="Montreal-DemiBold" charset="0"/>
              </a:rPr>
              <a:t>…</a:t>
            </a:r>
            <a:r>
              <a:rPr lang="en-US" b="1" cap="none" dirty="0" smtClean="0">
                <a:solidFill>
                  <a:srgbClr val="000000"/>
                </a:solidFill>
                <a:latin typeface="Montreal-DemiBold" charset="0"/>
              </a:rPr>
              <a:t>)</a:t>
            </a:r>
            <a:endParaRPr lang="en-US" b="1" cap="none" dirty="0">
              <a:solidFill>
                <a:srgbClr val="000000"/>
              </a:solidFill>
              <a:latin typeface="Montreal-DemiBold" charset="0"/>
              <a:cs typeface="+mj-cs"/>
            </a:endParaRPr>
          </a:p>
        </p:txBody>
      </p:sp>
      <p:sp>
        <p:nvSpPr>
          <p:cNvPr id="5" name="Rectangle 3"/>
          <p:cNvSpPr txBox="1">
            <a:spLocks noChangeArrowheads="1"/>
          </p:cNvSpPr>
          <p:nvPr/>
        </p:nvSpPr>
        <p:spPr bwMode="auto">
          <a:xfrm>
            <a:off x="395536" y="915566"/>
            <a:ext cx="8574088" cy="360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accent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300"/>
              </a:spcBef>
              <a:spcAft>
                <a:spcPts val="300"/>
              </a:spcAft>
              <a:buFont typeface="Wingdings" charset="2"/>
              <a:buChar char="v"/>
              <a:defRPr/>
            </a:pPr>
            <a:r>
              <a:rPr lang="en-US" b="0" cap="none" dirty="0">
                <a:solidFill>
                  <a:srgbClr val="000000"/>
                </a:solidFill>
                <a:latin typeface="Arial" charset="0"/>
              </a:rPr>
              <a:t>European Data Forum</a:t>
            </a:r>
          </a:p>
          <a:p>
            <a:pPr>
              <a:spcBef>
                <a:spcPts val="300"/>
              </a:spcBef>
              <a:spcAft>
                <a:spcPts val="300"/>
              </a:spcAft>
              <a:defRPr/>
            </a:pPr>
            <a:r>
              <a:rPr lang="en-US" b="0" cap="none" dirty="0">
                <a:solidFill>
                  <a:srgbClr val="000000"/>
                </a:solidFill>
                <a:latin typeface="Arial" charset="0"/>
                <a:hlinkClick r:id="rId2"/>
              </a:rPr>
              <a:t>https://2015.data-forum.eu</a:t>
            </a:r>
            <a:r>
              <a:rPr lang="en-US" b="0" cap="none" dirty="0" smtClean="0">
                <a:solidFill>
                  <a:srgbClr val="000000"/>
                </a:solidFill>
                <a:latin typeface="Arial" charset="0"/>
                <a:hlinkClick r:id="rId2"/>
              </a:rPr>
              <a:t>/</a:t>
            </a:r>
            <a:endParaRPr lang="en-US" b="0" cap="none" dirty="0" smtClean="0">
              <a:solidFill>
                <a:srgbClr val="000000"/>
              </a:solidFill>
              <a:latin typeface="Arial" charset="0"/>
            </a:endParaRPr>
          </a:p>
          <a:p>
            <a:pPr marL="342900" indent="-342900">
              <a:spcBef>
                <a:spcPts val="300"/>
              </a:spcBef>
              <a:spcAft>
                <a:spcPts val="300"/>
              </a:spcAft>
              <a:buFont typeface="Wingdings" charset="2"/>
              <a:buChar char="v"/>
              <a:defRPr/>
            </a:pPr>
            <a:r>
              <a:rPr lang="en-US" b="0" cap="none" dirty="0">
                <a:solidFill>
                  <a:srgbClr val="000000"/>
                </a:solidFill>
                <a:latin typeface="Arial" charset="0"/>
              </a:rPr>
              <a:t>Big Data Europe</a:t>
            </a:r>
          </a:p>
          <a:p>
            <a:pPr>
              <a:spcBef>
                <a:spcPts val="300"/>
              </a:spcBef>
              <a:spcAft>
                <a:spcPts val="300"/>
              </a:spcAft>
              <a:defRPr/>
            </a:pPr>
            <a:r>
              <a:rPr lang="en-US" b="0" cap="none" dirty="0">
                <a:solidFill>
                  <a:srgbClr val="000000"/>
                </a:solidFill>
                <a:latin typeface="Arial" charset="0"/>
                <a:hlinkClick r:id="rId3"/>
              </a:rPr>
              <a:t>https://www.big-data-europe.eu/big-data-labour-market-impacts</a:t>
            </a:r>
            <a:r>
              <a:rPr lang="en-US" b="0" cap="none" dirty="0" smtClean="0">
                <a:solidFill>
                  <a:srgbClr val="000000"/>
                </a:solidFill>
                <a:latin typeface="Arial" charset="0"/>
                <a:hlinkClick r:id="rId3"/>
              </a:rPr>
              <a:t>/</a:t>
            </a:r>
            <a:endParaRPr lang="en-US" b="0" cap="none" dirty="0" smtClean="0">
              <a:solidFill>
                <a:srgbClr val="000000"/>
              </a:solidFill>
              <a:latin typeface="Arial" charset="0"/>
            </a:endParaRPr>
          </a:p>
          <a:p>
            <a:pPr marL="342900" indent="-342900">
              <a:spcBef>
                <a:spcPts val="300"/>
              </a:spcBef>
              <a:spcAft>
                <a:spcPts val="300"/>
              </a:spcAft>
              <a:buFont typeface="Wingdings" charset="2"/>
              <a:buChar char="v"/>
              <a:defRPr/>
            </a:pPr>
            <a:r>
              <a:rPr lang="en-US" b="0" cap="none" dirty="0">
                <a:solidFill>
                  <a:srgbClr val="000000"/>
                </a:solidFill>
                <a:latin typeface="Arial" charset="0"/>
              </a:rPr>
              <a:t>CRISP Milan</a:t>
            </a:r>
          </a:p>
          <a:p>
            <a:pPr>
              <a:spcBef>
                <a:spcPts val="300"/>
              </a:spcBef>
              <a:spcAft>
                <a:spcPts val="300"/>
              </a:spcAft>
              <a:defRPr/>
            </a:pPr>
            <a:r>
              <a:rPr lang="en-US" b="0" cap="none" dirty="0">
                <a:solidFill>
                  <a:srgbClr val="000000"/>
                </a:solidFill>
                <a:latin typeface="Arial" charset="0"/>
                <a:hlinkClick r:id="rId4"/>
              </a:rPr>
              <a:t>http://www.crisp-org.it</a:t>
            </a:r>
            <a:r>
              <a:rPr lang="en-US" b="0" cap="none" dirty="0" smtClean="0">
                <a:solidFill>
                  <a:srgbClr val="000000"/>
                </a:solidFill>
                <a:latin typeface="Arial" charset="0"/>
                <a:hlinkClick r:id="rId4"/>
              </a:rPr>
              <a:t>/</a:t>
            </a:r>
            <a:endParaRPr lang="en-US" b="0" cap="none" dirty="0" smtClean="0">
              <a:solidFill>
                <a:srgbClr val="000000"/>
              </a:solidFill>
              <a:latin typeface="Arial" charset="0"/>
            </a:endParaRPr>
          </a:p>
          <a:p>
            <a:pPr marL="342900" indent="-342900">
              <a:spcBef>
                <a:spcPts val="300"/>
              </a:spcBef>
              <a:spcAft>
                <a:spcPts val="300"/>
              </a:spcAft>
              <a:buFont typeface="Wingdings" charset="2"/>
              <a:buChar char="v"/>
              <a:defRPr/>
            </a:pPr>
            <a:r>
              <a:rPr lang="en-US" b="0" cap="none" dirty="0" smtClean="0">
                <a:solidFill>
                  <a:srgbClr val="000000"/>
                </a:solidFill>
                <a:latin typeface="Arial" charset="0"/>
              </a:rPr>
              <a:t>Encyclopedia of Big Data Technologies</a:t>
            </a:r>
          </a:p>
          <a:p>
            <a:pPr>
              <a:spcBef>
                <a:spcPts val="300"/>
              </a:spcBef>
              <a:spcAft>
                <a:spcPts val="300"/>
              </a:spcAft>
              <a:defRPr/>
            </a:pPr>
            <a:r>
              <a:rPr lang="en-US" b="0" cap="none" dirty="0">
                <a:solidFill>
                  <a:srgbClr val="000000"/>
                </a:solidFill>
                <a:latin typeface="Arial" charset="0"/>
                <a:hlinkClick r:id="rId5"/>
              </a:rPr>
              <a:t>https://link.springer.com/referenceworkentry/10.1007%2F978-3-319-63962-8_276-</a:t>
            </a:r>
            <a:r>
              <a:rPr lang="en-US" b="0" cap="none" dirty="0" smtClean="0">
                <a:solidFill>
                  <a:srgbClr val="000000"/>
                </a:solidFill>
                <a:latin typeface="Arial" charset="0"/>
                <a:hlinkClick r:id="rId5"/>
              </a:rPr>
              <a:t>1</a:t>
            </a:r>
            <a:endParaRPr lang="en-US" b="0" cap="none" dirty="0" smtClean="0">
              <a:solidFill>
                <a:srgbClr val="000000"/>
              </a:solidFill>
              <a:latin typeface="Arial" charset="0"/>
            </a:endParaRPr>
          </a:p>
          <a:p>
            <a:pPr marL="342900" indent="-342900">
              <a:spcBef>
                <a:spcPts val="300"/>
              </a:spcBef>
              <a:spcAft>
                <a:spcPts val="300"/>
              </a:spcAft>
              <a:buFont typeface="Wingdings" charset="2"/>
              <a:buChar char="v"/>
              <a:defRPr/>
            </a:pPr>
            <a:r>
              <a:rPr lang="en-US" b="0" cap="none" dirty="0">
                <a:solidFill>
                  <a:srgbClr val="000000"/>
                </a:solidFill>
                <a:latin typeface="Arial" charset="0"/>
              </a:rPr>
              <a:t>EU Skills Panorama</a:t>
            </a:r>
          </a:p>
          <a:p>
            <a:pPr>
              <a:spcBef>
                <a:spcPts val="300"/>
              </a:spcBef>
              <a:spcAft>
                <a:spcPts val="300"/>
              </a:spcAft>
              <a:defRPr/>
            </a:pPr>
            <a:r>
              <a:rPr lang="en-US" b="0" cap="none" dirty="0">
                <a:solidFill>
                  <a:srgbClr val="000000"/>
                </a:solidFill>
                <a:latin typeface="Arial" charset="0"/>
                <a:hlinkClick r:id="rId6"/>
              </a:rPr>
              <a:t>http://skillspanorama.cedefop.europa.eu/</a:t>
            </a:r>
            <a:r>
              <a:rPr lang="en-US" b="0" cap="none" dirty="0" smtClean="0">
                <a:solidFill>
                  <a:srgbClr val="000000"/>
                </a:solidFill>
                <a:latin typeface="Arial" charset="0"/>
                <a:hlinkClick r:id="rId6"/>
              </a:rPr>
              <a:t>en</a:t>
            </a:r>
            <a:endParaRPr lang="en-US" b="0" cap="none" dirty="0" smtClean="0">
              <a:solidFill>
                <a:srgbClr val="000000"/>
              </a:solidFill>
              <a:latin typeface="Arial" charset="0"/>
            </a:endParaRPr>
          </a:p>
          <a:p>
            <a:pPr marL="342900" indent="-342900">
              <a:spcBef>
                <a:spcPts val="300"/>
              </a:spcBef>
              <a:spcAft>
                <a:spcPts val="300"/>
              </a:spcAft>
              <a:buFont typeface="Wingdings" charset="2"/>
              <a:buChar char="v"/>
              <a:defRPr/>
            </a:pPr>
            <a:r>
              <a:rPr lang="en-US" b="0" cap="none" dirty="0">
                <a:solidFill>
                  <a:srgbClr val="000000"/>
                </a:solidFill>
                <a:latin typeface="Arial" charset="0"/>
              </a:rPr>
              <a:t>And soon: ETF practical guide</a:t>
            </a:r>
            <a:r>
              <a:rPr lang="mr-IN" b="0" cap="none" dirty="0">
                <a:solidFill>
                  <a:srgbClr val="000000"/>
                </a:solidFill>
                <a:latin typeface="Arial" charset="0"/>
              </a:rPr>
              <a:t>…</a:t>
            </a:r>
            <a:endParaRPr lang="en-US" b="0" cap="none" dirty="0">
              <a:solidFill>
                <a:srgbClr val="000000"/>
              </a:solidFill>
              <a:latin typeface="Arial" charset="0"/>
            </a:endParaRPr>
          </a:p>
          <a:p>
            <a:pPr>
              <a:defRPr/>
            </a:pPr>
            <a:endParaRPr lang="en-US" sz="1800" b="0" cap="none" dirty="0" smtClean="0">
              <a:solidFill>
                <a:srgbClr val="000000"/>
              </a:solidFill>
              <a:latin typeface="Arial" charset="0"/>
            </a:endParaRPr>
          </a:p>
          <a:p>
            <a:pPr>
              <a:defRPr/>
            </a:pPr>
            <a:endParaRPr lang="en-US" sz="1800" b="0" cap="none" dirty="0" smtClean="0">
              <a:solidFill>
                <a:srgbClr val="000000"/>
              </a:solidFill>
              <a:latin typeface="Arial" charset="0"/>
            </a:endParaRPr>
          </a:p>
          <a:p>
            <a:pPr>
              <a:defRPr/>
            </a:pPr>
            <a:endParaRPr lang="en-US" sz="2100" b="0" cap="none" dirty="0">
              <a:solidFill>
                <a:srgbClr val="000000"/>
              </a:solidFill>
              <a:latin typeface="Arial" charset="0"/>
            </a:endParaRPr>
          </a:p>
          <a:p>
            <a:pPr>
              <a:defRPr/>
            </a:pPr>
            <a:endParaRPr lang="en-US" sz="2100" b="0" cap="none" dirty="0">
              <a:solidFill>
                <a:srgbClr val="000000"/>
              </a:solidFill>
              <a:latin typeface="Arial" charset="0"/>
            </a:endParaRPr>
          </a:p>
        </p:txBody>
      </p:sp>
    </p:spTree>
    <p:extLst>
      <p:ext uri="{BB962C8B-B14F-4D97-AF65-F5344CB8AC3E}">
        <p14:creationId xmlns:p14="http://schemas.microsoft.com/office/powerpoint/2010/main" val="232131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23850" y="0"/>
            <a:ext cx="8429625" cy="7921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normAutofit fontScale="90000"/>
          </a:bodyPr>
          <a:lstStyle/>
          <a:p>
            <a:pPr>
              <a:defRPr/>
            </a:pPr>
            <a:r>
              <a:rPr lang="en-US" b="1" cap="none" dirty="0" smtClean="0">
                <a:solidFill>
                  <a:srgbClr val="C81524"/>
                </a:solidFill>
                <a:latin typeface="Montreal-DemiBold" charset="0"/>
              </a:rPr>
              <a:t>Many other u</a:t>
            </a:r>
            <a:r>
              <a:rPr lang="en-US" b="1" cap="none" dirty="0" smtClean="0">
                <a:solidFill>
                  <a:srgbClr val="C81524"/>
                </a:solidFill>
                <a:latin typeface="Montreal-DemiBold" charset="0"/>
                <a:cs typeface="+mj-cs"/>
              </a:rPr>
              <a:t>seful portals, libraries – a couple of examples</a:t>
            </a:r>
            <a:endParaRPr lang="en-US" b="1" cap="none" dirty="0">
              <a:solidFill>
                <a:srgbClr val="C81524"/>
              </a:solidFill>
              <a:latin typeface="Montreal-DemiBold" charset="0"/>
              <a:cs typeface="+mj-cs"/>
            </a:endParaRPr>
          </a:p>
        </p:txBody>
      </p:sp>
      <p:sp>
        <p:nvSpPr>
          <p:cNvPr id="5" name="Rectangle 3"/>
          <p:cNvSpPr txBox="1">
            <a:spLocks noChangeArrowheads="1"/>
          </p:cNvSpPr>
          <p:nvPr/>
        </p:nvSpPr>
        <p:spPr bwMode="auto">
          <a:xfrm>
            <a:off x="251520" y="1059582"/>
            <a:ext cx="8718104" cy="32126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accent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mj-lt"/>
              <a:buAutoNum type="arabicPeriod"/>
              <a:defRPr/>
            </a:pPr>
            <a:r>
              <a:rPr lang="en-US" sz="1900" cap="none" dirty="0" smtClean="0">
                <a:solidFill>
                  <a:srgbClr val="000000"/>
                </a:solidFill>
                <a:latin typeface="Arial" charset="0"/>
              </a:rPr>
              <a:t>Network “Make it Match” – </a:t>
            </a:r>
            <a:r>
              <a:rPr lang="en-US" sz="1900" b="0" cap="none" dirty="0" smtClean="0">
                <a:solidFill>
                  <a:srgbClr val="000000"/>
                </a:solidFill>
                <a:latin typeface="Arial" charset="0"/>
              </a:rPr>
              <a:t>Eastern Partnership: supported by ETF</a:t>
            </a:r>
          </a:p>
          <a:p>
            <a:pPr marL="342900" indent="-342900">
              <a:buFont typeface="+mj-lt"/>
              <a:buAutoNum type="arabicPeriod"/>
              <a:defRPr/>
            </a:pPr>
            <a:r>
              <a:rPr lang="en-US" sz="1900" cap="none" dirty="0" smtClean="0">
                <a:solidFill>
                  <a:srgbClr val="000000"/>
                </a:solidFill>
                <a:latin typeface="Arial" charset="0"/>
              </a:rPr>
              <a:t>EU Skills Panorama</a:t>
            </a:r>
          </a:p>
          <a:p>
            <a:pPr>
              <a:defRPr/>
            </a:pPr>
            <a:r>
              <a:rPr lang="en-US" sz="1900" b="0" cap="none" dirty="0">
                <a:solidFill>
                  <a:srgbClr val="000000"/>
                </a:solidFill>
                <a:latin typeface="Arial" charset="0"/>
                <a:hlinkClick r:id="rId2"/>
              </a:rPr>
              <a:t>http://skillspanorama.cedefop.europa.eu/</a:t>
            </a:r>
            <a:r>
              <a:rPr lang="en-US" sz="1900" b="0" cap="none" dirty="0" smtClean="0">
                <a:solidFill>
                  <a:srgbClr val="000000"/>
                </a:solidFill>
                <a:latin typeface="Arial" charset="0"/>
                <a:hlinkClick r:id="rId2"/>
              </a:rPr>
              <a:t>en</a:t>
            </a:r>
            <a:endParaRPr lang="en-US" sz="1900" b="0" cap="none" dirty="0" smtClean="0">
              <a:solidFill>
                <a:srgbClr val="000000"/>
              </a:solidFill>
              <a:latin typeface="Arial" charset="0"/>
            </a:endParaRPr>
          </a:p>
          <a:p>
            <a:pPr>
              <a:defRPr/>
            </a:pPr>
            <a:r>
              <a:rPr lang="en-US" sz="1900" b="0" cap="none" dirty="0" smtClean="0">
                <a:solidFill>
                  <a:srgbClr val="000000"/>
                </a:solidFill>
                <a:latin typeface="Arial" charset="0"/>
              </a:rPr>
              <a:t>2.</a:t>
            </a:r>
            <a:r>
              <a:rPr lang="en-US" sz="1900" cap="none" dirty="0" smtClean="0">
                <a:solidFill>
                  <a:srgbClr val="000000"/>
                </a:solidFill>
                <a:latin typeface="Arial" charset="0"/>
              </a:rPr>
              <a:t> Skills Ireland</a:t>
            </a:r>
          </a:p>
          <a:p>
            <a:pPr>
              <a:defRPr/>
            </a:pPr>
            <a:r>
              <a:rPr lang="en-US" sz="1900" b="0" cap="none" dirty="0">
                <a:solidFill>
                  <a:srgbClr val="000000"/>
                </a:solidFill>
                <a:latin typeface="Arial" charset="0"/>
                <a:hlinkClick r:id="rId3"/>
              </a:rPr>
              <a:t>http://www.skillsireland.ie</a:t>
            </a:r>
            <a:r>
              <a:rPr lang="en-US" sz="1900" b="0" cap="none" dirty="0" smtClean="0">
                <a:solidFill>
                  <a:srgbClr val="000000"/>
                </a:solidFill>
                <a:latin typeface="Arial" charset="0"/>
                <a:hlinkClick r:id="rId3"/>
              </a:rPr>
              <a:t>/</a:t>
            </a:r>
            <a:endParaRPr lang="en-US" sz="1900" b="0" cap="none" dirty="0" smtClean="0">
              <a:solidFill>
                <a:srgbClr val="000000"/>
              </a:solidFill>
              <a:latin typeface="Arial" charset="0"/>
            </a:endParaRPr>
          </a:p>
          <a:p>
            <a:pPr>
              <a:defRPr/>
            </a:pPr>
            <a:r>
              <a:rPr lang="en-US" sz="1900" b="0" cap="none" dirty="0">
                <a:solidFill>
                  <a:srgbClr val="000000"/>
                </a:solidFill>
                <a:latin typeface="Arial" charset="0"/>
                <a:hlinkClick r:id="rId4"/>
              </a:rPr>
              <a:t>http://www.solas.ie/SolasPdfLibrary/OccupationalEmploymentForecasts2013.</a:t>
            </a:r>
            <a:r>
              <a:rPr lang="en-US" sz="1900" b="0" cap="none" dirty="0" smtClean="0">
                <a:solidFill>
                  <a:srgbClr val="000000"/>
                </a:solidFill>
                <a:latin typeface="Arial" charset="0"/>
                <a:hlinkClick r:id="rId4"/>
              </a:rPr>
              <a:t>pdf</a:t>
            </a:r>
            <a:endParaRPr lang="en-US" sz="1900" b="0" cap="none" dirty="0" smtClean="0">
              <a:solidFill>
                <a:srgbClr val="000000"/>
              </a:solidFill>
              <a:latin typeface="Arial" charset="0"/>
            </a:endParaRPr>
          </a:p>
          <a:p>
            <a:pPr>
              <a:defRPr/>
            </a:pPr>
            <a:r>
              <a:rPr lang="en-US" sz="1900" b="0" cap="none" dirty="0" smtClean="0">
                <a:solidFill>
                  <a:srgbClr val="000000"/>
                </a:solidFill>
                <a:latin typeface="Arial" charset="0"/>
              </a:rPr>
              <a:t>3.</a:t>
            </a:r>
            <a:r>
              <a:rPr lang="en-US" sz="1900" cap="none" dirty="0" smtClean="0">
                <a:solidFill>
                  <a:srgbClr val="000000"/>
                </a:solidFill>
                <a:latin typeface="Arial" charset="0"/>
              </a:rPr>
              <a:t> DARES </a:t>
            </a:r>
            <a:r>
              <a:rPr lang="en-US" sz="1900" b="0" cap="none" dirty="0" smtClean="0">
                <a:solidFill>
                  <a:srgbClr val="000000"/>
                </a:solidFill>
                <a:latin typeface="Arial" charset="0"/>
              </a:rPr>
              <a:t>– Ministry of </a:t>
            </a:r>
            <a:r>
              <a:rPr lang="en-US" sz="1900" b="0" cap="none" dirty="0" err="1" smtClean="0">
                <a:solidFill>
                  <a:srgbClr val="000000"/>
                </a:solidFill>
                <a:latin typeface="Arial" charset="0"/>
              </a:rPr>
              <a:t>Labour</a:t>
            </a:r>
            <a:r>
              <a:rPr lang="en-US" sz="1900" b="0" cap="none" dirty="0" smtClean="0">
                <a:solidFill>
                  <a:srgbClr val="000000"/>
                </a:solidFill>
                <a:latin typeface="Arial" charset="0"/>
              </a:rPr>
              <a:t> and Employment France</a:t>
            </a:r>
          </a:p>
          <a:p>
            <a:pPr>
              <a:defRPr/>
            </a:pPr>
            <a:r>
              <a:rPr lang="en-US" sz="1900" b="0" cap="none" dirty="0">
                <a:solidFill>
                  <a:srgbClr val="000000"/>
                </a:solidFill>
                <a:latin typeface="Arial" charset="0"/>
                <a:hlinkClick r:id="rId5"/>
              </a:rPr>
              <a:t>http://dares.travail-emploi.gouv.fr/dares-etudes-et-statistiques</a:t>
            </a:r>
            <a:r>
              <a:rPr lang="en-US" sz="1900" b="0" cap="none" dirty="0" smtClean="0">
                <a:solidFill>
                  <a:srgbClr val="000000"/>
                </a:solidFill>
                <a:latin typeface="Arial" charset="0"/>
                <a:hlinkClick r:id="rId5"/>
              </a:rPr>
              <a:t>/</a:t>
            </a:r>
            <a:endParaRPr lang="en-US" sz="1900" b="0" cap="none" dirty="0" smtClean="0">
              <a:solidFill>
                <a:srgbClr val="000000"/>
              </a:solidFill>
              <a:latin typeface="Arial" charset="0"/>
            </a:endParaRPr>
          </a:p>
          <a:p>
            <a:pPr>
              <a:defRPr/>
            </a:pPr>
            <a:endParaRPr lang="en-US" sz="1900" b="0" cap="none" dirty="0" smtClean="0">
              <a:solidFill>
                <a:srgbClr val="000000"/>
              </a:solidFill>
              <a:latin typeface="Arial" charset="0"/>
            </a:endParaRPr>
          </a:p>
          <a:p>
            <a:pPr>
              <a:defRPr/>
            </a:pPr>
            <a:endParaRPr lang="en-US" sz="1800" b="0" cap="none" dirty="0">
              <a:solidFill>
                <a:srgbClr val="000000"/>
              </a:solidFill>
              <a:latin typeface="Arial" charset="0"/>
            </a:endParaRPr>
          </a:p>
          <a:p>
            <a:pPr>
              <a:defRPr/>
            </a:pPr>
            <a:endParaRPr lang="en-US" sz="1800" b="0" cap="none" dirty="0">
              <a:solidFill>
                <a:srgbClr val="000000"/>
              </a:solidFill>
              <a:latin typeface="Arial" charset="0"/>
            </a:endParaRPr>
          </a:p>
        </p:txBody>
      </p:sp>
    </p:spTree>
    <p:extLst>
      <p:ext uri="{BB962C8B-B14F-4D97-AF65-F5344CB8AC3E}">
        <p14:creationId xmlns:p14="http://schemas.microsoft.com/office/powerpoint/2010/main" val="132498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 name="Title 3"/>
          <p:cNvSpPr>
            <a:spLocks noGrp="1"/>
          </p:cNvSpPr>
          <p:nvPr>
            <p:ph type="title"/>
          </p:nvPr>
        </p:nvSpPr>
        <p:spPr bwMode="auto">
          <a:xfrm>
            <a:off x="319088" y="206375"/>
            <a:ext cx="2957512" cy="636588"/>
          </a:xfrm>
        </p:spPr>
        <p:txBody>
          <a:bodyPr wrap="square" numCol="1" anchorCtr="0" compatLnSpc="1">
            <a:prstTxWarp prst="textNoShape">
              <a:avLst/>
            </a:prstTxWarp>
            <a:normAutofit fontScale="90000"/>
          </a:bodyPr>
          <a:lstStyle/>
          <a:p>
            <a:pPr eaLnBrk="1" hangingPunct="1">
              <a:defRPr/>
            </a:pPr>
            <a:r>
              <a:rPr lang="en-GB" sz="2400" b="1" cap="none" dirty="0">
                <a:latin typeface="Montreal-DemiBold" charset="0"/>
                <a:cs typeface="+mj-cs"/>
              </a:rPr>
              <a:t>Drivers of change in skills demand</a:t>
            </a:r>
            <a:endParaRPr lang="en-GB" sz="2400" cap="none" dirty="0">
              <a:latin typeface="Montreal-DemiBold" charset="0"/>
              <a:cs typeface="+mj-cs"/>
            </a:endParaRPr>
          </a:p>
        </p:txBody>
      </p:sp>
      <p:sp>
        <p:nvSpPr>
          <p:cNvPr id="1044" name="Rectangle 9"/>
          <p:cNvSpPr>
            <a:spLocks noChangeArrowheads="1"/>
          </p:cNvSpPr>
          <p:nvPr/>
        </p:nvSpPr>
        <p:spPr bwMode="auto">
          <a:xfrm>
            <a:off x="3014663" y="32273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a:cs typeface="Arial" charset="0"/>
            </a:endParaRPr>
          </a:p>
        </p:txBody>
      </p:sp>
      <p:sp>
        <p:nvSpPr>
          <p:cNvPr id="1045" name="Rectangle 15"/>
          <p:cNvSpPr>
            <a:spLocks noChangeArrowheads="1"/>
          </p:cNvSpPr>
          <p:nvPr/>
        </p:nvSpPr>
        <p:spPr bwMode="auto">
          <a:xfrm>
            <a:off x="3854450" y="150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a:cs typeface="Arial" charset="0"/>
            </a:endParaRPr>
          </a:p>
        </p:txBody>
      </p:sp>
      <p:sp>
        <p:nvSpPr>
          <p:cNvPr id="1046" name="Rectangle 17"/>
          <p:cNvSpPr>
            <a:spLocks noChangeArrowheads="1"/>
          </p:cNvSpPr>
          <p:nvPr/>
        </p:nvSpPr>
        <p:spPr bwMode="auto">
          <a:xfrm>
            <a:off x="3124200" y="16208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a:cs typeface="Arial" charset="0"/>
            </a:endParaRPr>
          </a:p>
        </p:txBody>
      </p:sp>
      <p:grpSp>
        <p:nvGrpSpPr>
          <p:cNvPr id="23626" name="Group 74"/>
          <p:cNvGrpSpPr>
            <a:grpSpLocks/>
          </p:cNvGrpSpPr>
          <p:nvPr/>
        </p:nvGrpSpPr>
        <p:grpSpPr bwMode="auto">
          <a:xfrm>
            <a:off x="609600" y="142875"/>
            <a:ext cx="7689850" cy="5000625"/>
            <a:chOff x="385" y="685"/>
            <a:chExt cx="4933" cy="3246"/>
          </a:xfrm>
        </p:grpSpPr>
        <p:grpSp>
          <p:nvGrpSpPr>
            <p:cNvPr id="9223" name="Diagram 76"/>
            <p:cNvGrpSpPr>
              <a:grpSpLocks/>
            </p:cNvGrpSpPr>
            <p:nvPr/>
          </p:nvGrpSpPr>
          <p:grpSpPr bwMode="auto">
            <a:xfrm>
              <a:off x="431" y="754"/>
              <a:ext cx="4830" cy="3177"/>
              <a:chOff x="1522" y="1065"/>
              <a:chExt cx="2671" cy="2674"/>
            </a:xfrm>
          </p:grpSpPr>
          <p:sp>
            <p:nvSpPr>
              <p:cNvPr id="9232" name="AutoShape 77"/>
              <p:cNvSpPr>
                <a:spLocks noChangeAspect="1" noChangeArrowheads="1" noTextEdit="1"/>
              </p:cNvSpPr>
              <p:nvPr/>
            </p:nvSpPr>
            <p:spPr bwMode="auto">
              <a:xfrm>
                <a:off x="1522" y="1065"/>
                <a:ext cx="2671" cy="2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233" name="_s1028"/>
              <p:cNvSpPr>
                <a:spLocks noChangeShapeType="1"/>
              </p:cNvSpPr>
              <p:nvPr/>
            </p:nvSpPr>
            <p:spPr bwMode="auto">
              <a:xfrm flipH="1" flipV="1">
                <a:off x="2334" y="1983"/>
                <a:ext cx="264"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4" name="_s1029"/>
              <p:cNvSpPr>
                <a:spLocks noChangeArrowheads="1"/>
              </p:cNvSpPr>
              <p:nvPr/>
            </p:nvSpPr>
            <p:spPr bwMode="auto">
              <a:xfrm>
                <a:off x="1741" y="1443"/>
                <a:ext cx="667" cy="667"/>
              </a:xfrm>
              <a:prstGeom prst="ellipse">
                <a:avLst/>
              </a:prstGeom>
              <a:solidFill>
                <a:srgbClr val="99CCFF"/>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r>
                  <a:rPr lang="en-US" sz="1400"/>
                  <a:t>Policy/regulation</a:t>
                </a:r>
              </a:p>
              <a:p>
                <a:pPr algn="ctr" eaLnBrk="1" hangingPunct="1"/>
                <a:r>
                  <a:rPr lang="en-US" sz="1400"/>
                  <a:t>Change</a:t>
                </a:r>
              </a:p>
              <a:p>
                <a:pPr algn="ctr" eaLnBrk="1" hangingPunct="1"/>
                <a:r>
                  <a:rPr lang="en-US" sz="1400"/>
                  <a:t>e.g. Change in</a:t>
                </a:r>
              </a:p>
              <a:p>
                <a:pPr algn="ctr" eaLnBrk="1" hangingPunct="1"/>
                <a:r>
                  <a:rPr lang="en-US" sz="1400"/>
                  <a:t>Priority sectors</a:t>
                </a:r>
              </a:p>
            </p:txBody>
          </p:sp>
          <p:sp>
            <p:nvSpPr>
              <p:cNvPr id="9235" name="_s1030"/>
              <p:cNvSpPr>
                <a:spLocks noChangeShapeType="1"/>
              </p:cNvSpPr>
              <p:nvPr/>
            </p:nvSpPr>
            <p:spPr bwMode="auto">
              <a:xfrm flipH="1">
                <a:off x="2205" y="2474"/>
                <a:ext cx="329"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6" name="_s1031"/>
              <p:cNvSpPr>
                <a:spLocks noChangeArrowheads="1"/>
              </p:cNvSpPr>
              <p:nvPr/>
            </p:nvSpPr>
            <p:spPr bwMode="auto">
              <a:xfrm>
                <a:off x="1548" y="2290"/>
                <a:ext cx="667" cy="667"/>
              </a:xfrm>
              <a:prstGeom prst="ellipse">
                <a:avLst/>
              </a:prstGeom>
              <a:solidFill>
                <a:srgbClr val="CCFFCC"/>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r>
                  <a:rPr lang="en-US" sz="1600"/>
                  <a:t>Markets</a:t>
                </a:r>
              </a:p>
            </p:txBody>
          </p:sp>
          <p:sp>
            <p:nvSpPr>
              <p:cNvPr id="9237" name="_s1032"/>
              <p:cNvSpPr>
                <a:spLocks noChangeShapeType="1"/>
              </p:cNvSpPr>
              <p:nvPr/>
            </p:nvSpPr>
            <p:spPr bwMode="auto">
              <a:xfrm flipH="1">
                <a:off x="2567" y="2699"/>
                <a:ext cx="146"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38" name="_s1033"/>
              <p:cNvSpPr>
                <a:spLocks noChangeArrowheads="1"/>
              </p:cNvSpPr>
              <p:nvPr/>
            </p:nvSpPr>
            <p:spPr bwMode="auto">
              <a:xfrm>
                <a:off x="2090" y="2969"/>
                <a:ext cx="667" cy="667"/>
              </a:xfrm>
              <a:prstGeom prst="ellipse">
                <a:avLst/>
              </a:prstGeom>
              <a:solidFill>
                <a:srgbClr val="FFCC99"/>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r>
                  <a:rPr lang="en-US" sz="1600"/>
                  <a:t>Technology </a:t>
                </a:r>
              </a:p>
              <a:p>
                <a:pPr algn="ctr" eaLnBrk="1" hangingPunct="1"/>
                <a:r>
                  <a:rPr lang="en-US" sz="1600"/>
                  <a:t>change</a:t>
                </a:r>
              </a:p>
            </p:txBody>
          </p:sp>
          <p:sp>
            <p:nvSpPr>
              <p:cNvPr id="9239" name="_s1034"/>
              <p:cNvSpPr>
                <a:spLocks noChangeShapeType="1"/>
              </p:cNvSpPr>
              <p:nvPr/>
            </p:nvSpPr>
            <p:spPr bwMode="auto">
              <a:xfrm>
                <a:off x="3001" y="2699"/>
                <a:ext cx="146" cy="30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0" name="_s1035"/>
              <p:cNvSpPr>
                <a:spLocks noChangeArrowheads="1"/>
              </p:cNvSpPr>
              <p:nvPr/>
            </p:nvSpPr>
            <p:spPr bwMode="auto">
              <a:xfrm>
                <a:off x="2958" y="2969"/>
                <a:ext cx="667" cy="667"/>
              </a:xfrm>
              <a:prstGeom prst="ellipse">
                <a:avLst/>
              </a:prstGeom>
              <a:solidFill>
                <a:srgbClr val="FF99CC"/>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lgn="ctr" eaLnBrk="1" hangingPunct="1"/>
                <a:r>
                  <a:rPr lang="en-US" sz="1600"/>
                  <a:t>Demographic </a:t>
                </a:r>
              </a:p>
              <a:p>
                <a:pPr algn="ctr" eaLnBrk="1" hangingPunct="1"/>
                <a:r>
                  <a:rPr lang="en-US" sz="1600"/>
                  <a:t>change</a:t>
                </a:r>
              </a:p>
            </p:txBody>
          </p:sp>
          <p:sp>
            <p:nvSpPr>
              <p:cNvPr id="9241" name="_s1036"/>
              <p:cNvSpPr>
                <a:spLocks noChangeShapeType="1"/>
              </p:cNvSpPr>
              <p:nvPr/>
            </p:nvSpPr>
            <p:spPr bwMode="auto">
              <a:xfrm>
                <a:off x="3181" y="2474"/>
                <a:ext cx="328" cy="7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2" name="_s1037"/>
              <p:cNvSpPr>
                <a:spLocks noChangeArrowheads="1"/>
              </p:cNvSpPr>
              <p:nvPr/>
            </p:nvSpPr>
            <p:spPr bwMode="auto">
              <a:xfrm>
                <a:off x="3500" y="2290"/>
                <a:ext cx="667" cy="667"/>
              </a:xfrm>
              <a:prstGeom prst="ellipse">
                <a:avLst/>
              </a:prstGeom>
              <a:solidFill>
                <a:srgbClr val="008080"/>
              </a:solidFill>
              <a:ln>
                <a:noFill/>
              </a:ln>
              <a:extLst>
                <a:ext uri="{91240B29-F687-4f45-9708-019B960494DF}">
                  <a14:hiddenLine xmlns:a14="http://schemas.microsoft.com/office/drawing/2010/main" w="9525">
                    <a:solidFill>
                      <a:schemeClr val="tx1"/>
                    </a:solidFill>
                    <a:round/>
                    <a:headEnd/>
                    <a:tailEnd/>
                  </a14:hiddenLine>
                </a:ext>
              </a:extLst>
            </p:spPr>
            <p:txBody>
              <a:bodyPr wrap="none" lIns="108494" tIns="54247" rIns="108494" bIns="54247" anchor="ctr"/>
              <a:lstStyle/>
              <a:p>
                <a:pPr algn="ctr" eaLnBrk="1" hangingPunct="1"/>
                <a:r>
                  <a:rPr lang="en-US" sz="1600"/>
                  <a:t>Environmental</a:t>
                </a:r>
                <a:r>
                  <a:rPr lang="en-US" sz="1200"/>
                  <a:t> </a:t>
                </a:r>
              </a:p>
              <a:p>
                <a:pPr algn="ctr" eaLnBrk="1" hangingPunct="1"/>
                <a:r>
                  <a:rPr lang="en-US" sz="1600"/>
                  <a:t>change</a:t>
                </a:r>
              </a:p>
            </p:txBody>
          </p:sp>
          <p:sp>
            <p:nvSpPr>
              <p:cNvPr id="9243" name="_s1038"/>
              <p:cNvSpPr>
                <a:spLocks noChangeShapeType="1"/>
              </p:cNvSpPr>
              <p:nvPr/>
            </p:nvSpPr>
            <p:spPr bwMode="auto">
              <a:xfrm flipV="1">
                <a:off x="3117" y="1983"/>
                <a:ext cx="263" cy="21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4" name="_s1039"/>
              <p:cNvSpPr>
                <a:spLocks noChangeArrowheads="1"/>
              </p:cNvSpPr>
              <p:nvPr/>
            </p:nvSpPr>
            <p:spPr bwMode="auto">
              <a:xfrm>
                <a:off x="3307" y="1443"/>
                <a:ext cx="667" cy="667"/>
              </a:xfrm>
              <a:prstGeom prst="ellipse">
                <a:avLst/>
              </a:prstGeom>
              <a:solidFill>
                <a:srgbClr val="CC99FF"/>
              </a:solidFill>
              <a:ln>
                <a:noFill/>
              </a:ln>
              <a:extLst>
                <a:ext uri="{91240B29-F687-4f45-9708-019B960494DF}">
                  <a14:hiddenLine xmlns:a14="http://schemas.microsoft.com/office/drawing/2010/main" w="9525">
                    <a:solidFill>
                      <a:schemeClr val="tx1"/>
                    </a:solidFill>
                    <a:round/>
                    <a:headEnd/>
                    <a:tailEnd/>
                  </a14:hiddenLine>
                </a:ext>
              </a:extLst>
            </p:spPr>
            <p:txBody>
              <a:bodyPr wrap="none" lIns="108494" tIns="54247" rIns="108494" bIns="54247" anchor="ctr"/>
              <a:lstStyle/>
              <a:p>
                <a:pPr algn="ctr" eaLnBrk="1" hangingPunct="1"/>
                <a:r>
                  <a:rPr lang="en-US" sz="1600"/>
                  <a:t>Migration</a:t>
                </a:r>
              </a:p>
            </p:txBody>
          </p:sp>
          <p:sp>
            <p:nvSpPr>
              <p:cNvPr id="9245" name="_s1040"/>
              <p:cNvSpPr>
                <a:spLocks noChangeShapeType="1"/>
              </p:cNvSpPr>
              <p:nvPr/>
            </p:nvSpPr>
            <p:spPr bwMode="auto">
              <a:xfrm flipV="1">
                <a:off x="2857" y="1732"/>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9246" name="_s1041"/>
              <p:cNvSpPr>
                <a:spLocks noChangeArrowheads="1"/>
              </p:cNvSpPr>
              <p:nvPr/>
            </p:nvSpPr>
            <p:spPr bwMode="auto">
              <a:xfrm>
                <a:off x="2524" y="1066"/>
                <a:ext cx="667" cy="667"/>
              </a:xfrm>
              <a:prstGeom prst="ellipse">
                <a:avLst/>
              </a:prstGeom>
              <a:solidFill>
                <a:srgbClr val="FFCC00"/>
              </a:solidFill>
              <a:ln>
                <a:noFill/>
              </a:ln>
              <a:extLst>
                <a:ext uri="{91240B29-F687-4f45-9708-019B960494DF}">
                  <a14:hiddenLine xmlns:a14="http://schemas.microsoft.com/office/drawing/2010/main" w="9525">
                    <a:solidFill>
                      <a:schemeClr val="tx1"/>
                    </a:solidFill>
                    <a:round/>
                    <a:headEnd/>
                    <a:tailEnd/>
                  </a14:hiddenLine>
                </a:ext>
              </a:extLst>
            </p:spPr>
            <p:txBody>
              <a:bodyPr wrap="none" lIns="108494" tIns="54247" rIns="108494" bIns="54247" anchor="ctr"/>
              <a:lstStyle/>
              <a:p>
                <a:pPr algn="ctr" eaLnBrk="1" hangingPunct="1"/>
                <a:r>
                  <a:rPr lang="en-US" sz="1400"/>
                  <a:t>Business strategy,</a:t>
                </a:r>
              </a:p>
              <a:p>
                <a:pPr algn="ctr" eaLnBrk="1" hangingPunct="1"/>
                <a:r>
                  <a:rPr lang="en-US" sz="1400"/>
                  <a:t>Competition</a:t>
                </a:r>
              </a:p>
              <a:p>
                <a:pPr algn="ctr" eaLnBrk="1" hangingPunct="1"/>
                <a:r>
                  <a:rPr lang="en-US" sz="1400"/>
                  <a:t>(e.g. growth of high/low </a:t>
                </a:r>
              </a:p>
              <a:p>
                <a:pPr algn="ctr" eaLnBrk="1" hangingPunct="1"/>
                <a:r>
                  <a:rPr lang="en-US" sz="1400"/>
                  <a:t>Skills jobs)</a:t>
                </a:r>
              </a:p>
            </p:txBody>
          </p:sp>
          <p:sp>
            <p:nvSpPr>
              <p:cNvPr id="9247" name="_s1042"/>
              <p:cNvSpPr>
                <a:spLocks noChangeArrowheads="1"/>
              </p:cNvSpPr>
              <p:nvPr/>
            </p:nvSpPr>
            <p:spPr bwMode="auto">
              <a:xfrm>
                <a:off x="2524" y="2068"/>
                <a:ext cx="667" cy="667"/>
              </a:xfrm>
              <a:prstGeom prst="ellipse">
                <a:avLst/>
              </a:pr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lIns="108494" tIns="54247" rIns="108494" bIns="54247" anchor="ctr"/>
              <a:lstStyle/>
              <a:p>
                <a:pPr algn="ctr" eaLnBrk="1" hangingPunct="1"/>
                <a:r>
                  <a:rPr lang="en-US" sz="1600" b="1"/>
                  <a:t>Skills demand</a:t>
                </a:r>
              </a:p>
            </p:txBody>
          </p:sp>
        </p:grpSp>
        <p:sp>
          <p:nvSpPr>
            <p:cNvPr id="1049" name="Oval 100"/>
            <p:cNvSpPr>
              <a:spLocks noChangeArrowheads="1"/>
            </p:cNvSpPr>
            <p:nvPr/>
          </p:nvSpPr>
          <p:spPr bwMode="auto">
            <a:xfrm>
              <a:off x="2937" y="2931"/>
              <a:ext cx="1407" cy="949"/>
            </a:xfrm>
            <a:prstGeom prst="ellipse">
              <a:avLst/>
            </a:prstGeom>
            <a:solidFill>
              <a:srgbClr val="FF99CC">
                <a:alpha val="4196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0" name="Oval 101"/>
            <p:cNvSpPr>
              <a:spLocks noChangeArrowheads="1"/>
            </p:cNvSpPr>
            <p:nvPr/>
          </p:nvSpPr>
          <p:spPr bwMode="auto">
            <a:xfrm>
              <a:off x="724" y="1117"/>
              <a:ext cx="1406" cy="953"/>
            </a:xfrm>
            <a:prstGeom prst="ellipse">
              <a:avLst/>
            </a:prstGeom>
            <a:solidFill>
              <a:srgbClr val="3366FF">
                <a:alpha val="2392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1" name="Oval 102"/>
            <p:cNvSpPr>
              <a:spLocks noChangeArrowheads="1"/>
            </p:cNvSpPr>
            <p:nvPr/>
          </p:nvSpPr>
          <p:spPr bwMode="auto">
            <a:xfrm>
              <a:off x="385" y="2139"/>
              <a:ext cx="1407" cy="953"/>
            </a:xfrm>
            <a:prstGeom prst="ellipse">
              <a:avLst/>
            </a:prstGeom>
            <a:solidFill>
              <a:srgbClr val="00FF00">
                <a:alpha val="1490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2" name="Oval 103"/>
            <p:cNvSpPr>
              <a:spLocks noChangeArrowheads="1"/>
            </p:cNvSpPr>
            <p:nvPr/>
          </p:nvSpPr>
          <p:spPr bwMode="auto">
            <a:xfrm>
              <a:off x="1383" y="2931"/>
              <a:ext cx="1407" cy="949"/>
            </a:xfrm>
            <a:prstGeom prst="ellipse">
              <a:avLst/>
            </a:prstGeom>
            <a:solidFill>
              <a:srgbClr val="FF99CC">
                <a:alpha val="4196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3" name="Oval 104"/>
            <p:cNvSpPr>
              <a:spLocks noChangeArrowheads="1"/>
            </p:cNvSpPr>
            <p:nvPr/>
          </p:nvSpPr>
          <p:spPr bwMode="auto">
            <a:xfrm>
              <a:off x="2142" y="685"/>
              <a:ext cx="1407" cy="953"/>
            </a:xfrm>
            <a:prstGeom prst="ellipse">
              <a:avLst/>
            </a:prstGeom>
            <a:solidFill>
              <a:srgbClr val="FF9900">
                <a:alpha val="25882"/>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4" name="Oval 105"/>
            <p:cNvSpPr>
              <a:spLocks noChangeArrowheads="1"/>
            </p:cNvSpPr>
            <p:nvPr/>
          </p:nvSpPr>
          <p:spPr bwMode="auto">
            <a:xfrm>
              <a:off x="3560" y="1129"/>
              <a:ext cx="1397" cy="953"/>
            </a:xfrm>
            <a:prstGeom prst="ellipse">
              <a:avLst/>
            </a:prstGeom>
            <a:solidFill>
              <a:srgbClr val="FF00FF">
                <a:alpha val="23137"/>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5" name="Oval 106"/>
            <p:cNvSpPr>
              <a:spLocks noChangeArrowheads="1"/>
            </p:cNvSpPr>
            <p:nvPr/>
          </p:nvSpPr>
          <p:spPr bwMode="auto">
            <a:xfrm>
              <a:off x="3911" y="2127"/>
              <a:ext cx="1407" cy="953"/>
            </a:xfrm>
            <a:prstGeom prst="ellipse">
              <a:avLst/>
            </a:prstGeom>
            <a:solidFill>
              <a:srgbClr val="008080">
                <a:alpha val="27843"/>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sp>
          <p:nvSpPr>
            <p:cNvPr id="1056" name="Oval 107"/>
            <p:cNvSpPr>
              <a:spLocks noChangeArrowheads="1"/>
            </p:cNvSpPr>
            <p:nvPr/>
          </p:nvSpPr>
          <p:spPr bwMode="auto">
            <a:xfrm>
              <a:off x="2142" y="1866"/>
              <a:ext cx="1407" cy="953"/>
            </a:xfrm>
            <a:prstGeom prst="ellipse">
              <a:avLst/>
            </a:prstGeom>
            <a:solidFill>
              <a:schemeClr val="bg1">
                <a:alpha val="30196"/>
              </a:scheme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Clr>
                  <a:srgbClr val="000000"/>
                </a:buClr>
                <a:buFont typeface="Arial" charset="0"/>
                <a:buNone/>
                <a:defRPr/>
              </a:pPr>
              <a:endParaRPr lang="ja-JP" altLang="en-US">
                <a:solidFill>
                  <a:schemeClr val="bg1"/>
                </a:solidFill>
                <a:cs typeface="Arial" charset="0"/>
              </a:endParaRPr>
            </a:p>
          </p:txBody>
        </p:sp>
      </p:grpSp>
      <p:sp>
        <p:nvSpPr>
          <p:cNvPr id="1048" name="Text Box 63"/>
          <p:cNvSpPr txBox="1">
            <a:spLocks noChangeArrowheads="1"/>
          </p:cNvSpPr>
          <p:nvPr/>
        </p:nvSpPr>
        <p:spPr bwMode="auto">
          <a:xfrm>
            <a:off x="7162800" y="4419600"/>
            <a:ext cx="182880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1600">
                <a:solidFill>
                  <a:schemeClr val="accent1"/>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200">
                <a:solidFill>
                  <a:schemeClr val="tx2"/>
                </a:solidFill>
                <a:latin typeface="Arial" charset="0"/>
                <a:ea typeface="ＭＳ Ｐゴシック" charset="0"/>
              </a:defRPr>
            </a:lvl3pPr>
            <a:lvl4pPr marL="1600200" indent="-228600">
              <a:defRPr sz="1100">
                <a:solidFill>
                  <a:schemeClr val="tx2"/>
                </a:solidFill>
                <a:latin typeface="Arial" charset="0"/>
                <a:ea typeface="ＭＳ Ｐゴシック" charset="0"/>
              </a:defRPr>
            </a:lvl4pPr>
            <a:lvl5pPr marL="2057400" indent="-228600">
              <a:defRPr sz="1100">
                <a:solidFill>
                  <a:schemeClr val="tx2"/>
                </a:solidFill>
                <a:latin typeface="Arial" charset="0"/>
                <a:ea typeface="ＭＳ Ｐゴシック" charset="0"/>
              </a:defRPr>
            </a:lvl5pPr>
            <a:lvl6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6pPr>
            <a:lvl7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7pPr>
            <a:lvl8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8pPr>
            <a:lvl9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9pPr>
          </a:lstStyle>
          <a:p>
            <a:pPr eaLnBrk="1" hangingPunct="1">
              <a:spcBef>
                <a:spcPct val="50000"/>
              </a:spcBef>
              <a:defRPr/>
            </a:pPr>
            <a:r>
              <a:rPr lang="en-US" sz="900" b="1" i="1" smtClean="0">
                <a:solidFill>
                  <a:schemeClr val="folHlink"/>
                </a:solidFill>
                <a:cs typeface="Arial" charset="0"/>
              </a:rPr>
              <a:t>Source: </a:t>
            </a:r>
            <a:r>
              <a:rPr lang="en-US" sz="900" b="1" i="1" smtClean="0">
                <a:solidFill>
                  <a:schemeClr val="folHlink"/>
                </a:solidFill>
                <a:latin typeface="Calibri" charset="0"/>
                <a:cs typeface="Arial" charset="0"/>
              </a:rPr>
              <a:t>ILO, Paul Comyn</a:t>
            </a:r>
            <a:r>
              <a:rPr lang="en-US" sz="900" i="1" smtClean="0">
                <a:solidFill>
                  <a:schemeClr val="folHlink"/>
                </a:solidFill>
                <a:latin typeface="Calibri" charset="0"/>
                <a:cs typeface="Arial" charset="0"/>
              </a:rPr>
              <a:t>, Asia Decent Work Decade, PPT LM analysis and HR demand in developing economies</a:t>
            </a:r>
            <a:endParaRPr lang="en-US" sz="2000" b="1" smtClean="0">
              <a:solidFill>
                <a:srgbClr val="660033"/>
              </a:solidFill>
              <a:latin typeface="Calibri" charset="0"/>
              <a:cs typeface="Arial" charset="0"/>
            </a:endParaRPr>
          </a:p>
        </p:txBody>
      </p:sp>
    </p:spTree>
    <p:extLst>
      <p:ext uri="{BB962C8B-B14F-4D97-AF65-F5344CB8AC3E}">
        <p14:creationId xmlns:p14="http://schemas.microsoft.com/office/powerpoint/2010/main" val="1217449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60</a:t>
            </a:fld>
            <a:endParaRPr lang="en-GB"/>
          </a:p>
        </p:txBody>
      </p:sp>
      <p:sp>
        <p:nvSpPr>
          <p:cNvPr id="7" name="Content Placeholder 6"/>
          <p:cNvSpPr>
            <a:spLocks noGrp="1"/>
          </p:cNvSpPr>
          <p:nvPr>
            <p:ph idx="1"/>
          </p:nvPr>
        </p:nvSpPr>
        <p:spPr>
          <a:xfrm>
            <a:off x="467544" y="2211710"/>
            <a:ext cx="8352605" cy="1008112"/>
          </a:xfrm>
        </p:spPr>
        <p:txBody>
          <a:bodyPr>
            <a:normAutofit/>
          </a:bodyPr>
          <a:lstStyle/>
          <a:p>
            <a:endParaRPr lang="en-GB" sz="1400" cap="none" dirty="0"/>
          </a:p>
          <a:p>
            <a:endParaRPr lang="en-US" sz="1400" cap="none" dirty="0" smtClean="0"/>
          </a:p>
          <a:p>
            <a:endParaRPr lang="en-US" sz="1400" cap="none" dirty="0" smtClean="0"/>
          </a:p>
        </p:txBody>
      </p:sp>
      <p:sp>
        <p:nvSpPr>
          <p:cNvPr id="4" name="Content Placeholder 6"/>
          <p:cNvSpPr txBox="1">
            <a:spLocks/>
          </p:cNvSpPr>
          <p:nvPr/>
        </p:nvSpPr>
        <p:spPr>
          <a:xfrm>
            <a:off x="323528" y="1203598"/>
            <a:ext cx="8352605" cy="2664296"/>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100000"/>
              </a:lnSpc>
              <a:spcBef>
                <a:spcPts val="384"/>
              </a:spcBef>
              <a:spcAft>
                <a:spcPts val="600"/>
              </a:spcAft>
              <a:buFont typeface="Arial" panose="020B0604020202020204" pitchFamily="34" charset="0"/>
              <a:buNone/>
              <a:defRPr sz="1600" b="1" kern="1200" cap="all" baseline="0">
                <a:solidFill>
                  <a:schemeClr val="accent2"/>
                </a:solidFill>
                <a:latin typeface="+mn-lt"/>
                <a:ea typeface="+mn-ea"/>
                <a:cs typeface="+mn-cs"/>
              </a:defRPr>
            </a:lvl1pPr>
            <a:lvl2pPr marL="17780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400" kern="1200" dirty="0" smtClean="0">
                <a:solidFill>
                  <a:schemeClr val="tx2"/>
                </a:solidFill>
                <a:latin typeface="+mn-lt"/>
                <a:ea typeface="+mn-ea"/>
                <a:cs typeface="+mn-cs"/>
              </a:defRPr>
            </a:lvl2pPr>
            <a:lvl3pPr marL="361950" indent="-18415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200" kern="1200" dirty="0" smtClean="0">
                <a:solidFill>
                  <a:schemeClr val="tx2"/>
                </a:solidFill>
                <a:latin typeface="+mn-lt"/>
                <a:ea typeface="+mn-ea"/>
                <a:cs typeface="+mn-cs"/>
              </a:defRPr>
            </a:lvl3pPr>
            <a:lvl4pPr marL="5397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US" sz="1100" kern="1200" dirty="0" smtClean="0">
                <a:solidFill>
                  <a:schemeClr val="tx2"/>
                </a:solidFill>
                <a:latin typeface="+mn-lt"/>
                <a:ea typeface="+mn-ea"/>
                <a:cs typeface="+mn-cs"/>
              </a:defRPr>
            </a:lvl4pPr>
            <a:lvl5pPr marL="717550" indent="-177800" algn="l" defTabSz="914400" rtl="0" eaLnBrk="1" latinLnBrk="0" hangingPunct="1">
              <a:lnSpc>
                <a:spcPct val="100000"/>
              </a:lnSpc>
              <a:spcBef>
                <a:spcPts val="384"/>
              </a:spcBef>
              <a:spcAft>
                <a:spcPts val="600"/>
              </a:spcAft>
              <a:buClr>
                <a:schemeClr val="accent2"/>
              </a:buClr>
              <a:buFont typeface="Arial" panose="020B0604020202020204" pitchFamily="34" charset="0"/>
              <a:buChar char="•"/>
              <a:defRPr lang="en-GB" sz="1100" kern="1200" dirty="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sz="1400" cap="none" dirty="0" smtClean="0"/>
          </a:p>
          <a:p>
            <a:endParaRPr lang="en-US" sz="1400" cap="none" dirty="0" smtClean="0"/>
          </a:p>
          <a:p>
            <a:pPr algn="ctr"/>
            <a:r>
              <a:rPr lang="en-US" sz="3500" cap="none" dirty="0" smtClean="0">
                <a:solidFill>
                  <a:srgbClr val="000000"/>
                </a:solidFill>
              </a:rPr>
              <a:t>Thank you!</a:t>
            </a:r>
          </a:p>
          <a:p>
            <a:pPr algn="ctr"/>
            <a:endParaRPr lang="en-US" sz="3500" cap="none" dirty="0" smtClean="0">
              <a:solidFill>
                <a:srgbClr val="000000"/>
              </a:solidFill>
            </a:endParaRPr>
          </a:p>
          <a:p>
            <a:pPr algn="ctr"/>
            <a:r>
              <a:rPr lang="en-US" sz="3500" cap="none" dirty="0" smtClean="0">
                <a:solidFill>
                  <a:srgbClr val="000000"/>
                </a:solidFill>
                <a:hlinkClick r:id="rId2"/>
              </a:rPr>
              <a:t>www.etf.europa.eu</a:t>
            </a:r>
            <a:endParaRPr lang="en-US" sz="3500" cap="none" dirty="0" smtClean="0">
              <a:solidFill>
                <a:srgbClr val="000000"/>
              </a:solidFill>
            </a:endParaRPr>
          </a:p>
          <a:p>
            <a:pPr algn="ctr"/>
            <a:r>
              <a:rPr lang="en-US" sz="3500" cap="none" dirty="0" err="1" smtClean="0">
                <a:solidFill>
                  <a:srgbClr val="000000"/>
                </a:solidFill>
              </a:rPr>
              <a:t>ecb@etf.europa.eu</a:t>
            </a:r>
            <a:endParaRPr lang="en-US" sz="3500" cap="none" dirty="0">
              <a:solidFill>
                <a:srgbClr val="000000"/>
              </a:solidFill>
            </a:endParaRPr>
          </a:p>
          <a:p>
            <a:pPr algn="ctr"/>
            <a:endParaRPr lang="en-US" sz="3500" cap="none" dirty="0" smtClean="0">
              <a:solidFill>
                <a:srgbClr val="000000"/>
              </a:solidFill>
            </a:endParaRPr>
          </a:p>
          <a:p>
            <a:pPr algn="ctr"/>
            <a:endParaRPr lang="en-US" sz="3500" cap="none" dirty="0" smtClean="0">
              <a:solidFill>
                <a:srgbClr val="000000"/>
              </a:solidFill>
            </a:endParaRPr>
          </a:p>
        </p:txBody>
      </p:sp>
    </p:spTree>
    <p:extLst>
      <p:ext uri="{BB962C8B-B14F-4D97-AF65-F5344CB8AC3E}">
        <p14:creationId xmlns:p14="http://schemas.microsoft.com/office/powerpoint/2010/main" val="73245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921500" y="16144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a:cs typeface="Arial" charset="0"/>
            </a:endParaRPr>
          </a:p>
        </p:txBody>
      </p:sp>
      <p:pic>
        <p:nvPicPr>
          <p:cNvPr id="1028" name="Picture 4" descr="C:\Users\iesau\AppData\Local\Microsoft\Windows\Temporary Internet Files\Content.Outlook\F87G0B8T\photo (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806574"/>
            <a:ext cx="34925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5"/>
          <p:cNvSpPr>
            <a:spLocks noChangeArrowheads="1"/>
          </p:cNvSpPr>
          <p:nvPr/>
        </p:nvSpPr>
        <p:spPr bwMode="auto">
          <a:xfrm>
            <a:off x="6372225" y="212566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a:cs typeface="Arial" charset="0"/>
            </a:endParaRPr>
          </a:p>
        </p:txBody>
      </p:sp>
      <p:pic>
        <p:nvPicPr>
          <p:cNvPr id="1035" name="Picture 11" descr="C:\Users\iesau\AppData\Local\Microsoft\Windows\Temporary Internet Files\Content.Outlook\F87G0B8T\photo (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843558"/>
            <a:ext cx="3313113"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C:\Users\iesau\AppData\Local\Microsoft\Windows\Temporary Internet Files\Content.Outlook\F87G0B8T\photo (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39502"/>
            <a:ext cx="3289300" cy="246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9"/>
          <p:cNvSpPr>
            <a:spLocks noChangeArrowheads="1"/>
          </p:cNvSpPr>
          <p:nvPr/>
        </p:nvSpPr>
        <p:spPr bwMode="auto">
          <a:xfrm>
            <a:off x="2674938" y="35671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defRPr/>
            </a:pPr>
            <a:endParaRPr lang="en-US">
              <a:cs typeface="Arial" charset="0"/>
            </a:endParaRPr>
          </a:p>
        </p:txBody>
      </p:sp>
      <p:pic>
        <p:nvPicPr>
          <p:cNvPr id="1032" name="Picture 8" descr="C:\Users\iesau\AppData\Local\Microsoft\Windows\Temporary Internet Files\Content.Outlook\F87G0B8T\photo (1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6016" y="2715766"/>
            <a:ext cx="3200400" cy="232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3" name="Text Box 11"/>
          <p:cNvSpPr txBox="1">
            <a:spLocks noChangeArrowheads="1"/>
          </p:cNvSpPr>
          <p:nvPr/>
        </p:nvSpPr>
        <p:spPr bwMode="auto">
          <a:xfrm>
            <a:off x="971600" y="1563638"/>
            <a:ext cx="2520280" cy="1015663"/>
          </a:xfrm>
          <a:prstGeom prst="rect">
            <a:avLst/>
          </a:prstGeom>
          <a:ln/>
          <a:extLst/>
        </p:spPr>
        <p:style>
          <a:lnRef idx="1">
            <a:schemeClr val="accent1"/>
          </a:lnRef>
          <a:fillRef idx="2">
            <a:schemeClr val="accent1"/>
          </a:fillRef>
          <a:effectRef idx="1">
            <a:schemeClr val="accent1"/>
          </a:effectRef>
          <a:fontRef idx="minor">
            <a:schemeClr val="dk1"/>
          </a:fontRef>
        </p:style>
        <p:txBody>
          <a:bodyPr wrap="square">
            <a:spAutoFit/>
          </a:bodyPr>
          <a:lstStyle>
            <a:lvl1pPr>
              <a:defRPr sz="1600">
                <a:solidFill>
                  <a:schemeClr val="accent1"/>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200">
                <a:solidFill>
                  <a:schemeClr val="tx2"/>
                </a:solidFill>
                <a:latin typeface="Arial" charset="0"/>
                <a:ea typeface="ＭＳ Ｐゴシック" charset="0"/>
              </a:defRPr>
            </a:lvl3pPr>
            <a:lvl4pPr marL="1600200" indent="-228600">
              <a:defRPr sz="1100">
                <a:solidFill>
                  <a:schemeClr val="tx2"/>
                </a:solidFill>
                <a:latin typeface="Arial" charset="0"/>
                <a:ea typeface="ＭＳ Ｐゴシック" charset="0"/>
              </a:defRPr>
            </a:lvl4pPr>
            <a:lvl5pPr marL="2057400" indent="-228600">
              <a:defRPr sz="1100">
                <a:solidFill>
                  <a:schemeClr val="tx2"/>
                </a:solidFill>
                <a:latin typeface="Arial" charset="0"/>
                <a:ea typeface="ＭＳ Ｐゴシック" charset="0"/>
              </a:defRPr>
            </a:lvl5pPr>
            <a:lvl6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6pPr>
            <a:lvl7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7pPr>
            <a:lvl8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8pPr>
            <a:lvl9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9pPr>
          </a:lstStyle>
          <a:p>
            <a:pPr eaLnBrk="1" hangingPunct="1">
              <a:spcBef>
                <a:spcPct val="50000"/>
              </a:spcBef>
              <a:defRPr/>
            </a:pPr>
            <a:r>
              <a:rPr lang="en-US" sz="2000" b="1" dirty="0" smtClean="0">
                <a:solidFill>
                  <a:srgbClr val="3A51D6"/>
                </a:solidFill>
                <a:cs typeface="Arial" charset="0"/>
              </a:rPr>
              <a:t>1. </a:t>
            </a:r>
            <a:r>
              <a:rPr lang="en-US" sz="2000" b="1" u="sng" dirty="0" smtClean="0">
                <a:solidFill>
                  <a:srgbClr val="3A51D6"/>
                </a:solidFill>
                <a:cs typeface="Arial" charset="0"/>
              </a:rPr>
              <a:t>Types of skills: </a:t>
            </a:r>
            <a:r>
              <a:rPr lang="en-US" sz="2000" dirty="0" smtClean="0">
                <a:solidFill>
                  <a:srgbClr val="3A51D6"/>
                </a:solidFill>
                <a:cs typeface="Arial" charset="0"/>
              </a:rPr>
              <a:t>occupational (job) specific; transversal</a:t>
            </a:r>
            <a:endParaRPr lang="en-US" sz="1800" dirty="0" smtClean="0">
              <a:solidFill>
                <a:schemeClr val="tx1"/>
              </a:solidFill>
              <a:cs typeface="Arial" charset="0"/>
            </a:endParaRPr>
          </a:p>
        </p:txBody>
      </p:sp>
      <p:sp>
        <p:nvSpPr>
          <p:cNvPr id="36" name="Text Box 11"/>
          <p:cNvSpPr txBox="1">
            <a:spLocks noChangeArrowheads="1"/>
          </p:cNvSpPr>
          <p:nvPr/>
        </p:nvSpPr>
        <p:spPr bwMode="auto">
          <a:xfrm>
            <a:off x="4211960" y="1923678"/>
            <a:ext cx="3168352" cy="1631216"/>
          </a:xfrm>
          <a:prstGeom prst="rect">
            <a:avLst/>
          </a:prstGeom>
          <a:ln/>
          <a:extLst/>
        </p:spPr>
        <p:style>
          <a:lnRef idx="2">
            <a:schemeClr val="accent5"/>
          </a:lnRef>
          <a:fillRef idx="1">
            <a:schemeClr val="lt1"/>
          </a:fillRef>
          <a:effectRef idx="0">
            <a:schemeClr val="accent5"/>
          </a:effectRef>
          <a:fontRef idx="minor">
            <a:schemeClr val="dk1"/>
          </a:fontRef>
        </p:style>
        <p:txBody>
          <a:bodyPr wrap="square">
            <a:spAutoFit/>
          </a:bodyPr>
          <a:lstStyle>
            <a:lvl1pPr>
              <a:defRPr sz="1600">
                <a:solidFill>
                  <a:schemeClr val="accent1"/>
                </a:solidFill>
                <a:latin typeface="Arial" charset="0"/>
                <a:ea typeface="ＭＳ Ｐゴシック" charset="0"/>
              </a:defRPr>
            </a:lvl1pPr>
            <a:lvl2pPr marL="742950" indent="-285750">
              <a:defRPr sz="1400">
                <a:solidFill>
                  <a:schemeClr val="tx2"/>
                </a:solidFill>
                <a:latin typeface="Arial" charset="0"/>
                <a:ea typeface="ＭＳ Ｐゴシック" charset="0"/>
              </a:defRPr>
            </a:lvl2pPr>
            <a:lvl3pPr marL="1143000" indent="-228600">
              <a:defRPr sz="1200">
                <a:solidFill>
                  <a:schemeClr val="tx2"/>
                </a:solidFill>
                <a:latin typeface="Arial" charset="0"/>
                <a:ea typeface="ＭＳ Ｐゴシック" charset="0"/>
              </a:defRPr>
            </a:lvl3pPr>
            <a:lvl4pPr marL="1600200" indent="-228600">
              <a:defRPr sz="1100">
                <a:solidFill>
                  <a:schemeClr val="tx2"/>
                </a:solidFill>
                <a:latin typeface="Arial" charset="0"/>
                <a:ea typeface="ＭＳ Ｐゴシック" charset="0"/>
              </a:defRPr>
            </a:lvl4pPr>
            <a:lvl5pPr marL="2057400" indent="-228600">
              <a:defRPr sz="1100">
                <a:solidFill>
                  <a:schemeClr val="tx2"/>
                </a:solidFill>
                <a:latin typeface="Arial" charset="0"/>
                <a:ea typeface="ＭＳ Ｐゴシック" charset="0"/>
              </a:defRPr>
            </a:lvl5pPr>
            <a:lvl6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6pPr>
            <a:lvl7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7pPr>
            <a:lvl8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8pPr>
            <a:lvl9pPr eaLnBrk="0" fontAlgn="base" hangingPunct="0">
              <a:spcAft>
                <a:spcPts val="600"/>
              </a:spcAft>
              <a:buClr>
                <a:srgbClr val="DC006B"/>
              </a:buClr>
              <a:buFont typeface="Wingdings" charset="0"/>
              <a:buChar char="§"/>
              <a:defRPr sz="1100">
                <a:solidFill>
                  <a:schemeClr val="tx2"/>
                </a:solidFill>
                <a:latin typeface="Arial" charset="0"/>
                <a:ea typeface="ＭＳ Ｐゴシック" charset="0"/>
              </a:defRPr>
            </a:lvl9pPr>
          </a:lstStyle>
          <a:p>
            <a:pPr eaLnBrk="1" hangingPunct="1">
              <a:spcBef>
                <a:spcPct val="50000"/>
              </a:spcBef>
              <a:defRPr/>
            </a:pPr>
            <a:r>
              <a:rPr lang="en-US" sz="2000" b="1" dirty="0" smtClean="0">
                <a:solidFill>
                  <a:srgbClr val="3A51D6"/>
                </a:solidFill>
                <a:cs typeface="Arial" charset="0"/>
              </a:rPr>
              <a:t>2. </a:t>
            </a:r>
            <a:r>
              <a:rPr lang="en-US" sz="2000" b="1" u="sng" dirty="0" smtClean="0">
                <a:solidFill>
                  <a:srgbClr val="3A51D6"/>
                </a:solidFill>
                <a:cs typeface="Arial" charset="0"/>
              </a:rPr>
              <a:t>Policy issues</a:t>
            </a:r>
            <a:r>
              <a:rPr lang="en-US" sz="2000" b="1" dirty="0" smtClean="0">
                <a:solidFill>
                  <a:srgbClr val="3A51D6"/>
                </a:solidFill>
                <a:cs typeface="Arial" charset="0"/>
              </a:rPr>
              <a:t>: </a:t>
            </a:r>
            <a:r>
              <a:rPr lang="en-US" sz="2000" dirty="0" smtClean="0">
                <a:solidFill>
                  <a:srgbClr val="3A51D6"/>
                </a:solidFill>
                <a:cs typeface="Arial" charset="0"/>
              </a:rPr>
              <a:t>skill mismatch: gaps, shortage; over- &amp; under-qualification; over- and </a:t>
            </a:r>
            <a:r>
              <a:rPr lang="en-US" sz="2000" dirty="0" err="1" smtClean="0">
                <a:solidFill>
                  <a:srgbClr val="3A51D6"/>
                </a:solidFill>
                <a:cs typeface="Arial" charset="0"/>
              </a:rPr>
              <a:t>underskilling</a:t>
            </a:r>
            <a:r>
              <a:rPr lang="en-US" sz="2000" dirty="0" smtClean="0">
                <a:solidFill>
                  <a:srgbClr val="3A51D6"/>
                </a:solidFill>
                <a:cs typeface="Arial" charset="0"/>
              </a:rPr>
              <a:t>; </a:t>
            </a:r>
          </a:p>
        </p:txBody>
      </p:sp>
      <p:sp>
        <p:nvSpPr>
          <p:cNvPr id="3" name="TextBox 2"/>
          <p:cNvSpPr txBox="1"/>
          <p:nvPr/>
        </p:nvSpPr>
        <p:spPr>
          <a:xfrm>
            <a:off x="251520" y="123478"/>
            <a:ext cx="5184576" cy="707886"/>
          </a:xfrm>
          <a:prstGeom prst="rect">
            <a:avLst/>
          </a:prstGeom>
          <a:noFill/>
        </p:spPr>
        <p:txBody>
          <a:bodyPr wrap="square" rtlCol="0">
            <a:spAutoFit/>
          </a:bodyPr>
          <a:lstStyle/>
          <a:p>
            <a:r>
              <a:rPr lang="en-US" sz="2000" b="1" dirty="0">
                <a:solidFill>
                  <a:schemeClr val="bg1"/>
                </a:solidFill>
                <a:cs typeface="Arial" charset="0"/>
              </a:rPr>
              <a:t>Right skills for </a:t>
            </a:r>
            <a:r>
              <a:rPr lang="en-US" sz="2000" b="1" dirty="0" smtClean="0">
                <a:solidFill>
                  <a:schemeClr val="bg1"/>
                </a:solidFill>
                <a:cs typeface="Arial" charset="0"/>
              </a:rPr>
              <a:t>occupations, </a:t>
            </a:r>
            <a:r>
              <a:rPr lang="en-US" sz="2000" b="1" dirty="0">
                <a:solidFill>
                  <a:schemeClr val="bg1"/>
                </a:solidFill>
                <a:cs typeface="Arial" charset="0"/>
              </a:rPr>
              <a:t>employment: today and tomorrow</a:t>
            </a:r>
            <a:endParaRPr lang="en-US" sz="2000" dirty="0">
              <a:solidFill>
                <a:schemeClr val="bg1"/>
              </a:solidFill>
            </a:endParaRPr>
          </a:p>
        </p:txBody>
      </p:sp>
      <p:sp>
        <p:nvSpPr>
          <p:cNvPr id="5" name="Oval 4"/>
          <p:cNvSpPr/>
          <p:nvPr/>
        </p:nvSpPr>
        <p:spPr>
          <a:xfrm>
            <a:off x="6516216" y="3219822"/>
            <a:ext cx="2160240" cy="93610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t>Mismatch priority occupations</a:t>
            </a:r>
            <a:endParaRPr lang="en-US" dirty="0"/>
          </a:p>
        </p:txBody>
      </p:sp>
    </p:spTree>
    <p:extLst>
      <p:ext uri="{BB962C8B-B14F-4D97-AF65-F5344CB8AC3E}">
        <p14:creationId xmlns:p14="http://schemas.microsoft.com/office/powerpoint/2010/main" val="3012303652"/>
      </p:ext>
    </p:extLst>
  </p:cSld>
  <p:clrMapOvr>
    <a:masterClrMapping/>
  </p:clrMapOvr>
  <p:transition xmlns:p14="http://schemas.microsoft.com/office/powerpoint/2010/main" spd="med">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6633"/>
                                        </p:tgtEl>
                                        <p:attrNameLst>
                                          <p:attrName>style.visibility</p:attrName>
                                        </p:attrNameLst>
                                      </p:cBhvr>
                                      <p:to>
                                        <p:strVal val="visible"/>
                                      </p:to>
                                    </p:set>
                                    <p:animEffect transition="in" filter="checkerboard(across)">
                                      <p:cBhvr>
                                        <p:cTn id="7" dur="500"/>
                                        <p:tgtEl>
                                          <p:spTgt spid="2663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dissolve">
                                      <p:cBhvr>
                                        <p:cTn id="12" dur="500"/>
                                        <p:tgtEl>
                                          <p:spTgt spid="3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3" grpId="0" animBg="1"/>
      <p:bldP spid="36"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8</a:t>
            </a:fld>
            <a:endParaRPr lang="en-GB" dirty="0"/>
          </a:p>
        </p:txBody>
      </p:sp>
      <p:sp>
        <p:nvSpPr>
          <p:cNvPr id="4" name="Title 3"/>
          <p:cNvSpPr>
            <a:spLocks noGrp="1"/>
          </p:cNvSpPr>
          <p:nvPr>
            <p:ph type="title"/>
          </p:nvPr>
        </p:nvSpPr>
        <p:spPr/>
        <p:txBody>
          <a:bodyPr/>
          <a:lstStyle/>
          <a:p>
            <a:r>
              <a:rPr lang="en-US" b="1" dirty="0" smtClean="0"/>
              <a:t>Anticipation is not prediction of precise numbers of workers and vacancies</a:t>
            </a:r>
            <a:r>
              <a:rPr lang="is-IS" b="1" dirty="0" smtClean="0"/>
              <a:t>…</a:t>
            </a:r>
            <a:endParaRPr lang="en-US" b="1" dirty="0"/>
          </a:p>
        </p:txBody>
      </p:sp>
      <p:sp>
        <p:nvSpPr>
          <p:cNvPr id="6" name="Content Placeholder 1"/>
          <p:cNvSpPr>
            <a:spLocks noGrp="1"/>
          </p:cNvSpPr>
          <p:nvPr>
            <p:ph idx="1"/>
          </p:nvPr>
        </p:nvSpPr>
        <p:spPr>
          <a:xfrm>
            <a:off x="251520" y="987574"/>
            <a:ext cx="8496944" cy="3672408"/>
          </a:xfrm>
        </p:spPr>
        <p:txBody>
          <a:bodyPr>
            <a:normAutofit fontScale="85000" lnSpcReduction="20000"/>
          </a:bodyPr>
          <a:lstStyle/>
          <a:p>
            <a:pPr marL="342900" indent="-342900">
              <a:buFont typeface="+mj-lt"/>
              <a:buAutoNum type="arabicPeriod"/>
            </a:pPr>
            <a:r>
              <a:rPr lang="en-US" sz="2400" b="0" cap="none" dirty="0" smtClean="0">
                <a:solidFill>
                  <a:schemeClr val="tx1"/>
                </a:solidFill>
              </a:rPr>
              <a:t>In times of rapid change (and crisis) – anticipation is more necessary than ever </a:t>
            </a:r>
          </a:p>
          <a:p>
            <a:pPr marL="342900" indent="-342900">
              <a:buFont typeface="+mj-lt"/>
              <a:buAutoNum type="arabicPeriod"/>
            </a:pPr>
            <a:r>
              <a:rPr lang="en-US" sz="2400" b="0" u="sng" cap="none" dirty="0" smtClean="0">
                <a:solidFill>
                  <a:srgbClr val="008000"/>
                </a:solidFill>
              </a:rPr>
              <a:t>Not</a:t>
            </a:r>
            <a:r>
              <a:rPr lang="en-US" sz="2400" b="0" cap="none" dirty="0" smtClean="0">
                <a:solidFill>
                  <a:srgbClr val="008000"/>
                </a:solidFill>
              </a:rPr>
              <a:t> prediction of precise numbers of </a:t>
            </a:r>
            <a:r>
              <a:rPr lang="en-US" sz="2400" b="0" cap="none" dirty="0" err="1" smtClean="0">
                <a:solidFill>
                  <a:srgbClr val="008000"/>
                </a:solidFill>
              </a:rPr>
              <a:t>labour</a:t>
            </a:r>
            <a:r>
              <a:rPr lang="en-US" sz="2400" b="0" cap="none" dirty="0" smtClean="0">
                <a:solidFill>
                  <a:srgbClr val="008000"/>
                </a:solidFill>
              </a:rPr>
              <a:t> for specific jobs and occupations, based on top-down forecasting exercises</a:t>
            </a:r>
            <a:r>
              <a:rPr lang="is-IS" sz="2400" b="0" cap="none" dirty="0" smtClean="0">
                <a:solidFill>
                  <a:srgbClr val="008000"/>
                </a:solidFill>
              </a:rPr>
              <a:t>…</a:t>
            </a:r>
            <a:endParaRPr lang="en-US" sz="2400" b="0" cap="none" dirty="0" smtClean="0">
              <a:solidFill>
                <a:srgbClr val="008000"/>
              </a:solidFill>
            </a:endParaRPr>
          </a:p>
          <a:p>
            <a:pPr marL="342900" indent="-342900">
              <a:buFont typeface="+mj-lt"/>
              <a:buAutoNum type="arabicPeriod"/>
            </a:pPr>
            <a:r>
              <a:rPr lang="en-US" sz="2400" cap="none" dirty="0" smtClean="0">
                <a:solidFill>
                  <a:srgbClr val="FF0000"/>
                </a:solidFill>
              </a:rPr>
              <a:t>But (participative) responses to the question: </a:t>
            </a:r>
            <a:r>
              <a:rPr lang="en-US" sz="2400" b="0" cap="none" dirty="0" smtClean="0">
                <a:solidFill>
                  <a:srgbClr val="FF0000"/>
                </a:solidFill>
              </a:rPr>
              <a:t>which professions and which skills on demand?</a:t>
            </a:r>
            <a:r>
              <a:rPr lang="en-US" sz="2400" b="0" cap="none" dirty="0">
                <a:solidFill>
                  <a:srgbClr val="0000FF"/>
                </a:solidFill>
              </a:rPr>
              <a:t> </a:t>
            </a:r>
            <a:r>
              <a:rPr lang="en-US" sz="2400" b="0" cap="none" dirty="0" smtClean="0">
                <a:solidFill>
                  <a:srgbClr val="FF0000"/>
                </a:solidFill>
              </a:rPr>
              <a:t>Which qualifications / skills in supply? </a:t>
            </a:r>
          </a:p>
          <a:p>
            <a:pPr marL="520700" lvl="1" indent="-342900"/>
            <a:r>
              <a:rPr lang="en-US" sz="2200" b="0" cap="none" dirty="0" smtClean="0">
                <a:solidFill>
                  <a:srgbClr val="0000FF"/>
                </a:solidFill>
              </a:rPr>
              <a:t>How </a:t>
            </a:r>
            <a:r>
              <a:rPr lang="en-US" sz="2200" b="0" cap="none" dirty="0">
                <a:solidFill>
                  <a:srgbClr val="0000FF"/>
                </a:solidFill>
              </a:rPr>
              <a:t>will technologies and digitization further affect and change our ways of </a:t>
            </a:r>
            <a:r>
              <a:rPr lang="en-US" sz="2200" b="0" cap="none" dirty="0" smtClean="0">
                <a:solidFill>
                  <a:srgbClr val="0000FF"/>
                </a:solidFill>
              </a:rPr>
              <a:t>working</a:t>
            </a:r>
            <a:r>
              <a:rPr lang="en-US" sz="2200" dirty="0" smtClean="0">
                <a:solidFill>
                  <a:srgbClr val="0000FF"/>
                </a:solidFill>
              </a:rPr>
              <a:t>, and the skills needed?</a:t>
            </a:r>
            <a:endParaRPr lang="en-US" sz="2200" b="0" cap="none" dirty="0" smtClean="0">
              <a:solidFill>
                <a:srgbClr val="0000FF"/>
              </a:solidFill>
            </a:endParaRPr>
          </a:p>
          <a:p>
            <a:pPr marL="520700" lvl="1" indent="-342900"/>
            <a:r>
              <a:rPr lang="en-US" sz="2200" b="0" cap="none" dirty="0" smtClean="0">
                <a:solidFill>
                  <a:srgbClr val="0000FF"/>
                </a:solidFill>
              </a:rPr>
              <a:t>Do </a:t>
            </a:r>
            <a:r>
              <a:rPr lang="en-US" sz="2200" b="0" cap="none" dirty="0">
                <a:solidFill>
                  <a:srgbClr val="0000FF"/>
                </a:solidFill>
              </a:rPr>
              <a:t>we face </a:t>
            </a:r>
            <a:r>
              <a:rPr lang="en-US" sz="2200" b="0" cap="none" dirty="0" smtClean="0">
                <a:solidFill>
                  <a:srgbClr val="0000FF"/>
                </a:solidFill>
              </a:rPr>
              <a:t>risk of critical </a:t>
            </a:r>
            <a:r>
              <a:rPr lang="en-US" sz="2200" b="0" cap="none" dirty="0">
                <a:solidFill>
                  <a:srgbClr val="0000FF"/>
                </a:solidFill>
              </a:rPr>
              <a:t>skills gaps and shortages? </a:t>
            </a:r>
            <a:r>
              <a:rPr lang="en-US" sz="2200" dirty="0" smtClean="0">
                <a:solidFill>
                  <a:srgbClr val="0000FF"/>
                </a:solidFill>
              </a:rPr>
              <a:t>In which critical sectors / occupations?</a:t>
            </a:r>
            <a:endParaRPr lang="en-US" sz="2200" b="0" cap="none" dirty="0" smtClean="0">
              <a:solidFill>
                <a:srgbClr val="0000FF"/>
              </a:solidFill>
            </a:endParaRPr>
          </a:p>
          <a:p>
            <a:pPr marL="520700" lvl="1" indent="-342900"/>
            <a:r>
              <a:rPr lang="en-US" sz="2200" b="0" cap="none" dirty="0" smtClean="0">
                <a:solidFill>
                  <a:srgbClr val="0000FF"/>
                </a:solidFill>
              </a:rPr>
              <a:t>How </a:t>
            </a:r>
            <a:r>
              <a:rPr lang="en-US" sz="2200" b="0" cap="none" dirty="0">
                <a:solidFill>
                  <a:srgbClr val="0000FF"/>
                </a:solidFill>
              </a:rPr>
              <a:t>can we act more effectively and </a:t>
            </a:r>
            <a:r>
              <a:rPr lang="en-US" sz="2200" b="0" cap="none" dirty="0" smtClean="0">
                <a:solidFill>
                  <a:srgbClr val="0000FF"/>
                </a:solidFill>
              </a:rPr>
              <a:t>efficiently</a:t>
            </a:r>
            <a:r>
              <a:rPr lang="en-US" sz="2200" dirty="0">
                <a:solidFill>
                  <a:srgbClr val="0000FF"/>
                </a:solidFill>
              </a:rPr>
              <a:t> </a:t>
            </a:r>
            <a:r>
              <a:rPr lang="en-US" sz="2200" dirty="0" smtClean="0">
                <a:solidFill>
                  <a:srgbClr val="0000FF"/>
                </a:solidFill>
              </a:rPr>
              <a:t>to turn around anticipated risks and prepare for change?</a:t>
            </a:r>
            <a:endParaRPr lang="en-US" sz="2200" b="0" cap="none" dirty="0">
              <a:solidFill>
                <a:srgbClr val="0000FF"/>
              </a:solidFill>
            </a:endParaRPr>
          </a:p>
          <a:p>
            <a:pPr marL="342900" indent="-342900">
              <a:buFont typeface="+mj-lt"/>
              <a:buAutoNum type="arabicPeriod"/>
            </a:pPr>
            <a:endParaRPr lang="en-US" sz="2400" b="0" cap="none" dirty="0" smtClean="0">
              <a:solidFill>
                <a:srgbClr val="0000FF"/>
              </a:solidFill>
            </a:endParaRPr>
          </a:p>
        </p:txBody>
      </p:sp>
    </p:spTree>
    <p:extLst>
      <p:ext uri="{BB962C8B-B14F-4D97-AF65-F5344CB8AC3E}">
        <p14:creationId xmlns:p14="http://schemas.microsoft.com/office/powerpoint/2010/main" val="866063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E406AB4-22D1-4ABB-99CF-8A54ADA954A2}" type="slidenum">
              <a:rPr lang="en-GB" smtClean="0"/>
              <a:t>9</a:t>
            </a:fld>
            <a:endParaRPr lang="en-GB" dirty="0"/>
          </a:p>
        </p:txBody>
      </p:sp>
      <p:sp>
        <p:nvSpPr>
          <p:cNvPr id="4" name="Title 3"/>
          <p:cNvSpPr>
            <a:spLocks noGrp="1"/>
          </p:cNvSpPr>
          <p:nvPr>
            <p:ph type="title"/>
          </p:nvPr>
        </p:nvSpPr>
        <p:spPr/>
        <p:txBody>
          <a:bodyPr/>
          <a:lstStyle/>
          <a:p>
            <a:r>
              <a:rPr lang="en-US" b="1" dirty="0" smtClean="0"/>
              <a:t>Why anticipation and matching is essential</a:t>
            </a:r>
            <a:endParaRPr lang="en-US" b="1" dirty="0"/>
          </a:p>
        </p:txBody>
      </p:sp>
      <p:sp>
        <p:nvSpPr>
          <p:cNvPr id="6" name="Content Placeholder 1"/>
          <p:cNvSpPr>
            <a:spLocks noGrp="1"/>
          </p:cNvSpPr>
          <p:nvPr>
            <p:ph idx="1"/>
          </p:nvPr>
        </p:nvSpPr>
        <p:spPr>
          <a:xfrm>
            <a:off x="179512" y="987574"/>
            <a:ext cx="8784976" cy="3744416"/>
          </a:xfrm>
        </p:spPr>
        <p:txBody>
          <a:bodyPr>
            <a:normAutofit fontScale="92500" lnSpcReduction="20000"/>
          </a:bodyPr>
          <a:lstStyle/>
          <a:p>
            <a:pPr marL="342900" indent="-342900">
              <a:buFont typeface="+mj-lt"/>
              <a:buAutoNum type="arabicPeriod"/>
            </a:pPr>
            <a:r>
              <a:rPr lang="en-US" sz="2100" b="0" cap="none" dirty="0" smtClean="0">
                <a:solidFill>
                  <a:schemeClr val="tx1"/>
                </a:solidFill>
              </a:rPr>
              <a:t>Some degree of misalignment between supply and demand for skills is inevitable, given the features of the market economy and rapid technological and environment changes; choices of individuals; work conditions</a:t>
            </a:r>
          </a:p>
          <a:p>
            <a:pPr marL="342900" indent="-342900">
              <a:buFont typeface="+mj-lt"/>
              <a:buAutoNum type="arabicPeriod"/>
            </a:pPr>
            <a:r>
              <a:rPr lang="en-US" sz="2100" b="0" cap="none" dirty="0" smtClean="0">
                <a:solidFill>
                  <a:schemeClr val="tx1"/>
                </a:solidFill>
              </a:rPr>
              <a:t>However, the costs of persistent and severe mismatches (over- and </a:t>
            </a:r>
            <a:r>
              <a:rPr lang="en-US" sz="2100" b="0" cap="none" dirty="0" err="1" smtClean="0">
                <a:solidFill>
                  <a:schemeClr val="tx1"/>
                </a:solidFill>
              </a:rPr>
              <a:t>underqualification</a:t>
            </a:r>
            <a:r>
              <a:rPr lang="en-US" sz="2100" b="0" cap="none" dirty="0" smtClean="0">
                <a:solidFill>
                  <a:schemeClr val="tx1"/>
                </a:solidFill>
              </a:rPr>
              <a:t>, shortages) are substantial (for individuals, firms, society</a:t>
            </a:r>
            <a:r>
              <a:rPr lang="is-IS" sz="2100" b="0" cap="none" dirty="0" smtClean="0">
                <a:solidFill>
                  <a:schemeClr val="tx1"/>
                </a:solidFill>
              </a:rPr>
              <a:t>…)</a:t>
            </a:r>
            <a:endParaRPr lang="en-US" sz="2100" b="0" cap="none" dirty="0" smtClean="0">
              <a:solidFill>
                <a:schemeClr val="tx1"/>
              </a:solidFill>
            </a:endParaRPr>
          </a:p>
          <a:p>
            <a:pPr marL="520700" lvl="1" indent="-342900">
              <a:buFont typeface="Wingdings" charset="2"/>
              <a:buChar char="²"/>
            </a:pPr>
            <a:r>
              <a:rPr lang="en-US" sz="1900" dirty="0" smtClean="0">
                <a:solidFill>
                  <a:srgbClr val="FF0000"/>
                </a:solidFill>
              </a:rPr>
              <a:t>Higher risk of unemployment, wage penalties, underutilization of skills, lower productivity, reduced investments in new technologies</a:t>
            </a:r>
            <a:r>
              <a:rPr lang="is-IS" sz="1900" dirty="0" smtClean="0">
                <a:solidFill>
                  <a:srgbClr val="FF0000"/>
                </a:solidFill>
              </a:rPr>
              <a:t>…</a:t>
            </a:r>
          </a:p>
          <a:p>
            <a:pPr marL="520700" lvl="1" indent="-342900">
              <a:buFont typeface="Wingdings" charset="2"/>
              <a:buChar char="²"/>
            </a:pPr>
            <a:r>
              <a:rPr lang="is-IS" sz="1900" b="0" cap="none" dirty="0" smtClean="0">
                <a:solidFill>
                  <a:srgbClr val="FF0000"/>
                </a:solidFill>
              </a:rPr>
              <a:t>The aggregate costs of field-of-study and qualific mismatch can </a:t>
            </a:r>
            <a:r>
              <a:rPr lang="en-US" sz="1900" b="0" cap="none" dirty="0" smtClean="0">
                <a:solidFill>
                  <a:srgbClr val="FF0000"/>
                </a:solidFill>
              </a:rPr>
              <a:t>= &gt; 1% GDP (losses in </a:t>
            </a:r>
            <a:r>
              <a:rPr lang="en-US" sz="1900" b="0" cap="none" dirty="0" err="1" smtClean="0">
                <a:solidFill>
                  <a:srgbClr val="FF0000"/>
                </a:solidFill>
              </a:rPr>
              <a:t>productiv</a:t>
            </a:r>
            <a:r>
              <a:rPr lang="en-US" sz="1900" b="0" cap="none" dirty="0" smtClean="0">
                <a:solidFill>
                  <a:srgbClr val="FF0000"/>
                </a:solidFill>
              </a:rPr>
              <a:t> + sunk cost of developing skills that are not used) - OECD</a:t>
            </a:r>
          </a:p>
          <a:p>
            <a:pPr marL="342900" indent="-342900">
              <a:buFont typeface="+mj-lt"/>
              <a:buAutoNum type="arabicPeriod"/>
            </a:pPr>
            <a:r>
              <a:rPr lang="en-US" sz="2100" cap="none" dirty="0" smtClean="0">
                <a:solidFill>
                  <a:srgbClr val="008000"/>
                </a:solidFill>
              </a:rPr>
              <a:t>Policy intervention can help address mismatches and shortages, but doing so relies on having good information on current and future skills needs and on the true nature and impact of mismatch</a:t>
            </a:r>
          </a:p>
        </p:txBody>
      </p:sp>
    </p:spTree>
    <p:extLst>
      <p:ext uri="{BB962C8B-B14F-4D97-AF65-F5344CB8AC3E}">
        <p14:creationId xmlns:p14="http://schemas.microsoft.com/office/powerpoint/2010/main" val="220795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c2b5e03d6ff2dac033996b556dbe18189b89c2ec"/>
</p:tagLst>
</file>

<file path=ppt/theme/theme1.xml><?xml version="1.0" encoding="utf-8"?>
<a:theme xmlns:a="http://schemas.openxmlformats.org/drawingml/2006/main" name="ETF Template - Blu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TF Template - Pink">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ETF Template - Green">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ETF Template - Orange">
  <a:themeElements>
    <a:clrScheme name="ETF">
      <a:dk1>
        <a:sysClr val="windowText" lastClr="000000"/>
      </a:dk1>
      <a:lt1>
        <a:sysClr val="window" lastClr="FFFFFF"/>
      </a:lt1>
      <a:dk2>
        <a:srgbClr val="455560"/>
      </a:dk2>
      <a:lt2>
        <a:srgbClr val="0092BB"/>
      </a:lt2>
      <a:accent1>
        <a:srgbClr val="66BED6"/>
      </a:accent1>
      <a:accent2>
        <a:srgbClr val="CBD300"/>
      </a:accent2>
      <a:accent3>
        <a:srgbClr val="DC006B"/>
      </a:accent3>
      <a:accent4>
        <a:srgbClr val="FFDC00"/>
      </a:accent4>
      <a:accent5>
        <a:srgbClr val="009CDA"/>
      </a:accent5>
      <a:accent6>
        <a:srgbClr val="F39900"/>
      </a:accent6>
      <a:hlink>
        <a:srgbClr val="DC006B"/>
      </a:hlink>
      <a:folHlink>
        <a:srgbClr val="750D6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25932</TotalTime>
  <Words>4206</Words>
  <Application>Microsoft Macintosh PowerPoint</Application>
  <PresentationFormat>On-screen Show (16:9)</PresentationFormat>
  <Paragraphs>636</Paragraphs>
  <Slides>60</Slides>
  <Notes>31</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60</vt:i4>
      </vt:variant>
    </vt:vector>
  </HeadingPairs>
  <TitlesOfParts>
    <vt:vector size="65" baseType="lpstr">
      <vt:lpstr>ETF Template - Blue</vt:lpstr>
      <vt:lpstr>ETF Template - Pink</vt:lpstr>
      <vt:lpstr>ETF Template - Green</vt:lpstr>
      <vt:lpstr>ETF Template - Orange</vt:lpstr>
      <vt:lpstr>Document</vt:lpstr>
      <vt:lpstr>Identifying and analysing skills and qualifications needs  a shared responsibility: we are all in  Ukraine </vt:lpstr>
      <vt:lpstr>Main topics</vt:lpstr>
      <vt:lpstr>Why?</vt:lpstr>
      <vt:lpstr>Skills Anticipation: why?</vt:lpstr>
      <vt:lpstr>Shaping our future</vt:lpstr>
      <vt:lpstr>Drivers of change in skills demand</vt:lpstr>
      <vt:lpstr>PowerPoint Presentation</vt:lpstr>
      <vt:lpstr>Anticipation is not prediction of precise numbers of workers and vacancies…</vt:lpstr>
      <vt:lpstr>Why anticipation and matching is essential</vt:lpstr>
      <vt:lpstr>HOW?</vt:lpstr>
      <vt:lpstr>PowerPoint Presentation</vt:lpstr>
      <vt:lpstr>PowerPoint Presentation</vt:lpstr>
      <vt:lpstr>Unpacking: mix of Data sources and methods</vt:lpstr>
      <vt:lpstr>PowerPoint Presentation</vt:lpstr>
      <vt:lpstr>PowerPoint Presentation</vt:lpstr>
      <vt:lpstr>Issues, challenges: summing-up...</vt:lpstr>
      <vt:lpstr>Cases, models </vt:lpstr>
      <vt:lpstr>Functions - model</vt:lpstr>
      <vt:lpstr>model</vt:lpstr>
      <vt:lpstr>Examples…</vt:lpstr>
      <vt:lpstr>Skills Needs Identification in Ireland</vt:lpstr>
      <vt:lpstr>PowerPoint Presentation</vt:lpstr>
      <vt:lpstr>Who - steps</vt:lpstr>
      <vt:lpstr>IrelanD</vt:lpstr>
      <vt:lpstr>France: The Various levels</vt:lpstr>
      <vt:lpstr>France: The Various levels Observatories LM and training</vt:lpstr>
      <vt:lpstr>Different CASE: LATVIA</vt:lpstr>
      <vt:lpstr>Moving to the ukraine: exercice</vt:lpstr>
      <vt:lpstr>Moving to the ukraine: exercice</vt:lpstr>
      <vt:lpstr>Options (one of the possible ways…)</vt:lpstr>
      <vt:lpstr>Guide 1: using LMI</vt:lpstr>
      <vt:lpstr>PowerPoint Presentation</vt:lpstr>
      <vt:lpstr>PowerPoint Presentation</vt:lpstr>
      <vt:lpstr>USE of results iN INFORMING…</vt:lpstr>
      <vt:lpstr>PowerPoint Presentation</vt:lpstr>
      <vt:lpstr>Various types of outputs</vt:lpstr>
      <vt:lpstr>Job vacancy analysis: example (CZ, NOET) </vt:lpstr>
      <vt:lpstr>mismatch Priority occupations EU (cedefop)</vt:lpstr>
      <vt:lpstr>Future jobs, skills and changes: a million-dollar question </vt:lpstr>
      <vt:lpstr>LM INFO for WIDER PUBLIC: Results of short-term forecasts</vt:lpstr>
      <vt:lpstr>PowerPoint Presentation</vt:lpstr>
      <vt:lpstr>LATVIA - Attractive information on occupations www.profesijupasaule.lv  </vt:lpstr>
      <vt:lpstr>Success factors, constraints and transferability</vt:lpstr>
      <vt:lpstr>NEW! The power of DIGITAL</vt:lpstr>
      <vt:lpstr>PowerPoint Presentation</vt:lpstr>
      <vt:lpstr>Big data: 6 “V”</vt:lpstr>
      <vt:lpstr>LMI is key…how to improve it in the digital era? Challenges of “traditional” LMI</vt:lpstr>
      <vt:lpstr> Turning Big data in LMI</vt:lpstr>
      <vt:lpstr>Turning Big data in LMI: kdd (knowledge discovery in databases) – 5 main steps</vt:lpstr>
      <vt:lpstr>Real Time: how does it work? Data Model structured as…</vt:lpstr>
      <vt:lpstr>Big Data and LMI: challenges</vt:lpstr>
      <vt:lpstr>PowerPoint Presentation</vt:lpstr>
      <vt:lpstr>PowerPoint Presentation</vt:lpstr>
      <vt:lpstr>Methodological Guides: ETF-ILO-CEDEFOP</vt:lpstr>
      <vt:lpstr>6 Methodological guides and 7 technical notes</vt:lpstr>
      <vt:lpstr>Sources: 6 Methodological Guides</vt:lpstr>
      <vt:lpstr>Sources (2): Summary notes</vt:lpstr>
      <vt:lpstr>You are not alone: some Big Data Networks and sources (many…)</vt:lpstr>
      <vt:lpstr>Many other useful portals, libraries – a couple of examples</vt:lpstr>
      <vt:lpstr>PowerPoint Presentation</vt:lpstr>
    </vt:vector>
  </TitlesOfParts>
  <Company>Article 10</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Carla Leclezio</dc:creator>
  <cp:lastModifiedBy>Eduarda Castel-Branco</cp:lastModifiedBy>
  <cp:revision>733</cp:revision>
  <cp:lastPrinted>2017-02-12T19:18:29Z</cp:lastPrinted>
  <dcterms:created xsi:type="dcterms:W3CDTF">2012-09-13T11:45:23Z</dcterms:created>
  <dcterms:modified xsi:type="dcterms:W3CDTF">2019-02-28T08:20:10Z</dcterms:modified>
</cp:coreProperties>
</file>