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663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764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509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131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831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341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026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047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30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03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864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166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0092" y="2930192"/>
            <a:ext cx="7156361" cy="385483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 smtClean="0"/>
          </a:p>
          <a:p>
            <a:r>
              <a:rPr lang="en-GB" dirty="0" smtClean="0"/>
              <a:t>THREATS:</a:t>
            </a:r>
          </a:p>
          <a:p>
            <a:pPr marL="457200" indent="-457200" algn="l">
              <a:buAutoNum type="arabicPeriod"/>
            </a:pPr>
            <a:r>
              <a:rPr lang="en-GB" sz="1600" dirty="0" smtClean="0"/>
              <a:t>Attractiveness</a:t>
            </a:r>
          </a:p>
          <a:p>
            <a:pPr marL="457200" indent="-457200" algn="l">
              <a:buAutoNum type="arabicPeriod"/>
            </a:pPr>
            <a:r>
              <a:rPr lang="en-GB" sz="1600" dirty="0" smtClean="0"/>
              <a:t>The non-recognition of ECTS when entering the HEI</a:t>
            </a:r>
          </a:p>
          <a:p>
            <a:pPr marL="457200" indent="-457200" algn="l">
              <a:buAutoNum type="arabicPeriod"/>
            </a:pPr>
            <a:r>
              <a:rPr lang="en-GB" sz="1600" dirty="0" smtClean="0"/>
              <a:t>Insufficient involvement of labour market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6536" y="508963"/>
            <a:ext cx="7156361" cy="3522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STRENGTHS: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800" dirty="0" smtClean="0"/>
              <a:t>1</a:t>
            </a:r>
            <a:r>
              <a:rPr lang="en-GB" sz="1600" dirty="0" smtClean="0"/>
              <a:t>. Legal basis </a:t>
            </a:r>
          </a:p>
          <a:p>
            <a:pPr lvl="1" algn="l"/>
            <a:r>
              <a:rPr lang="en-GB" sz="1400" dirty="0" smtClean="0"/>
              <a:t>A. 2013-2020 Strategy for VET Development</a:t>
            </a:r>
          </a:p>
          <a:p>
            <a:pPr lvl="1" algn="l"/>
            <a:r>
              <a:rPr lang="en-GB" sz="1400" dirty="0" smtClean="0"/>
              <a:t>B. 2014 Educational Code</a:t>
            </a:r>
          </a:p>
          <a:p>
            <a:pPr lvl="1" algn="l"/>
            <a:r>
              <a:rPr lang="en-GB" sz="1400" dirty="0" smtClean="0"/>
              <a:t>C. 2015 List of the profiles of professional training</a:t>
            </a:r>
          </a:p>
          <a:p>
            <a:pPr lvl="1" algn="l"/>
            <a:r>
              <a:rPr lang="en-GB" sz="1400" dirty="0" smtClean="0"/>
              <a:t>D. 2017 Law on the confirmation of NQF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2. The lack of the age barrier for the education </a:t>
            </a:r>
          </a:p>
          <a:p>
            <a:pPr algn="l"/>
            <a:r>
              <a:rPr lang="en-GB" sz="1600" dirty="0" smtClean="0"/>
              <a:t>and learning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3. Will facilitate mobility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189408" y="57375"/>
            <a:ext cx="7156361" cy="5234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b="1" dirty="0" smtClean="0"/>
              <a:t>Moldova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986529" y="74591"/>
            <a:ext cx="6205471" cy="38548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 smtClean="0"/>
          </a:p>
          <a:p>
            <a:r>
              <a:rPr lang="en-GB" dirty="0" smtClean="0"/>
              <a:t>         WEAKNESSES:</a:t>
            </a:r>
          </a:p>
          <a:p>
            <a:pPr marL="457200" indent="-457200" algn="l">
              <a:buAutoNum type="arabicPeriod"/>
            </a:pPr>
            <a:r>
              <a:rPr lang="en-GB" sz="1600" dirty="0" smtClean="0"/>
              <a:t>The lack of the common principle on the level of the countries – the problem with the recognition of qualifications</a:t>
            </a:r>
          </a:p>
          <a:p>
            <a:pPr marL="457200" indent="-457200" algn="l">
              <a:buAutoNum type="arabicPeriod"/>
            </a:pPr>
            <a:r>
              <a:rPr lang="en-GB" sz="1600" dirty="0" smtClean="0"/>
              <a:t>The lack of educational standards</a:t>
            </a:r>
          </a:p>
          <a:p>
            <a:pPr marL="457200" indent="-457200" algn="l">
              <a:buAutoNum type="arabicPeriod"/>
            </a:pPr>
            <a:r>
              <a:rPr lang="en-GB" sz="1600" dirty="0" smtClean="0"/>
              <a:t>Programmes are not accredited</a:t>
            </a:r>
          </a:p>
          <a:p>
            <a:pPr marL="457200" indent="-457200" algn="l">
              <a:buAutoNum type="arabicPeriod"/>
            </a:pPr>
            <a:r>
              <a:rPr lang="en-GB" sz="1600" dirty="0" smtClean="0"/>
              <a:t>Labour market is not interested in the development of Level 5</a:t>
            </a:r>
            <a:endParaRPr lang="en-GB" sz="16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3812" y="2930191"/>
            <a:ext cx="5999409" cy="38548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 smtClean="0"/>
          </a:p>
          <a:p>
            <a:r>
              <a:rPr lang="en-GB" dirty="0" smtClean="0"/>
              <a:t>           OPPORTUNITIES: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1. Short cycle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2. Developments for the regulated professions (medicine)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3. Access to HEI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4. The use of elements of dual education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5. The use for the LLL / VNFIL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43812" y="4959274"/>
            <a:ext cx="11588842" cy="38548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 smtClean="0"/>
          </a:p>
          <a:p>
            <a:r>
              <a:rPr lang="en-GB" dirty="0" smtClean="0"/>
              <a:t>PROPOSED ACTIONS:</a:t>
            </a:r>
          </a:p>
          <a:p>
            <a:pPr marL="285750" indent="-285750">
              <a:buFontTx/>
              <a:buChar char="-"/>
            </a:pPr>
            <a:r>
              <a:rPr lang="en-GB" sz="1600" dirty="0" smtClean="0"/>
              <a:t>To sum up the principles and criteria of the development on the European level for the recognition and validation of non-formal </a:t>
            </a:r>
            <a:r>
              <a:rPr lang="en-GB" sz="1600" dirty="0" smtClean="0"/>
              <a:t>competences LLL</a:t>
            </a:r>
            <a:endParaRPr lang="en-GB" sz="1600" dirty="0" smtClean="0"/>
          </a:p>
          <a:p>
            <a:pPr marL="285750" indent="-285750">
              <a:buFontTx/>
              <a:buChar char="-"/>
            </a:pPr>
            <a:r>
              <a:rPr lang="en-GB" sz="1600" dirty="0" smtClean="0"/>
              <a:t>Modernisation of the curricula</a:t>
            </a:r>
            <a:endParaRPr lang="en-GB" sz="1600" dirty="0"/>
          </a:p>
          <a:p>
            <a:endParaRPr lang="en-GB" sz="1600" dirty="0" smtClean="0"/>
          </a:p>
        </p:txBody>
      </p:sp>
    </p:spTree>
    <p:extLst>
      <p:ext uri="{BB962C8B-B14F-4D97-AF65-F5344CB8AC3E}">
        <p14:creationId xmlns:p14="http://schemas.microsoft.com/office/powerpoint/2010/main" val="2882343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185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Lvova</dc:creator>
  <cp:lastModifiedBy>Maria Lvova</cp:lastModifiedBy>
  <cp:revision>5</cp:revision>
  <dcterms:created xsi:type="dcterms:W3CDTF">2018-06-07T15:23:41Z</dcterms:created>
  <dcterms:modified xsi:type="dcterms:W3CDTF">2018-06-07T15:49:48Z</dcterms:modified>
</cp:coreProperties>
</file>