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  <p:sldMasterId id="2147483736" r:id="rId5"/>
    <p:sldMasterId id="2147483744" r:id="rId6"/>
    <p:sldMasterId id="2147483752" r:id="rId7"/>
  </p:sldMasterIdLst>
  <p:notesMasterIdLst>
    <p:notesMasterId r:id="rId25"/>
  </p:notesMasterIdLst>
  <p:handoutMasterIdLst>
    <p:handoutMasterId r:id="rId26"/>
  </p:handoutMasterIdLst>
  <p:sldIdLst>
    <p:sldId id="343" r:id="rId8"/>
    <p:sldId id="344" r:id="rId9"/>
    <p:sldId id="394" r:id="rId10"/>
    <p:sldId id="445" r:id="rId11"/>
    <p:sldId id="436" r:id="rId12"/>
    <p:sldId id="463" r:id="rId13"/>
    <p:sldId id="461" r:id="rId14"/>
    <p:sldId id="462" r:id="rId15"/>
    <p:sldId id="447" r:id="rId16"/>
    <p:sldId id="458" r:id="rId17"/>
    <p:sldId id="459" r:id="rId18"/>
    <p:sldId id="355" r:id="rId19"/>
    <p:sldId id="464" r:id="rId20"/>
    <p:sldId id="465" r:id="rId21"/>
    <p:sldId id="467" r:id="rId22"/>
    <p:sldId id="466" r:id="rId23"/>
    <p:sldId id="444" r:id="rId24"/>
  </p:sldIdLst>
  <p:sldSz cx="9144000" cy="5143500" type="screen16x9"/>
  <p:notesSz cx="10234613" cy="70993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75F8C5-EB1E-4BEA-91DF-4718C3933275}">
          <p14:sldIdLst>
            <p14:sldId id="343"/>
            <p14:sldId id="344"/>
            <p14:sldId id="394"/>
            <p14:sldId id="445"/>
            <p14:sldId id="436"/>
            <p14:sldId id="463"/>
            <p14:sldId id="461"/>
            <p14:sldId id="462"/>
            <p14:sldId id="447"/>
            <p14:sldId id="458"/>
            <p14:sldId id="459"/>
            <p14:sldId id="355"/>
            <p14:sldId id="464"/>
            <p14:sldId id="465"/>
            <p14:sldId id="467"/>
            <p14:sldId id="466"/>
            <p14:sldId id="444"/>
          </p14:sldIdLst>
        </p14:section>
        <p14:section name="Раздел без заголовка" id="{CBE95513-1B20-4B01-80A7-6B26B6A3C18B}">
          <p14:sldIdLst/>
        </p14:section>
      </p14:sectionLst>
    </p:ex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563" userDrawn="1">
          <p15:clr>
            <a:srgbClr val="A4A3A4"/>
          </p15:clr>
        </p15:guide>
        <p15:guide id="8" orient="horz" pos="6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  <p15:guide id="3" orient="horz" pos="2236">
          <p15:clr>
            <a:srgbClr val="A4A3A4"/>
          </p15:clr>
        </p15:guide>
        <p15:guide id="4" pos="322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E00"/>
    <a:srgbClr val="AECB53"/>
    <a:srgbClr val="FEF6F9"/>
    <a:srgbClr val="FFFFFF"/>
    <a:srgbClr val="464800"/>
    <a:srgbClr val="834D7D"/>
    <a:srgbClr val="985990"/>
    <a:srgbClr val="E2CCDF"/>
    <a:srgbClr val="F9B962"/>
    <a:srgbClr val="DCD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8187" autoAdjust="0"/>
  </p:normalViewPr>
  <p:slideViewPr>
    <p:cSldViewPr>
      <p:cViewPr>
        <p:scale>
          <a:sx n="125" d="100"/>
          <a:sy n="125" d="100"/>
        </p:scale>
        <p:origin x="1038" y="144"/>
      </p:cViewPr>
      <p:guideLst>
        <p:guide orient="horz" pos="140"/>
        <p:guide pos="2880"/>
        <p:guide orient="horz" pos="186"/>
        <p:guide orient="horz" pos="563"/>
        <p:guide orient="horz" pos="6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930" y="96"/>
      </p:cViewPr>
      <p:guideLst>
        <p:guide orient="horz" pos="3224"/>
        <p:guide pos="2237"/>
        <p:guide orient="horz" pos="2236"/>
        <p:guide pos="32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19/03/2019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19/03/2019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1138" y="531813"/>
            <a:ext cx="47323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38" tIns="47169" rIns="94338" bIns="4716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3" y="3372169"/>
            <a:ext cx="8187690" cy="3194684"/>
          </a:xfrm>
          <a:prstGeom prst="rect">
            <a:avLst/>
          </a:prstGeom>
        </p:spPr>
        <p:txBody>
          <a:bodyPr vert="horz" lIns="94338" tIns="47169" rIns="94338" bIns="471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Вимоги, які висуваються до органів з присвоєння кваліфікації для їх визнання (акредитації), розрізняються в залежності від того, чи є орган з присвоєння кваліфікацій розробником кваліфікаційного документу (критеріїв оцінювання) та процедур/ схеми сертифікації, чи є лише авторизованим центром/суб’єктом оцінювання (екзаменаційним центром). 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Водночас, такі вимоги корелюють один з одним. Наприклад, у випадку делегування органом з присвоєння кваліфікацій повноважень з адміністрування процесу сертифікації/ проведення оцінювання іншому органу (навчальному закладу, сертифікаційному центру).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921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Питання: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Необхідність конкретизації акредитаційних вимог (напр., вимоги до складу екзаменаційної комісії, вимоги до кваліфікації оцінювачів (напр., оцінювач має бути сертифікованим/ призначеним зовнішнім органом, тощо) – або, можливість забезпечити сертифікацію згідно відповідним вимогам НАК/законодавства?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Визначення кваліфікаційних центрів на основі акредитації чи публічного конкурсу? (Естонія)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Елементи забезпечення якості, як вимоги НАК (регулювання шляхом акредитації):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Вимоги до процесу оцінювання та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валідації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Вимоги до стандартів оцінювання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Обов’язки самого центру оцінювання – за що відповідає сам центр оцінювання, що він розробляє самостійно?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960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Хто  ініціює створення КЦ?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800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488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8977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7520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0781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Пропозиції</a:t>
            </a:r>
            <a:endParaRPr lang="x-none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x-none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Пропозиції щодо моделі організації зовнішнього оцінювання на основі кваліфікаційних центрів 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Результати дослідження дозволяють запропонувати такі моделі функціонування кваліфікаційних центрів: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І.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uk-UA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Кваліфікаційний центр – орган присвоєння кваліфікації, володар схеми сертифікації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а) Повноваження з оцінювання делегуються кваліфікаційним центром (КЦ) 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акредитованим/ визначеним ним центрам оцінювання/навчальним закладам/сертифікаційним органам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або 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екзаменаційним комісіям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ухвалення рішення залишається за КЦ (напр.,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CQP France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Естонія – професійний комітет, Англія, ОСП УАЯ, ЗНО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За цією моделлю </a:t>
            </a:r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оцінювання </a:t>
            </a:r>
            <a:r>
              <a:rPr lang="uk-UA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відокремлено</a:t>
            </a:r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від присвоєння кваліфікації.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б) Оцінювання та визнання/присвоєння кваліфікації від імені КЦ здійснюють екзаменаційні/кваліфікаційні комісії, призначені/визначені КЦ (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Німеччина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УАМ, атестація зварників, моряки-офіцери, визнання неформального навчання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ІІ.</a:t>
            </a:r>
            <a:r>
              <a:rPr lang="uk-UA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Кваліфікаційний центр – авторизований центр/ суб’єкт оцінювання (екзаменаційний центр)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с) КЦ не є розробником  кваліфікаційного документу (критеріїв оцінювання) та процедур оцінювання (володарем схеми сертифікації), а лише авторизованим центром/суб’єктом оцінювання (екзаменаційним центром). 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КЦ здійснює оцінювання, визнання та присвоєння кваліфікацій за єдиною для всіх схемою сертифікації (яка належить національному органу/ агентству/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відомоству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/галузевій раді/професійному комітету)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NVQs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Туреччина, Естонія – акредитовані навчальні заклади, Португалія, моряки – практична підготовка рядового складу, ДТЕК, навчальні заклади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Приклад об’єднання обох варіантів – Естонія.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7.4.2. Забезпечення зв’язку з ринком праці 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Вирішення питання володаря кваліфікації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питання розроблення стандарту та процедур оцінювання/сертифікації.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відсутності професійного органу (галузевої/ професійної ради), відповідального за розроблення стандарту та процедур оцінювання/сертифікації, – можлива координація роботи НАК шляхом створення відповідних професійних комісій.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(наприклад, в Естонії у випадку необхідності відповідні професійні комісії створює кваліфікаційне агентство. В Україні - приклад ФРУ: за відсутності </a:t>
            </a:r>
            <a:r>
              <a:rPr lang="uk-UA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прфоесійного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органу/галузевої ради для розроблення стандарту «</a:t>
            </a:r>
            <a:r>
              <a:rPr lang="uk-UA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Кухаря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було створено професійну робочу групу із залученням представників заінтересованих сторін під егідою ФРУ). 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Системне залучення до процесу сертифікації роботодавців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інших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стейкхолдерів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різних рівнях: представництво в НАК – участь в акредитації, встановлення вимог до КЦ та процедур сертифікації/оцінювання; в КЦ – участь в ухваленні рішення (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валідації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екзаменаційній комісії – участь в оцінюванні.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7.4.3. </a:t>
            </a:r>
            <a:r>
              <a:rPr lang="uk-UA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Забезпеченя</a:t>
            </a:r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визнання неформального навчання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Включення положень щодо визнання результатів неформального навчання в стандарт оцінювання та процедуру сертифікації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Зовнішнє оцінювання (сертифікація) в кваліфікаційних центрах найбільше підходить для визнання результатів неформального/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інформального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навчання. Зовнішнє оцінювання відбувається відносно єдиних кваліфікаційних стандартів, які застосовуються як до формальної освіти, так і до сертифікації в кваліфікаційному центрі/центрі оцінювання, забезпечуючи таким чином рівноцінність формального і неформального навчання. Процедури сертифікації (організації зовнішнього оцінювання) найбільшою мірою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відповіднють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європейським рекомендаціям щодо визнання результатів неформального/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інформального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навчання, оскільки оцінювання результатів навчання осіб здійснюється незалежно від способу їх набуття, шляхом демонстрації набутих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компетентностей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7.4.4. Стандарти оцінювання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Досягнуто загального розуміння, що для розроблення стандартів і програм професійної освіти повинна дотримуватися єдина логіка: аналіз ринку праці - професійний стандарт - стандарт оцінювання (кваліфікаційний стандарт) - стандарт професійної освіти - навчальна програма. Використання стандартів, відповідно до яких відбувається оцінювання результатів навчання особи, визнається важливим аспектом забезпечення якості процесу сертифікації (див. розділ 3.2.1.).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Результати дослідження дозволяють запропонувати такі елементи стандарту оцінювання: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 щодо допуску до оцінювання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Можливість визнання неформального навчання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 процедур сертифікації/оцінювання 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(етапи оцінювання, організація роботи екзаменаційної комісії тощо)</a:t>
            </a:r>
            <a:endParaRPr lang="x-none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 до складу комісії (що проводить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оцінювананя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та/або ухвалює рішення про присвоєння кваліфікації)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 до оцінювачів (екзаменаторів)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Критерії оцінювання (опис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компетентностей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Шкала оцінювання успішності 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Методи оцінювання (методологія)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Рекомендації семінару ЄФО «Нові методологічні підходи до розроблення професійних, освітніх стандартів та стандартів оцінювання, що базуються на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компетентностях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», 11 липня 2017 року, м. Київ.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930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@</a:t>
            </a:r>
            <a:r>
              <a:rPr lang="uk-UA" dirty="0" err="1"/>
              <a:t>Ар’єн</a:t>
            </a:r>
            <a:r>
              <a:rPr lang="uk-UA" dirty="0"/>
              <a:t> </a:t>
            </a:r>
            <a:r>
              <a:rPr lang="uk-UA" dirty="0" err="1"/>
              <a:t>Дей</a:t>
            </a:r>
            <a:endParaRPr lang="en-US" dirty="0"/>
          </a:p>
          <a:p>
            <a:r>
              <a:rPr lang="uk-UA" dirty="0"/>
              <a:t>Зв’язок між ПС і професійною кваліфікацією, кваліфікацією і процесом навчання, кваліфікацією і процесом сертифікації (присвоєнням кваліфікації)</a:t>
            </a:r>
          </a:p>
          <a:p>
            <a:r>
              <a:rPr lang="uk-UA" dirty="0"/>
              <a:t>Присвоєння кваліфікації: оцінювання і забезпечення якості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22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Стандарт оцінювання – оцінка </a:t>
            </a:r>
            <a:r>
              <a:rPr lang="uk-UA" dirty="0" err="1"/>
              <a:t>компетентностей</a:t>
            </a:r>
            <a:r>
              <a:rPr lang="uk-UA" dirty="0"/>
              <a:t> та присвоєння кваліфікацій</a:t>
            </a:r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278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Таке визначення чітко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підкреслює процес сертифікації 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 роль кваліфікаційного центру як органу, уповноваженого (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competent body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на присвоєння кваліфікацій, тобто як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органу з присвоєння кваліфікацій (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awarding body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Також, термін «кваліфікація» в законі «Про освіту» (стаття 1) визначається як «визнана уповноваженим суб’єктом та засвідчена відповідним документом стандартизована сукупність здобутих особою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компетентностей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(результатів навчання)», підкреслюючи роль уповноваженого суб’єкта у видачі документа, який формально визнає результати навчання (компетентності) особи відповідно до певного стандарту.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218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залежності від того, яким чином організована національна система кваліфікацій, орган з присвоєння кваліфікації може бути як </a:t>
            </a:r>
            <a:r>
              <a:rPr lang="uk-UA" sz="11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компетентним органом, який є розробником кваліфікаційного документу (критеріїв оцінювання) та процедур/схеми сертифікації</a:t>
            </a:r>
            <a:r>
              <a:rPr lang="uk-UA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(наприклад, Естонія, Франція, Англія), так і </a:t>
            </a:r>
            <a:r>
              <a:rPr lang="uk-UA" sz="11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авторизованим центром/суб’єктом оцінювання, який здійснює оцінювання/сертифікацію за встановленими іншим компетентним </a:t>
            </a:r>
            <a:r>
              <a:rPr lang="uk-UA" sz="11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органом процедурою та/або кваліфікаційним стандартом </a:t>
            </a:r>
            <a:r>
              <a:rPr lang="uk-UA" sz="11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(Туреччина, Португалія, Естонія (навчальні заклади).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1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100" b="0" i="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Професійні кваліфікації присвоюються, визнаються і підтверджуються суб’єктами, уповноваженими на це законодавством, зокрема суб’єктами освітньої діяльності (ст. 34 ЗУ Про освіту)</a:t>
            </a:r>
            <a:endParaRPr lang="uk-UA" sz="11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626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41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Розроблення ЗУ «Про НСК»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143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447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Хто ініціює створення КЦ?</a:t>
            </a:r>
            <a:endParaRPr lang="x-non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48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43608" y="3939902"/>
            <a:ext cx="6858000" cy="487520"/>
          </a:xfrm>
        </p:spPr>
        <p:txBody>
          <a:bodyPr>
            <a:normAutofit fontScale="62500" lnSpcReduction="20000"/>
          </a:bodyPr>
          <a:lstStyle/>
          <a:p>
            <a:r>
              <a:rPr lang="en-US" sz="2100" dirty="0" err="1">
                <a:solidFill>
                  <a:schemeClr val="accent1"/>
                </a:solidFill>
              </a:rPr>
              <a:t>AnatoliI</a:t>
            </a:r>
            <a:r>
              <a:rPr lang="en-US" sz="2100">
                <a:solidFill>
                  <a:schemeClr val="accent1"/>
                </a:solidFill>
              </a:rPr>
              <a:t> Garmash</a:t>
            </a:r>
            <a:r>
              <a:rPr lang="uk-UA" sz="2100" dirty="0">
                <a:solidFill>
                  <a:schemeClr val="accent1"/>
                </a:solidFill>
              </a:rPr>
              <a:t> </a:t>
            </a:r>
          </a:p>
          <a:p>
            <a:r>
              <a:rPr lang="en-US" sz="2100" dirty="0">
                <a:solidFill>
                  <a:schemeClr val="accent1"/>
                </a:solidFill>
              </a:rPr>
              <a:t>Turin</a:t>
            </a:r>
            <a:r>
              <a:rPr lang="uk-UA" sz="2100" dirty="0">
                <a:solidFill>
                  <a:schemeClr val="accent1"/>
                </a:solidFill>
              </a:rPr>
              <a:t>, </a:t>
            </a:r>
            <a:r>
              <a:rPr lang="uk-UA" sz="2000" dirty="0">
                <a:solidFill>
                  <a:schemeClr val="accent1"/>
                </a:solidFill>
              </a:rPr>
              <a:t>26-28/02/2019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95536" y="1491630"/>
            <a:ext cx="6670232" cy="190206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cap="none" dirty="0">
                <a:effectLst/>
              </a:rPr>
              <a:t>INDEPENDENT ASSESSMENT OF LEARNING OUTCOMES</a:t>
            </a:r>
            <a:r>
              <a:rPr lang="uk-UA" altLang="en-US" sz="2400" cap="none" dirty="0">
                <a:effectLst/>
              </a:rPr>
              <a:t>:</a:t>
            </a:r>
            <a:br>
              <a:rPr lang="en-US" altLang="en-US" sz="2400" cap="none" dirty="0">
                <a:effectLst/>
              </a:rPr>
            </a:br>
            <a:br>
              <a:rPr lang="en-US" altLang="en-US" sz="2400" cap="none" dirty="0">
                <a:effectLst/>
              </a:rPr>
            </a:br>
            <a:r>
              <a:rPr lang="en-US" altLang="en-US" sz="2400" cap="none" dirty="0">
                <a:effectLst/>
              </a:rPr>
              <a:t>creation of qualification centers and recognition of non-formal education</a:t>
            </a:r>
            <a:br>
              <a:rPr lang="en-GB" sz="1800" cap="none" dirty="0">
                <a:effectLst/>
              </a:rPr>
            </a:br>
            <a:br>
              <a:rPr lang="en-GB" sz="1800" cap="none" dirty="0">
                <a:effectLst/>
              </a:rPr>
            </a:br>
            <a:endParaRPr lang="en-GB" sz="9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640960" cy="3456384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dirty="0"/>
              <a:t>Requirements to qualification awarding authorities: </a:t>
            </a:r>
            <a:endParaRPr lang="uk-UA" sz="17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2060"/>
                </a:solidFill>
              </a:rPr>
              <a:t>Possesses the means (assessment tools) and possibilities necessary to organize certification / award qualification </a:t>
            </a:r>
            <a:r>
              <a:rPr lang="uk-UA" b="0" i="1" dirty="0">
                <a:solidFill>
                  <a:srgbClr val="002060"/>
                </a:solidFill>
              </a:rPr>
              <a:t>(</a:t>
            </a:r>
            <a:r>
              <a:rPr lang="en-US" b="0" i="1" dirty="0">
                <a:solidFill>
                  <a:srgbClr val="002060"/>
                </a:solidFill>
              </a:rPr>
              <a:t>Estonia, Turkey</a:t>
            </a:r>
            <a:r>
              <a:rPr lang="uk-UA" b="0" i="1" dirty="0">
                <a:solidFill>
                  <a:srgbClr val="002060"/>
                </a:solidFill>
              </a:rPr>
              <a:t>)</a:t>
            </a:r>
            <a:endParaRPr lang="x-none" b="0" i="1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2060"/>
                </a:solidFill>
              </a:rPr>
              <a:t>Complies with requirements to development and awarding qualifications / certification (in particular, compliance with national professional standards) </a:t>
            </a:r>
            <a:r>
              <a:rPr lang="uk-UA" b="0" i="1" dirty="0">
                <a:solidFill>
                  <a:srgbClr val="002060"/>
                </a:solidFill>
              </a:rPr>
              <a:t>(</a:t>
            </a:r>
            <a:r>
              <a:rPr lang="en-US" b="0" i="1" dirty="0">
                <a:solidFill>
                  <a:srgbClr val="002060"/>
                </a:solidFill>
              </a:rPr>
              <a:t>Britain</a:t>
            </a:r>
            <a:r>
              <a:rPr lang="uk-UA" b="0" i="1" dirty="0">
                <a:solidFill>
                  <a:srgbClr val="002060"/>
                </a:solidFill>
              </a:rPr>
              <a:t>)</a:t>
            </a:r>
            <a:endParaRPr lang="x-none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2060"/>
                </a:solidFill>
              </a:rPr>
              <a:t>Activities of the awarding authority include development of the given professional activity</a:t>
            </a:r>
            <a:r>
              <a:rPr lang="uk-UA" b="0" dirty="0">
                <a:solidFill>
                  <a:srgbClr val="002060"/>
                </a:solidFill>
              </a:rPr>
              <a:t> </a:t>
            </a:r>
            <a:r>
              <a:rPr lang="uk-UA" b="0" i="1" dirty="0">
                <a:solidFill>
                  <a:srgbClr val="002060"/>
                </a:solidFill>
              </a:rPr>
              <a:t>(</a:t>
            </a:r>
            <a:r>
              <a:rPr lang="en-US" b="0" i="1" dirty="0">
                <a:solidFill>
                  <a:srgbClr val="002060"/>
                </a:solidFill>
              </a:rPr>
              <a:t>Estonia</a:t>
            </a:r>
            <a:r>
              <a:rPr lang="uk-UA" b="0" i="1" dirty="0">
                <a:solidFill>
                  <a:srgbClr val="002060"/>
                </a:solidFill>
              </a:rPr>
              <a:t>)</a:t>
            </a:r>
            <a:endParaRPr lang="x-none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2060"/>
                </a:solidFill>
              </a:rPr>
              <a:t>Has sufficient number of staff members with required education / qualification and expertize to award a qualification </a:t>
            </a:r>
            <a:r>
              <a:rPr lang="uk-UA" b="0" i="1" dirty="0">
                <a:solidFill>
                  <a:srgbClr val="002060"/>
                </a:solidFill>
              </a:rPr>
              <a:t>(</a:t>
            </a:r>
            <a:r>
              <a:rPr lang="en-US" b="0" i="1" dirty="0">
                <a:solidFill>
                  <a:srgbClr val="002060"/>
                </a:solidFill>
              </a:rPr>
              <a:t>Estonia, Turkey</a:t>
            </a:r>
            <a:r>
              <a:rPr lang="uk-UA" b="0" i="1" dirty="0">
                <a:solidFill>
                  <a:srgbClr val="002060"/>
                </a:solidFill>
              </a:rPr>
              <a:t>)</a:t>
            </a:r>
            <a:endParaRPr lang="x-none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2060"/>
                </a:solidFill>
              </a:rPr>
              <a:t>Can create a professional Qualification Committee </a:t>
            </a:r>
            <a:r>
              <a:rPr lang="uk-UA" b="0" i="1" dirty="0">
                <a:solidFill>
                  <a:srgbClr val="002060"/>
                </a:solidFill>
              </a:rPr>
              <a:t>(</a:t>
            </a:r>
            <a:r>
              <a:rPr lang="en-US" b="0" i="1" dirty="0">
                <a:solidFill>
                  <a:srgbClr val="002060"/>
                </a:solidFill>
              </a:rPr>
              <a:t>Estonia</a:t>
            </a:r>
            <a:r>
              <a:rPr lang="uk-UA" b="0" i="1" dirty="0">
                <a:solidFill>
                  <a:srgbClr val="002060"/>
                </a:solidFill>
              </a:rPr>
              <a:t>)</a:t>
            </a:r>
            <a:endParaRPr lang="x-none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2060"/>
                </a:solidFill>
              </a:rPr>
              <a:t>Can act in an independent, professional, impartial and non-discriminating manner </a:t>
            </a:r>
            <a:r>
              <a:rPr lang="uk-UA" b="0" i="1" dirty="0">
                <a:solidFill>
                  <a:srgbClr val="002060"/>
                </a:solidFill>
              </a:rPr>
              <a:t>(</a:t>
            </a:r>
            <a:r>
              <a:rPr lang="en-US" b="0" i="1" dirty="0">
                <a:solidFill>
                  <a:srgbClr val="002060"/>
                </a:solidFill>
              </a:rPr>
              <a:t>Estonia</a:t>
            </a:r>
            <a:r>
              <a:rPr lang="uk-UA" b="0" i="1" dirty="0">
                <a:solidFill>
                  <a:srgbClr val="002060"/>
                </a:solidFill>
              </a:rPr>
              <a:t>)</a:t>
            </a:r>
            <a:endParaRPr lang="x-none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Accreditation of qualification centers </a:t>
            </a:r>
            <a:r>
              <a:rPr lang="uk-UA" sz="2000" dirty="0"/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168971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4"/>
            <a:ext cx="8640960" cy="3731141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/>
              <a:t>Requirements to examination (assessment) centers</a:t>
            </a:r>
            <a:endParaRPr lang="x-none" sz="4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Is registered as a legal entity</a:t>
            </a:r>
            <a:r>
              <a:rPr lang="uk-UA" sz="3700" b="0" dirty="0">
                <a:solidFill>
                  <a:srgbClr val="002060"/>
                </a:solidFill>
              </a:rPr>
              <a:t> (</a:t>
            </a:r>
            <a:r>
              <a:rPr lang="en-US" sz="3700" b="0" dirty="0">
                <a:solidFill>
                  <a:srgbClr val="002060"/>
                </a:solidFill>
              </a:rPr>
              <a:t>Portugal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Meets the necessary requirements, including legislative requirements to examination / assessment procedures and qualification standards</a:t>
            </a:r>
            <a:r>
              <a:rPr lang="uk-UA" sz="3700" b="0" dirty="0">
                <a:solidFill>
                  <a:srgbClr val="002060"/>
                </a:solidFill>
              </a:rPr>
              <a:t> (</a:t>
            </a:r>
            <a:r>
              <a:rPr lang="en-US" sz="3700" b="0" dirty="0">
                <a:solidFill>
                  <a:srgbClr val="002060"/>
                </a:solidFill>
              </a:rPr>
              <a:t>Britain, France, Turkey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x-none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Has a license necessary to conduct education activities; possesses the statute of a licensed</a:t>
            </a:r>
            <a:r>
              <a:rPr lang="uk-UA" sz="3700" b="0" dirty="0">
                <a:solidFill>
                  <a:srgbClr val="002060"/>
                </a:solidFill>
              </a:rPr>
              <a:t>/</a:t>
            </a:r>
            <a:r>
              <a:rPr lang="en-US" sz="3700" b="0" dirty="0">
                <a:solidFill>
                  <a:srgbClr val="002060"/>
                </a:solidFill>
              </a:rPr>
              <a:t>certified/accredited educational institution</a:t>
            </a:r>
            <a:r>
              <a:rPr lang="uk-UA" sz="3700" b="0" dirty="0">
                <a:solidFill>
                  <a:srgbClr val="002060"/>
                </a:solidFill>
              </a:rPr>
              <a:t> (</a:t>
            </a:r>
            <a:r>
              <a:rPr lang="en-US" sz="3700" b="0" dirty="0">
                <a:solidFill>
                  <a:srgbClr val="002060"/>
                </a:solidFill>
              </a:rPr>
              <a:t>Portugal, France</a:t>
            </a:r>
            <a:r>
              <a:rPr lang="uk-UA" sz="3700" b="0" dirty="0">
                <a:solidFill>
                  <a:srgbClr val="002060"/>
                </a:solidFill>
              </a:rPr>
              <a:t> </a:t>
            </a:r>
            <a:r>
              <a:rPr lang="en-US" sz="3700" b="0" dirty="0">
                <a:solidFill>
                  <a:srgbClr val="002060"/>
                </a:solidFill>
              </a:rPr>
              <a:t>CQP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x-none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Can organize the appropriate distribution of information and applicants registration </a:t>
            </a:r>
            <a:r>
              <a:rPr lang="uk-UA" sz="3700" b="0" dirty="0">
                <a:solidFill>
                  <a:srgbClr val="002060"/>
                </a:solidFill>
              </a:rPr>
              <a:t>(</a:t>
            </a:r>
            <a:r>
              <a:rPr lang="en-US" sz="3700" b="0" dirty="0">
                <a:solidFill>
                  <a:srgbClr val="002060"/>
                </a:solidFill>
              </a:rPr>
              <a:t>France, Turkey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x-none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Possesses accreditation according to ISO EN</a:t>
            </a:r>
            <a:r>
              <a:rPr lang="uk-UA" sz="3700" b="0" dirty="0">
                <a:solidFill>
                  <a:srgbClr val="002060"/>
                </a:solidFill>
              </a:rPr>
              <a:t> 17024 </a:t>
            </a:r>
            <a:r>
              <a:rPr lang="en-US" sz="3700" b="0" dirty="0">
                <a:solidFill>
                  <a:srgbClr val="002060"/>
                </a:solidFill>
              </a:rPr>
              <a:t>standard for personnel certification authorities</a:t>
            </a:r>
            <a:r>
              <a:rPr lang="uk-UA" sz="3700" b="0" dirty="0">
                <a:solidFill>
                  <a:srgbClr val="002060"/>
                </a:solidFill>
              </a:rPr>
              <a:t> (</a:t>
            </a:r>
            <a:r>
              <a:rPr lang="en-US" sz="3700" b="0" dirty="0">
                <a:solidFill>
                  <a:srgbClr val="002060"/>
                </a:solidFill>
              </a:rPr>
              <a:t>Turkey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x-none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Has internal quality control</a:t>
            </a:r>
            <a:r>
              <a:rPr lang="uk-UA" sz="3700" b="0" dirty="0">
                <a:solidFill>
                  <a:srgbClr val="002060"/>
                </a:solidFill>
              </a:rPr>
              <a:t> </a:t>
            </a:r>
            <a:r>
              <a:rPr lang="en-US" sz="3700" b="0" dirty="0">
                <a:solidFill>
                  <a:srgbClr val="002060"/>
                </a:solidFill>
              </a:rPr>
              <a:t>mechanisms </a:t>
            </a:r>
            <a:r>
              <a:rPr lang="uk-UA" sz="3700" b="0" dirty="0">
                <a:solidFill>
                  <a:srgbClr val="002060"/>
                </a:solidFill>
              </a:rPr>
              <a:t>(</a:t>
            </a:r>
            <a:r>
              <a:rPr lang="en-US" sz="3700" b="0" dirty="0">
                <a:solidFill>
                  <a:srgbClr val="002060"/>
                </a:solidFill>
              </a:rPr>
              <a:t>Turkey</a:t>
            </a:r>
            <a:r>
              <a:rPr lang="uk-UA" sz="3700" b="0" dirty="0">
                <a:solidFill>
                  <a:srgbClr val="002060"/>
                </a:solidFill>
              </a:rPr>
              <a:t>, </a:t>
            </a:r>
            <a:r>
              <a:rPr lang="en-US" sz="3700" b="0" dirty="0">
                <a:solidFill>
                  <a:srgbClr val="002060"/>
                </a:solidFill>
              </a:rPr>
              <a:t>Britain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r>
              <a:rPr lang="en-US" sz="3700" b="0" dirty="0">
                <a:solidFill>
                  <a:srgbClr val="002060"/>
                </a:solidFill>
              </a:rPr>
              <a:t> </a:t>
            </a:r>
            <a:endParaRPr lang="x-none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Possesses the resources necessary to conduct examination: premises, equipment, finances, staff etc.</a:t>
            </a:r>
            <a:r>
              <a:rPr lang="uk-UA" sz="3700" b="0" dirty="0">
                <a:solidFill>
                  <a:srgbClr val="002060"/>
                </a:solidFill>
              </a:rPr>
              <a:t> (</a:t>
            </a:r>
            <a:r>
              <a:rPr lang="en-US" sz="3700" b="0" dirty="0">
                <a:solidFill>
                  <a:srgbClr val="002060"/>
                </a:solidFill>
              </a:rPr>
              <a:t>France, Turkey, Portugal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x-none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Can ensure objective and impartial assessment</a:t>
            </a:r>
            <a:r>
              <a:rPr lang="uk-UA" sz="3700" b="0" dirty="0">
                <a:solidFill>
                  <a:srgbClr val="002060"/>
                </a:solidFill>
              </a:rPr>
              <a:t>/ </a:t>
            </a:r>
            <a:r>
              <a:rPr lang="en-US" sz="3700" b="0" dirty="0">
                <a:solidFill>
                  <a:srgbClr val="002060"/>
                </a:solidFill>
              </a:rPr>
              <a:t>certification, separates assessment procedures and vocational training </a:t>
            </a:r>
            <a:r>
              <a:rPr lang="uk-UA" sz="3700" b="0" dirty="0">
                <a:solidFill>
                  <a:srgbClr val="002060"/>
                </a:solidFill>
              </a:rPr>
              <a:t>(</a:t>
            </a:r>
            <a:r>
              <a:rPr lang="en-US" sz="3700" b="0" dirty="0">
                <a:solidFill>
                  <a:srgbClr val="002060"/>
                </a:solidFill>
              </a:rPr>
              <a:t>Turkey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x-none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Center’s location is accessible for potential candidates </a:t>
            </a:r>
            <a:r>
              <a:rPr lang="uk-UA" sz="3700" b="0" dirty="0">
                <a:solidFill>
                  <a:srgbClr val="002060"/>
                </a:solidFill>
              </a:rPr>
              <a:t>(</a:t>
            </a:r>
            <a:r>
              <a:rPr lang="en-US" sz="3700" b="0" dirty="0">
                <a:solidFill>
                  <a:srgbClr val="002060"/>
                </a:solidFill>
              </a:rPr>
              <a:t>Portugal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x-none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700" b="0" dirty="0">
                <a:solidFill>
                  <a:srgbClr val="002060"/>
                </a:solidFill>
              </a:rPr>
              <a:t>Can ensure monitoring of qualification awardees’ professional integration </a:t>
            </a:r>
            <a:r>
              <a:rPr lang="uk-UA" sz="3700" b="0" dirty="0">
                <a:solidFill>
                  <a:srgbClr val="002060"/>
                </a:solidFill>
              </a:rPr>
              <a:t>(</a:t>
            </a:r>
            <a:r>
              <a:rPr lang="en-US" sz="3700" b="0" dirty="0">
                <a:solidFill>
                  <a:srgbClr val="002060"/>
                </a:solidFill>
              </a:rPr>
              <a:t>France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x-none" sz="3700" b="0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12968" cy="766579"/>
          </a:xfrm>
        </p:spPr>
        <p:txBody>
          <a:bodyPr>
            <a:noAutofit/>
          </a:bodyPr>
          <a:lstStyle/>
          <a:p>
            <a:r>
              <a:rPr lang="en-US" sz="2000" dirty="0"/>
              <a:t>Accreditation of qualification centers</a:t>
            </a:r>
            <a:r>
              <a:rPr lang="uk-UA" sz="2000" dirty="0"/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265554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52839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Approach to external evaluation in Ukraine</a:t>
            </a:r>
            <a:endParaRPr lang="x-non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Independent external evaluation (assessment, testing) of school graduates’ learning outcomes (</a:t>
            </a:r>
            <a:r>
              <a:rPr lang="en-US" sz="1500" b="0" dirty="0">
                <a:solidFill>
                  <a:schemeClr val="tx1"/>
                </a:solidFill>
              </a:rPr>
              <a:t>after</a:t>
            </a:r>
            <a:r>
              <a:rPr lang="en-US" sz="1500" b="0" dirty="0">
                <a:solidFill>
                  <a:srgbClr val="FF0000"/>
                </a:solidFill>
              </a:rPr>
              <a:t> </a:t>
            </a:r>
            <a:r>
              <a:rPr lang="en-US" sz="1500" b="0" dirty="0">
                <a:solidFill>
                  <a:srgbClr val="002060"/>
                </a:solidFill>
              </a:rPr>
              <a:t>general secondary education)</a:t>
            </a:r>
            <a:endParaRPr lang="uk-UA" sz="1500" b="0" dirty="0">
              <a:solidFill>
                <a:srgbClr val="002060"/>
              </a:solidFill>
            </a:endParaRPr>
          </a:p>
          <a:p>
            <a:pPr lvl="0"/>
            <a:r>
              <a:rPr lang="uk-UA" sz="1200" b="0" i="1" dirty="0">
                <a:solidFill>
                  <a:srgbClr val="002060"/>
                </a:solidFill>
              </a:rPr>
              <a:t>      </a:t>
            </a:r>
            <a:r>
              <a:rPr lang="en-US" sz="1200" b="0" i="1" dirty="0">
                <a:solidFill>
                  <a:srgbClr val="002060"/>
                </a:solidFill>
              </a:rPr>
              <a:t>teachers’ certification</a:t>
            </a:r>
            <a:r>
              <a:rPr lang="uk-UA" sz="1200" b="0" i="1" dirty="0">
                <a:solidFill>
                  <a:srgbClr val="002060"/>
                </a:solidFill>
              </a:rPr>
              <a:t>? </a:t>
            </a:r>
            <a:endParaRPr lang="x-none" sz="12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Professional certification for “regulated” professions</a:t>
            </a:r>
            <a:endParaRPr lang="uk-UA" sz="1500" b="0" dirty="0">
              <a:solidFill>
                <a:srgbClr val="FF0000"/>
              </a:solidFill>
            </a:endParaRPr>
          </a:p>
          <a:p>
            <a:pPr marL="176213" lvl="0" indent="-176213"/>
            <a:r>
              <a:rPr lang="uk-UA" sz="1200" b="0" i="1" dirty="0">
                <a:solidFill>
                  <a:srgbClr val="FF0000"/>
                </a:solidFill>
              </a:rPr>
              <a:t>      </a:t>
            </a:r>
            <a:r>
              <a:rPr lang="en-US" sz="1200" b="0" i="1" dirty="0">
                <a:solidFill>
                  <a:srgbClr val="002060"/>
                </a:solidFill>
              </a:rPr>
              <a:t>assessment of LOs of ordinary and managing staff of ships,  professional certification of condominium managers, independent qualification assessment of welders</a:t>
            </a:r>
            <a:endParaRPr lang="x-none" sz="12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Certification (awarding qualifications) by professional (occupational) associations </a:t>
            </a:r>
            <a:endParaRPr lang="uk-UA" sz="1500" b="0" dirty="0">
              <a:solidFill>
                <a:srgbClr val="002060"/>
              </a:solidFill>
            </a:endParaRPr>
          </a:p>
          <a:p>
            <a:pPr marL="176213"/>
            <a:r>
              <a:rPr lang="en-US" sz="1200" b="0" i="1" dirty="0">
                <a:solidFill>
                  <a:srgbClr val="002060"/>
                </a:solidFill>
              </a:rPr>
              <a:t>For instance, certification  in marketing</a:t>
            </a:r>
            <a:r>
              <a:rPr lang="uk-UA" sz="1200" b="0" i="1" dirty="0">
                <a:solidFill>
                  <a:srgbClr val="002060"/>
                </a:solidFill>
              </a:rPr>
              <a:t> (</a:t>
            </a:r>
            <a:r>
              <a:rPr lang="en-US" sz="1200" b="0" i="1" dirty="0">
                <a:solidFill>
                  <a:srgbClr val="002060"/>
                </a:solidFill>
              </a:rPr>
              <a:t>Ukrainian  Marketing Association</a:t>
            </a:r>
            <a:r>
              <a:rPr lang="uk-UA" sz="1200" b="0" i="1" dirty="0">
                <a:solidFill>
                  <a:srgbClr val="002060"/>
                </a:solidFill>
              </a:rPr>
              <a:t>), </a:t>
            </a:r>
            <a:r>
              <a:rPr lang="en-US" sz="1200" b="0" i="1" dirty="0">
                <a:solidFill>
                  <a:srgbClr val="002060"/>
                </a:solidFill>
              </a:rPr>
              <a:t>in quality &amp; management (Personnel Certification Authority of the Ukrainian Association for Quality)</a:t>
            </a:r>
            <a:endParaRPr lang="x-none" sz="1200" b="0" i="1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Corporate assessment at enterprises</a:t>
            </a:r>
            <a:endParaRPr lang="uk-UA" sz="1500" b="0" dirty="0">
              <a:solidFill>
                <a:srgbClr val="002060"/>
              </a:solidFill>
            </a:endParaRPr>
          </a:p>
          <a:p>
            <a:pPr lvl="0"/>
            <a:r>
              <a:rPr lang="uk-UA" sz="1200" b="0" i="1" dirty="0">
                <a:solidFill>
                  <a:srgbClr val="002060"/>
                </a:solidFill>
              </a:rPr>
              <a:t>      </a:t>
            </a:r>
            <a:r>
              <a:rPr lang="en-US" sz="1200" b="0" i="1" dirty="0">
                <a:solidFill>
                  <a:srgbClr val="002060"/>
                </a:solidFill>
              </a:rPr>
              <a:t>DTEK corporation</a:t>
            </a:r>
            <a:endParaRPr lang="x-none" sz="12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Validation of non-formal / informal learning outcomes </a:t>
            </a:r>
          </a:p>
          <a:p>
            <a:pPr lvl="0"/>
            <a:r>
              <a:rPr lang="en-US" sz="1500" b="0" i="1" dirty="0" err="1">
                <a:solidFill>
                  <a:srgbClr val="002060"/>
                </a:solidFill>
              </a:rPr>
              <a:t>Odesa</a:t>
            </a:r>
            <a:r>
              <a:rPr lang="en-US" sz="1500" b="0" i="1" dirty="0">
                <a:solidFill>
                  <a:srgbClr val="002060"/>
                </a:solidFill>
              </a:rPr>
              <a:t> Center of Vocational Education at the State Employment Service</a:t>
            </a:r>
            <a:endParaRPr lang="uk-UA" sz="1400" b="0" i="1" dirty="0">
              <a:solidFill>
                <a:srgbClr val="002060"/>
              </a:solidFill>
            </a:endParaRPr>
          </a:p>
          <a:p>
            <a:endParaRPr lang="ru-RU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Transition to the system of independent evaluation</a:t>
            </a:r>
            <a:r>
              <a:rPr lang="uk-UA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068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528393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New types of documents </a:t>
            </a:r>
            <a:r>
              <a:rPr lang="uk-UA" dirty="0">
                <a:solidFill>
                  <a:srgbClr val="002060"/>
                </a:solidFill>
              </a:rPr>
              <a:t>(</a:t>
            </a:r>
            <a:r>
              <a:rPr lang="en-US" dirty="0">
                <a:solidFill>
                  <a:srgbClr val="002060"/>
                </a:solidFill>
              </a:rPr>
              <a:t>order of the Ministry of Social Policy</a:t>
            </a:r>
            <a:r>
              <a:rPr lang="uk-UA" dirty="0">
                <a:solidFill>
                  <a:srgbClr val="002060"/>
                </a:solidFill>
              </a:rPr>
              <a:t>):</a:t>
            </a:r>
          </a:p>
          <a:p>
            <a:pPr marL="179388" lvl="1" indent="0">
              <a:buNone/>
            </a:pPr>
            <a:r>
              <a:rPr lang="en-US" dirty="0">
                <a:solidFill>
                  <a:srgbClr val="002060"/>
                </a:solidFill>
              </a:rPr>
              <a:t>Confirmation document </a:t>
            </a:r>
            <a:r>
              <a:rPr lang="uk-UA" dirty="0">
                <a:solidFill>
                  <a:srgbClr val="002060"/>
                </a:solidFill>
              </a:rPr>
              <a:t> – </a:t>
            </a:r>
            <a:r>
              <a:rPr lang="en-US" dirty="0">
                <a:solidFill>
                  <a:srgbClr val="002060"/>
                </a:solidFill>
              </a:rPr>
              <a:t>confirming occupational qualification / a higher degree of qualification</a:t>
            </a:r>
            <a:endParaRPr lang="uk-UA" dirty="0">
              <a:solidFill>
                <a:srgbClr val="002060"/>
              </a:solidFill>
            </a:endParaRPr>
          </a:p>
          <a:p>
            <a:pPr marL="179388" lvl="1" indent="0">
              <a:buNone/>
            </a:pPr>
            <a:r>
              <a:rPr lang="en-US" dirty="0">
                <a:solidFill>
                  <a:srgbClr val="002060"/>
                </a:solidFill>
              </a:rPr>
              <a:t>Certificate </a:t>
            </a:r>
            <a:r>
              <a:rPr lang="uk-UA" dirty="0">
                <a:solidFill>
                  <a:srgbClr val="002060"/>
                </a:solidFill>
              </a:rPr>
              <a:t>– </a:t>
            </a:r>
            <a:r>
              <a:rPr lang="en-US" dirty="0">
                <a:solidFill>
                  <a:srgbClr val="002060"/>
                </a:solidFill>
              </a:rPr>
              <a:t>for certain types of occupation/activity</a:t>
            </a:r>
            <a:endParaRPr lang="uk-UA" dirty="0">
              <a:solidFill>
                <a:srgbClr val="002060"/>
              </a:solidFill>
            </a:endParaRPr>
          </a:p>
          <a:p>
            <a:pPr marL="0" lvl="1" indent="0">
              <a:buNone/>
            </a:pPr>
            <a:r>
              <a:rPr lang="en-US" sz="1600" b="1" dirty="0">
                <a:solidFill>
                  <a:srgbClr val="002060"/>
                </a:solidFill>
              </a:rPr>
              <a:t>Validating authorities</a:t>
            </a:r>
            <a:r>
              <a:rPr lang="uk-UA" sz="1600" b="1" dirty="0">
                <a:solidFill>
                  <a:srgbClr val="002060"/>
                </a:solidFill>
              </a:rPr>
              <a:t> (</a:t>
            </a:r>
            <a:r>
              <a:rPr lang="en-US" sz="1600" b="1" dirty="0">
                <a:solidFill>
                  <a:srgbClr val="002060"/>
                </a:solidFill>
              </a:rPr>
              <a:t>assessment centers</a:t>
            </a:r>
            <a:r>
              <a:rPr lang="uk-UA" sz="1600" b="1" dirty="0">
                <a:solidFill>
                  <a:srgbClr val="002060"/>
                </a:solidFill>
              </a:rPr>
              <a:t>):</a:t>
            </a:r>
          </a:p>
          <a:p>
            <a:pPr lvl="2"/>
            <a:r>
              <a:rPr lang="en-US" sz="1400" dirty="0">
                <a:solidFill>
                  <a:srgbClr val="002060"/>
                </a:solidFill>
              </a:rPr>
              <a:t>Enterprises, institutions and organizations, regardless of the form of ownership</a:t>
            </a:r>
            <a:endParaRPr lang="uk-UA" sz="1400" dirty="0">
              <a:solidFill>
                <a:srgbClr val="002060"/>
              </a:solidFill>
            </a:endParaRPr>
          </a:p>
          <a:p>
            <a:pPr lvl="2"/>
            <a:r>
              <a:rPr lang="en-US" sz="1400" dirty="0">
                <a:solidFill>
                  <a:srgbClr val="002060"/>
                </a:solidFill>
              </a:rPr>
              <a:t>Shall meet the requirements prescribed by the Ministry of Social Policy and the Ministry of Education and Science</a:t>
            </a:r>
            <a:endParaRPr lang="uk-UA" sz="1400" dirty="0">
              <a:solidFill>
                <a:srgbClr val="002060"/>
              </a:solidFill>
            </a:endParaRPr>
          </a:p>
          <a:p>
            <a:pPr lvl="2"/>
            <a:r>
              <a:rPr lang="en-US" sz="1400" dirty="0">
                <a:solidFill>
                  <a:srgbClr val="002060"/>
                </a:solidFill>
              </a:rPr>
              <a:t>Mandated to develop</a:t>
            </a:r>
            <a:r>
              <a:rPr lang="uk-UA" sz="1400" dirty="0">
                <a:solidFill>
                  <a:srgbClr val="002060"/>
                </a:solidFill>
              </a:rPr>
              <a:t>:</a:t>
            </a:r>
          </a:p>
          <a:p>
            <a:pPr marL="449263" lvl="1" indent="0">
              <a:lnSpc>
                <a:spcPct val="110000"/>
              </a:lnSpc>
              <a:buNone/>
            </a:pPr>
            <a:r>
              <a:rPr lang="uk-UA" dirty="0">
                <a:solidFill>
                  <a:srgbClr val="002060"/>
                </a:solidFill>
              </a:rPr>
              <a:t>- </a:t>
            </a:r>
            <a:r>
              <a:rPr lang="en-US" dirty="0">
                <a:solidFill>
                  <a:srgbClr val="002060"/>
                </a:solidFill>
              </a:rPr>
              <a:t>assessment criteria</a:t>
            </a:r>
            <a:r>
              <a:rPr lang="uk-UA" dirty="0">
                <a:solidFill>
                  <a:srgbClr val="002060"/>
                </a:solidFill>
              </a:rPr>
              <a:t> (</a:t>
            </a:r>
            <a:r>
              <a:rPr lang="en-US" dirty="0">
                <a:solidFill>
                  <a:srgbClr val="002060"/>
                </a:solidFill>
              </a:rPr>
              <a:t>what standard the learning outcomes of the candidate have to meet</a:t>
            </a:r>
            <a:r>
              <a:rPr lang="uk-UA" dirty="0">
                <a:solidFill>
                  <a:srgbClr val="002060"/>
                </a:solidFill>
              </a:rPr>
              <a:t>)</a:t>
            </a:r>
          </a:p>
          <a:p>
            <a:pPr marL="449263" lvl="1" indent="0">
              <a:lnSpc>
                <a:spcPct val="110000"/>
              </a:lnSpc>
              <a:buNone/>
            </a:pPr>
            <a:r>
              <a:rPr lang="uk-UA" dirty="0">
                <a:solidFill>
                  <a:srgbClr val="002060"/>
                </a:solidFill>
              </a:rPr>
              <a:t>- </a:t>
            </a:r>
            <a:r>
              <a:rPr lang="en-US" dirty="0">
                <a:solidFill>
                  <a:srgbClr val="002060"/>
                </a:solidFill>
              </a:rPr>
              <a:t>assessment tools</a:t>
            </a:r>
            <a:endParaRPr lang="uk-UA" dirty="0">
              <a:solidFill>
                <a:srgbClr val="002060"/>
              </a:solidFill>
            </a:endParaRPr>
          </a:p>
          <a:p>
            <a:pPr marL="449263" lvl="1" indent="0">
              <a:lnSpc>
                <a:spcPct val="110000"/>
              </a:lnSpc>
              <a:buNone/>
            </a:pPr>
            <a:r>
              <a:rPr lang="uk-UA" dirty="0">
                <a:solidFill>
                  <a:srgbClr val="002060"/>
                </a:solidFill>
              </a:rPr>
              <a:t>- </a:t>
            </a:r>
            <a:r>
              <a:rPr lang="en-US" dirty="0">
                <a:solidFill>
                  <a:srgbClr val="002060"/>
                </a:solidFill>
              </a:rPr>
              <a:t>self-assessment questionnaire</a:t>
            </a:r>
            <a:endParaRPr lang="uk-UA" dirty="0">
              <a:solidFill>
                <a:srgbClr val="002060"/>
              </a:solidFill>
            </a:endParaRPr>
          </a:p>
          <a:p>
            <a:pPr marL="360363" lvl="2" indent="0">
              <a:lnSpc>
                <a:spcPct val="110000"/>
              </a:lnSpc>
              <a:buNone/>
            </a:pPr>
            <a:r>
              <a:rPr lang="en-US" sz="1400" i="1" dirty="0">
                <a:solidFill>
                  <a:srgbClr val="002060"/>
                </a:solidFill>
              </a:rPr>
              <a:t>According to the requirements of professional standards and qualification characteristics</a:t>
            </a:r>
            <a:endParaRPr lang="uk-UA" sz="1400" i="1" dirty="0">
              <a:solidFill>
                <a:srgbClr val="002060"/>
              </a:solidFill>
            </a:endParaRPr>
          </a:p>
          <a:p>
            <a:pPr marL="360363" lvl="2" indent="0">
              <a:lnSpc>
                <a:spcPct val="110000"/>
              </a:lnSpc>
              <a:buNone/>
            </a:pPr>
            <a:r>
              <a:rPr lang="en-US" sz="1400" i="1" dirty="0">
                <a:solidFill>
                  <a:srgbClr val="002060"/>
                </a:solidFill>
              </a:rPr>
              <a:t>Agreed by the Federation of Employers of Ukraine, Federation of Trade Unions of Ukraine, Ministry of Social Policy and Ministry of Education and Science</a:t>
            </a:r>
            <a:endParaRPr lang="uk-UA" b="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Validation of non-formal learning outcomes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49680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Why is it important?</a:t>
            </a:r>
            <a:endParaRPr lang="uk-UA" sz="1400" dirty="0">
              <a:solidFill>
                <a:srgbClr val="002060"/>
              </a:solidFill>
            </a:endParaRPr>
          </a:p>
          <a:p>
            <a:r>
              <a:rPr lang="uk-UA" sz="1400" dirty="0">
                <a:solidFill>
                  <a:srgbClr val="002060"/>
                </a:solidFill>
              </a:rPr>
              <a:t>• </a:t>
            </a:r>
            <a:r>
              <a:rPr lang="en-US" sz="1400" dirty="0">
                <a:solidFill>
                  <a:srgbClr val="002060"/>
                </a:solidFill>
              </a:rPr>
              <a:t>For the first time, people can validate their learning outcomes obtained outside of formal education system </a:t>
            </a:r>
            <a:r>
              <a:rPr lang="en-US" sz="1400" b="0" dirty="0">
                <a:solidFill>
                  <a:srgbClr val="002060"/>
                </a:solidFill>
              </a:rPr>
              <a:t>(qualification as an assessment standard, not as a result of completion of a curriculum) </a:t>
            </a:r>
            <a:endParaRPr lang="uk-UA" sz="1400" b="0" i="1" dirty="0">
              <a:solidFill>
                <a:srgbClr val="002060"/>
              </a:solidFill>
            </a:endParaRPr>
          </a:p>
          <a:p>
            <a:r>
              <a:rPr lang="uk-UA" sz="1400" dirty="0">
                <a:solidFill>
                  <a:srgbClr val="002060"/>
                </a:solidFill>
              </a:rPr>
              <a:t>• </a:t>
            </a:r>
            <a:r>
              <a:rPr lang="en-US" sz="1400" dirty="0">
                <a:solidFill>
                  <a:srgbClr val="002060"/>
                </a:solidFill>
              </a:rPr>
              <a:t>Possibility to validate a partial qualification</a:t>
            </a:r>
            <a:r>
              <a:rPr lang="uk-UA" sz="1400" dirty="0">
                <a:solidFill>
                  <a:srgbClr val="002060"/>
                </a:solidFill>
              </a:rPr>
              <a:t> </a:t>
            </a:r>
            <a:r>
              <a:rPr lang="uk-UA" sz="1400" b="0" i="1" dirty="0">
                <a:solidFill>
                  <a:srgbClr val="002060"/>
                </a:solidFill>
              </a:rPr>
              <a:t>(</a:t>
            </a:r>
            <a:r>
              <a:rPr lang="en-US" sz="1400" b="0" i="1" dirty="0">
                <a:solidFill>
                  <a:srgbClr val="002060"/>
                </a:solidFill>
              </a:rPr>
              <a:t>certificate for a certain type of occupation/activity</a:t>
            </a:r>
            <a:r>
              <a:rPr lang="uk-UA" sz="1400" b="0" i="1" dirty="0">
                <a:solidFill>
                  <a:srgbClr val="002060"/>
                </a:solidFill>
              </a:rPr>
              <a:t>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</a:t>
            </a:r>
            <a:r>
              <a:rPr lang="en-US" sz="1400" dirty="0">
                <a:solidFill>
                  <a:srgbClr val="002060"/>
                </a:solidFill>
              </a:rPr>
              <a:t>Qualification levels established</a:t>
            </a:r>
            <a:r>
              <a:rPr lang="uk-UA" sz="1400" dirty="0">
                <a:solidFill>
                  <a:srgbClr val="002060"/>
                </a:solidFill>
              </a:rPr>
              <a:t> </a:t>
            </a:r>
            <a:r>
              <a:rPr lang="uk-UA" sz="1400" b="0" i="1" dirty="0">
                <a:solidFill>
                  <a:srgbClr val="002060"/>
                </a:solidFill>
              </a:rPr>
              <a:t>(</a:t>
            </a:r>
            <a:r>
              <a:rPr lang="en-US" sz="1400" b="0" i="1" dirty="0">
                <a:solidFill>
                  <a:srgbClr val="002060"/>
                </a:solidFill>
              </a:rPr>
              <a:t>for instance, the draft standard for welders includes</a:t>
            </a:r>
            <a:r>
              <a:rPr lang="uk-UA" sz="1400" b="0" i="1" dirty="0">
                <a:solidFill>
                  <a:srgbClr val="002060"/>
                </a:solidFill>
              </a:rPr>
              <a:t> 12</a:t>
            </a:r>
            <a:r>
              <a:rPr lang="en-US" sz="1400" b="0" i="1" dirty="0">
                <a:solidFill>
                  <a:srgbClr val="002060"/>
                </a:solidFill>
              </a:rPr>
              <a:t> partial qualifications according to </a:t>
            </a:r>
            <a:r>
              <a:rPr lang="uk-UA" sz="1400" b="0" i="1" dirty="0">
                <a:solidFill>
                  <a:srgbClr val="002060"/>
                </a:solidFill>
              </a:rPr>
              <a:t>3 </a:t>
            </a:r>
            <a:r>
              <a:rPr lang="en-US" sz="1400" b="0" i="1" dirty="0">
                <a:solidFill>
                  <a:srgbClr val="002060"/>
                </a:solidFill>
              </a:rPr>
              <a:t>levels, for 4 types of occupation/specialization</a:t>
            </a:r>
            <a:r>
              <a:rPr lang="uk-UA" sz="1400" b="0" i="1" dirty="0">
                <a:solidFill>
                  <a:srgbClr val="002060"/>
                </a:solidFill>
              </a:rPr>
              <a:t>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</a:t>
            </a:r>
            <a:r>
              <a:rPr lang="en-US" sz="1400" dirty="0">
                <a:solidFill>
                  <a:srgbClr val="002060"/>
                </a:solidFill>
              </a:rPr>
              <a:t>Requires external quality control </a:t>
            </a:r>
            <a:r>
              <a:rPr lang="uk-UA" sz="1400" b="0" i="1" dirty="0">
                <a:solidFill>
                  <a:srgbClr val="002060"/>
                </a:solidFill>
              </a:rPr>
              <a:t>(</a:t>
            </a:r>
            <a:r>
              <a:rPr lang="en-US" sz="1400" b="0" i="1" dirty="0">
                <a:solidFill>
                  <a:srgbClr val="002060"/>
                </a:solidFill>
              </a:rPr>
              <a:t>requirements to qualifications, validation authorities, assessment centers, assessment experts</a:t>
            </a:r>
            <a:r>
              <a:rPr lang="uk-UA" sz="1400" b="0" i="1" dirty="0">
                <a:solidFill>
                  <a:srgbClr val="002060"/>
                </a:solidFill>
              </a:rPr>
              <a:t>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</a:t>
            </a:r>
            <a:r>
              <a:rPr lang="en-US" sz="1400" dirty="0">
                <a:solidFill>
                  <a:srgbClr val="002060"/>
                </a:solidFill>
              </a:rPr>
              <a:t>Qualifications developed in cooperation with social partners </a:t>
            </a:r>
            <a:r>
              <a:rPr lang="uk-UA" sz="1400" b="0" i="1" dirty="0">
                <a:solidFill>
                  <a:srgbClr val="002060"/>
                </a:solidFill>
              </a:rPr>
              <a:t>(</a:t>
            </a:r>
            <a:r>
              <a:rPr lang="en-US" sz="1400" b="0" i="1" dirty="0">
                <a:solidFill>
                  <a:srgbClr val="002060"/>
                </a:solidFill>
              </a:rPr>
              <a:t>qualifications based on professional standard)</a:t>
            </a:r>
            <a:endParaRPr lang="uk-UA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Validation of non-formal learning outcomes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00998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/>
          </a:bodyPr>
          <a:lstStyle/>
          <a:p>
            <a:r>
              <a:rPr lang="en-US" sz="1500" b="0" dirty="0">
                <a:solidFill>
                  <a:srgbClr val="002060"/>
                </a:solidFill>
              </a:rPr>
              <a:t>Validation procedures are organized by the State Employment Service and its territorial sections, for vocational occupation only. </a:t>
            </a:r>
            <a:endParaRPr lang="uk-UA" sz="1500" b="0" dirty="0">
              <a:solidFill>
                <a:srgbClr val="002060"/>
              </a:solidFill>
            </a:endParaRPr>
          </a:p>
          <a:p>
            <a:r>
              <a:rPr lang="en-US" sz="1500" b="0" dirty="0">
                <a:solidFill>
                  <a:srgbClr val="002060"/>
                </a:solidFill>
              </a:rPr>
              <a:t>As of </a:t>
            </a:r>
            <a:r>
              <a:rPr lang="uk-UA" sz="1500" b="0" dirty="0">
                <a:solidFill>
                  <a:srgbClr val="002060"/>
                </a:solidFill>
              </a:rPr>
              <a:t>2019</a:t>
            </a:r>
            <a:r>
              <a:rPr lang="en-US" sz="1500" b="0" dirty="0">
                <a:solidFill>
                  <a:srgbClr val="002060"/>
                </a:solidFill>
              </a:rPr>
              <a:t>, qualifications are awarded for just </a:t>
            </a:r>
            <a:r>
              <a:rPr lang="en-US" sz="1500" b="0" i="1" u="sng" dirty="0">
                <a:solidFill>
                  <a:srgbClr val="002060"/>
                </a:solidFill>
              </a:rPr>
              <a:t>one profession – a cook – in three assessment centers</a:t>
            </a:r>
            <a:r>
              <a:rPr lang="uk-UA" sz="1500" b="0" i="1" u="sng" dirty="0">
                <a:solidFill>
                  <a:srgbClr val="002060"/>
                </a:solidFill>
              </a:rPr>
              <a:t> </a:t>
            </a:r>
            <a:r>
              <a:rPr lang="en-US" sz="1500" b="0" i="1" u="sng" dirty="0">
                <a:solidFill>
                  <a:srgbClr val="002060"/>
                </a:solidFill>
              </a:rPr>
              <a:t>. </a:t>
            </a:r>
            <a:r>
              <a:rPr lang="en-US" sz="1500" b="0" dirty="0">
                <a:solidFill>
                  <a:srgbClr val="002060"/>
                </a:solidFill>
              </a:rPr>
              <a:t>During</a:t>
            </a:r>
            <a:r>
              <a:rPr lang="uk-UA" sz="1500" b="0" dirty="0">
                <a:solidFill>
                  <a:srgbClr val="002060"/>
                </a:solidFill>
              </a:rPr>
              <a:t> 2016</a:t>
            </a:r>
            <a:r>
              <a:rPr lang="en-US" sz="1500" b="0" dirty="0">
                <a:solidFill>
                  <a:srgbClr val="002060"/>
                </a:solidFill>
              </a:rPr>
              <a:t>-2018, 159 candidates passed the assessment procedure, two of them obtained the certificate for a type of work</a:t>
            </a:r>
            <a:r>
              <a:rPr lang="uk-UA" sz="1500" b="0" dirty="0">
                <a:solidFill>
                  <a:srgbClr val="002060"/>
                </a:solidFill>
              </a:rPr>
              <a:t>).</a:t>
            </a:r>
            <a:endParaRPr lang="x-none" sz="1500" b="0" dirty="0">
              <a:solidFill>
                <a:srgbClr val="002060"/>
              </a:solidFill>
            </a:endParaRPr>
          </a:p>
          <a:p>
            <a:r>
              <a:rPr lang="en-US" sz="1500" b="0" dirty="0">
                <a:solidFill>
                  <a:srgbClr val="002060"/>
                </a:solidFill>
              </a:rPr>
              <a:t>Those who obtain qualification validating their non-formal/informal learning outcomes obtain a special type of document. </a:t>
            </a:r>
          </a:p>
          <a:p>
            <a:r>
              <a:rPr lang="en-US" sz="1500" b="0" dirty="0">
                <a:solidFill>
                  <a:srgbClr val="002060"/>
                </a:solidFill>
              </a:rPr>
              <a:t>As can be seen from the above, </a:t>
            </a:r>
            <a:r>
              <a:rPr lang="en-US" sz="1500" b="0" i="1" dirty="0">
                <a:solidFill>
                  <a:srgbClr val="002060"/>
                </a:solidFill>
              </a:rPr>
              <a:t>the same qualification is currently awarded according to different standards and it has different status in the national qualification system. </a:t>
            </a:r>
            <a:endParaRPr lang="x-none" sz="1400" b="0" i="1" dirty="0">
              <a:solidFill>
                <a:srgbClr val="002060"/>
              </a:solidFill>
            </a:endParaRPr>
          </a:p>
          <a:p>
            <a:endParaRPr lang="uk-UA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Validation of non-formal learning outcomes: |</a:t>
            </a:r>
            <a:br>
              <a:rPr lang="en-US" sz="2000" dirty="0"/>
            </a:br>
            <a:r>
              <a:rPr lang="en-US" sz="2000" dirty="0"/>
              <a:t>up-to-date situation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16853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 lnSpcReduction="1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Recognition of entities validating the results of non-formal education as qualification centers </a:t>
            </a:r>
            <a:r>
              <a:rPr lang="uk-UA" sz="1500" b="0" i="1" dirty="0">
                <a:solidFill>
                  <a:srgbClr val="002060"/>
                </a:solidFill>
              </a:rPr>
              <a:t>– </a:t>
            </a:r>
            <a:r>
              <a:rPr lang="en-US" sz="1500" b="0" i="1" dirty="0">
                <a:solidFill>
                  <a:srgbClr val="002060"/>
                </a:solidFill>
              </a:rPr>
              <a:t>the function is passed from the Ministry of Social Policy and State Employment Service to the National Qualification Agency</a:t>
            </a:r>
            <a:r>
              <a:rPr lang="uk-UA" sz="1500" b="0" i="1" dirty="0">
                <a:solidFill>
                  <a:srgbClr val="002060"/>
                </a:solidFill>
              </a:rPr>
              <a:t> </a:t>
            </a:r>
            <a:endParaRPr lang="x-none" sz="1500" b="0" i="1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Validation of non-formal LOs as a compulsory requirement for qualification centers </a:t>
            </a:r>
            <a:r>
              <a:rPr lang="uk-UA" sz="1500" b="0" dirty="0">
                <a:solidFill>
                  <a:srgbClr val="002060"/>
                </a:solidFill>
              </a:rPr>
              <a:t>– </a:t>
            </a:r>
            <a:r>
              <a:rPr lang="en-US" sz="1500" b="0" i="1" dirty="0">
                <a:solidFill>
                  <a:srgbClr val="002060"/>
                </a:solidFill>
              </a:rPr>
              <a:t>shall be prescribed as one of the means of assessment within the certification procedure </a:t>
            </a:r>
            <a:r>
              <a:rPr lang="uk-UA" sz="1500" b="0" i="1" dirty="0">
                <a:solidFill>
                  <a:srgbClr val="002060"/>
                </a:solidFill>
              </a:rPr>
              <a:t>/ </a:t>
            </a:r>
            <a:r>
              <a:rPr lang="en-US" sz="1500" b="0" i="1" dirty="0">
                <a:solidFill>
                  <a:srgbClr val="002060"/>
                </a:solidFill>
              </a:rPr>
              <a:t>assessment standard</a:t>
            </a:r>
            <a:endParaRPr lang="x-none" sz="1500" b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Assessment according to unified qualification standards, both for formal education and certification in qualification center/assessment center </a:t>
            </a:r>
            <a:r>
              <a:rPr lang="uk-UA" sz="1500" b="0" i="1" dirty="0">
                <a:solidFill>
                  <a:srgbClr val="002060"/>
                </a:solidFill>
              </a:rPr>
              <a:t>– </a:t>
            </a:r>
            <a:r>
              <a:rPr lang="en-US" sz="1500" b="0" i="1" dirty="0">
                <a:solidFill>
                  <a:srgbClr val="002060"/>
                </a:solidFill>
              </a:rPr>
              <a:t>ensure equality of formal and non-formal education </a:t>
            </a:r>
            <a:endParaRPr lang="uk-UA" sz="15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Provide consultations on the opportunities of further training and assistance to the candidate after the external assessment </a:t>
            </a:r>
            <a:r>
              <a:rPr lang="uk-UA" sz="1500" b="0" dirty="0">
                <a:solidFill>
                  <a:srgbClr val="002060"/>
                </a:solidFill>
              </a:rPr>
              <a:t>(</a:t>
            </a:r>
            <a:r>
              <a:rPr lang="en-US" sz="1500" b="0" dirty="0">
                <a:solidFill>
                  <a:srgbClr val="002060"/>
                </a:solidFill>
              </a:rPr>
              <a:t>partial certification)</a:t>
            </a:r>
            <a:r>
              <a:rPr lang="uk-UA" sz="1500" b="0" dirty="0">
                <a:solidFill>
                  <a:srgbClr val="FF0000"/>
                </a:solidFill>
              </a:rPr>
              <a:t> </a:t>
            </a:r>
            <a:endParaRPr lang="x-none" sz="1500" b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rgbClr val="002060"/>
                </a:solidFill>
              </a:rPr>
              <a:t>Establish partnership between qualification centers and education institutions in the region </a:t>
            </a:r>
            <a:r>
              <a:rPr lang="uk-UA" sz="1500" b="0" dirty="0">
                <a:solidFill>
                  <a:srgbClr val="002060"/>
                </a:solidFill>
              </a:rPr>
              <a:t>– </a:t>
            </a:r>
            <a:r>
              <a:rPr lang="en-US" sz="1500" b="0" i="1" dirty="0">
                <a:solidFill>
                  <a:srgbClr val="002060"/>
                </a:solidFill>
              </a:rPr>
              <a:t>opportunity to combine external assessment and professional training following the assessment </a:t>
            </a:r>
            <a:r>
              <a:rPr lang="uk-UA" sz="1500" b="0" i="1" dirty="0">
                <a:solidFill>
                  <a:srgbClr val="002060"/>
                </a:solidFill>
              </a:rPr>
              <a:t>(</a:t>
            </a:r>
            <a:r>
              <a:rPr lang="en-US" sz="1500" b="0" i="1" dirty="0">
                <a:solidFill>
                  <a:srgbClr val="002060"/>
                </a:solidFill>
              </a:rPr>
              <a:t>example of Portugal</a:t>
            </a:r>
            <a:r>
              <a:rPr lang="uk-UA" sz="1500" b="0" i="1" dirty="0">
                <a:solidFill>
                  <a:srgbClr val="002060"/>
                </a:solidFill>
              </a:rPr>
              <a:t>) </a:t>
            </a:r>
            <a:r>
              <a:rPr lang="uk-UA" i="1" dirty="0"/>
              <a:t> </a:t>
            </a:r>
            <a:endParaRPr lang="x-none" i="1" dirty="0"/>
          </a:p>
          <a:p>
            <a:endParaRPr lang="x-none" sz="1400" b="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Validation of non-formal learning outcomes: |</a:t>
            </a:r>
            <a:br>
              <a:rPr lang="en-US" sz="2000" dirty="0"/>
            </a:br>
            <a:r>
              <a:rPr lang="en-US" sz="2000" dirty="0"/>
              <a:t>key aspects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24502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640960" cy="365913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1800" b="0" dirty="0">
                <a:solidFill>
                  <a:srgbClr val="002060"/>
                </a:solidFill>
              </a:rPr>
              <a:t>National Qualification Agency’s areas of activity: </a:t>
            </a:r>
            <a:endParaRPr lang="x-none" sz="1800" b="0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а) </a:t>
            </a:r>
            <a:r>
              <a:rPr lang="en-US" sz="1800" b="0" dirty="0">
                <a:solidFill>
                  <a:srgbClr val="002060"/>
                </a:solidFill>
              </a:rPr>
              <a:t>draft guidelines on development of LOs assessment standards </a:t>
            </a:r>
            <a:r>
              <a:rPr lang="uk-UA" sz="1800" b="0" i="1" dirty="0">
                <a:solidFill>
                  <a:srgbClr val="002060"/>
                </a:solidFill>
              </a:rPr>
              <a:t>(</a:t>
            </a:r>
            <a:r>
              <a:rPr lang="en-US" sz="1800" b="0" i="1" dirty="0">
                <a:solidFill>
                  <a:srgbClr val="002060"/>
                </a:solidFill>
              </a:rPr>
              <a:t>clause</a:t>
            </a:r>
            <a:r>
              <a:rPr lang="uk-UA" sz="1800" b="0" i="1" dirty="0">
                <a:solidFill>
                  <a:srgbClr val="002060"/>
                </a:solidFill>
              </a:rPr>
              <a:t> 16,17 </a:t>
            </a:r>
            <a:r>
              <a:rPr lang="en-US" sz="1800" b="0" i="1" dirty="0">
                <a:solidFill>
                  <a:srgbClr val="002060"/>
                </a:solidFill>
              </a:rPr>
              <a:t>of the Action Plan for implementation of  the National Qualification  Framework);</a:t>
            </a:r>
            <a:endParaRPr lang="x-none" sz="1800" b="0" i="1" dirty="0">
              <a:solidFill>
                <a:srgbClr val="FF000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б) </a:t>
            </a:r>
            <a:r>
              <a:rPr lang="en-US" sz="1800" b="0" dirty="0">
                <a:solidFill>
                  <a:srgbClr val="002060"/>
                </a:solidFill>
              </a:rPr>
              <a:t>defining requirements to the procedures of qualification awarding (certification) and validation of non-formal &amp; informal learning </a:t>
            </a:r>
            <a:r>
              <a:rPr lang="uk-UA" sz="1800" b="0" i="1" dirty="0">
                <a:solidFill>
                  <a:srgbClr val="002060"/>
                </a:solidFill>
              </a:rPr>
              <a:t>(</a:t>
            </a:r>
            <a:r>
              <a:rPr lang="en-US" sz="1800" b="0" i="1" dirty="0">
                <a:solidFill>
                  <a:srgbClr val="002060"/>
                </a:solidFill>
              </a:rPr>
              <a:t>Art.</a:t>
            </a:r>
            <a:r>
              <a:rPr lang="uk-UA" sz="1800" b="0" i="1" dirty="0">
                <a:solidFill>
                  <a:srgbClr val="002060"/>
                </a:solidFill>
              </a:rPr>
              <a:t> 34, 38</a:t>
            </a:r>
            <a:r>
              <a:rPr lang="en-US" sz="1800" b="0" i="1" dirty="0">
                <a:solidFill>
                  <a:srgbClr val="002060"/>
                </a:solidFill>
              </a:rPr>
              <a:t>, Law of Ukraine “On Education”</a:t>
            </a:r>
            <a:r>
              <a:rPr lang="uk-UA" sz="1800" b="0" i="1" dirty="0">
                <a:solidFill>
                  <a:srgbClr val="002060"/>
                </a:solidFill>
              </a:rPr>
              <a:t>)</a:t>
            </a:r>
            <a:r>
              <a:rPr lang="en-US" sz="1800" b="0" i="1" dirty="0">
                <a:solidFill>
                  <a:srgbClr val="002060"/>
                </a:solidFill>
              </a:rPr>
              <a:t>;</a:t>
            </a:r>
            <a:endParaRPr lang="x-none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в) </a:t>
            </a:r>
            <a:r>
              <a:rPr lang="en-US" sz="1800" b="0" dirty="0">
                <a:solidFill>
                  <a:srgbClr val="002060"/>
                </a:solidFill>
              </a:rPr>
              <a:t>defining procedures of establishment and activities of the authorities mandated to assess and validate learning outcomes and award occupational (professional) qualifications </a:t>
            </a:r>
            <a:r>
              <a:rPr lang="uk-UA" sz="1800" b="0" i="1" dirty="0">
                <a:solidFill>
                  <a:srgbClr val="002060"/>
                </a:solidFill>
              </a:rPr>
              <a:t>(</a:t>
            </a:r>
            <a:r>
              <a:rPr lang="en-US" sz="1800" b="0" i="1" dirty="0">
                <a:solidFill>
                  <a:srgbClr val="002060"/>
                </a:solidFill>
              </a:rPr>
              <a:t>requirements to recognition/accreditation of qualification centers</a:t>
            </a:r>
            <a:r>
              <a:rPr lang="uk-UA" sz="1800" b="0" i="1" dirty="0">
                <a:solidFill>
                  <a:srgbClr val="002060"/>
                </a:solidFill>
              </a:rPr>
              <a:t>)</a:t>
            </a:r>
            <a:r>
              <a:rPr lang="uk-UA" sz="1800" b="0" dirty="0">
                <a:solidFill>
                  <a:srgbClr val="002060"/>
                </a:solidFill>
              </a:rPr>
              <a:t> </a:t>
            </a:r>
            <a:r>
              <a:rPr lang="uk-UA" sz="1800" b="0" i="1" dirty="0">
                <a:solidFill>
                  <a:srgbClr val="002060"/>
                </a:solidFill>
              </a:rPr>
              <a:t>(</a:t>
            </a:r>
            <a:r>
              <a:rPr lang="en-US" sz="1800" b="0" i="1" dirty="0">
                <a:solidFill>
                  <a:srgbClr val="002060"/>
                </a:solidFill>
              </a:rPr>
              <a:t>Art</a:t>
            </a:r>
            <a:r>
              <a:rPr lang="uk-UA" sz="1800" b="0" i="1" dirty="0">
                <a:solidFill>
                  <a:srgbClr val="002060"/>
                </a:solidFill>
              </a:rPr>
              <a:t>. 34 </a:t>
            </a:r>
            <a:r>
              <a:rPr lang="en-US" sz="1800" b="0" i="1" dirty="0">
                <a:solidFill>
                  <a:srgbClr val="002060"/>
                </a:solidFill>
              </a:rPr>
              <a:t>Law of Ukraine “On Education”</a:t>
            </a:r>
            <a:r>
              <a:rPr lang="uk-UA" sz="1800" b="0" i="1" dirty="0">
                <a:solidFill>
                  <a:srgbClr val="002060"/>
                </a:solidFill>
              </a:rPr>
              <a:t>)</a:t>
            </a:r>
            <a:r>
              <a:rPr lang="en-US" sz="1800" b="0" i="1" dirty="0">
                <a:solidFill>
                  <a:srgbClr val="002060"/>
                </a:solidFill>
              </a:rPr>
              <a:t>;</a:t>
            </a:r>
            <a:endParaRPr lang="x-none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г) </a:t>
            </a:r>
            <a:r>
              <a:rPr lang="en-US" sz="1800" b="0" dirty="0">
                <a:solidFill>
                  <a:srgbClr val="002060"/>
                </a:solidFill>
              </a:rPr>
              <a:t>organizing training for assessment experts </a:t>
            </a:r>
            <a:r>
              <a:rPr lang="uk-UA" sz="1800" b="0" dirty="0">
                <a:solidFill>
                  <a:srgbClr val="002060"/>
                </a:solidFill>
              </a:rPr>
              <a:t>(</a:t>
            </a:r>
            <a:r>
              <a:rPr lang="en-US" sz="1800" b="0" dirty="0">
                <a:solidFill>
                  <a:srgbClr val="002060"/>
                </a:solidFill>
              </a:rPr>
              <a:t>persons who will conduct assessment)</a:t>
            </a:r>
            <a:r>
              <a:rPr lang="uk-UA" sz="1800" b="0" dirty="0">
                <a:solidFill>
                  <a:srgbClr val="002060"/>
                </a:solidFill>
              </a:rPr>
              <a:t>, </a:t>
            </a:r>
            <a:r>
              <a:rPr lang="en-US" sz="1800" b="0" dirty="0">
                <a:solidFill>
                  <a:srgbClr val="002060"/>
                </a:solidFill>
              </a:rPr>
              <a:t>developing training programs;</a:t>
            </a:r>
            <a:endParaRPr lang="x-none" sz="1800" b="0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д) </a:t>
            </a:r>
            <a:r>
              <a:rPr lang="en-US" sz="1800" b="0" dirty="0">
                <a:solidFill>
                  <a:srgbClr val="002060"/>
                </a:solidFill>
              </a:rPr>
              <a:t>defining procedure of inclusion of various qualifications into the Qualification Register </a:t>
            </a:r>
            <a:r>
              <a:rPr lang="uk-UA" sz="1800" b="0" i="1" dirty="0">
                <a:solidFill>
                  <a:srgbClr val="002060"/>
                </a:solidFill>
              </a:rPr>
              <a:t>(</a:t>
            </a:r>
            <a:r>
              <a:rPr lang="en-US" sz="1800" b="0" i="1" dirty="0">
                <a:solidFill>
                  <a:srgbClr val="002060"/>
                </a:solidFill>
              </a:rPr>
              <a:t>clause</a:t>
            </a:r>
            <a:r>
              <a:rPr lang="uk-UA" sz="1800" b="0" i="1" dirty="0">
                <a:solidFill>
                  <a:srgbClr val="002060"/>
                </a:solidFill>
              </a:rPr>
              <a:t> 9</a:t>
            </a:r>
            <a:r>
              <a:rPr lang="en-US" sz="1800" b="0" i="1" dirty="0">
                <a:solidFill>
                  <a:srgbClr val="002060"/>
                </a:solidFill>
              </a:rPr>
              <a:t>, Action Plan for implementation of  the NQF</a:t>
            </a:r>
            <a:r>
              <a:rPr lang="uk-UA" sz="1800" b="0" i="1" dirty="0">
                <a:solidFill>
                  <a:srgbClr val="002060"/>
                </a:solidFill>
              </a:rPr>
              <a:t>)</a:t>
            </a:r>
            <a:r>
              <a:rPr lang="en-US" sz="1800" b="0" i="1" dirty="0">
                <a:solidFill>
                  <a:srgbClr val="002060"/>
                </a:solidFill>
              </a:rPr>
              <a:t>;</a:t>
            </a:r>
            <a:endParaRPr lang="x-none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е) </a:t>
            </a:r>
            <a:r>
              <a:rPr lang="en-US" sz="1800" b="0" dirty="0">
                <a:solidFill>
                  <a:srgbClr val="002060"/>
                </a:solidFill>
              </a:rPr>
              <a:t>ensure launch and support of the websites of the National Qualification System and Qualification Register </a:t>
            </a:r>
            <a:r>
              <a:rPr lang="uk-UA" sz="1800" b="0" i="1" dirty="0">
                <a:solidFill>
                  <a:srgbClr val="002060"/>
                </a:solidFill>
              </a:rPr>
              <a:t>(</a:t>
            </a:r>
            <a:r>
              <a:rPr lang="en-US" sz="1800" b="0" i="1" dirty="0">
                <a:solidFill>
                  <a:srgbClr val="002060"/>
                </a:solidFill>
              </a:rPr>
              <a:t>Art</a:t>
            </a:r>
            <a:r>
              <a:rPr lang="uk-UA" sz="1800" b="0" i="1" dirty="0">
                <a:solidFill>
                  <a:srgbClr val="002060"/>
                </a:solidFill>
              </a:rPr>
              <a:t>. 38 </a:t>
            </a:r>
            <a:r>
              <a:rPr lang="en-US" sz="1800" b="0" i="1" dirty="0">
                <a:solidFill>
                  <a:srgbClr val="002060"/>
                </a:solidFill>
              </a:rPr>
              <a:t>Law of Ukraine “On Education”</a:t>
            </a:r>
            <a:r>
              <a:rPr lang="uk-UA" sz="1800" b="0" i="1" dirty="0">
                <a:solidFill>
                  <a:srgbClr val="002060"/>
                </a:solidFill>
              </a:rPr>
              <a:t>)</a:t>
            </a:r>
            <a:r>
              <a:rPr lang="en-US" sz="1800" b="0" i="1">
                <a:solidFill>
                  <a:srgbClr val="002060"/>
                </a:solidFill>
              </a:rPr>
              <a:t>.</a:t>
            </a:r>
            <a:endParaRPr lang="x-none" sz="1800" b="0" i="1" dirty="0">
              <a:solidFill>
                <a:srgbClr val="002060"/>
              </a:solidFill>
            </a:endParaRPr>
          </a:p>
          <a:p>
            <a:endParaRPr lang="en-US" b="0" dirty="0"/>
          </a:p>
          <a:p>
            <a:endParaRPr lang="uk-UA" b="0" dirty="0"/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Conclusions and recommendations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10944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C1D9B5-72F9-4E88-8E0B-E2CF931AE8B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93262" y="446177"/>
            <a:ext cx="2143550" cy="97772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  <a:t>PROFESSIONAL </a:t>
            </a:r>
            <a:br>
              <a:rPr lang="en-US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</a:br>
            <a:r>
              <a:rPr lang="en-US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  <a:t>STANDARDS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35700" y="438151"/>
            <a:ext cx="2440756" cy="993778"/>
          </a:xfrm>
          <a:prstGeom prst="roundRect">
            <a:avLst/>
          </a:prstGeom>
          <a:solidFill>
            <a:srgbClr val="92D05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DECENTRALIZED CURRICULA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987825" y="1966433"/>
            <a:ext cx="2016224" cy="968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ASSESSMENT STANDARDS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543" y="3035300"/>
            <a:ext cx="2462477" cy="1082675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VALIDATION OF NON-FORMAL AND SPONTANEOUS LEARNING OUTCOMES</a:t>
            </a:r>
            <a:endParaRPr lang="ru-RU" sz="1400" b="1" dirty="0">
              <a:solidFill>
                <a:schemeClr val="bg2">
                  <a:lumMod val="50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235700" y="1941509"/>
            <a:ext cx="2330648" cy="993777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ASSESSING LOs OF VOCATIONAL EDUCATION AND TRAINING</a:t>
            </a:r>
            <a:endParaRPr lang="ru-RU" sz="1400" b="1" dirty="0">
              <a:solidFill>
                <a:srgbClr val="FF0000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015322" y="3144958"/>
            <a:ext cx="2440756" cy="1053851"/>
          </a:xfrm>
          <a:prstGeom prst="roundRect">
            <a:avLst/>
          </a:prstGeom>
          <a:solidFill>
            <a:srgbClr val="E2CC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INDEPENDENT QUALIFICATION CENTERS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227389" y="423864"/>
            <a:ext cx="2064692" cy="10080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STANDARDS</a:t>
            </a:r>
          </a:p>
        </p:txBody>
      </p:sp>
      <p:sp>
        <p:nvSpPr>
          <p:cNvPr id="23" name="Left Arrow 22"/>
          <p:cNvSpPr/>
          <p:nvPr/>
        </p:nvSpPr>
        <p:spPr>
          <a:xfrm>
            <a:off x="2500313" y="466725"/>
            <a:ext cx="663575" cy="360363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2555875" y="1058863"/>
            <a:ext cx="608013" cy="39370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5502275" y="715963"/>
            <a:ext cx="688975" cy="539750"/>
          </a:xfrm>
          <a:prstGeom prst="rightArrow">
            <a:avLst/>
          </a:prstGeom>
          <a:solidFill>
            <a:srgbClr val="92D05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5303193" y="2193130"/>
            <a:ext cx="688975" cy="541337"/>
          </a:xfrm>
          <a:prstGeom prst="righ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Left Arrow 29"/>
          <p:cNvSpPr/>
          <p:nvPr/>
        </p:nvSpPr>
        <p:spPr>
          <a:xfrm rot="19416546">
            <a:off x="3246397" y="3137931"/>
            <a:ext cx="868362" cy="563563"/>
          </a:xfrm>
          <a:prstGeom prst="lef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510034">
            <a:off x="1307580" y="1770858"/>
            <a:ext cx="1603375" cy="539750"/>
          </a:xfrm>
          <a:prstGeom prst="rightArrow">
            <a:avLst/>
          </a:prstGeom>
          <a:solidFill>
            <a:schemeClr val="bg2">
              <a:lumMod val="75000"/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F03F6C4-58A9-4257-976C-8D2EFB997E31}"/>
              </a:ext>
            </a:extLst>
          </p:cNvPr>
          <p:cNvSpPr/>
          <p:nvPr/>
        </p:nvSpPr>
        <p:spPr>
          <a:xfrm>
            <a:off x="8032511" y="4231265"/>
            <a:ext cx="10868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@</a:t>
            </a:r>
            <a:r>
              <a:rPr lang="en-GB" sz="1000" dirty="0"/>
              <a:t>Arjen Deij</a:t>
            </a:r>
            <a:endParaRPr lang="en-US" sz="1000" dirty="0"/>
          </a:p>
        </p:txBody>
      </p:sp>
      <p:sp>
        <p:nvSpPr>
          <p:cNvPr id="17" name="Oval 14">
            <a:extLst>
              <a:ext uri="{FF2B5EF4-FFF2-40B4-BE49-F238E27FC236}">
                <a16:creationId xmlns:a16="http://schemas.microsoft.com/office/drawing/2014/main" id="{61CCD5D8-20F9-4FF3-B75B-98F3DE65E977}"/>
              </a:ext>
            </a:extLst>
          </p:cNvPr>
          <p:cNvSpPr/>
          <p:nvPr/>
        </p:nvSpPr>
        <p:spPr>
          <a:xfrm rot="16388156">
            <a:off x="5068185" y="-1953732"/>
            <a:ext cx="1644388" cy="5839505"/>
          </a:xfrm>
          <a:prstGeom prst="ellipse">
            <a:avLst/>
          </a:prstGeom>
          <a:noFill/>
          <a:ln w="920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C1D9B5-72F9-4E88-8E0B-E2CF931AE8B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3180" y="446177"/>
            <a:ext cx="2122036" cy="97772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  <a:t>PROFESSIONAL </a:t>
            </a:r>
            <a:br>
              <a:rPr lang="en-US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</a:br>
            <a:r>
              <a:rPr lang="en-US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  <a:t>STANDARDS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35700" y="438151"/>
            <a:ext cx="2440756" cy="993778"/>
          </a:xfrm>
          <a:prstGeom prst="roundRect">
            <a:avLst/>
          </a:prstGeom>
          <a:solidFill>
            <a:srgbClr val="92D05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DECENTRALIZED CURRICULA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987825" y="1966433"/>
            <a:ext cx="2016224" cy="968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ASSESSMENT STANDARDS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27584" y="3035300"/>
            <a:ext cx="2122035" cy="1082675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VALIDATION OF NON-FORMAL AND SPONTANEOUS LEARNING OUTCOMES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 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5700" y="1941509"/>
            <a:ext cx="2330648" cy="993777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ASSESSING LOs OF VOCATIONAL EDUCATION AND TRAINING</a:t>
            </a:r>
            <a:endParaRPr lang="ru-RU" sz="1400" b="1" dirty="0">
              <a:solidFill>
                <a:srgbClr val="FF0000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031763" y="3129752"/>
            <a:ext cx="2440756" cy="1053851"/>
          </a:xfrm>
          <a:prstGeom prst="roundRect">
            <a:avLst/>
          </a:prstGeom>
          <a:solidFill>
            <a:srgbClr val="E2CC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INDEPENDENT QUALIFICATION CENTERS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227389" y="423864"/>
            <a:ext cx="2064692" cy="10080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EDUCATION STANDARDS</a:t>
            </a:r>
          </a:p>
        </p:txBody>
      </p:sp>
      <p:sp>
        <p:nvSpPr>
          <p:cNvPr id="23" name="Left Arrow 22"/>
          <p:cNvSpPr/>
          <p:nvPr/>
        </p:nvSpPr>
        <p:spPr>
          <a:xfrm>
            <a:off x="2500313" y="466725"/>
            <a:ext cx="663575" cy="360363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2555875" y="1058863"/>
            <a:ext cx="608013" cy="39370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5502275" y="715963"/>
            <a:ext cx="688975" cy="539750"/>
          </a:xfrm>
          <a:prstGeom prst="rightArrow">
            <a:avLst/>
          </a:prstGeom>
          <a:solidFill>
            <a:srgbClr val="92D05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5303193" y="2193130"/>
            <a:ext cx="688975" cy="541337"/>
          </a:xfrm>
          <a:prstGeom prst="righ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Left Arrow 29"/>
          <p:cNvSpPr/>
          <p:nvPr/>
        </p:nvSpPr>
        <p:spPr>
          <a:xfrm rot="19416546">
            <a:off x="3246397" y="3137931"/>
            <a:ext cx="868362" cy="563563"/>
          </a:xfrm>
          <a:prstGeom prst="lef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510034">
            <a:off x="1307580" y="1770858"/>
            <a:ext cx="1603375" cy="539750"/>
          </a:xfrm>
          <a:prstGeom prst="rightArrow">
            <a:avLst/>
          </a:prstGeom>
          <a:solidFill>
            <a:schemeClr val="bg2">
              <a:lumMod val="75000"/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1">
            <a:extLst>
              <a:ext uri="{FF2B5EF4-FFF2-40B4-BE49-F238E27FC236}">
                <a16:creationId xmlns:a16="http://schemas.microsoft.com/office/drawing/2014/main" id="{FB44E9FE-8961-4C96-88A4-80CD25C8F8E0}"/>
              </a:ext>
            </a:extLst>
          </p:cNvPr>
          <p:cNvSpPr/>
          <p:nvPr/>
        </p:nvSpPr>
        <p:spPr>
          <a:xfrm rot="21219203">
            <a:off x="644477" y="1645299"/>
            <a:ext cx="8343727" cy="2850279"/>
          </a:xfrm>
          <a:prstGeom prst="ellipse">
            <a:avLst/>
          </a:prstGeom>
          <a:noFill/>
          <a:ln w="825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0C27F5F-AC4F-4606-B01D-7C1A9694FC66}"/>
              </a:ext>
            </a:extLst>
          </p:cNvPr>
          <p:cNvSpPr/>
          <p:nvPr/>
        </p:nvSpPr>
        <p:spPr>
          <a:xfrm>
            <a:off x="8032511" y="4231265"/>
            <a:ext cx="10868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@</a:t>
            </a:r>
            <a:r>
              <a:rPr lang="en-GB" sz="1000" dirty="0"/>
              <a:t>Arjen Deij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3705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89"/>
            <a:ext cx="8494503" cy="3587125"/>
          </a:xfrm>
        </p:spPr>
        <p:txBody>
          <a:bodyPr>
            <a:normAutofit/>
          </a:bodyPr>
          <a:lstStyle/>
          <a:p>
            <a:r>
              <a:rPr lang="en-US" dirty="0"/>
              <a:t>Qualification center</a:t>
            </a:r>
            <a:r>
              <a:rPr lang="uk-UA" dirty="0"/>
              <a:t> </a:t>
            </a:r>
            <a:r>
              <a:rPr lang="en-US" sz="1300" b="0" i="1" dirty="0">
                <a:solidFill>
                  <a:srgbClr val="002060"/>
                </a:solidFill>
              </a:rPr>
              <a:t>is </a:t>
            </a:r>
            <a:r>
              <a:rPr lang="en-US" sz="1300" i="1" dirty="0">
                <a:solidFill>
                  <a:srgbClr val="002060"/>
                </a:solidFill>
              </a:rPr>
              <a:t>an entity mandated to assess and recognize </a:t>
            </a:r>
            <a:r>
              <a:rPr lang="en-US" sz="1300" b="0" i="1" dirty="0">
                <a:solidFill>
                  <a:srgbClr val="002060"/>
                </a:solidFill>
              </a:rPr>
              <a:t>learning outcomes (including those obtained  as a result of non-formal or  informal learning</a:t>
            </a:r>
            <a:r>
              <a:rPr lang="uk-UA" sz="1300" b="0" i="1" dirty="0">
                <a:solidFill>
                  <a:srgbClr val="002060"/>
                </a:solidFill>
              </a:rPr>
              <a:t>), </a:t>
            </a:r>
            <a:r>
              <a:rPr lang="en-US" sz="1300" b="0" i="1" dirty="0">
                <a:solidFill>
                  <a:srgbClr val="002060"/>
                </a:solidFill>
              </a:rPr>
              <a:t>as well as </a:t>
            </a:r>
            <a:r>
              <a:rPr lang="en-US" sz="1300" i="1" dirty="0">
                <a:solidFill>
                  <a:srgbClr val="002060"/>
                </a:solidFill>
              </a:rPr>
              <a:t>award </a:t>
            </a:r>
            <a:r>
              <a:rPr lang="en-US" sz="1300" b="0" i="1" dirty="0">
                <a:solidFill>
                  <a:srgbClr val="002060"/>
                </a:solidFill>
              </a:rPr>
              <a:t>and/or </a:t>
            </a:r>
            <a:r>
              <a:rPr lang="en-US" sz="1300" i="1" dirty="0">
                <a:solidFill>
                  <a:srgbClr val="002060"/>
                </a:solidFill>
              </a:rPr>
              <a:t>validate</a:t>
            </a:r>
            <a:r>
              <a:rPr lang="en-US" sz="1300" b="0" i="1" dirty="0">
                <a:solidFill>
                  <a:srgbClr val="002060"/>
                </a:solidFill>
              </a:rPr>
              <a:t> occupational qualifications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Art.</a:t>
            </a:r>
            <a:r>
              <a:rPr lang="uk-UA" sz="1300" b="0" i="1" dirty="0">
                <a:solidFill>
                  <a:srgbClr val="002060"/>
                </a:solidFill>
              </a:rPr>
              <a:t> 34</a:t>
            </a:r>
            <a:r>
              <a:rPr lang="en-US" sz="1300" b="0" i="1" dirty="0">
                <a:solidFill>
                  <a:srgbClr val="002060"/>
                </a:solidFill>
              </a:rPr>
              <a:t>, Ukraine’s Law “On Education”</a:t>
            </a:r>
            <a:r>
              <a:rPr lang="uk-UA" sz="1300" b="0" i="1" dirty="0">
                <a:solidFill>
                  <a:srgbClr val="002060"/>
                </a:solidFill>
              </a:rPr>
              <a:t>).</a:t>
            </a:r>
          </a:p>
          <a:p>
            <a:pPr marL="179388"/>
            <a:r>
              <a:rPr lang="uk-UA" dirty="0"/>
              <a:t>(а) </a:t>
            </a:r>
            <a:r>
              <a:rPr lang="en-US" dirty="0"/>
              <a:t>Assessment</a:t>
            </a:r>
            <a:endParaRPr lang="en-US" b="0" dirty="0"/>
          </a:p>
          <a:p>
            <a:pPr marL="179388"/>
            <a:r>
              <a:rPr lang="en-US" sz="1400" b="0" i="1" dirty="0">
                <a:solidFill>
                  <a:srgbClr val="002060"/>
                </a:solidFill>
              </a:rPr>
              <a:t>Assessing to what extent the learning outcomes of a person (knowledge, skills, competences) comply with required criteria</a:t>
            </a:r>
            <a:endParaRPr lang="uk-UA" sz="1400" b="0" i="1" dirty="0">
              <a:solidFill>
                <a:srgbClr val="002060"/>
              </a:solidFill>
            </a:endParaRPr>
          </a:p>
          <a:p>
            <a:pPr marL="179388"/>
            <a:r>
              <a:rPr lang="uk-UA" dirty="0"/>
              <a:t>(б) </a:t>
            </a:r>
            <a:r>
              <a:rPr lang="en-US" dirty="0"/>
              <a:t>Validation </a:t>
            </a:r>
            <a:r>
              <a:rPr lang="en-US" b="0" dirty="0"/>
              <a:t>of learning outcomes (knowledge &amp; skills, competences</a:t>
            </a:r>
            <a:r>
              <a:rPr lang="uk-UA" b="0" dirty="0"/>
              <a:t>).</a:t>
            </a:r>
            <a:r>
              <a:rPr lang="uk-UA" dirty="0"/>
              <a:t> </a:t>
            </a:r>
            <a:endParaRPr lang="en-US" dirty="0"/>
          </a:p>
          <a:p>
            <a:pPr marL="179388"/>
            <a:r>
              <a:rPr lang="en-US" sz="1400" b="0" i="1" dirty="0">
                <a:solidFill>
                  <a:srgbClr val="002060"/>
                </a:solidFill>
              </a:rPr>
              <a:t>Confirming that person’s learning outcomes comply with required LOs for a certain qualification or a part of qualification </a:t>
            </a:r>
            <a:r>
              <a:rPr lang="uk-UA" sz="1400" b="0" i="1" dirty="0">
                <a:solidFill>
                  <a:srgbClr val="002060"/>
                </a:solidFill>
              </a:rPr>
              <a:t>(</a:t>
            </a:r>
            <a:r>
              <a:rPr lang="en-US" sz="1400" b="0" i="1" dirty="0">
                <a:solidFill>
                  <a:srgbClr val="002060"/>
                </a:solidFill>
              </a:rPr>
              <a:t>decision to award qualifications</a:t>
            </a:r>
            <a:r>
              <a:rPr lang="uk-UA" sz="1400" b="0" i="1" dirty="0">
                <a:solidFill>
                  <a:srgbClr val="002060"/>
                </a:solidFill>
              </a:rPr>
              <a:t>)</a:t>
            </a:r>
          </a:p>
          <a:p>
            <a:pPr marL="179388"/>
            <a:r>
              <a:rPr lang="uk-UA" dirty="0"/>
              <a:t>(в) </a:t>
            </a:r>
            <a:r>
              <a:rPr lang="en-US" dirty="0"/>
              <a:t>Awarding</a:t>
            </a:r>
            <a:r>
              <a:rPr lang="uk-UA" i="1" dirty="0"/>
              <a:t> / </a:t>
            </a:r>
            <a:r>
              <a:rPr lang="uk-UA" i="1" dirty="0" err="1"/>
              <a:t>recognition</a:t>
            </a:r>
            <a:r>
              <a:rPr lang="en-US" dirty="0"/>
              <a:t> </a:t>
            </a:r>
            <a:r>
              <a:rPr lang="en-US" b="0" dirty="0"/>
              <a:t>of occupational (professional) qualifications</a:t>
            </a:r>
            <a:endParaRPr lang="uk-UA" sz="1300" b="0" i="1" dirty="0">
              <a:solidFill>
                <a:srgbClr val="002060"/>
              </a:solidFill>
            </a:endParaRPr>
          </a:p>
          <a:p>
            <a:pPr marL="179388"/>
            <a:r>
              <a:rPr lang="en-US" sz="1400" b="0" i="1" dirty="0">
                <a:solidFill>
                  <a:srgbClr val="002060"/>
                </a:solidFill>
              </a:rPr>
              <a:t>Confirming officially the obtained learning outcomes, awarding qualification or partial qualification (providing official license/certificate)</a:t>
            </a:r>
            <a:endParaRPr lang="ru-RU" sz="18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QUALIFICATION CENTER CONCEPT </a:t>
            </a:r>
            <a:r>
              <a:rPr lang="uk-UA" sz="2000" dirty="0"/>
              <a:t>(1)  </a:t>
            </a:r>
          </a:p>
        </p:txBody>
      </p:sp>
    </p:spTree>
    <p:extLst>
      <p:ext uri="{BB962C8B-B14F-4D97-AF65-F5344CB8AC3E}">
        <p14:creationId xmlns:p14="http://schemas.microsoft.com/office/powerpoint/2010/main" val="264568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5"/>
            <a:ext cx="8494503" cy="3528391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Qualification center :</a:t>
            </a:r>
            <a:br>
              <a:rPr lang="en-US" dirty="0"/>
            </a:br>
            <a:endParaRPr lang="uk-UA" dirty="0"/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uk-UA" sz="400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0" dirty="0">
                <a:solidFill>
                  <a:srgbClr val="002060"/>
                </a:solidFill>
              </a:rPr>
              <a:t>awards qualifications</a:t>
            </a:r>
            <a:endParaRPr lang="uk-UA" b="0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0" dirty="0">
                <a:solidFill>
                  <a:srgbClr val="002060"/>
                </a:solidFill>
              </a:rPr>
              <a:t>develops qualification document (assessment criteria) and certification mechanisms/procedures</a:t>
            </a:r>
            <a:endParaRPr lang="uk-UA" sz="1300" b="0" i="1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en-US" b="0" dirty="0">
                <a:solidFill>
                  <a:srgbClr val="002060"/>
                </a:solidFill>
              </a:rPr>
              <a:t>- QC can be the same entity that conducts assessment and validation </a:t>
            </a: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0" i="1" dirty="0">
                <a:solidFill>
                  <a:srgbClr val="002060"/>
                </a:solidFill>
              </a:rPr>
              <a:t>Assessment and validation/awarding of qualifications on behalf of  Qualification Center is  conducted by Examination/Qualification Commissions, appointed/selected  by  Qualification Center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Germany</a:t>
            </a:r>
            <a:r>
              <a:rPr lang="uk-UA" sz="1300" b="0" i="1" dirty="0">
                <a:solidFill>
                  <a:srgbClr val="002060"/>
                </a:solidFill>
              </a:rPr>
              <a:t>, </a:t>
            </a:r>
            <a:r>
              <a:rPr lang="en-US" sz="1300" b="0" i="1" dirty="0">
                <a:solidFill>
                  <a:srgbClr val="002060"/>
                </a:solidFill>
              </a:rPr>
              <a:t>Ukrainian Association of Furniture Manufacturers</a:t>
            </a:r>
            <a:r>
              <a:rPr lang="uk-UA" sz="1300" b="0" i="1" dirty="0">
                <a:solidFill>
                  <a:srgbClr val="FF0000"/>
                </a:solidFill>
              </a:rPr>
              <a:t>,</a:t>
            </a:r>
            <a:r>
              <a:rPr lang="uk-UA" sz="1300" b="0" i="1" dirty="0">
                <a:solidFill>
                  <a:srgbClr val="002060"/>
                </a:solidFill>
              </a:rPr>
              <a:t> </a:t>
            </a:r>
            <a:r>
              <a:rPr lang="en-US" sz="1300" b="0" i="1" dirty="0">
                <a:solidFill>
                  <a:srgbClr val="002060"/>
                </a:solidFill>
              </a:rPr>
              <a:t>assessment of welders; marine officers; validation of non-formal learning)</a:t>
            </a:r>
            <a:endParaRPr lang="x-none" sz="1300" b="0" i="1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uk-UA" b="0" dirty="0">
                <a:solidFill>
                  <a:srgbClr val="002060"/>
                </a:solidFill>
              </a:rPr>
              <a:t>- </a:t>
            </a:r>
            <a:r>
              <a:rPr lang="en-US" b="0" dirty="0">
                <a:solidFill>
                  <a:srgbClr val="002060"/>
                </a:solidFill>
              </a:rPr>
              <a:t>can involve other institutions to conduct assessment</a:t>
            </a:r>
            <a:endParaRPr lang="uk-UA" b="0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0" i="1" dirty="0">
                <a:solidFill>
                  <a:srgbClr val="002060"/>
                </a:solidFill>
              </a:rPr>
              <a:t>An educational institution (qualification provider) or certification center which meet the necessary requirement can become examination (assessment) centers of the Qualification Center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CQP France</a:t>
            </a:r>
            <a:r>
              <a:rPr lang="uk-UA" sz="1300" b="0" i="1" dirty="0">
                <a:solidFill>
                  <a:srgbClr val="002060"/>
                </a:solidFill>
              </a:rPr>
              <a:t>, </a:t>
            </a:r>
            <a:r>
              <a:rPr lang="en-US" sz="1300" b="0" i="1" dirty="0">
                <a:solidFill>
                  <a:srgbClr val="002060"/>
                </a:solidFill>
              </a:rPr>
              <a:t>Britain</a:t>
            </a:r>
            <a:r>
              <a:rPr lang="uk-UA" sz="1300" b="0" i="1" dirty="0">
                <a:solidFill>
                  <a:srgbClr val="002060"/>
                </a:solidFill>
              </a:rPr>
              <a:t>,</a:t>
            </a:r>
            <a:r>
              <a:rPr lang="en-US" sz="1300" b="0" i="1" dirty="0">
                <a:solidFill>
                  <a:srgbClr val="002060"/>
                </a:solidFill>
              </a:rPr>
              <a:t> Personnel Certification Authority of the Ukrainian Association for Quality</a:t>
            </a:r>
            <a:r>
              <a:rPr lang="uk-UA" sz="1300" b="0" i="1" dirty="0">
                <a:solidFill>
                  <a:srgbClr val="002060"/>
                </a:solidFill>
              </a:rPr>
              <a:t>, </a:t>
            </a:r>
            <a:r>
              <a:rPr lang="en-US" sz="1300" b="0" i="1" dirty="0">
                <a:solidFill>
                  <a:srgbClr val="002060"/>
                </a:solidFill>
              </a:rPr>
              <a:t>Independent External Evaluation)</a:t>
            </a:r>
            <a:endParaRPr lang="uk-UA" sz="1300" b="0" i="1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x-none" b="0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0" dirty="0">
                <a:solidFill>
                  <a:srgbClr val="002060"/>
                </a:solidFill>
              </a:rPr>
              <a:t>certified center </a:t>
            </a:r>
            <a:r>
              <a:rPr lang="uk-UA" b="0" dirty="0">
                <a:solidFill>
                  <a:srgbClr val="002060"/>
                </a:solidFill>
              </a:rPr>
              <a:t>/ </a:t>
            </a:r>
            <a:r>
              <a:rPr lang="en-US" b="0" dirty="0">
                <a:solidFill>
                  <a:srgbClr val="002060"/>
                </a:solidFill>
              </a:rPr>
              <a:t>entity</a:t>
            </a:r>
            <a:r>
              <a:rPr lang="uk-UA" b="0" dirty="0">
                <a:solidFill>
                  <a:srgbClr val="002060"/>
                </a:solidFill>
              </a:rPr>
              <a:t>,</a:t>
            </a:r>
            <a:r>
              <a:rPr lang="en-US" b="0" dirty="0">
                <a:solidFill>
                  <a:srgbClr val="002060"/>
                </a:solidFill>
              </a:rPr>
              <a:t> mandated to conduct assessment/certification according to procedures and/or qualification standards established by another mandated authority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Turkey</a:t>
            </a:r>
            <a:r>
              <a:rPr lang="uk-UA" sz="1300" b="0" i="1" dirty="0">
                <a:solidFill>
                  <a:srgbClr val="002060"/>
                </a:solidFill>
              </a:rPr>
              <a:t>, </a:t>
            </a:r>
            <a:r>
              <a:rPr lang="en-US" sz="1300" b="0" i="1" dirty="0">
                <a:solidFill>
                  <a:srgbClr val="002060"/>
                </a:solidFill>
              </a:rPr>
              <a:t>Portugal</a:t>
            </a:r>
            <a:r>
              <a:rPr lang="uk-UA" sz="1300" b="0" i="1" dirty="0">
                <a:solidFill>
                  <a:srgbClr val="002060"/>
                </a:solidFill>
              </a:rPr>
              <a:t>, </a:t>
            </a:r>
            <a:r>
              <a:rPr lang="en-US" sz="1300" b="0" i="1" dirty="0">
                <a:solidFill>
                  <a:srgbClr val="002060"/>
                </a:solidFill>
              </a:rPr>
              <a:t>Estonia</a:t>
            </a:r>
            <a:r>
              <a:rPr lang="uk-UA" sz="1300" b="0" i="1" dirty="0">
                <a:solidFill>
                  <a:srgbClr val="002060"/>
                </a:solidFill>
              </a:rPr>
              <a:t> (</a:t>
            </a:r>
            <a:r>
              <a:rPr lang="en-US" sz="1300" b="0" i="1" dirty="0">
                <a:solidFill>
                  <a:srgbClr val="002060"/>
                </a:solidFill>
              </a:rPr>
              <a:t>education institutions</a:t>
            </a:r>
            <a:r>
              <a:rPr lang="uk-UA" sz="1300" b="0" i="1" dirty="0">
                <a:solidFill>
                  <a:srgbClr val="002060"/>
                </a:solidFill>
              </a:rPr>
              <a:t>), </a:t>
            </a:r>
            <a:r>
              <a:rPr lang="en-US" sz="1300" b="0" i="1" dirty="0">
                <a:solidFill>
                  <a:srgbClr val="002060"/>
                </a:solidFill>
              </a:rPr>
              <a:t>energy holding “DTEK”</a:t>
            </a:r>
            <a:r>
              <a:rPr lang="uk-UA" sz="1300" b="0" i="1" dirty="0">
                <a:solidFill>
                  <a:srgbClr val="002060"/>
                </a:solidFill>
              </a:rPr>
              <a:t>)</a:t>
            </a:r>
            <a:endParaRPr lang="x-none" sz="1300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QUALIFICATION CENTER CONCEPT</a:t>
            </a:r>
            <a:r>
              <a:rPr lang="uk-UA" sz="2000" dirty="0"/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71457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Entities which can become qualification awarding authorities:</a:t>
            </a:r>
            <a:endParaRPr lang="x-none" dirty="0">
              <a:solidFill>
                <a:srgbClr val="FF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2060"/>
                </a:solidFill>
              </a:rPr>
              <a:t>Legal entity or its section, as well as state institution (authority)</a:t>
            </a:r>
            <a:r>
              <a:rPr lang="uk-UA" sz="1300" dirty="0">
                <a:solidFill>
                  <a:srgbClr val="002060"/>
                </a:solidFill>
              </a:rPr>
              <a:t>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professional associations, education institutions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Estonia</a:t>
            </a:r>
            <a:r>
              <a:rPr lang="uk-UA" sz="1300" b="0" i="1" dirty="0">
                <a:solidFill>
                  <a:srgbClr val="002060"/>
                </a:solidFill>
              </a:rPr>
              <a:t>)</a:t>
            </a:r>
            <a:endParaRPr lang="x-none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2060"/>
                </a:solidFill>
              </a:rPr>
              <a:t>Non-profit organizations</a:t>
            </a:r>
            <a:r>
              <a:rPr lang="uk-UA" sz="1300" dirty="0">
                <a:solidFill>
                  <a:srgbClr val="002060"/>
                </a:solidFill>
              </a:rPr>
              <a:t>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professional organizations, chambers of commerce, centers of post-graduate education at universities, trade unions, employers’ associations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Turkey</a:t>
            </a:r>
            <a:r>
              <a:rPr lang="uk-UA" sz="1300" b="0" i="1" dirty="0">
                <a:solidFill>
                  <a:srgbClr val="002060"/>
                </a:solidFill>
              </a:rPr>
              <a:t>)</a:t>
            </a:r>
            <a:endParaRPr lang="x-none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2060"/>
                </a:solidFill>
              </a:rPr>
              <a:t>Private organizations/companies, </a:t>
            </a:r>
            <a:r>
              <a:rPr lang="en-US" sz="1300" dirty="0" err="1">
                <a:solidFill>
                  <a:srgbClr val="002060"/>
                </a:solidFill>
              </a:rPr>
              <a:t>sectoral</a:t>
            </a:r>
            <a:r>
              <a:rPr lang="en-US" sz="1300" dirty="0">
                <a:solidFill>
                  <a:srgbClr val="002060"/>
                </a:solidFill>
              </a:rPr>
              <a:t> (</a:t>
            </a:r>
            <a:r>
              <a:rPr lang="en-US" sz="1300" dirty="0" err="1">
                <a:solidFill>
                  <a:srgbClr val="002060"/>
                </a:solidFill>
              </a:rPr>
              <a:t>intersectoral</a:t>
            </a:r>
            <a:r>
              <a:rPr lang="en-US" sz="1300" dirty="0">
                <a:solidFill>
                  <a:srgbClr val="002060"/>
                </a:solidFill>
              </a:rPr>
              <a:t>) councils</a:t>
            </a:r>
            <a:r>
              <a:rPr lang="uk-UA" sz="1300" dirty="0">
                <a:solidFill>
                  <a:srgbClr val="002060"/>
                </a:solidFill>
              </a:rPr>
              <a:t>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Britain</a:t>
            </a:r>
            <a:r>
              <a:rPr lang="uk-UA" sz="1300" b="0" i="1" dirty="0">
                <a:solidFill>
                  <a:srgbClr val="002060"/>
                </a:solidFill>
              </a:rPr>
              <a:t>)</a:t>
            </a:r>
            <a:endParaRPr lang="x-none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2060"/>
                </a:solidFill>
              </a:rPr>
              <a:t>Chamber of Commerce</a:t>
            </a:r>
            <a:r>
              <a:rPr lang="uk-UA" sz="1300" b="0" dirty="0">
                <a:solidFill>
                  <a:srgbClr val="002060"/>
                </a:solidFill>
              </a:rPr>
              <a:t>; </a:t>
            </a:r>
            <a:r>
              <a:rPr lang="en-US" sz="1300" b="0" dirty="0">
                <a:solidFill>
                  <a:srgbClr val="002060"/>
                </a:solidFill>
              </a:rPr>
              <a:t>craft guild</a:t>
            </a:r>
            <a:r>
              <a:rPr lang="uk-UA" sz="1300" b="0" dirty="0">
                <a:solidFill>
                  <a:srgbClr val="002060"/>
                </a:solidFill>
              </a:rPr>
              <a:t>; </a:t>
            </a:r>
            <a:r>
              <a:rPr lang="en-US" sz="1300" b="0" dirty="0">
                <a:solidFill>
                  <a:srgbClr val="002060"/>
                </a:solidFill>
              </a:rPr>
              <a:t>agricultural chamber, bar association, chambers of patent attorneys, notaries</a:t>
            </a:r>
            <a:r>
              <a:rPr lang="uk-UA" sz="1300" b="0" dirty="0">
                <a:solidFill>
                  <a:srgbClr val="002060"/>
                </a:solidFill>
              </a:rPr>
              <a:t>; </a:t>
            </a:r>
            <a:r>
              <a:rPr lang="en-US" sz="1300" b="0" dirty="0">
                <a:solidFill>
                  <a:srgbClr val="002060"/>
                </a:solidFill>
              </a:rPr>
              <a:t>chambers of auditors, tax consultants, doctors, dentists, veterinaries, pharmacologists etc. (Germany</a:t>
            </a:r>
            <a:r>
              <a:rPr lang="uk-UA" sz="1300" b="0" i="1" dirty="0">
                <a:solidFill>
                  <a:srgbClr val="002060"/>
                </a:solidFill>
              </a:rPr>
              <a:t>)</a:t>
            </a:r>
            <a:endParaRPr lang="x-none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2060"/>
                </a:solidFill>
              </a:rPr>
              <a:t>General education or vocational education institutions</a:t>
            </a:r>
            <a:r>
              <a:rPr lang="uk-UA" sz="1300" dirty="0">
                <a:solidFill>
                  <a:srgbClr val="002060"/>
                </a:solidFill>
              </a:rPr>
              <a:t> </a:t>
            </a:r>
            <a:r>
              <a:rPr lang="en-US" sz="1300" b="0" dirty="0">
                <a:solidFill>
                  <a:srgbClr val="002060"/>
                </a:solidFill>
              </a:rPr>
              <a:t>as well as their unions, centers of vocational training at the State Employment Service</a:t>
            </a:r>
            <a:r>
              <a:rPr lang="uk-UA" sz="1300" b="0" dirty="0">
                <a:solidFill>
                  <a:srgbClr val="002060"/>
                </a:solidFill>
              </a:rPr>
              <a:t>; </a:t>
            </a:r>
            <a:r>
              <a:rPr lang="en-US" sz="1300" b="0" dirty="0">
                <a:solidFill>
                  <a:srgbClr val="002060"/>
                </a:solidFill>
              </a:rPr>
              <a:t>private organizations</a:t>
            </a:r>
            <a:r>
              <a:rPr lang="uk-UA" sz="1300" b="0" dirty="0">
                <a:solidFill>
                  <a:srgbClr val="002060"/>
                </a:solidFill>
              </a:rPr>
              <a:t>; </a:t>
            </a:r>
            <a:r>
              <a:rPr lang="en-US" sz="1300" dirty="0">
                <a:solidFill>
                  <a:srgbClr val="002060"/>
                </a:solidFill>
              </a:rPr>
              <a:t>employers’ organizations, trade unions</a:t>
            </a:r>
            <a:r>
              <a:rPr lang="uk-UA" sz="1300" dirty="0">
                <a:solidFill>
                  <a:srgbClr val="002060"/>
                </a:solidFill>
              </a:rPr>
              <a:t> </a:t>
            </a:r>
            <a:r>
              <a:rPr lang="en-US" sz="1300" b="0" dirty="0">
                <a:solidFill>
                  <a:srgbClr val="002060"/>
                </a:solidFill>
              </a:rPr>
              <a:t>with wide territorial or </a:t>
            </a:r>
            <a:r>
              <a:rPr lang="en-US" sz="1300" b="0" dirty="0" err="1">
                <a:solidFill>
                  <a:srgbClr val="002060"/>
                </a:solidFill>
              </a:rPr>
              <a:t>sectoral</a:t>
            </a:r>
            <a:r>
              <a:rPr lang="en-US" sz="1300" b="0" dirty="0">
                <a:solidFill>
                  <a:srgbClr val="002060"/>
                </a:solidFill>
              </a:rPr>
              <a:t> network</a:t>
            </a:r>
            <a:r>
              <a:rPr lang="uk-UA" sz="1300" b="0" dirty="0">
                <a:solidFill>
                  <a:srgbClr val="002060"/>
                </a:solidFill>
              </a:rPr>
              <a:t>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Portugal)</a:t>
            </a:r>
            <a:endParaRPr lang="uk-UA" sz="1300" b="0" i="1" dirty="0">
              <a:solidFill>
                <a:srgbClr val="002060"/>
              </a:solidFill>
            </a:endParaRPr>
          </a:p>
          <a:p>
            <a:r>
              <a:rPr lang="en-US" dirty="0"/>
              <a:t>Entities which can become assessment (examination) centers:</a:t>
            </a:r>
            <a:endParaRPr lang="x-non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2060"/>
                </a:solidFill>
              </a:rPr>
              <a:t>Educational institutions, vocational training centers, employers </a:t>
            </a:r>
            <a:r>
              <a:rPr lang="uk-UA" sz="1300" b="0" i="1" dirty="0">
                <a:solidFill>
                  <a:srgbClr val="002060"/>
                </a:solidFill>
              </a:rPr>
              <a:t>(</a:t>
            </a:r>
            <a:r>
              <a:rPr lang="en-US" sz="1300" b="0" i="1" dirty="0">
                <a:solidFill>
                  <a:srgbClr val="002060"/>
                </a:solidFill>
              </a:rPr>
              <a:t>France, Britain</a:t>
            </a:r>
            <a:r>
              <a:rPr lang="uk-UA" sz="1300" b="0" i="1" dirty="0">
                <a:solidFill>
                  <a:srgbClr val="002060"/>
                </a:solidFill>
              </a:rPr>
              <a:t>)</a:t>
            </a:r>
            <a:endParaRPr lang="x-none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x-none" sz="1300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QUALIFICATION CENTER CONCEPT </a:t>
            </a:r>
            <a:r>
              <a:rPr lang="uk-UA" sz="2000" dirty="0"/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301432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3"/>
            <a:ext cx="8494503" cy="3659132"/>
          </a:xfrm>
        </p:spPr>
        <p:txBody>
          <a:bodyPr>
            <a:normAutofit fontScale="85000" lnSpcReduction="2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rgbClr val="002060"/>
                </a:solidFill>
              </a:rPr>
              <a:t>Develops procedures and organizes certification/assessment/examination process (Estonia, Germany, France, Turkey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  <a:endParaRPr lang="x-none" sz="1700" b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rgbClr val="002060"/>
                </a:solidFill>
              </a:rPr>
              <a:t>Develops standards for assessment of competences / qualification standards </a:t>
            </a:r>
            <a:r>
              <a:rPr lang="uk-UA" sz="1700" b="0" dirty="0">
                <a:solidFill>
                  <a:srgbClr val="002060"/>
                </a:solidFill>
              </a:rPr>
              <a:t>(</a:t>
            </a:r>
            <a:r>
              <a:rPr lang="en-US" sz="1700" b="0" dirty="0">
                <a:solidFill>
                  <a:srgbClr val="002060"/>
                </a:solidFill>
              </a:rPr>
              <a:t>Britain, France CQP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  <a:endParaRPr lang="x-none" sz="1700" b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rgbClr val="002060"/>
                </a:solidFill>
              </a:rPr>
              <a:t>Develops guidelines, examination papers and other documents related to certification procedures </a:t>
            </a:r>
            <a:r>
              <a:rPr lang="uk-UA" sz="1700" b="0" dirty="0">
                <a:solidFill>
                  <a:srgbClr val="002060"/>
                </a:solidFill>
              </a:rPr>
              <a:t>(</a:t>
            </a:r>
            <a:r>
              <a:rPr lang="en-US" sz="1700" b="0" dirty="0">
                <a:solidFill>
                  <a:srgbClr val="002060"/>
                </a:solidFill>
              </a:rPr>
              <a:t>Estonia, France, Germany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rgbClr val="002060"/>
                </a:solidFill>
              </a:rPr>
              <a:t>Forms examination commissions, selects members of examination commissions (France, Germany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  <a:endParaRPr lang="ru-RU" sz="1800" b="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rgbClr val="002060"/>
                </a:solidFill>
              </a:rPr>
              <a:t>Determines examination (certification) fees </a:t>
            </a:r>
            <a:r>
              <a:rPr lang="uk-UA" sz="1700" b="0" dirty="0">
                <a:solidFill>
                  <a:srgbClr val="002060"/>
                </a:solidFill>
              </a:rPr>
              <a:t>(</a:t>
            </a:r>
            <a:r>
              <a:rPr lang="en-US" sz="1700" b="0" dirty="0">
                <a:solidFill>
                  <a:srgbClr val="002060"/>
                </a:solidFill>
              </a:rPr>
              <a:t>Estonia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  <a:endParaRPr lang="x-none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rgbClr val="002060"/>
                </a:solidFill>
              </a:rPr>
              <a:t>Organizes application procedures and makes decision about admission to the exam </a:t>
            </a:r>
            <a:r>
              <a:rPr lang="uk-UA" sz="1700" b="0" dirty="0">
                <a:solidFill>
                  <a:srgbClr val="002060"/>
                </a:solidFill>
              </a:rPr>
              <a:t>(</a:t>
            </a:r>
            <a:r>
              <a:rPr lang="en-US" sz="1700" b="0" dirty="0">
                <a:solidFill>
                  <a:srgbClr val="002060"/>
                </a:solidFill>
              </a:rPr>
              <a:t>Germany, Estonia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rgbClr val="002060"/>
                </a:solidFill>
              </a:rPr>
              <a:t>Makes decision to award qualification (certificate) </a:t>
            </a:r>
            <a:r>
              <a:rPr lang="uk-UA" sz="1700" b="0" dirty="0">
                <a:solidFill>
                  <a:srgbClr val="002060"/>
                </a:solidFill>
              </a:rPr>
              <a:t>(</a:t>
            </a:r>
            <a:r>
              <a:rPr lang="en-US" sz="1700" b="0" dirty="0">
                <a:solidFill>
                  <a:srgbClr val="002060"/>
                </a:solidFill>
              </a:rPr>
              <a:t>Turkey, Estonia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  <a:endParaRPr lang="x-none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rgbClr val="002060"/>
                </a:solidFill>
              </a:rPr>
              <a:t>Issues qualification certificate </a:t>
            </a:r>
            <a:r>
              <a:rPr lang="uk-UA" sz="1700" b="0" dirty="0">
                <a:solidFill>
                  <a:srgbClr val="002060"/>
                </a:solidFill>
              </a:rPr>
              <a:t>(</a:t>
            </a:r>
            <a:r>
              <a:rPr lang="en-US" sz="1700" b="0" dirty="0">
                <a:solidFill>
                  <a:srgbClr val="002060"/>
                </a:solidFill>
              </a:rPr>
              <a:t>Estonia, Germany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rgbClr val="002060"/>
                </a:solidFill>
              </a:rPr>
              <a:t>Keeps the register of documents related to assessment and certification, conducts registration, exchange of information and publishes information about the awarded qualifications / issued certificates </a:t>
            </a:r>
            <a:r>
              <a:rPr lang="uk-UA" sz="1700" b="0" dirty="0">
                <a:solidFill>
                  <a:srgbClr val="002060"/>
                </a:solidFill>
              </a:rPr>
              <a:t>(</a:t>
            </a:r>
            <a:r>
              <a:rPr lang="en-US" sz="1700" b="0" dirty="0">
                <a:solidFill>
                  <a:srgbClr val="002060"/>
                </a:solidFill>
              </a:rPr>
              <a:t>Estonia, Germany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x-none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x-none" sz="1700" b="0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Qualification center’s key Tasks</a:t>
            </a:r>
            <a:r>
              <a:rPr lang="uk-UA" sz="2000" dirty="0"/>
              <a:t> (1)</a:t>
            </a:r>
          </a:p>
        </p:txBody>
      </p:sp>
    </p:spTree>
    <p:extLst>
      <p:ext uri="{BB962C8B-B14F-4D97-AF65-F5344CB8AC3E}">
        <p14:creationId xmlns:p14="http://schemas.microsoft.com/office/powerpoint/2010/main" val="68169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74441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2060"/>
                </a:solidFill>
              </a:rPr>
              <a:t>Ensures accessibility of information about qualification and certification procedures </a:t>
            </a:r>
            <a:r>
              <a:rPr lang="uk-UA" sz="1200" b="0" dirty="0">
                <a:solidFill>
                  <a:srgbClr val="002060"/>
                </a:solidFill>
              </a:rPr>
              <a:t>(</a:t>
            </a:r>
            <a:r>
              <a:rPr lang="en-US" sz="1200" b="0" dirty="0">
                <a:solidFill>
                  <a:srgbClr val="002060"/>
                </a:solidFill>
              </a:rPr>
              <a:t>Estonia</a:t>
            </a:r>
            <a:r>
              <a:rPr lang="uk-UA" sz="1200" b="0" dirty="0">
                <a:solidFill>
                  <a:srgbClr val="002060"/>
                </a:solidFill>
              </a:rPr>
              <a:t>)</a:t>
            </a:r>
            <a:endParaRPr lang="x-none" sz="12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2060"/>
                </a:solidFill>
              </a:rPr>
              <a:t>Provides consultations on validation of learning outcomes (including those of non-formal learning) and assessment procedures for applicants and parties concerned </a:t>
            </a:r>
            <a:r>
              <a:rPr lang="uk-UA" sz="1200" b="0" dirty="0">
                <a:solidFill>
                  <a:srgbClr val="002060"/>
                </a:solidFill>
              </a:rPr>
              <a:t>(</a:t>
            </a:r>
            <a:r>
              <a:rPr lang="en-US" sz="1200" b="0" dirty="0">
                <a:solidFill>
                  <a:srgbClr val="002060"/>
                </a:solidFill>
              </a:rPr>
              <a:t>Portugal</a:t>
            </a:r>
            <a:r>
              <a:rPr lang="uk-UA" sz="1200" b="0" dirty="0">
                <a:solidFill>
                  <a:srgbClr val="002060"/>
                </a:solidFill>
              </a:rPr>
              <a:t>)</a:t>
            </a:r>
            <a:endParaRPr lang="x-none" sz="12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2060"/>
                </a:solidFill>
              </a:rPr>
              <a:t>Supports distribution of information about the possibility to validate outcomes of non-formal learning (Portugal</a:t>
            </a:r>
            <a:r>
              <a:rPr lang="uk-UA" sz="1200" b="0" dirty="0">
                <a:solidFill>
                  <a:srgbClr val="002060"/>
                </a:solidFill>
              </a:rPr>
              <a:t>)</a:t>
            </a:r>
            <a:endParaRPr lang="x-none" sz="12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2060"/>
                </a:solidFill>
              </a:rPr>
              <a:t>Cooperates with education institutions / centers and parties concerned to ensure that their curricula comply with qualification requirements (standards)</a:t>
            </a:r>
            <a:r>
              <a:rPr lang="uk-UA" sz="1200" b="0" dirty="0">
                <a:solidFill>
                  <a:srgbClr val="002060"/>
                </a:solidFill>
              </a:rPr>
              <a:t>; </a:t>
            </a:r>
            <a:r>
              <a:rPr lang="en-US" sz="1200" b="0" dirty="0">
                <a:solidFill>
                  <a:srgbClr val="002060"/>
                </a:solidFill>
              </a:rPr>
              <a:t>assesses curricula compliance with qualification requirements </a:t>
            </a:r>
            <a:r>
              <a:rPr lang="uk-UA" sz="1200" b="0" dirty="0">
                <a:solidFill>
                  <a:srgbClr val="002060"/>
                </a:solidFill>
              </a:rPr>
              <a:t>(</a:t>
            </a:r>
            <a:r>
              <a:rPr lang="en-US" sz="1200" b="0" dirty="0">
                <a:solidFill>
                  <a:srgbClr val="002060"/>
                </a:solidFill>
              </a:rPr>
              <a:t>Estonia</a:t>
            </a:r>
            <a:r>
              <a:rPr lang="uk-UA" sz="1200" b="0" dirty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2060"/>
                </a:solidFill>
              </a:rPr>
              <a:t>Cooperates with parties concerned (education institutions / centers, certification authorities, enterprises etc.) on issues related to qualification awarding </a:t>
            </a:r>
            <a:r>
              <a:rPr lang="uk-UA" sz="1200" b="0" dirty="0">
                <a:solidFill>
                  <a:srgbClr val="002060"/>
                </a:solidFill>
              </a:rPr>
              <a:t>(</a:t>
            </a:r>
            <a:r>
              <a:rPr lang="en-US" sz="1200" b="0" dirty="0">
                <a:solidFill>
                  <a:srgbClr val="002060"/>
                </a:solidFill>
              </a:rPr>
              <a:t>validation of learning outcomes, including those of non-formal learning </a:t>
            </a:r>
            <a:r>
              <a:rPr lang="uk-UA" sz="1200" b="0" dirty="0">
                <a:solidFill>
                  <a:srgbClr val="002060"/>
                </a:solidFill>
              </a:rPr>
              <a:t>(</a:t>
            </a:r>
            <a:r>
              <a:rPr lang="en-US" sz="1200" b="0" dirty="0">
                <a:solidFill>
                  <a:srgbClr val="002060"/>
                </a:solidFill>
              </a:rPr>
              <a:t>Portugal</a:t>
            </a:r>
            <a:r>
              <a:rPr lang="uk-UA" sz="1200" b="0" dirty="0">
                <a:solidFill>
                  <a:srgbClr val="002060"/>
                </a:solidFill>
              </a:rPr>
              <a:t>)</a:t>
            </a:r>
            <a:endParaRPr lang="x-none" sz="12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2060"/>
                </a:solidFill>
              </a:rPr>
              <a:t>Selects assessment/examination centers (organizations mandated to assess learning outcomes on behalf of qualification awarding authority) </a:t>
            </a:r>
            <a:r>
              <a:rPr lang="uk-UA" sz="1200" b="0" dirty="0">
                <a:solidFill>
                  <a:srgbClr val="002060"/>
                </a:solidFill>
              </a:rPr>
              <a:t>(</a:t>
            </a:r>
            <a:r>
              <a:rPr lang="en-US" sz="1200" b="0" dirty="0">
                <a:solidFill>
                  <a:srgbClr val="002060"/>
                </a:solidFill>
              </a:rPr>
              <a:t>Britain</a:t>
            </a:r>
            <a:r>
              <a:rPr lang="uk-UA" sz="1200" b="0" dirty="0">
                <a:solidFill>
                  <a:srgbClr val="002060"/>
                </a:solidFill>
              </a:rPr>
              <a:t>)</a:t>
            </a:r>
            <a:endParaRPr lang="x-none" sz="12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2060"/>
                </a:solidFill>
              </a:rPr>
              <a:t>Monitors (controls) activities of partner organizations (assessment &amp; examination centers, qualification providers) (France, Britain) </a:t>
            </a:r>
            <a:endParaRPr lang="x-none" sz="1200" b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002060"/>
                </a:solidFill>
              </a:rPr>
              <a:t>Monitors employment / professional integration of qualification awardees to ensure that the current qualification standards meet the needs of the labor market </a:t>
            </a:r>
            <a:r>
              <a:rPr lang="uk-UA" sz="1200" b="0" dirty="0">
                <a:solidFill>
                  <a:srgbClr val="002060"/>
                </a:solidFill>
              </a:rPr>
              <a:t>(</a:t>
            </a:r>
            <a:r>
              <a:rPr lang="en-US" sz="1200" b="0" dirty="0">
                <a:solidFill>
                  <a:srgbClr val="002060"/>
                </a:solidFill>
              </a:rPr>
              <a:t>France</a:t>
            </a:r>
            <a:r>
              <a:rPr lang="uk-UA" sz="1200" b="0" dirty="0">
                <a:solidFill>
                  <a:srgbClr val="002060"/>
                </a:solidFill>
              </a:rPr>
              <a:t>)</a:t>
            </a:r>
            <a:endParaRPr lang="x-none" sz="1200" b="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Qualification center’s key tasks </a:t>
            </a:r>
            <a:r>
              <a:rPr lang="uk-UA" sz="2000" dirty="0"/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401481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640960" cy="3456384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0" dirty="0">
                <a:solidFill>
                  <a:srgbClr val="002060"/>
                </a:solidFill>
              </a:rPr>
              <a:t>Possible ways to validate qualification authorities</a:t>
            </a:r>
            <a:r>
              <a:rPr lang="uk-UA" b="0" dirty="0">
                <a:solidFill>
                  <a:srgbClr val="002060"/>
                </a:solidFill>
              </a:rPr>
              <a:t>:</a:t>
            </a:r>
            <a:br>
              <a:rPr lang="en-US" b="0" dirty="0">
                <a:solidFill>
                  <a:srgbClr val="002060"/>
                </a:solidFill>
              </a:rPr>
            </a:br>
            <a:endParaRPr lang="x-non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2060"/>
                </a:solidFill>
              </a:rPr>
              <a:t>Public competition organized by the National Qualification Authority (Agency) </a:t>
            </a:r>
            <a:r>
              <a:rPr lang="uk-UA" b="0" i="1" dirty="0">
                <a:solidFill>
                  <a:srgbClr val="002060"/>
                </a:solidFill>
              </a:rPr>
              <a:t>(</a:t>
            </a:r>
            <a:r>
              <a:rPr lang="en-US" b="0" i="1" dirty="0">
                <a:solidFill>
                  <a:srgbClr val="002060"/>
                </a:solidFill>
              </a:rPr>
              <a:t>Estonia, Portugal</a:t>
            </a:r>
            <a:r>
              <a:rPr lang="uk-UA" b="0" i="1" dirty="0">
                <a:solidFill>
                  <a:srgbClr val="002060"/>
                </a:solidFill>
              </a:rPr>
              <a:t>)</a:t>
            </a:r>
            <a:endParaRPr lang="x-none" b="0" i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2060"/>
                </a:solidFill>
              </a:rPr>
              <a:t>As prescribed by legislation</a:t>
            </a:r>
            <a:r>
              <a:rPr lang="uk-UA" b="0" dirty="0">
                <a:solidFill>
                  <a:srgbClr val="002060"/>
                </a:solidFill>
              </a:rPr>
              <a:t> </a:t>
            </a:r>
            <a:r>
              <a:rPr lang="uk-UA" b="0" i="1" dirty="0">
                <a:solidFill>
                  <a:srgbClr val="002060"/>
                </a:solidFill>
              </a:rPr>
              <a:t>(</a:t>
            </a:r>
            <a:r>
              <a:rPr lang="en-US" b="0" i="1" dirty="0">
                <a:solidFill>
                  <a:srgbClr val="002060"/>
                </a:solidFill>
              </a:rPr>
              <a:t>Germany</a:t>
            </a:r>
            <a:r>
              <a:rPr lang="uk-UA" b="0" i="1" dirty="0">
                <a:solidFill>
                  <a:srgbClr val="002060"/>
                </a:solidFill>
              </a:rPr>
              <a:t>)</a:t>
            </a:r>
            <a:endParaRPr lang="x-none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2060"/>
                </a:solidFill>
              </a:rPr>
              <a:t>Accreditation by the National Qualification Authority(Agency) (Turkey, Britain)</a:t>
            </a:r>
            <a:endParaRPr lang="x-none" b="0" dirty="0">
              <a:solidFill>
                <a:srgbClr val="002060"/>
              </a:solidFill>
            </a:endParaRPr>
          </a:p>
          <a:p>
            <a:endParaRPr lang="uk-UA" b="0" i="1" dirty="0">
              <a:solidFill>
                <a:srgbClr val="002060"/>
              </a:solidFill>
            </a:endParaRPr>
          </a:p>
          <a:p>
            <a:r>
              <a:rPr lang="en-US" b="0" i="1" dirty="0">
                <a:solidFill>
                  <a:srgbClr val="002060"/>
                </a:solidFill>
              </a:rPr>
              <a:t>Accreditation process usually encompasses the key aspects of  ensuring </a:t>
            </a:r>
            <a:r>
              <a:rPr lang="en-US" i="1" dirty="0">
                <a:solidFill>
                  <a:srgbClr val="002060"/>
                </a:solidFill>
              </a:rPr>
              <a:t>assessment and validation quality </a:t>
            </a:r>
            <a:r>
              <a:rPr lang="uk-UA" b="0" i="1" dirty="0">
                <a:solidFill>
                  <a:srgbClr val="002060"/>
                </a:solidFill>
              </a:rPr>
              <a:t>(</a:t>
            </a:r>
            <a:r>
              <a:rPr lang="en-US" b="0" i="1" dirty="0">
                <a:solidFill>
                  <a:srgbClr val="002060"/>
                </a:solidFill>
              </a:rPr>
              <a:t>for instance, assessment methodology and criteria</a:t>
            </a:r>
            <a:r>
              <a:rPr lang="uk-UA" b="0" i="1" dirty="0">
                <a:solidFill>
                  <a:srgbClr val="002060"/>
                </a:solidFill>
              </a:rPr>
              <a:t>, </a:t>
            </a:r>
            <a:r>
              <a:rPr lang="en-US" b="0" i="1" dirty="0">
                <a:solidFill>
                  <a:srgbClr val="002060"/>
                </a:solidFill>
              </a:rPr>
              <a:t>team of examination commission, qualification of commission members etc.)</a:t>
            </a:r>
            <a:endParaRPr lang="ru-RU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en-US" sz="2000" dirty="0"/>
              <a:t>Accreditation of qualification centers</a:t>
            </a:r>
            <a:r>
              <a:rPr lang="uk-UA" sz="2000" dirty="0"/>
              <a:t> (1) </a:t>
            </a:r>
          </a:p>
        </p:txBody>
      </p:sp>
    </p:spTree>
    <p:extLst>
      <p:ext uri="{BB962C8B-B14F-4D97-AF65-F5344CB8AC3E}">
        <p14:creationId xmlns:p14="http://schemas.microsoft.com/office/powerpoint/2010/main" val="390510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 Document" ma:contentTypeID="0x01010018C77CAB493C4CC28C851D171ACDEB5D0700474F1F8F8A54F64DBDEF178D4B392FA8" ma:contentTypeVersion="13" ma:contentTypeDescription="Create a new Communication document" ma:contentTypeScope="" ma:versionID="29c2035221d9cdabf0061364ba7a539c">
  <xsd:schema xmlns:xsd="http://www.w3.org/2001/XMLSchema" xmlns:xs="http://www.w3.org/2001/XMLSchema" xmlns:p="http://schemas.microsoft.com/office/2006/metadata/properties" xmlns:ns1="df6b2545-d15d-4d63-86ca-644416e434f8" xmlns:ns2="1404a0f7-7811-4ba3-8101-734d0e502789" targetNamespace="http://schemas.microsoft.com/office/2006/metadata/properties" ma:root="true" ma:fieldsID="bc4ae92c0fbd23f56bc66bb29918a1df" ns1:_="" ns2:_="">
    <xsd:import namespace="df6b2545-d15d-4d63-86ca-644416e434f8"/>
    <xsd:import namespace="1404a0f7-7811-4ba3-8101-734d0e502789"/>
    <xsd:element name="properties">
      <xsd:complexType>
        <xsd:sequence>
          <xsd:element name="documentManagement">
            <xsd:complexType>
              <xsd:all>
                <xsd:element ref="ns1:Communication_x0020_Document_x0020_Type"/>
                <xsd:element ref="ns2:CommunicationSubArea"/>
                <xsd:element ref="ns2:ReferenceYear"/>
                <xsd:element ref="ns2:ReferenceNumber" minOccurs="0"/>
                <xsd:element ref="ns2:Origin"/>
                <xsd:element ref="ns2:Status"/>
                <xsd:element ref="ns2:Authors" minOccurs="0"/>
                <xsd:element ref="ns2:ETFLanguage" minOccurs="0"/>
                <xsd:element ref="ns1:Communication_x0020_Keywords" minOccurs="0"/>
                <xsd:element ref="ns1:General_x0020_Keywor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Communication_x0020_Document_x0020_Type" ma:index="0" ma:displayName="Communication Document Type" ma:format="Dropdown" ma:internalName="Communication_x0020_Document_x0020_Type" ma:readOnly="false">
      <xsd:simpleType>
        <xsd:restriction base="dms:Choice">
          <xsd:enumeration value="Annual activity report"/>
          <xsd:enumeration value="Article"/>
          <xsd:enumeration value="Briefing note"/>
          <xsd:enumeration value="Corporate publication"/>
          <xsd:enumeration value="Country fiche"/>
          <xsd:enumeration value="Country report"/>
          <xsd:enumeration value="Flagship"/>
          <xsd:enumeration value="Leaflet"/>
          <xsd:enumeration value="Periodical"/>
          <xsd:enumeration value="Policy briefing"/>
          <xsd:enumeration value="Report"/>
          <xsd:enumeration value="Single programming document"/>
          <xsd:enumeration value="Spotlight"/>
          <xsd:enumeration value="Terms of reference"/>
          <xsd:enumeration value="Work programme"/>
          <xsd:enumeration value="Working paper"/>
        </xsd:restriction>
      </xsd:simpleType>
    </xsd:element>
    <xsd:element name="Communication_x0020_Keywords" ma:index="10" nillable="true" ma:displayName="Communication Keywords" ma:internalName="Communication_x0020_Keyword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act Database"/>
                    <xsd:enumeration value="Events"/>
                    <xsd:enumeration value="External Communication"/>
                    <xsd:enumeration value="Internal Communication"/>
                    <xsd:enumeration value="Intranet"/>
                    <xsd:enumeration value="Publications and reports"/>
                    <xsd:enumeration value="Translations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1" nillable="true" ma:displayName="General Keywords" ma:internalName="General_x0020_Keyword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4a0f7-7811-4ba3-8101-734d0e502789" elementFormDefault="qualified">
    <xsd:import namespace="http://schemas.microsoft.com/office/2006/documentManagement/types"/>
    <xsd:import namespace="http://schemas.microsoft.com/office/infopath/2007/PartnerControls"/>
    <xsd:element name="CommunicationSubArea" ma:index="1" ma:displayName="Communication Sub Area" ma:format="Dropdown" ma:internalName="CommunicationSubArea">
      <xsd:simpleType>
        <xsd:restriction base="dms:Choice">
          <xsd:enumeration value="Digital communication platforms"/>
          <xsd:enumeration value="Events management"/>
          <xsd:enumeration value="External news, content, audio-visual, social media"/>
          <xsd:enumeration value="Internal news, content, staff meetings, social media"/>
          <xsd:enumeration value="Project communication support"/>
          <xsd:enumeration value="Publication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ReferenceNumber" ma:index="5" nillable="true" ma:displayName="Reference Number" ma:internalName="ReferenceNumber">
      <xsd:simpleType>
        <xsd:restriction base="dms:Text"/>
      </xsd:simpleType>
    </xsd:element>
    <xsd:element name="Origin" ma:index="6" ma:displayName="Origin" ma:internalName="Origin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7" ma:displayName="Status" ma:internalName="Status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Authors" ma:index="8" nillable="true" ma:displayName="Authors" ma:internalName="Authors">
      <xsd:simpleType>
        <xsd:restriction base="dms:Text"/>
      </xsd:simpleType>
    </xsd:element>
    <xsd:element name="ETFLanguage" ma:index="9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unicationSubArea xmlns="1404a0f7-7811-4ba3-8101-734d0e502789">Management and coordination</CommunicationSubArea>
    <ReferenceYear xmlns="1404a0f7-7811-4ba3-8101-734d0e502789">2017</ReferenceYear>
    <ReferenceNumber xmlns="1404a0f7-7811-4ba3-8101-734d0e502789" xsi:nil="true"/>
    <Communication_x0020_Document_x0020_Type xmlns="df6b2545-d15d-4d63-86ca-644416e434f8">Corporate publication</Communication_x0020_Document_x0020_Type>
    <Communication_x0020_Keywords xmlns="df6b2545-d15d-4d63-86ca-644416e434f8">
      <Value>Events</Value>
      <Value>External Communication</Value>
      <Value>Internal Communication</Value>
    </Communication_x0020_Keywords>
    <Authors xmlns="1404a0f7-7811-4ba3-8101-734d0e502789" xsi:nil="true"/>
    <ETFLanguage xmlns="1404a0f7-7811-4ba3-8101-734d0e502789">English</ETFLanguage>
    <Origin xmlns="1404a0f7-7811-4ba3-8101-734d0e502789">ETF</Origin>
    <Status xmlns="1404a0f7-7811-4ba3-8101-734d0e502789">Final</Status>
    <General_x0020_Keywords xmlns="df6b2545-d15d-4d63-86ca-644416e434f8">
      <Value>Communication</Value>
      <Value>Corporate</Value>
    </General_x0020_Keywords>
  </documentManagement>
</p:properties>
</file>

<file path=customXml/itemProps1.xml><?xml version="1.0" encoding="utf-8"?>
<ds:datastoreItem xmlns:ds="http://schemas.openxmlformats.org/officeDocument/2006/customXml" ds:itemID="{382F4BD4-C2A9-4A9D-AB41-A2A66C875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1404a0f7-7811-4ba3-8101-734d0e50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EA3865-AB0B-4AE0-9B01-243498219D6D}">
  <ds:schemaRefs>
    <ds:schemaRef ds:uri="http://schemas.microsoft.com/office/2006/documentManagement/types"/>
    <ds:schemaRef ds:uri="http://purl.org/dc/elements/1.1/"/>
    <ds:schemaRef ds:uri="http://purl.org/dc/dcmitype/"/>
    <ds:schemaRef ds:uri="df6b2545-d15d-4d63-86ca-644416e434f8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1404a0f7-7811-4ba3-8101-734d0e50278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3691</TotalTime>
  <Words>2376</Words>
  <Application>Microsoft Office PowerPoint</Application>
  <PresentationFormat>Экран (16:9)</PresentationFormat>
  <Paragraphs>236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Abadi MT Condensed Extra Bold</vt:lpstr>
      <vt:lpstr>Arial</vt:lpstr>
      <vt:lpstr>Calibri</vt:lpstr>
      <vt:lpstr>MontrealTS-Medium</vt:lpstr>
      <vt:lpstr>ETF Template - Blue</vt:lpstr>
      <vt:lpstr>ETF Template - Pink</vt:lpstr>
      <vt:lpstr>ETF Template - Green</vt:lpstr>
      <vt:lpstr>ETF Template - Orange</vt:lpstr>
      <vt:lpstr>INDEPENDENT ASSESSMENT OF LEARNING OUTCOMES:  creation of qualification centers and recognition of non-formal education  </vt:lpstr>
      <vt:lpstr>Презентация PowerPoint</vt:lpstr>
      <vt:lpstr>Презентация PowerPoint</vt:lpstr>
      <vt:lpstr>QUALIFICATION CENTER CONCEPT (1)  </vt:lpstr>
      <vt:lpstr>QUALIFICATION CENTER CONCEPT(2)</vt:lpstr>
      <vt:lpstr>QUALIFICATION CENTER CONCEPT (3)</vt:lpstr>
      <vt:lpstr>Qualification center’s key Tasks (1)</vt:lpstr>
      <vt:lpstr>Qualification center’s key tasks (2)</vt:lpstr>
      <vt:lpstr>Accreditation of qualification centers (1) </vt:lpstr>
      <vt:lpstr>Accreditation of qualification centers (2)</vt:lpstr>
      <vt:lpstr>Accreditation of qualification centers(3)</vt:lpstr>
      <vt:lpstr>Transition to the system of independent evaluation </vt:lpstr>
      <vt:lpstr>Validation of non-formal learning outcomes</vt:lpstr>
      <vt:lpstr>Validation of non-formal learning outcomes</vt:lpstr>
      <vt:lpstr>Validation of non-formal learning outcomes: | up-to-date situation</vt:lpstr>
      <vt:lpstr>Validation of non-formal learning outcomes: | key aspects</vt:lpstr>
      <vt:lpstr>Conclusions and 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Garmash</cp:lastModifiedBy>
  <cp:revision>478</cp:revision>
  <cp:lastPrinted>2018-09-30T16:51:23Z</cp:lastPrinted>
  <dcterms:created xsi:type="dcterms:W3CDTF">2017-04-21T16:00:31Z</dcterms:created>
  <dcterms:modified xsi:type="dcterms:W3CDTF">2019-03-19T13:54:06Z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0x01010018C77CAB493C4CC28C851D171ACDEB5D0700474F1F8F8A54F64DBDEF178D4B392FA8</vt:lpwstr>
  </property>
  <property fmtid="{D5CDD505-2E9C-101B-9397-08002B2CF9AE}" pid="3" name="Area">
    <vt:lpwstr>Communication</vt:lpwstr>
  </property>
</Properties>
</file>