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4596B-D612-421D-BEC9-59D455B1E5E5}" type="datetimeFigureOut">
              <a:rPr lang="en-US" smtClean="0"/>
              <a:t>5/31/2018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AD246-1352-4E8F-9BA5-49235A0BA05E}" type="slidenum">
              <a:rPr lang="en-US" smtClean="0"/>
              <a:t>‹#›</a:t>
            </a:fld>
            <a:endParaRPr lang="en-US"/>
          </a:p>
        </p:txBody>
      </p:sp>
    </p:spTree>
    <p:extLst>
      <p:ext uri="{BB962C8B-B14F-4D97-AF65-F5344CB8AC3E}">
        <p14:creationId xmlns:p14="http://schemas.microsoft.com/office/powerpoint/2010/main" val="263570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698D39-FE5D-41C8-AA4D-14B47097F311}"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133810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262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30574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F37A378-7A35-49BA-BBE6-B5629A6A12FF}"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7A378-7A35-49BA-BBE6-B5629A6A12FF}"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03223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37A378-7A35-49BA-BBE6-B5629A6A12FF}"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37A378-7A35-49BA-BBE6-B5629A6A12FF}"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A378-7A35-49BA-BBE6-B5629A6A12FF}"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767545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37A378-7A35-49BA-BBE6-B5629A6A12FF}"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657C2-5BDB-457C-A67A-91209CECCA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4949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37A378-7A35-49BA-BBE6-B5629A6A12FF}"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52364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7A378-7A35-49BA-BBE6-B5629A6A12FF}"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87201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7A378-7A35-49BA-BBE6-B5629A6A12FF}"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360916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25618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7A378-7A35-49BA-BBE6-B5629A6A12FF}"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657C2-5BDB-457C-A67A-91209CECCA5C}" type="slidenum">
              <a:rPr lang="en-US" smtClean="0"/>
              <a:t>‹#›</a:t>
            </a:fld>
            <a:endParaRPr lang="en-US"/>
          </a:p>
        </p:txBody>
      </p:sp>
    </p:spTree>
    <p:extLst>
      <p:ext uri="{BB962C8B-B14F-4D97-AF65-F5344CB8AC3E}">
        <p14:creationId xmlns:p14="http://schemas.microsoft.com/office/powerpoint/2010/main" val="17801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A378-7A35-49BA-BBE6-B5629A6A12FF}" type="datetimeFigureOut">
              <a:rPr lang="en-US" smtClean="0"/>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657C2-5BDB-457C-A67A-91209CECCA5C}" type="slidenum">
              <a:rPr lang="en-US" smtClean="0"/>
              <a:t>‹#›</a:t>
            </a:fld>
            <a:endParaRPr lang="en-US"/>
          </a:p>
        </p:txBody>
      </p:sp>
    </p:spTree>
    <p:extLst>
      <p:ext uri="{BB962C8B-B14F-4D97-AF65-F5344CB8AC3E}">
        <p14:creationId xmlns:p14="http://schemas.microsoft.com/office/powerpoint/2010/main" val="378978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F37A378-7A35-49BA-BBE6-B5629A6A12FF}" type="datetimeFigureOut">
              <a:rPr lang="en-US" smtClean="0"/>
              <a:t>5/31/2018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C2657C2-5BDB-457C-A67A-91209CECC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37A378-7A35-49BA-BBE6-B5629A6A12FF}" type="datetimeFigureOut">
              <a:rPr lang="en-US" smtClean="0"/>
              <a:t>5/31/2018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C2657C2-5BDB-457C-A67A-91209CECC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accent1">
                    <a:lumMod val="75000"/>
                  </a:schemeClr>
                </a:solidFill>
              </a:rPr>
              <a:t>Level 5. Ukrainian story.</a:t>
            </a:r>
            <a:endParaRPr lang="en-US" sz="6000" dirty="0">
              <a:solidFill>
                <a:schemeClr val="accent1">
                  <a:lumMod val="75000"/>
                </a:schemeClr>
              </a:solidFill>
            </a:endParaRPr>
          </a:p>
        </p:txBody>
      </p:sp>
      <p:sp>
        <p:nvSpPr>
          <p:cNvPr id="3" name="Subtitle 2"/>
          <p:cNvSpPr>
            <a:spLocks noGrp="1"/>
          </p:cNvSpPr>
          <p:nvPr>
            <p:ph type="subTitle" idx="1"/>
          </p:nvPr>
        </p:nvSpPr>
        <p:spPr/>
        <p:txBody>
          <a:bodyPr/>
          <a:lstStyle/>
          <a:p>
            <a:r>
              <a:rPr lang="en-US" dirty="0" err="1" smtClean="0"/>
              <a:t>Volodymyr</a:t>
            </a:r>
            <a:r>
              <a:rPr lang="en-US" dirty="0" smtClean="0"/>
              <a:t> </a:t>
            </a:r>
            <a:r>
              <a:rPr lang="en-US" dirty="0" err="1" smtClean="0"/>
              <a:t>Kovtunets</a:t>
            </a:r>
            <a:r>
              <a:rPr lang="en-US" dirty="0" smtClean="0"/>
              <a:t>, </a:t>
            </a:r>
            <a:r>
              <a:rPr lang="en-US" dirty="0" err="1" smtClean="0"/>
              <a:t>MoESU</a:t>
            </a:r>
            <a:endParaRPr lang="en-US" dirty="0"/>
          </a:p>
        </p:txBody>
      </p:sp>
      <p:sp>
        <p:nvSpPr>
          <p:cNvPr id="4" name="AutoShape 2" descr="Image result for ÐÐÐÐ£ Ð»Ð¾Ð³Ð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ÐÐÐÐ£ Ð»Ð¾Ð³Ð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48680"/>
            <a:ext cx="1872208" cy="98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4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899592" y="2276872"/>
            <a:ext cx="7344816" cy="3528392"/>
          </a:xfrm>
        </p:spPr>
        <p:txBody>
          <a:bodyPr>
            <a:normAutofit fontScale="92500" lnSpcReduction="10000"/>
          </a:bodyPr>
          <a:lstStyle/>
          <a:p>
            <a:r>
              <a:rPr lang="en-US" dirty="0" smtClean="0"/>
              <a:t>Soviet Union. Special secondary education. Junior specialist (JS) qualification.</a:t>
            </a:r>
          </a:p>
          <a:p>
            <a:pPr lvl="1"/>
            <a:r>
              <a:rPr lang="en-US" dirty="0" smtClean="0"/>
              <a:t>Based on Low secondary education. Professional training + Upper secondary education. No elements of HE</a:t>
            </a:r>
          </a:p>
          <a:p>
            <a:r>
              <a:rPr lang="en-US" dirty="0" smtClean="0"/>
              <a:t>Independent Ukraine. 1990-1994.</a:t>
            </a:r>
          </a:p>
          <a:p>
            <a:pPr lvl="1"/>
            <a:r>
              <a:rPr lang="en-US" dirty="0" smtClean="0"/>
              <a:t>Junior specialist as HE degree (short cycle). Based also on low secondary education.</a:t>
            </a:r>
          </a:p>
          <a:p>
            <a:r>
              <a:rPr lang="en-US" dirty="0" smtClean="0"/>
              <a:t>Independent Ukraine. 1995-2013.</a:t>
            </a:r>
          </a:p>
          <a:p>
            <a:pPr lvl="1"/>
            <a:r>
              <a:rPr lang="en-US" dirty="0" smtClean="0"/>
              <a:t>Transformation of colleges (“</a:t>
            </a:r>
            <a:r>
              <a:rPr lang="en-US" dirty="0" err="1" smtClean="0"/>
              <a:t>techniqums</a:t>
            </a:r>
            <a:r>
              <a:rPr lang="en-US" dirty="0" smtClean="0"/>
              <a:t>”) into HEIs</a:t>
            </a:r>
          </a:p>
          <a:p>
            <a:pPr lvl="1"/>
            <a:r>
              <a:rPr lang="en-US" dirty="0" smtClean="0"/>
              <a:t>Junior specialist as the highest level of VET</a:t>
            </a:r>
          </a:p>
          <a:p>
            <a:r>
              <a:rPr lang="en-US" dirty="0" smtClean="0"/>
              <a:t>Educational reform. 2014-2018.</a:t>
            </a:r>
          </a:p>
          <a:p>
            <a:pPr lvl="1"/>
            <a:r>
              <a:rPr lang="en-US" dirty="0" smtClean="0"/>
              <a:t>Separation junior specialist and junior bachelor  </a:t>
            </a:r>
          </a:p>
          <a:p>
            <a:pPr lvl="1"/>
            <a:r>
              <a:rPr lang="en-US" dirty="0" smtClean="0"/>
              <a:t>Transfer od JS to VET </a:t>
            </a:r>
          </a:p>
          <a:p>
            <a:pPr marL="0" indent="0">
              <a:buNone/>
            </a:pPr>
            <a:endParaRPr lang="en-US" dirty="0" smtClean="0"/>
          </a:p>
          <a:p>
            <a:endParaRPr lang="en-US" dirty="0"/>
          </a:p>
        </p:txBody>
      </p:sp>
    </p:spTree>
    <p:extLst>
      <p:ext uri="{BB962C8B-B14F-4D97-AF65-F5344CB8AC3E}">
        <p14:creationId xmlns:p14="http://schemas.microsoft.com/office/powerpoint/2010/main" val="87154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8"/>
          <p:cNvGrpSpPr/>
          <p:nvPr/>
        </p:nvGrpSpPr>
        <p:grpSpPr>
          <a:xfrm>
            <a:off x="571472" y="2529954"/>
            <a:ext cx="8143932" cy="756170"/>
            <a:chOff x="571472" y="2529954"/>
            <a:chExt cx="8143932" cy="756170"/>
          </a:xfrm>
        </p:grpSpPr>
        <p:sp>
          <p:nvSpPr>
            <p:cNvPr id="33" name="Прямоугольник 32"/>
            <p:cNvSpPr/>
            <p:nvPr/>
          </p:nvSpPr>
          <p:spPr>
            <a:xfrm>
              <a:off x="571472" y="2571744"/>
              <a:ext cx="8143932" cy="71438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756767" y="2529954"/>
              <a:ext cx="5429288" cy="523220"/>
            </a:xfrm>
            <a:prstGeom prst="rect">
              <a:avLst/>
            </a:prstGeom>
            <a:solidFill>
              <a:schemeClr val="accent6">
                <a:lumMod val="40000"/>
                <a:lumOff val="60000"/>
              </a:schemeClr>
            </a:solidFill>
          </p:spPr>
          <p:txBody>
            <a:bodyPr wrap="square" rtlCol="0">
              <a:spAutoFit/>
            </a:bodyPr>
            <a:lstStyle/>
            <a:p>
              <a:pPr algn="ctr"/>
              <a:r>
                <a:rPr lang="en-US" sz="2800" dirty="0" smtClean="0"/>
                <a:t>Bachelor</a:t>
              </a:r>
              <a:endParaRPr lang="ru-RU" sz="2800" dirty="0"/>
            </a:p>
          </p:txBody>
        </p:sp>
      </p:grpSp>
      <p:sp>
        <p:nvSpPr>
          <p:cNvPr id="2" name="Заголовок 1"/>
          <p:cNvSpPr>
            <a:spLocks noGrp="1"/>
          </p:cNvSpPr>
          <p:nvPr>
            <p:ph type="title"/>
          </p:nvPr>
        </p:nvSpPr>
        <p:spPr/>
        <p:txBody>
          <a:bodyPr>
            <a:normAutofit fontScale="90000"/>
          </a:bodyPr>
          <a:lstStyle/>
          <a:p>
            <a:r>
              <a:rPr lang="en-US" dirty="0" smtClean="0"/>
              <a:t>Modern structure of formal education</a:t>
            </a:r>
            <a:endParaRPr lang="ru-RU" dirty="0"/>
          </a:p>
        </p:txBody>
      </p:sp>
      <p:cxnSp>
        <p:nvCxnSpPr>
          <p:cNvPr id="9" name="Прямая соединительная линия 8"/>
          <p:cNvCxnSpPr/>
          <p:nvPr/>
        </p:nvCxnSpPr>
        <p:spPr>
          <a:xfrm>
            <a:off x="285720" y="5570552"/>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4282" y="5715016"/>
            <a:ext cx="214314" cy="369332"/>
          </a:xfrm>
          <a:prstGeom prst="rect">
            <a:avLst/>
          </a:prstGeom>
          <a:noFill/>
        </p:spPr>
        <p:txBody>
          <a:bodyPr wrap="square" rtlCol="0">
            <a:spAutoFit/>
          </a:bodyPr>
          <a:lstStyle/>
          <a:p>
            <a:r>
              <a:rPr lang="uk-UA" dirty="0" smtClean="0"/>
              <a:t>6</a:t>
            </a:r>
            <a:endParaRPr lang="ru-RU" dirty="0"/>
          </a:p>
        </p:txBody>
      </p:sp>
      <p:cxnSp>
        <p:nvCxnSpPr>
          <p:cNvPr id="12" name="Прямая соединительная линия 11"/>
          <p:cNvCxnSpPr/>
          <p:nvPr/>
        </p:nvCxnSpPr>
        <p:spPr>
          <a:xfrm>
            <a:off x="285720" y="4572008"/>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85720" y="3929066"/>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85720" y="3286124"/>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85720" y="2071678"/>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5720" y="2570156"/>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85720" y="1500174"/>
            <a:ext cx="285752"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Группа 17"/>
          <p:cNvGrpSpPr/>
          <p:nvPr/>
        </p:nvGrpSpPr>
        <p:grpSpPr>
          <a:xfrm>
            <a:off x="571441" y="5570552"/>
            <a:ext cx="8143964" cy="706196"/>
            <a:chOff x="396573" y="5583713"/>
            <a:chExt cx="8034913" cy="1000132"/>
          </a:xfrm>
        </p:grpSpPr>
        <p:sp>
          <p:nvSpPr>
            <p:cNvPr id="21" name="Прямоугольник 20"/>
            <p:cNvSpPr/>
            <p:nvPr/>
          </p:nvSpPr>
          <p:spPr>
            <a:xfrm>
              <a:off x="396573" y="5583713"/>
              <a:ext cx="8034913" cy="10001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714348" y="5643578"/>
              <a:ext cx="2286016" cy="646331"/>
            </a:xfrm>
            <a:prstGeom prst="rect">
              <a:avLst/>
            </a:prstGeom>
            <a:noFill/>
          </p:spPr>
          <p:txBody>
            <a:bodyPr wrap="square" rtlCol="0">
              <a:spAutoFit/>
            </a:bodyPr>
            <a:lstStyle/>
            <a:p>
              <a:pPr algn="ctr"/>
              <a:r>
                <a:rPr lang="en-US" sz="3600" dirty="0" smtClean="0"/>
                <a:t>Pre-school</a:t>
              </a:r>
              <a:endParaRPr lang="ru-RU" sz="3600" dirty="0"/>
            </a:p>
          </p:txBody>
        </p:sp>
      </p:grpSp>
      <p:grpSp>
        <p:nvGrpSpPr>
          <p:cNvPr id="5" name="Группа 28"/>
          <p:cNvGrpSpPr/>
          <p:nvPr/>
        </p:nvGrpSpPr>
        <p:grpSpPr>
          <a:xfrm>
            <a:off x="571472" y="4572008"/>
            <a:ext cx="8143932" cy="1000132"/>
            <a:chOff x="571472" y="4572008"/>
            <a:chExt cx="8143932" cy="1000132"/>
          </a:xfrm>
        </p:grpSpPr>
        <p:sp>
          <p:nvSpPr>
            <p:cNvPr id="25" name="Прямоугольник 24"/>
            <p:cNvSpPr/>
            <p:nvPr/>
          </p:nvSpPr>
          <p:spPr>
            <a:xfrm>
              <a:off x="571472" y="4572008"/>
              <a:ext cx="8143932" cy="100013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714348" y="4714884"/>
              <a:ext cx="2286016" cy="584775"/>
            </a:xfrm>
            <a:prstGeom prst="rect">
              <a:avLst/>
            </a:prstGeom>
            <a:noFill/>
          </p:spPr>
          <p:txBody>
            <a:bodyPr wrap="square" rtlCol="0">
              <a:spAutoFit/>
            </a:bodyPr>
            <a:lstStyle/>
            <a:p>
              <a:pPr algn="ctr"/>
              <a:r>
                <a:rPr lang="en-US" sz="3200" dirty="0" smtClean="0"/>
                <a:t>Primary</a:t>
              </a:r>
              <a:endParaRPr lang="ru-RU" sz="3200" dirty="0"/>
            </a:p>
          </p:txBody>
        </p:sp>
      </p:grpSp>
      <p:sp>
        <p:nvSpPr>
          <p:cNvPr id="28" name="TextBox 27"/>
          <p:cNvSpPr txBox="1"/>
          <p:nvPr/>
        </p:nvSpPr>
        <p:spPr>
          <a:xfrm>
            <a:off x="142844" y="4643446"/>
            <a:ext cx="428596" cy="369332"/>
          </a:xfrm>
          <a:prstGeom prst="rect">
            <a:avLst/>
          </a:prstGeom>
          <a:noFill/>
        </p:spPr>
        <p:txBody>
          <a:bodyPr wrap="square" rtlCol="0">
            <a:spAutoFit/>
          </a:bodyPr>
          <a:lstStyle/>
          <a:p>
            <a:r>
              <a:rPr lang="uk-UA" dirty="0" smtClean="0"/>
              <a:t>1</a:t>
            </a:r>
            <a:r>
              <a:rPr lang="en-US" dirty="0" smtClean="0"/>
              <a:t>0</a:t>
            </a:r>
            <a:endParaRPr lang="ru-RU" dirty="0"/>
          </a:p>
        </p:txBody>
      </p:sp>
      <p:sp>
        <p:nvSpPr>
          <p:cNvPr id="29" name="Прямоугольник 28"/>
          <p:cNvSpPr/>
          <p:nvPr/>
        </p:nvSpPr>
        <p:spPr>
          <a:xfrm>
            <a:off x="571472" y="3929065"/>
            <a:ext cx="8143932" cy="6429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714348" y="3929065"/>
            <a:ext cx="3000396" cy="584775"/>
          </a:xfrm>
          <a:prstGeom prst="rect">
            <a:avLst/>
          </a:prstGeom>
          <a:solidFill>
            <a:schemeClr val="accent3">
              <a:lumMod val="60000"/>
              <a:lumOff val="40000"/>
            </a:schemeClr>
          </a:solidFill>
        </p:spPr>
        <p:txBody>
          <a:bodyPr wrap="square" rtlCol="0">
            <a:spAutoFit/>
          </a:bodyPr>
          <a:lstStyle/>
          <a:p>
            <a:pPr algn="ctr"/>
            <a:r>
              <a:rPr lang="en-US" sz="3200" dirty="0" smtClean="0"/>
              <a:t>Low secondary</a:t>
            </a:r>
            <a:endParaRPr lang="ru-RU" sz="3200" dirty="0"/>
          </a:p>
        </p:txBody>
      </p:sp>
      <p:sp>
        <p:nvSpPr>
          <p:cNvPr id="32" name="TextBox 31"/>
          <p:cNvSpPr txBox="1"/>
          <p:nvPr/>
        </p:nvSpPr>
        <p:spPr>
          <a:xfrm>
            <a:off x="142844" y="4000504"/>
            <a:ext cx="428596" cy="369332"/>
          </a:xfrm>
          <a:prstGeom prst="rect">
            <a:avLst/>
          </a:prstGeom>
          <a:noFill/>
        </p:spPr>
        <p:txBody>
          <a:bodyPr wrap="square" rtlCol="0">
            <a:spAutoFit/>
          </a:bodyPr>
          <a:lstStyle/>
          <a:p>
            <a:r>
              <a:rPr lang="uk-UA" dirty="0" smtClean="0"/>
              <a:t>1</a:t>
            </a:r>
            <a:r>
              <a:rPr lang="en-US" dirty="0" smtClean="0"/>
              <a:t>4</a:t>
            </a:r>
            <a:endParaRPr lang="ru-RU" dirty="0"/>
          </a:p>
        </p:txBody>
      </p:sp>
      <p:sp>
        <p:nvSpPr>
          <p:cNvPr id="34" name="Прямоугольник 33"/>
          <p:cNvSpPr/>
          <p:nvPr/>
        </p:nvSpPr>
        <p:spPr>
          <a:xfrm>
            <a:off x="571472" y="3286124"/>
            <a:ext cx="3000396" cy="64294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707854" y="3214686"/>
            <a:ext cx="2727633" cy="707886"/>
          </a:xfrm>
          <a:prstGeom prst="rect">
            <a:avLst/>
          </a:prstGeom>
          <a:noFill/>
        </p:spPr>
        <p:txBody>
          <a:bodyPr wrap="square" rtlCol="0">
            <a:spAutoFit/>
          </a:bodyPr>
          <a:lstStyle/>
          <a:p>
            <a:pPr algn="ctr"/>
            <a:r>
              <a:rPr lang="en-US" sz="2000" dirty="0" smtClean="0"/>
              <a:t>Upper secondary – academic profile</a:t>
            </a:r>
            <a:endParaRPr lang="ru-RU" sz="2000" dirty="0"/>
          </a:p>
        </p:txBody>
      </p:sp>
      <p:sp>
        <p:nvSpPr>
          <p:cNvPr id="37" name="TextBox 36"/>
          <p:cNvSpPr txBox="1"/>
          <p:nvPr/>
        </p:nvSpPr>
        <p:spPr>
          <a:xfrm>
            <a:off x="142844" y="3286124"/>
            <a:ext cx="428596" cy="369332"/>
          </a:xfrm>
          <a:prstGeom prst="rect">
            <a:avLst/>
          </a:prstGeom>
          <a:noFill/>
        </p:spPr>
        <p:txBody>
          <a:bodyPr wrap="square" rtlCol="0">
            <a:spAutoFit/>
          </a:bodyPr>
          <a:lstStyle/>
          <a:p>
            <a:r>
              <a:rPr lang="uk-UA" dirty="0" smtClean="0"/>
              <a:t>1</a:t>
            </a:r>
            <a:r>
              <a:rPr lang="en-US" dirty="0" smtClean="0"/>
              <a:t>7</a:t>
            </a:r>
            <a:endParaRPr lang="ru-RU" dirty="0"/>
          </a:p>
        </p:txBody>
      </p:sp>
      <p:sp>
        <p:nvSpPr>
          <p:cNvPr id="40" name="Прямоугольник 39"/>
          <p:cNvSpPr/>
          <p:nvPr/>
        </p:nvSpPr>
        <p:spPr>
          <a:xfrm>
            <a:off x="3571868" y="3286124"/>
            <a:ext cx="2643206" cy="642942"/>
          </a:xfrm>
          <a:prstGeom prst="rect">
            <a:avLst/>
          </a:prstGeom>
          <a:solidFill>
            <a:srgbClr val="7B71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3571868" y="3286124"/>
            <a:ext cx="2523061" cy="584775"/>
          </a:xfrm>
          <a:prstGeom prst="rect">
            <a:avLst/>
          </a:prstGeom>
          <a:solidFill>
            <a:srgbClr val="7B7155"/>
          </a:solidFill>
        </p:spPr>
        <p:txBody>
          <a:bodyPr wrap="square" rtlCol="0">
            <a:spAutoFit/>
          </a:bodyPr>
          <a:lstStyle/>
          <a:p>
            <a:pPr algn="ctr"/>
            <a:r>
              <a:rPr lang="en-US" sz="1600" dirty="0" smtClean="0"/>
              <a:t>Upper secondary – professional  profile (VET)</a:t>
            </a:r>
            <a:endParaRPr lang="ru-RU" sz="1600" dirty="0"/>
          </a:p>
        </p:txBody>
      </p:sp>
      <p:sp>
        <p:nvSpPr>
          <p:cNvPr id="43" name="Прямоугольник 42"/>
          <p:cNvSpPr/>
          <p:nvPr/>
        </p:nvSpPr>
        <p:spPr>
          <a:xfrm>
            <a:off x="6000760" y="3143248"/>
            <a:ext cx="2714644" cy="785818"/>
          </a:xfrm>
          <a:prstGeom prst="rect">
            <a:avLst/>
          </a:prstGeom>
          <a:solidFill>
            <a:srgbClr val="8551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6072198" y="3071810"/>
            <a:ext cx="2523061" cy="646331"/>
          </a:xfrm>
          <a:prstGeom prst="rect">
            <a:avLst/>
          </a:prstGeom>
          <a:noFill/>
        </p:spPr>
        <p:txBody>
          <a:bodyPr wrap="square" rtlCol="0">
            <a:spAutoFit/>
          </a:bodyPr>
          <a:lstStyle/>
          <a:p>
            <a:pPr algn="ctr"/>
            <a:r>
              <a:rPr lang="en-US" dirty="0" smtClean="0"/>
              <a:t>Upper secondary – professional  profile (JS)</a:t>
            </a:r>
            <a:endParaRPr lang="ru-RU" dirty="0"/>
          </a:p>
        </p:txBody>
      </p:sp>
      <p:sp>
        <p:nvSpPr>
          <p:cNvPr id="38" name="TextBox 37"/>
          <p:cNvSpPr txBox="1"/>
          <p:nvPr/>
        </p:nvSpPr>
        <p:spPr>
          <a:xfrm>
            <a:off x="142844" y="2589925"/>
            <a:ext cx="428596" cy="369332"/>
          </a:xfrm>
          <a:prstGeom prst="rect">
            <a:avLst/>
          </a:prstGeom>
          <a:noFill/>
        </p:spPr>
        <p:txBody>
          <a:bodyPr wrap="square" rtlCol="0">
            <a:spAutoFit/>
          </a:bodyPr>
          <a:lstStyle/>
          <a:p>
            <a:r>
              <a:rPr lang="uk-UA" dirty="0" smtClean="0"/>
              <a:t>21</a:t>
            </a:r>
            <a:endParaRPr lang="ru-RU" dirty="0"/>
          </a:p>
        </p:txBody>
      </p:sp>
      <p:grpSp>
        <p:nvGrpSpPr>
          <p:cNvPr id="6" name="Группа 41"/>
          <p:cNvGrpSpPr/>
          <p:nvPr/>
        </p:nvGrpSpPr>
        <p:grpSpPr>
          <a:xfrm>
            <a:off x="571472" y="2071678"/>
            <a:ext cx="8143932" cy="534576"/>
            <a:chOff x="571472" y="2571744"/>
            <a:chExt cx="8143932" cy="763680"/>
          </a:xfrm>
          <a:solidFill>
            <a:srgbClr val="F99245"/>
          </a:solidFill>
        </p:grpSpPr>
        <p:sp>
          <p:nvSpPr>
            <p:cNvPr id="45" name="Прямоугольник 44"/>
            <p:cNvSpPr/>
            <p:nvPr/>
          </p:nvSpPr>
          <p:spPr>
            <a:xfrm>
              <a:off x="571472" y="2571744"/>
              <a:ext cx="8143932" cy="7143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823976" y="2587967"/>
              <a:ext cx="5429288" cy="747457"/>
            </a:xfrm>
            <a:prstGeom prst="rect">
              <a:avLst/>
            </a:prstGeom>
            <a:grpFill/>
          </p:spPr>
          <p:txBody>
            <a:bodyPr wrap="square" rtlCol="0">
              <a:spAutoFit/>
            </a:bodyPr>
            <a:lstStyle/>
            <a:p>
              <a:pPr algn="ctr"/>
              <a:r>
                <a:rPr lang="en-US" sz="2800" dirty="0" smtClean="0"/>
                <a:t>Master</a:t>
              </a:r>
              <a:endParaRPr lang="ru-RU" sz="2800" dirty="0"/>
            </a:p>
          </p:txBody>
        </p:sp>
      </p:grpSp>
      <p:sp>
        <p:nvSpPr>
          <p:cNvPr id="47" name="TextBox 46"/>
          <p:cNvSpPr txBox="1"/>
          <p:nvPr/>
        </p:nvSpPr>
        <p:spPr>
          <a:xfrm>
            <a:off x="0" y="2137045"/>
            <a:ext cx="823976" cy="369332"/>
          </a:xfrm>
          <a:prstGeom prst="rect">
            <a:avLst/>
          </a:prstGeom>
          <a:noFill/>
        </p:spPr>
        <p:txBody>
          <a:bodyPr wrap="square" rtlCol="0">
            <a:spAutoFit/>
          </a:bodyPr>
          <a:lstStyle/>
          <a:p>
            <a:r>
              <a:rPr lang="uk-UA" dirty="0" smtClean="0"/>
              <a:t>2</a:t>
            </a:r>
            <a:r>
              <a:rPr lang="en-US" dirty="0" smtClean="0"/>
              <a:t>2-2</a:t>
            </a:r>
            <a:r>
              <a:rPr lang="uk-UA" dirty="0" smtClean="0"/>
              <a:t>3</a:t>
            </a:r>
            <a:endParaRPr lang="ru-RU" dirty="0"/>
          </a:p>
        </p:txBody>
      </p:sp>
      <p:sp>
        <p:nvSpPr>
          <p:cNvPr id="48" name="Прямоугольник 47"/>
          <p:cNvSpPr/>
          <p:nvPr/>
        </p:nvSpPr>
        <p:spPr>
          <a:xfrm>
            <a:off x="571472" y="1500174"/>
            <a:ext cx="8143932" cy="571504"/>
          </a:xfrm>
          <a:prstGeom prst="rect">
            <a:avLst/>
          </a:prstGeom>
          <a:solidFill>
            <a:srgbClr val="F99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695030" y="1515966"/>
            <a:ext cx="6572296" cy="492443"/>
          </a:xfrm>
          <a:prstGeom prst="rect">
            <a:avLst/>
          </a:prstGeom>
          <a:solidFill>
            <a:srgbClr val="F99245"/>
          </a:solidFill>
        </p:spPr>
        <p:txBody>
          <a:bodyPr wrap="square" tIns="0" bIns="0" rtlCol="0">
            <a:spAutoFit/>
          </a:bodyPr>
          <a:lstStyle/>
          <a:p>
            <a:pPr algn="ctr"/>
            <a:r>
              <a:rPr lang="en-US" sz="3200" dirty="0" smtClean="0"/>
              <a:t>Doctoral level</a:t>
            </a:r>
            <a:endParaRPr lang="ru-RU" sz="3200" dirty="0"/>
          </a:p>
        </p:txBody>
      </p:sp>
      <p:sp>
        <p:nvSpPr>
          <p:cNvPr id="50" name="TextBox 49"/>
          <p:cNvSpPr txBox="1"/>
          <p:nvPr/>
        </p:nvSpPr>
        <p:spPr>
          <a:xfrm>
            <a:off x="142843" y="1643050"/>
            <a:ext cx="740105" cy="369332"/>
          </a:xfrm>
          <a:prstGeom prst="rect">
            <a:avLst/>
          </a:prstGeom>
          <a:noFill/>
        </p:spPr>
        <p:txBody>
          <a:bodyPr wrap="square" rtlCol="0">
            <a:spAutoFit/>
          </a:bodyPr>
          <a:lstStyle/>
          <a:p>
            <a:r>
              <a:rPr lang="en-US" dirty="0" smtClean="0"/>
              <a:t>26-</a:t>
            </a:r>
            <a:r>
              <a:rPr lang="uk-UA" dirty="0" smtClean="0"/>
              <a:t>27</a:t>
            </a:r>
            <a:endParaRPr lang="ru-RU" dirty="0"/>
          </a:p>
        </p:txBody>
      </p:sp>
      <p:sp>
        <p:nvSpPr>
          <p:cNvPr id="51" name="Прямоугольник 38"/>
          <p:cNvSpPr/>
          <p:nvPr/>
        </p:nvSpPr>
        <p:spPr>
          <a:xfrm>
            <a:off x="572267" y="2959256"/>
            <a:ext cx="5419408" cy="324921"/>
          </a:xfrm>
          <a:prstGeom prst="rect">
            <a:avLst/>
          </a:prstGeom>
          <a:solidFill>
            <a:srgbClr val="FEE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882949" y="2959257"/>
            <a:ext cx="5092083" cy="369332"/>
          </a:xfrm>
          <a:prstGeom prst="rect">
            <a:avLst/>
          </a:prstGeom>
          <a:noFill/>
        </p:spPr>
        <p:txBody>
          <a:bodyPr wrap="square" rtlCol="0">
            <a:spAutoFit/>
          </a:bodyPr>
          <a:lstStyle/>
          <a:p>
            <a:r>
              <a:rPr lang="en-US" dirty="0" smtClean="0"/>
              <a:t>HE short cycle</a:t>
            </a:r>
            <a:r>
              <a:rPr lang="uk-UA" dirty="0" smtClean="0"/>
              <a:t>- </a:t>
            </a:r>
            <a:r>
              <a:rPr lang="en-US" dirty="0" smtClean="0"/>
              <a:t>Junior bachelor</a:t>
            </a:r>
            <a:endParaRPr lang="en-US" dirty="0"/>
          </a:p>
        </p:txBody>
      </p:sp>
    </p:spTree>
    <p:extLst>
      <p:ext uri="{BB962C8B-B14F-4D97-AF65-F5344CB8AC3E}">
        <p14:creationId xmlns:p14="http://schemas.microsoft.com/office/powerpoint/2010/main" val="388787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NQF levels (Law On Education, 2017)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398805"/>
              </p:ext>
            </p:extLst>
          </p:nvPr>
        </p:nvGraphicFramePr>
        <p:xfrm>
          <a:off x="179512" y="908720"/>
          <a:ext cx="8712968" cy="5486400"/>
        </p:xfrm>
        <a:graphic>
          <a:graphicData uri="http://schemas.openxmlformats.org/drawingml/2006/table">
            <a:tbl>
              <a:tblPr firstRow="1" bandRow="1">
                <a:tableStyleId>{93296810-A885-4BE3-A3E7-6D5BEEA58F35}</a:tableStyleId>
              </a:tblPr>
              <a:tblGrid>
                <a:gridCol w="936104"/>
                <a:gridCol w="3085496"/>
                <a:gridCol w="4691368"/>
              </a:tblGrid>
              <a:tr h="370840">
                <a:tc>
                  <a:txBody>
                    <a:bodyPr/>
                    <a:lstStyle/>
                    <a:p>
                      <a:r>
                        <a:rPr lang="en-US" sz="2400" dirty="0" smtClean="0"/>
                        <a:t>Level</a:t>
                      </a:r>
                      <a:endParaRPr lang="en-US" sz="2400" dirty="0"/>
                    </a:p>
                  </a:txBody>
                  <a:tcPr/>
                </a:tc>
                <a:tc>
                  <a:txBody>
                    <a:bodyPr/>
                    <a:lstStyle/>
                    <a:p>
                      <a:r>
                        <a:rPr lang="en-US" sz="2400" dirty="0" smtClean="0"/>
                        <a:t>Qualification </a:t>
                      </a:r>
                      <a:endParaRPr lang="en-US" sz="2400" dirty="0"/>
                    </a:p>
                  </a:txBody>
                  <a:tcPr/>
                </a:tc>
                <a:tc>
                  <a:txBody>
                    <a:bodyPr/>
                    <a:lstStyle/>
                    <a:p>
                      <a:r>
                        <a:rPr lang="en-US" sz="2400" dirty="0" smtClean="0"/>
                        <a:t>Educational level</a:t>
                      </a:r>
                      <a:endParaRPr lang="en-US" sz="2400" dirty="0"/>
                    </a:p>
                  </a:txBody>
                  <a:tcPr/>
                </a:tc>
              </a:tr>
              <a:tr h="370840">
                <a:tc>
                  <a:txBody>
                    <a:bodyPr/>
                    <a:lstStyle/>
                    <a:p>
                      <a:pPr algn="ctr"/>
                      <a:r>
                        <a:rPr lang="en-US" sz="2400" dirty="0" smtClean="0"/>
                        <a:t>10</a:t>
                      </a:r>
                      <a:endParaRPr lang="en-US" sz="2400" dirty="0"/>
                    </a:p>
                  </a:txBody>
                  <a:tcPr/>
                </a:tc>
                <a:tc>
                  <a:txBody>
                    <a:bodyPr/>
                    <a:lstStyle/>
                    <a:p>
                      <a:r>
                        <a:rPr lang="en-US" sz="2400" dirty="0" smtClean="0"/>
                        <a:t>Doctor of Science</a:t>
                      </a:r>
                      <a:endParaRPr lang="en-US" sz="2400" dirty="0"/>
                    </a:p>
                  </a:txBody>
                  <a:tcPr/>
                </a:tc>
                <a:tc>
                  <a:txBody>
                    <a:bodyPr/>
                    <a:lstStyle/>
                    <a:p>
                      <a:r>
                        <a:rPr lang="en-US" sz="2400" dirty="0" smtClean="0"/>
                        <a:t>PhD</a:t>
                      </a:r>
                      <a:endParaRPr lang="en-US" sz="2400" dirty="0"/>
                    </a:p>
                  </a:txBody>
                  <a:tcPr/>
                </a:tc>
              </a:tr>
              <a:tr h="370840">
                <a:tc>
                  <a:txBody>
                    <a:bodyPr/>
                    <a:lstStyle/>
                    <a:p>
                      <a:pPr algn="ctr"/>
                      <a:r>
                        <a:rPr lang="en-US" sz="2400" dirty="0" smtClean="0"/>
                        <a:t>9</a:t>
                      </a:r>
                      <a:endParaRPr lang="en-US" sz="2400" dirty="0"/>
                    </a:p>
                  </a:txBody>
                  <a:tcPr/>
                </a:tc>
                <a:tc>
                  <a:txBody>
                    <a:bodyPr/>
                    <a:lstStyle/>
                    <a:p>
                      <a:r>
                        <a:rPr lang="en-US" sz="2400" dirty="0" smtClean="0"/>
                        <a:t>PhD</a:t>
                      </a:r>
                      <a:endParaRPr lang="en-US" sz="2400" dirty="0"/>
                    </a:p>
                  </a:txBody>
                  <a:tcPr/>
                </a:tc>
                <a:tc>
                  <a:txBody>
                    <a:bodyPr/>
                    <a:lstStyle/>
                    <a:p>
                      <a:r>
                        <a:rPr lang="en-US" sz="2400" dirty="0" smtClean="0"/>
                        <a:t>PhD</a:t>
                      </a:r>
                      <a:endParaRPr lang="en-US" sz="2400" dirty="0"/>
                    </a:p>
                  </a:txBody>
                  <a:tcPr/>
                </a:tc>
              </a:tr>
              <a:tr h="370840">
                <a:tc>
                  <a:txBody>
                    <a:bodyPr/>
                    <a:lstStyle/>
                    <a:p>
                      <a:pPr algn="ctr"/>
                      <a:r>
                        <a:rPr lang="en-US" sz="2400" dirty="0" smtClean="0"/>
                        <a:t>8</a:t>
                      </a:r>
                      <a:endParaRPr lang="en-US" sz="2400" dirty="0"/>
                    </a:p>
                  </a:txBody>
                  <a:tcPr/>
                </a:tc>
                <a:tc>
                  <a:txBody>
                    <a:bodyPr/>
                    <a:lstStyle/>
                    <a:p>
                      <a:r>
                        <a:rPr lang="en-US" sz="2400" dirty="0" smtClean="0"/>
                        <a:t>Master</a:t>
                      </a:r>
                      <a:endParaRPr lang="en-US" sz="2400" dirty="0"/>
                    </a:p>
                  </a:txBody>
                  <a:tcPr/>
                </a:tc>
                <a:tc>
                  <a:txBody>
                    <a:bodyPr/>
                    <a:lstStyle/>
                    <a:p>
                      <a:r>
                        <a:rPr lang="en-US" sz="2400" dirty="0" smtClean="0"/>
                        <a:t>Master</a:t>
                      </a:r>
                      <a:endParaRPr lang="en-US" sz="2400" dirty="0"/>
                    </a:p>
                  </a:txBody>
                  <a:tcPr/>
                </a:tc>
              </a:tr>
              <a:tr h="370840">
                <a:tc>
                  <a:txBody>
                    <a:bodyPr/>
                    <a:lstStyle/>
                    <a:p>
                      <a:pPr algn="ctr"/>
                      <a:r>
                        <a:rPr lang="en-US" sz="2400" dirty="0" smtClean="0"/>
                        <a:t>7</a:t>
                      </a:r>
                      <a:endParaRPr lang="en-US" sz="2400" dirty="0"/>
                    </a:p>
                  </a:txBody>
                  <a:tcPr/>
                </a:tc>
                <a:tc>
                  <a:txBody>
                    <a:bodyPr/>
                    <a:lstStyle/>
                    <a:p>
                      <a:r>
                        <a:rPr lang="en-US" sz="2400" dirty="0" smtClean="0"/>
                        <a:t>Bachelor </a:t>
                      </a:r>
                      <a:endParaRPr lang="en-US" sz="2400" dirty="0"/>
                    </a:p>
                  </a:txBody>
                  <a:tcPr/>
                </a:tc>
                <a:tc>
                  <a:txBody>
                    <a:bodyPr/>
                    <a:lstStyle/>
                    <a:p>
                      <a:r>
                        <a:rPr lang="en-US" sz="2400" dirty="0" smtClean="0"/>
                        <a:t>Bachelor </a:t>
                      </a:r>
                      <a:endParaRPr lang="en-US" sz="2400" dirty="0"/>
                    </a:p>
                  </a:txBody>
                  <a:tcPr/>
                </a:tc>
              </a:tr>
              <a:tr h="370840">
                <a:tc>
                  <a:txBody>
                    <a:bodyPr/>
                    <a:lstStyle/>
                    <a:p>
                      <a:pPr algn="ctr"/>
                      <a:r>
                        <a:rPr lang="en-US" sz="2400" dirty="0" smtClean="0"/>
                        <a:t>6</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Junior bachelor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Junior bachelor</a:t>
                      </a:r>
                    </a:p>
                  </a:txBody>
                  <a:tcPr/>
                </a:tc>
              </a:tr>
              <a:tr h="370840">
                <a:tc>
                  <a:txBody>
                    <a:bodyPr/>
                    <a:lstStyle/>
                    <a:p>
                      <a:pPr algn="ctr"/>
                      <a:r>
                        <a:rPr lang="en-US" sz="2400" dirty="0" smtClean="0"/>
                        <a:t>5</a:t>
                      </a:r>
                      <a:endParaRPr lang="en-US" sz="2400" dirty="0"/>
                    </a:p>
                  </a:txBody>
                  <a:tcPr/>
                </a:tc>
                <a:tc>
                  <a:txBody>
                    <a:bodyPr/>
                    <a:lstStyle/>
                    <a:p>
                      <a:r>
                        <a:rPr lang="en-US" sz="2400" dirty="0" smtClean="0"/>
                        <a:t>Junior specialist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Upper secondary</a:t>
                      </a:r>
                    </a:p>
                  </a:txBody>
                  <a:tcPr/>
                </a:tc>
              </a:tr>
              <a:tr h="370840">
                <a:tc>
                  <a:txBody>
                    <a:bodyPr/>
                    <a:lstStyle/>
                    <a:p>
                      <a:pPr algn="ctr"/>
                      <a:r>
                        <a:rPr lang="en-US" sz="2400" dirty="0" smtClean="0"/>
                        <a:t>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3</a:t>
                      </a:r>
                      <a:r>
                        <a:rPr lang="en-US" sz="2400" baseline="30000" dirty="0" smtClean="0"/>
                        <a:t>rd</a:t>
                      </a:r>
                      <a:r>
                        <a:rPr lang="en-US" sz="2400" baseline="0" dirty="0" smtClean="0"/>
                        <a:t> </a:t>
                      </a:r>
                      <a:r>
                        <a:rPr lang="en-US" sz="2400" dirty="0" smtClean="0"/>
                        <a:t> level of VET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Upper secondary</a:t>
                      </a:r>
                    </a:p>
                  </a:txBody>
                  <a:tcPr/>
                </a:tc>
              </a:tr>
              <a:tr h="370840">
                <a:tc>
                  <a:txBody>
                    <a:bodyPr/>
                    <a:lstStyle/>
                    <a:p>
                      <a:pPr algn="ctr"/>
                      <a:r>
                        <a:rPr lang="en-US" sz="2400" dirty="0" smtClean="0"/>
                        <a:t>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2</a:t>
                      </a:r>
                      <a:r>
                        <a:rPr lang="en-US" sz="2400" baseline="30000" dirty="0" smtClean="0"/>
                        <a:t>nd</a:t>
                      </a:r>
                      <a:r>
                        <a:rPr lang="en-US" sz="2400" baseline="0" dirty="0" smtClean="0"/>
                        <a:t> </a:t>
                      </a:r>
                      <a:r>
                        <a:rPr lang="en-US" sz="2400" dirty="0" smtClean="0"/>
                        <a:t> level of VET</a:t>
                      </a:r>
                      <a:endParaRPr lang="en-US" sz="2400" dirty="0"/>
                    </a:p>
                  </a:txBody>
                  <a:tcPr/>
                </a:tc>
                <a:tc>
                  <a:txBody>
                    <a:bodyPr/>
                    <a:lstStyle/>
                    <a:p>
                      <a:r>
                        <a:rPr lang="en-US" sz="2400" dirty="0" smtClean="0"/>
                        <a:t>Upper secondary</a:t>
                      </a:r>
                      <a:endParaRPr lang="en-US" sz="2400" dirty="0"/>
                    </a:p>
                  </a:txBody>
                  <a:tcPr/>
                </a:tc>
              </a:tr>
              <a:tr h="370840">
                <a:tc>
                  <a:txBody>
                    <a:bodyPr/>
                    <a:lstStyle/>
                    <a:p>
                      <a:pPr algn="ctr"/>
                      <a:r>
                        <a:rPr lang="en-US" sz="2400" dirty="0" smtClean="0"/>
                        <a:t>2</a:t>
                      </a:r>
                      <a:endParaRPr lang="en-US" sz="2400" dirty="0"/>
                    </a:p>
                  </a:txBody>
                  <a:tcPr/>
                </a:tc>
                <a:tc>
                  <a:txBody>
                    <a:bodyPr/>
                    <a:lstStyle/>
                    <a:p>
                      <a:r>
                        <a:rPr lang="en-US" sz="2400" dirty="0" smtClean="0"/>
                        <a:t>1</a:t>
                      </a:r>
                      <a:r>
                        <a:rPr lang="en-US" sz="2400" baseline="30000" dirty="0" smtClean="0"/>
                        <a:t>st</a:t>
                      </a:r>
                      <a:r>
                        <a:rPr lang="en-US" sz="2400" dirty="0" smtClean="0"/>
                        <a:t> level of VET</a:t>
                      </a:r>
                      <a:endParaRPr lang="en-US" sz="2400" dirty="0"/>
                    </a:p>
                  </a:txBody>
                  <a:tcPr/>
                </a:tc>
                <a:tc>
                  <a:txBody>
                    <a:bodyPr/>
                    <a:lstStyle/>
                    <a:p>
                      <a:r>
                        <a:rPr lang="en-US" sz="2400" dirty="0" smtClean="0"/>
                        <a:t>Low Secondary</a:t>
                      </a:r>
                      <a:endParaRPr lang="en-US" sz="2400" dirty="0"/>
                    </a:p>
                  </a:txBody>
                  <a:tcPr/>
                </a:tc>
              </a:tr>
              <a:tr h="370840">
                <a:tc>
                  <a:txBody>
                    <a:bodyPr/>
                    <a:lstStyle/>
                    <a:p>
                      <a:pPr algn="ctr"/>
                      <a:r>
                        <a:rPr lang="en-US" sz="2400" dirty="0" smtClean="0"/>
                        <a:t>1</a:t>
                      </a:r>
                      <a:endParaRPr lang="en-US" sz="2400" dirty="0"/>
                    </a:p>
                  </a:txBody>
                  <a:tcPr/>
                </a:tc>
                <a:tc>
                  <a:txBody>
                    <a:bodyPr/>
                    <a:lstStyle/>
                    <a:p>
                      <a:endParaRPr lang="en-US" sz="2400"/>
                    </a:p>
                  </a:txBody>
                  <a:tcPr/>
                </a:tc>
                <a:tc>
                  <a:txBody>
                    <a:bodyPr/>
                    <a:lstStyle/>
                    <a:p>
                      <a:r>
                        <a:rPr lang="en-US" sz="2400" dirty="0" smtClean="0"/>
                        <a:t>Primary </a:t>
                      </a:r>
                      <a:endParaRPr lang="en-US" sz="2400" dirty="0"/>
                    </a:p>
                  </a:txBody>
                  <a:tcPr/>
                </a:tc>
              </a:tr>
              <a:tr h="370840">
                <a:tc>
                  <a:txBody>
                    <a:bodyPr/>
                    <a:lstStyle/>
                    <a:p>
                      <a:pPr algn="ctr"/>
                      <a:r>
                        <a:rPr lang="en-US" sz="2400" dirty="0" smtClean="0"/>
                        <a:t>0</a:t>
                      </a:r>
                      <a:endParaRPr lang="en-US" sz="2400" dirty="0"/>
                    </a:p>
                  </a:txBody>
                  <a:tcPr/>
                </a:tc>
                <a:tc>
                  <a:txBody>
                    <a:bodyPr/>
                    <a:lstStyle/>
                    <a:p>
                      <a:endParaRPr lang="en-US" sz="2400" dirty="0"/>
                    </a:p>
                  </a:txBody>
                  <a:tcPr/>
                </a:tc>
                <a:tc>
                  <a:txBody>
                    <a:bodyPr/>
                    <a:lstStyle/>
                    <a:p>
                      <a:r>
                        <a:rPr lang="en-US" sz="2400" dirty="0" smtClean="0"/>
                        <a:t>Pre-school</a:t>
                      </a:r>
                      <a:endParaRPr lang="en-US" sz="2400" dirty="0"/>
                    </a:p>
                  </a:txBody>
                  <a:tcPr/>
                </a:tc>
              </a:tr>
            </a:tbl>
          </a:graphicData>
        </a:graphic>
      </p:graphicFrame>
    </p:spTree>
    <p:extLst>
      <p:ext uri="{BB962C8B-B14F-4D97-AF65-F5344CB8AC3E}">
        <p14:creationId xmlns:p14="http://schemas.microsoft.com/office/powerpoint/2010/main" val="391851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NQF levels (Law On Education, 2017)</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37313901"/>
              </p:ext>
            </p:extLst>
          </p:nvPr>
        </p:nvGraphicFramePr>
        <p:xfrm>
          <a:off x="179512" y="908720"/>
          <a:ext cx="8496944" cy="5577840"/>
        </p:xfrm>
        <a:graphic>
          <a:graphicData uri="http://schemas.openxmlformats.org/drawingml/2006/table">
            <a:tbl>
              <a:tblPr firstRow="1" bandRow="1">
                <a:tableStyleId>{93296810-A885-4BE3-A3E7-6D5BEEA58F35}</a:tableStyleId>
              </a:tblPr>
              <a:tblGrid>
                <a:gridCol w="864096"/>
                <a:gridCol w="7632848"/>
              </a:tblGrid>
              <a:tr h="370840">
                <a:tc>
                  <a:txBody>
                    <a:bodyPr/>
                    <a:lstStyle/>
                    <a:p>
                      <a:r>
                        <a:rPr lang="en-US" sz="2400" dirty="0" smtClean="0"/>
                        <a:t>Level</a:t>
                      </a:r>
                      <a:endParaRPr lang="en-US" sz="2400" dirty="0"/>
                    </a:p>
                  </a:txBody>
                  <a:tcPr/>
                </a:tc>
                <a:tc>
                  <a:txBody>
                    <a:bodyPr/>
                    <a:lstStyle/>
                    <a:p>
                      <a:r>
                        <a:rPr lang="en-US" sz="2400" dirty="0" smtClean="0"/>
                        <a:t>Qualification </a:t>
                      </a:r>
                      <a:endParaRPr lang="en-US" sz="2400" dirty="0"/>
                    </a:p>
                  </a:txBody>
                  <a:tcPr/>
                </a:tc>
              </a:tr>
              <a:tr h="370840">
                <a:tc>
                  <a:txBody>
                    <a:bodyPr/>
                    <a:lstStyle/>
                    <a:p>
                      <a:pPr algn="ctr"/>
                      <a:r>
                        <a:rPr lang="en-US" sz="2400" dirty="0" smtClean="0"/>
                        <a:t>6</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ability of an individual to solve typical specific problems in a certain field of professional activity or in the process of education, which involves application of principles and methods of respective sciences and is characterized by some uncertainty of conditions, bear  responsibility for results of one’s activity and control other persons in certain situations</a:t>
                      </a:r>
                      <a:endParaRPr lang="en-US" sz="2400" dirty="0" smtClean="0"/>
                    </a:p>
                  </a:txBody>
                  <a:tcPr/>
                </a:tc>
              </a:tr>
              <a:tr h="370840">
                <a:tc>
                  <a:txBody>
                    <a:bodyPr/>
                    <a:lstStyle/>
                    <a:p>
                      <a:pPr algn="ctr"/>
                      <a:r>
                        <a:rPr lang="en-US" sz="2400" dirty="0" smtClean="0"/>
                        <a:t>5</a:t>
                      </a:r>
                      <a:endParaRPr lang="en-US" sz="2400" dirty="0"/>
                    </a:p>
                  </a:txBody>
                  <a:tcPr/>
                </a:tc>
                <a:tc>
                  <a:txBody>
                    <a:bodyPr/>
                    <a:lstStyle/>
                    <a:p>
                      <a:r>
                        <a:rPr lang="en-GB" sz="1800" kern="1200" dirty="0" smtClean="0">
                          <a:solidFill>
                            <a:schemeClr val="dk1"/>
                          </a:solidFill>
                          <a:effectLst/>
                          <a:latin typeface="+mn-lt"/>
                          <a:ea typeface="+mn-ea"/>
                          <a:cs typeface="+mn-cs"/>
                        </a:rPr>
                        <a:t>ability of an individual to independently fulfil complex specific labour or study assignments in a certain field of professional activity or in the process of education, bear responsibility for results of one’s activity and control other persons in certain situations</a:t>
                      </a:r>
                      <a:endParaRPr lang="en-US" sz="2400" dirty="0"/>
                    </a:p>
                  </a:txBody>
                  <a:tcPr/>
                </a:tc>
              </a:tr>
              <a:tr h="370840">
                <a:tc>
                  <a:txBody>
                    <a:bodyPr/>
                    <a:lstStyle/>
                    <a:p>
                      <a:pPr algn="ctr"/>
                      <a:r>
                        <a:rPr lang="en-US" sz="2400" dirty="0" smtClean="0"/>
                        <a:t>4</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ability of an individual to independently fulfil complex specific labour or study assignments in a certain field of professional activity or in the process of education, in particular, in non-standard situations</a:t>
                      </a:r>
                      <a:endParaRPr lang="en-US" sz="2400" dirty="0" smtClean="0"/>
                    </a:p>
                  </a:txBody>
                  <a:tcPr/>
                </a:tc>
              </a:tr>
              <a:tr h="370840">
                <a:tc>
                  <a:txBody>
                    <a:bodyPr/>
                    <a:lstStyle/>
                    <a:p>
                      <a:pPr algn="ctr"/>
                      <a:r>
                        <a:rPr lang="en-US" sz="2400" dirty="0" smtClean="0"/>
                        <a:t>3</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ability of an individual to fulfil labour or study assignments of medium complexity by predefined algorithms and established time and quality standards</a:t>
                      </a:r>
                      <a:endParaRPr lang="en-US" sz="2400" dirty="0"/>
                    </a:p>
                  </a:txBody>
                  <a:tcPr/>
                </a:tc>
              </a:tr>
              <a:tr h="370840">
                <a:tc>
                  <a:txBody>
                    <a:bodyPr/>
                    <a:lstStyle/>
                    <a:p>
                      <a:pPr algn="ctr"/>
                      <a:r>
                        <a:rPr lang="en-US" sz="2400" dirty="0" smtClean="0"/>
                        <a:t>2</a:t>
                      </a:r>
                      <a:endParaRPr lang="en-US" sz="2400" dirty="0"/>
                    </a:p>
                  </a:txBody>
                  <a:tcPr/>
                </a:tc>
                <a:tc>
                  <a:txBody>
                    <a:bodyPr/>
                    <a:lstStyle/>
                    <a:p>
                      <a:r>
                        <a:rPr lang="en-GB" sz="1800" kern="1200" dirty="0" smtClean="0">
                          <a:solidFill>
                            <a:schemeClr val="dk1"/>
                          </a:solidFill>
                          <a:effectLst/>
                          <a:latin typeface="+mn-lt"/>
                          <a:ea typeface="+mn-ea"/>
                          <a:cs typeface="+mn-cs"/>
                        </a:rPr>
                        <a:t>ability of an individual to fulfil typical ordinary assignments in a typical situation in a strictly defined, structured sphere of work or study, perform assignments under immediate supervision with elements of independence</a:t>
                      </a:r>
                      <a:endParaRPr lang="en-US" sz="2400" dirty="0"/>
                    </a:p>
                  </a:txBody>
                  <a:tcPr/>
                </a:tc>
              </a:tr>
            </a:tbl>
          </a:graphicData>
        </a:graphic>
      </p:graphicFrame>
    </p:spTree>
    <p:extLst>
      <p:ext uri="{BB962C8B-B14F-4D97-AF65-F5344CB8AC3E}">
        <p14:creationId xmlns:p14="http://schemas.microsoft.com/office/powerpoint/2010/main" val="234917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 vs. JB - Differences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2035253"/>
              </p:ext>
            </p:extLst>
          </p:nvPr>
        </p:nvGraphicFramePr>
        <p:xfrm>
          <a:off x="457200" y="1600200"/>
          <a:ext cx="8229600" cy="3505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Junior specialist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Junior bachelor</a:t>
                      </a:r>
                    </a:p>
                  </a:txBody>
                  <a:tcPr/>
                </a:tc>
              </a:tr>
              <a:tr h="370840">
                <a:tc>
                  <a:txBody>
                    <a:bodyPr/>
                    <a:lstStyle/>
                    <a:p>
                      <a:r>
                        <a:rPr lang="en-US" dirty="0" smtClean="0"/>
                        <a:t>Secondary school</a:t>
                      </a:r>
                      <a:r>
                        <a:rPr lang="en-US" baseline="0" dirty="0" smtClean="0"/>
                        <a:t> academic qualifications</a:t>
                      </a:r>
                      <a:endParaRPr lang="en-US" dirty="0"/>
                    </a:p>
                  </a:txBody>
                  <a:tcPr/>
                </a:tc>
                <a:tc>
                  <a:txBody>
                    <a:bodyPr/>
                    <a:lstStyle/>
                    <a:p>
                      <a:r>
                        <a:rPr lang="en-US" dirty="0" smtClean="0"/>
                        <a:t>Partial academic qualifications of HE</a:t>
                      </a:r>
                      <a:endParaRPr lang="en-US" dirty="0"/>
                    </a:p>
                  </a:txBody>
                  <a:tcPr/>
                </a:tc>
              </a:tr>
              <a:tr h="370840">
                <a:tc>
                  <a:txBody>
                    <a:bodyPr/>
                    <a:lstStyle/>
                    <a:p>
                      <a:r>
                        <a:rPr lang="en-GB" sz="1800" kern="1200" dirty="0" smtClean="0">
                          <a:solidFill>
                            <a:schemeClr val="dk1"/>
                          </a:solidFill>
                          <a:effectLst/>
                          <a:latin typeface="+mn-lt"/>
                          <a:ea typeface="+mn-ea"/>
                          <a:cs typeface="+mn-cs"/>
                        </a:rPr>
                        <a:t>Independently fulfil complex specific labour </a:t>
                      </a:r>
                      <a:endParaRPr lang="en-US" dirty="0"/>
                    </a:p>
                  </a:txBody>
                  <a:tcPr/>
                </a:tc>
                <a:tc>
                  <a:txBody>
                    <a:bodyPr/>
                    <a:lstStyle/>
                    <a:p>
                      <a:r>
                        <a:rPr lang="en-GB" sz="1800" kern="1200" dirty="0" smtClean="0">
                          <a:solidFill>
                            <a:schemeClr val="dk1"/>
                          </a:solidFill>
                          <a:effectLst/>
                          <a:latin typeface="+mn-lt"/>
                          <a:ea typeface="+mn-ea"/>
                          <a:cs typeface="+mn-cs"/>
                        </a:rPr>
                        <a:t>Anticipate application of principles and methods of respective sciences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Certain field of professional activity</a:t>
                      </a:r>
                      <a:endParaRPr lang="en-US" dirty="0"/>
                    </a:p>
                  </a:txBody>
                  <a:tcPr/>
                </a:tc>
                <a:tc>
                  <a:txBody>
                    <a:bodyPr/>
                    <a:lstStyle/>
                    <a:p>
                      <a:r>
                        <a:rPr lang="en-GB" sz="1800" kern="1200" dirty="0" smtClean="0">
                          <a:solidFill>
                            <a:schemeClr val="dk1"/>
                          </a:solidFill>
                          <a:effectLst/>
                          <a:latin typeface="+mn-lt"/>
                          <a:ea typeface="+mn-ea"/>
                          <a:cs typeface="+mn-cs"/>
                        </a:rPr>
                        <a:t>Field of work characterized by some uncertainty of conditions</a:t>
                      </a:r>
                      <a:endParaRPr lang="en-US" dirty="0"/>
                    </a:p>
                  </a:txBody>
                  <a:tcPr/>
                </a:tc>
              </a:tr>
              <a:tr h="370840">
                <a:tc gridSpan="2">
                  <a:txBody>
                    <a:bodyPr/>
                    <a:lstStyle/>
                    <a:p>
                      <a:pPr algn="ctr"/>
                      <a:r>
                        <a:rPr lang="en-US" b="1" dirty="0" smtClean="0"/>
                        <a:t>EXAMPLES </a:t>
                      </a:r>
                      <a:endParaRPr lang="en-US" b="1" dirty="0"/>
                    </a:p>
                  </a:txBody>
                  <a:tcPr/>
                </a:tc>
                <a:tc hMerge="1">
                  <a:txBody>
                    <a:bodyPr/>
                    <a:lstStyle/>
                    <a:p>
                      <a:endParaRPr lang="en-US" dirty="0"/>
                    </a:p>
                  </a:txBody>
                  <a:tcPr/>
                </a:tc>
              </a:tr>
              <a:tr h="370840">
                <a:tc>
                  <a:txBody>
                    <a:bodyPr/>
                    <a:lstStyle/>
                    <a:p>
                      <a:r>
                        <a:rPr lang="en-US" dirty="0" smtClean="0"/>
                        <a:t>Administrator of</a:t>
                      </a:r>
                      <a:r>
                        <a:rPr lang="en-US" baseline="0" dirty="0" smtClean="0"/>
                        <a:t> information system</a:t>
                      </a:r>
                      <a:endParaRPr lang="en-US" dirty="0"/>
                    </a:p>
                  </a:txBody>
                  <a:tcPr/>
                </a:tc>
                <a:tc>
                  <a:txBody>
                    <a:bodyPr/>
                    <a:lstStyle/>
                    <a:p>
                      <a:r>
                        <a:rPr lang="en-US" dirty="0" smtClean="0"/>
                        <a:t>Software developer</a:t>
                      </a:r>
                      <a:endParaRPr lang="en-US" dirty="0"/>
                    </a:p>
                  </a:txBody>
                  <a:tcPr/>
                </a:tc>
              </a:tr>
              <a:tr h="370840">
                <a:tc>
                  <a:txBody>
                    <a:bodyPr/>
                    <a:lstStyle/>
                    <a:p>
                      <a:r>
                        <a:rPr lang="en-US" dirty="0" smtClean="0"/>
                        <a:t>Assistant of</a:t>
                      </a:r>
                      <a:r>
                        <a:rPr lang="en-US" baseline="0" dirty="0" smtClean="0"/>
                        <a:t> p</a:t>
                      </a:r>
                      <a:r>
                        <a:rPr lang="en-US" dirty="0" smtClean="0"/>
                        <a:t>re-school educator</a:t>
                      </a:r>
                      <a:endParaRPr lang="en-US" dirty="0"/>
                    </a:p>
                  </a:txBody>
                  <a:tcPr/>
                </a:tc>
                <a:tc>
                  <a:txBody>
                    <a:bodyPr/>
                    <a:lstStyle/>
                    <a:p>
                      <a:r>
                        <a:rPr lang="en-US" dirty="0" smtClean="0"/>
                        <a:t>Pre-school educator</a:t>
                      </a:r>
                      <a:endParaRPr lang="en-US" dirty="0"/>
                    </a:p>
                  </a:txBody>
                  <a:tcPr/>
                </a:tc>
              </a:tr>
              <a:tr h="370840">
                <a:tc>
                  <a:txBody>
                    <a:bodyPr/>
                    <a:lstStyle/>
                    <a:p>
                      <a:r>
                        <a:rPr lang="en-US" dirty="0" smtClean="0"/>
                        <a:t>Nurse </a:t>
                      </a:r>
                      <a:r>
                        <a:rPr lang="en-US" dirty="0" err="1" smtClean="0"/>
                        <a:t>theraupetic</a:t>
                      </a:r>
                      <a:r>
                        <a:rPr lang="en-US" dirty="0" smtClean="0"/>
                        <a:t> </a:t>
                      </a:r>
                      <a:endParaRPr lang="en-US" dirty="0"/>
                    </a:p>
                  </a:txBody>
                  <a:tcPr/>
                </a:tc>
                <a:tc>
                  <a:txBody>
                    <a:bodyPr/>
                    <a:lstStyle/>
                    <a:p>
                      <a:r>
                        <a:rPr lang="en-US" dirty="0" smtClean="0"/>
                        <a:t>Surgical nurse</a:t>
                      </a:r>
                      <a:endParaRPr lang="en-US" dirty="0"/>
                    </a:p>
                  </a:txBody>
                  <a:tcPr/>
                </a:tc>
              </a:tr>
            </a:tbl>
          </a:graphicData>
        </a:graphic>
      </p:graphicFrame>
    </p:spTree>
    <p:extLst>
      <p:ext uri="{BB962C8B-B14F-4D97-AF65-F5344CB8AC3E}">
        <p14:creationId xmlns:p14="http://schemas.microsoft.com/office/powerpoint/2010/main" val="388463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New role of JB in legal education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6063474"/>
              </p:ext>
            </p:extLst>
          </p:nvPr>
        </p:nvGraphicFramePr>
        <p:xfrm>
          <a:off x="179512" y="1397000"/>
          <a:ext cx="8784976" cy="3383280"/>
        </p:xfrm>
        <a:graphic>
          <a:graphicData uri="http://schemas.openxmlformats.org/drawingml/2006/table">
            <a:tbl>
              <a:tblPr firstRow="1" bandRow="1">
                <a:tableStyleId>{F5AB1C69-6EDB-4FF4-983F-18BD219EF322}</a:tableStyleId>
              </a:tblPr>
              <a:tblGrid>
                <a:gridCol w="4392488"/>
                <a:gridCol w="4392488"/>
              </a:tblGrid>
              <a:tr h="370840">
                <a:tc>
                  <a:txBody>
                    <a:bodyPr/>
                    <a:lstStyle/>
                    <a:p>
                      <a:pPr algn="ctr"/>
                      <a:r>
                        <a:rPr lang="en-US" sz="3200" dirty="0" smtClean="0"/>
                        <a:t>Current</a:t>
                      </a:r>
                      <a:endParaRPr lang="en-US" sz="3200" dirty="0"/>
                    </a:p>
                  </a:txBody>
                  <a:tcPr/>
                </a:tc>
                <a:tc>
                  <a:txBody>
                    <a:bodyPr/>
                    <a:lstStyle/>
                    <a:p>
                      <a:pPr algn="ctr"/>
                      <a:r>
                        <a:rPr lang="en-US" sz="3200" dirty="0" smtClean="0"/>
                        <a:t>Planned</a:t>
                      </a:r>
                      <a:endParaRPr lang="en-US" sz="3200" dirty="0"/>
                    </a:p>
                  </a:txBody>
                  <a:tcPr/>
                </a:tc>
              </a:tr>
              <a:tr h="370840">
                <a:tc>
                  <a:txBody>
                    <a:bodyPr/>
                    <a:lstStyle/>
                    <a:p>
                      <a:r>
                        <a:rPr lang="en-US" sz="3200" dirty="0" smtClean="0"/>
                        <a:t>Junior Specialist</a:t>
                      </a:r>
                      <a:r>
                        <a:rPr lang="en-US" sz="3200" dirty="0" smtClean="0"/>
                        <a:t> of Law</a:t>
                      </a:r>
                      <a:endParaRPr lang="en-US" sz="3200" dirty="0"/>
                    </a:p>
                  </a:txBody>
                  <a:tcPr/>
                </a:tc>
                <a:tc>
                  <a:txBody>
                    <a:bodyPr/>
                    <a:lstStyle/>
                    <a:p>
                      <a:endParaRPr lang="en-US"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Junior</a:t>
                      </a:r>
                      <a:r>
                        <a:rPr lang="en-US" sz="3200" baseline="0" dirty="0" smtClean="0"/>
                        <a:t> </a:t>
                      </a:r>
                      <a:r>
                        <a:rPr lang="en-US" sz="3200" dirty="0" smtClean="0"/>
                        <a:t>Bachelor of Law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Junior</a:t>
                      </a:r>
                      <a:r>
                        <a:rPr lang="en-US" sz="3200" baseline="0" dirty="0" smtClean="0"/>
                        <a:t> </a:t>
                      </a:r>
                      <a:r>
                        <a:rPr lang="en-US" sz="3200" dirty="0" smtClean="0"/>
                        <a:t>Bachelor of Humanities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Bachelor of Law</a:t>
                      </a:r>
                    </a:p>
                  </a:txBody>
                  <a:tcPr/>
                </a:tc>
                <a:tc rowSpan="2">
                  <a:txBody>
                    <a:bodyPr/>
                    <a:lstStyle/>
                    <a:p>
                      <a:pPr algn="ctr"/>
                      <a:endParaRPr lang="en-US" sz="3200" dirty="0" smtClean="0"/>
                    </a:p>
                    <a:p>
                      <a:pPr algn="ctr"/>
                      <a:r>
                        <a:rPr lang="en-US" sz="3200" dirty="0" smtClean="0"/>
                        <a:t>Master of Law</a:t>
                      </a:r>
                      <a:endParaRPr lang="en-US" sz="3200" dirty="0"/>
                    </a:p>
                  </a:txBody>
                  <a:tcPr/>
                </a:tc>
              </a:tr>
              <a:tr h="370840">
                <a:tc>
                  <a:txBody>
                    <a:bodyPr/>
                    <a:lstStyle/>
                    <a:p>
                      <a:r>
                        <a:rPr lang="en-US" sz="3200" dirty="0" smtClean="0"/>
                        <a:t>Master of law</a:t>
                      </a:r>
                      <a:endParaRPr lang="en-US" sz="320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5648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sz="3600" dirty="0" smtClean="0"/>
              <a:t>Thank you for attention!</a:t>
            </a:r>
            <a:endParaRPr lang="en-US" sz="3600" dirty="0"/>
          </a:p>
        </p:txBody>
      </p:sp>
    </p:spTree>
    <p:extLst>
      <p:ext uri="{BB962C8B-B14F-4D97-AF65-F5344CB8AC3E}">
        <p14:creationId xmlns:p14="http://schemas.microsoft.com/office/powerpoint/2010/main" val="75965657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519</Words>
  <Application>Microsoft Office PowerPoint</Application>
  <PresentationFormat>On-screen Show (4:3)</PresentationFormat>
  <Paragraphs>107</Paragraphs>
  <Slides>8</Slides>
  <Notes>1</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Couture</vt:lpstr>
      <vt:lpstr>Slipstream</vt:lpstr>
      <vt:lpstr>Level 5. Ukrainian story.</vt:lpstr>
      <vt:lpstr>History</vt:lpstr>
      <vt:lpstr>Modern structure of formal education</vt:lpstr>
      <vt:lpstr>NQF levels (Law On Education, 2017)</vt:lpstr>
      <vt:lpstr>NQF levels (Law On Education, 2017)</vt:lpstr>
      <vt:lpstr>JS vs. JB - Differences </vt:lpstr>
      <vt:lpstr>Example. New role of JB in legal education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5. Ukrainian story.</dc:title>
  <dc:creator>KVV</dc:creator>
  <cp:lastModifiedBy>KVV</cp:lastModifiedBy>
  <cp:revision>26</cp:revision>
  <dcterms:created xsi:type="dcterms:W3CDTF">2018-05-31T21:00:59Z</dcterms:created>
  <dcterms:modified xsi:type="dcterms:W3CDTF">2018-05-31T23:16:51Z</dcterms:modified>
</cp:coreProperties>
</file>