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4596B-D612-421D-BEC9-59D455B1E5E5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AD246-1352-4E8F-9BA5-49235A0B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0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8D39-FE5D-41C8-AA4D-14B47097F31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1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4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34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45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4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1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6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3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37A378-7A35-49BA-BBE6-B5629A6A12FF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2657C2-5BDB-457C-A67A-91209CECC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Уровень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Украинская история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Ковутец</a:t>
            </a:r>
            <a:r>
              <a:rPr lang="en-US" dirty="0" smtClean="0"/>
              <a:t>, </a:t>
            </a:r>
            <a:r>
              <a:rPr lang="ru-RU" dirty="0" smtClean="0"/>
              <a:t>Министерство Образования и Науки Украины</a:t>
            </a:r>
            <a:endParaRPr lang="en-US" dirty="0"/>
          </a:p>
        </p:txBody>
      </p:sp>
      <p:sp>
        <p:nvSpPr>
          <p:cNvPr id="4" name="AutoShape 2" descr="Image result for ÐÐÐÐ£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ÐÐÐÐ£ Ð»Ð¾Ð³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872208" cy="98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4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7344816" cy="352839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Советский Союз</a:t>
            </a:r>
            <a:r>
              <a:rPr lang="en-US" dirty="0"/>
              <a:t>. </a:t>
            </a:r>
            <a:r>
              <a:rPr lang="ru-RU" dirty="0"/>
              <a:t>Среднее специальное образование. Квалификация Младшего Специалиста (МС)</a:t>
            </a:r>
            <a:r>
              <a:rPr lang="en-US" dirty="0"/>
              <a:t>.</a:t>
            </a:r>
          </a:p>
          <a:p>
            <a:pPr lvl="1"/>
            <a:r>
              <a:rPr lang="ru-RU" dirty="0" smtClean="0"/>
              <a:t>Основано на </a:t>
            </a:r>
            <a:r>
              <a:rPr lang="ru-RU" dirty="0" smtClean="0"/>
              <a:t>неполном среднем образовании</a:t>
            </a:r>
            <a:r>
              <a:rPr lang="en-US" dirty="0" smtClean="0"/>
              <a:t>. </a:t>
            </a:r>
            <a:r>
              <a:rPr lang="ru-RU" dirty="0" smtClean="0"/>
              <a:t>Профессиональный тренинг </a:t>
            </a:r>
            <a:r>
              <a:rPr lang="en-US" dirty="0" smtClean="0"/>
              <a:t>+ </a:t>
            </a:r>
            <a:r>
              <a:rPr lang="ru-RU" dirty="0" smtClean="0"/>
              <a:t>Высшее среднее образование</a:t>
            </a:r>
            <a:r>
              <a:rPr lang="en-US" dirty="0" smtClean="0"/>
              <a:t>. </a:t>
            </a:r>
            <a:r>
              <a:rPr lang="ru-RU" dirty="0" smtClean="0"/>
              <a:t>Нет элементов ВО</a:t>
            </a:r>
            <a:endParaRPr lang="en-US" dirty="0" smtClean="0"/>
          </a:p>
          <a:p>
            <a:r>
              <a:rPr lang="ru-RU" dirty="0" smtClean="0"/>
              <a:t>Независимость Украины</a:t>
            </a:r>
            <a:r>
              <a:rPr lang="en-US" dirty="0" smtClean="0"/>
              <a:t>. </a:t>
            </a:r>
            <a:r>
              <a:rPr lang="en-US" dirty="0" smtClean="0"/>
              <a:t>1990-1994.</a:t>
            </a:r>
          </a:p>
          <a:p>
            <a:pPr lvl="1"/>
            <a:r>
              <a:rPr lang="ru-RU" dirty="0" smtClean="0"/>
              <a:t>Младший специалист как степень ВО</a:t>
            </a:r>
            <a:r>
              <a:rPr lang="en-US" dirty="0" smtClean="0"/>
              <a:t> (</a:t>
            </a:r>
            <a:r>
              <a:rPr lang="ru-RU" dirty="0" smtClean="0"/>
              <a:t>короткий цикл</a:t>
            </a:r>
            <a:r>
              <a:rPr lang="en-US" dirty="0" smtClean="0"/>
              <a:t>). </a:t>
            </a:r>
            <a:r>
              <a:rPr lang="ru-RU" dirty="0" smtClean="0"/>
              <a:t>Также основано на неполном среднем образовании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ru-RU" dirty="0" smtClean="0"/>
              <a:t>Независимая Украина. </a:t>
            </a:r>
            <a:r>
              <a:rPr lang="en-US" dirty="0" smtClean="0"/>
              <a:t>1995-2013</a:t>
            </a:r>
            <a:r>
              <a:rPr lang="en-US" dirty="0" smtClean="0"/>
              <a:t>.</a:t>
            </a:r>
          </a:p>
          <a:p>
            <a:pPr lvl="1"/>
            <a:r>
              <a:rPr lang="ru-RU" dirty="0" smtClean="0"/>
              <a:t>Трансформация колледжей (техникумов) в ВУЗы</a:t>
            </a:r>
            <a:endParaRPr lang="en-US" dirty="0" smtClean="0"/>
          </a:p>
          <a:p>
            <a:pPr lvl="1"/>
            <a:r>
              <a:rPr lang="ru-RU" dirty="0" smtClean="0"/>
              <a:t>Младший специалист как высшая ступень ПТО</a:t>
            </a:r>
            <a:endParaRPr lang="en-US" dirty="0" smtClean="0"/>
          </a:p>
          <a:p>
            <a:r>
              <a:rPr lang="ru-RU" dirty="0" smtClean="0"/>
              <a:t>Реформа Образования</a:t>
            </a:r>
            <a:r>
              <a:rPr lang="en-US" dirty="0" smtClean="0"/>
              <a:t>. </a:t>
            </a:r>
            <a:r>
              <a:rPr lang="en-US" dirty="0" smtClean="0"/>
              <a:t>2014-2018.</a:t>
            </a:r>
          </a:p>
          <a:p>
            <a:pPr lvl="1"/>
            <a:r>
              <a:rPr lang="ru-RU" dirty="0" smtClean="0"/>
              <a:t>Отделение младшего специалиста от младшего бакалавра</a:t>
            </a:r>
            <a:endParaRPr lang="en-US" dirty="0" smtClean="0"/>
          </a:p>
          <a:p>
            <a:pPr lvl="1"/>
            <a:r>
              <a:rPr lang="ru-RU" dirty="0" smtClean="0"/>
              <a:t>Переход Младшего Специалиста в ПОО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4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8"/>
          <p:cNvGrpSpPr/>
          <p:nvPr/>
        </p:nvGrpSpPr>
        <p:grpSpPr>
          <a:xfrm>
            <a:off x="571472" y="2529954"/>
            <a:ext cx="8143932" cy="756170"/>
            <a:chOff x="571472" y="2529954"/>
            <a:chExt cx="8143932" cy="75617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71472" y="2571744"/>
              <a:ext cx="8143932" cy="7143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6767" y="2529954"/>
              <a:ext cx="5429288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Бакалавр</a:t>
              </a:r>
              <a:endParaRPr lang="ru-RU" sz="28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Современная структура формального образования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5720" y="5570552"/>
            <a:ext cx="285752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282" y="57150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5720" y="4572008"/>
            <a:ext cx="285752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5720" y="3929066"/>
            <a:ext cx="285752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5720" y="3286124"/>
            <a:ext cx="285752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5720" y="2071678"/>
            <a:ext cx="285752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5720" y="2570156"/>
            <a:ext cx="285752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5720" y="1500174"/>
            <a:ext cx="285752" cy="15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7"/>
          <p:cNvGrpSpPr/>
          <p:nvPr/>
        </p:nvGrpSpPr>
        <p:grpSpPr>
          <a:xfrm>
            <a:off x="571441" y="5570552"/>
            <a:ext cx="8143964" cy="706196"/>
            <a:chOff x="396573" y="5583713"/>
            <a:chExt cx="8034913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96573" y="5583713"/>
              <a:ext cx="8034913" cy="1000132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4347" y="5643578"/>
              <a:ext cx="2642475" cy="915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/>
                <a:t>Дошкольное</a:t>
              </a:r>
              <a:endParaRPr lang="ru-RU" sz="3600" dirty="0"/>
            </a:p>
          </p:txBody>
        </p:sp>
      </p:grpSp>
      <p:grpSp>
        <p:nvGrpSpPr>
          <p:cNvPr id="5" name="Группа 28"/>
          <p:cNvGrpSpPr/>
          <p:nvPr/>
        </p:nvGrpSpPr>
        <p:grpSpPr>
          <a:xfrm>
            <a:off x="604532" y="4584921"/>
            <a:ext cx="8143932" cy="1000132"/>
            <a:chOff x="571472" y="4572008"/>
            <a:chExt cx="8143932" cy="100013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1472" y="4572008"/>
              <a:ext cx="8143932" cy="10001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5955" y="4738546"/>
              <a:ext cx="2286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Начальное </a:t>
              </a:r>
              <a:endParaRPr lang="ru-RU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42844" y="4643446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71472" y="3929065"/>
            <a:ext cx="814393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14348" y="3929065"/>
            <a:ext cx="30003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Среднее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42844" y="4000504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1472" y="3286124"/>
            <a:ext cx="3000396" cy="64294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5" name="TextBox 34"/>
          <p:cNvSpPr txBox="1"/>
          <p:nvPr/>
        </p:nvSpPr>
        <p:spPr>
          <a:xfrm>
            <a:off x="707854" y="3214686"/>
            <a:ext cx="272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Предвысшее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академический профиль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42844" y="3286124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71868" y="3286124"/>
            <a:ext cx="2643206" cy="642942"/>
          </a:xfrm>
          <a:prstGeom prst="rect">
            <a:avLst/>
          </a:prstGeom>
          <a:solidFill>
            <a:srgbClr val="7B71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571868" y="3286124"/>
            <a:ext cx="2523061" cy="692497"/>
          </a:xfrm>
          <a:prstGeom prst="rect">
            <a:avLst/>
          </a:prstGeom>
          <a:solidFill>
            <a:srgbClr val="7B71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err="1" smtClean="0"/>
              <a:t>Предвысшее</a:t>
            </a:r>
            <a:r>
              <a:rPr lang="ru-RU" sz="1300" dirty="0" smtClean="0"/>
              <a:t> </a:t>
            </a:r>
            <a:r>
              <a:rPr lang="en-US" sz="1300" dirty="0" smtClean="0"/>
              <a:t>– </a:t>
            </a:r>
            <a:r>
              <a:rPr lang="ru-RU" sz="1300" dirty="0" smtClean="0"/>
              <a:t>профессионально-технический профиль (ПОО)</a:t>
            </a:r>
            <a:endParaRPr lang="ru-RU" sz="13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000760" y="3143248"/>
            <a:ext cx="2714644" cy="785818"/>
          </a:xfrm>
          <a:prstGeom prst="rect">
            <a:avLst/>
          </a:prstGeom>
          <a:solidFill>
            <a:srgbClr val="8551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072198" y="3071810"/>
            <a:ext cx="2523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Предвысшее</a:t>
            </a:r>
            <a:r>
              <a:rPr lang="ru-RU" sz="1600" dirty="0" smtClean="0"/>
              <a:t> </a:t>
            </a:r>
            <a:r>
              <a:rPr lang="en-US" sz="1600" dirty="0" smtClean="0"/>
              <a:t>– </a:t>
            </a:r>
            <a:r>
              <a:rPr lang="ru-RU" sz="1600" dirty="0" smtClean="0"/>
              <a:t>профессионально-технический профиль</a:t>
            </a:r>
            <a:r>
              <a:rPr lang="en-US" sz="1600" dirty="0" smtClean="0"/>
              <a:t> (</a:t>
            </a:r>
            <a:r>
              <a:rPr lang="ru-RU" sz="1600" dirty="0" smtClean="0"/>
              <a:t>МС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42844" y="2589925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21</a:t>
            </a:r>
            <a:endParaRPr lang="ru-RU" dirty="0"/>
          </a:p>
        </p:txBody>
      </p:sp>
      <p:grpSp>
        <p:nvGrpSpPr>
          <p:cNvPr id="6" name="Группа 41"/>
          <p:cNvGrpSpPr/>
          <p:nvPr/>
        </p:nvGrpSpPr>
        <p:grpSpPr>
          <a:xfrm>
            <a:off x="571472" y="2071678"/>
            <a:ext cx="8143932" cy="534576"/>
            <a:chOff x="571472" y="2571744"/>
            <a:chExt cx="8143932" cy="763680"/>
          </a:xfrm>
          <a:solidFill>
            <a:srgbClr val="F99245"/>
          </a:solidFill>
        </p:grpSpPr>
        <p:sp>
          <p:nvSpPr>
            <p:cNvPr id="45" name="Прямоугольник 44"/>
            <p:cNvSpPr/>
            <p:nvPr/>
          </p:nvSpPr>
          <p:spPr>
            <a:xfrm>
              <a:off x="571472" y="2571744"/>
              <a:ext cx="8143932" cy="7143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3976" y="2587967"/>
              <a:ext cx="5429288" cy="7474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Магистр</a:t>
              </a:r>
              <a:endParaRPr lang="ru-RU" sz="28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0" y="2137045"/>
            <a:ext cx="82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r>
              <a:rPr lang="en-US" dirty="0" smtClean="0"/>
              <a:t>2-2</a:t>
            </a:r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1500174"/>
            <a:ext cx="8143932" cy="571504"/>
          </a:xfrm>
          <a:prstGeom prst="rect">
            <a:avLst/>
          </a:prstGeom>
          <a:solidFill>
            <a:srgbClr val="F992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95030" y="1515966"/>
            <a:ext cx="6572296" cy="492443"/>
          </a:xfrm>
          <a:prstGeom prst="rect">
            <a:avLst/>
          </a:prstGeom>
          <a:solidFill>
            <a:srgbClr val="F99245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ru-RU" sz="3200" dirty="0" smtClean="0"/>
              <a:t>Докторская степень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142843" y="1643050"/>
            <a:ext cx="74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26-</a:t>
            </a:r>
            <a:r>
              <a:rPr lang="uk-UA" dirty="0" smtClean="0"/>
              <a:t>27</a:t>
            </a:r>
            <a:endParaRPr lang="ru-RU" dirty="0"/>
          </a:p>
        </p:txBody>
      </p:sp>
      <p:sp>
        <p:nvSpPr>
          <p:cNvPr id="51" name="Прямоугольник 38"/>
          <p:cNvSpPr/>
          <p:nvPr/>
        </p:nvSpPr>
        <p:spPr>
          <a:xfrm>
            <a:off x="572267" y="2959256"/>
            <a:ext cx="5419408" cy="324921"/>
          </a:xfrm>
          <a:prstGeom prst="rect">
            <a:avLst/>
          </a:prstGeom>
          <a:solidFill>
            <a:srgbClr val="FEE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82949" y="2959257"/>
            <a:ext cx="509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Коротки цикл ВО </a:t>
            </a:r>
            <a:r>
              <a:rPr lang="uk-UA" dirty="0" smtClean="0"/>
              <a:t>– </a:t>
            </a:r>
            <a:r>
              <a:rPr lang="uk-UA" dirty="0" err="1" smtClean="0"/>
              <a:t>Младший</a:t>
            </a:r>
            <a:r>
              <a:rPr lang="uk-UA" dirty="0" smtClean="0"/>
              <a:t> бакалавр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>
            <a:noAutofit/>
          </a:bodyPr>
          <a:lstStyle/>
          <a:p>
            <a:r>
              <a:rPr lang="ru-RU" sz="3500" dirty="0" smtClean="0"/>
              <a:t>Уровни НРК</a:t>
            </a:r>
            <a:r>
              <a:rPr lang="en-US" sz="3500" dirty="0" smtClean="0"/>
              <a:t> (</a:t>
            </a:r>
            <a:r>
              <a:rPr lang="ru-RU" sz="3500" dirty="0" smtClean="0"/>
              <a:t>Закон об образовани</a:t>
            </a:r>
            <a:r>
              <a:rPr lang="ru-RU" sz="3500" dirty="0"/>
              <a:t>и</a:t>
            </a:r>
            <a:r>
              <a:rPr lang="en-US" sz="3500" dirty="0" smtClean="0"/>
              <a:t>, </a:t>
            </a:r>
            <a:r>
              <a:rPr lang="en-US" sz="3500" dirty="0" smtClean="0"/>
              <a:t>2017)</a:t>
            </a:r>
            <a:endParaRPr lang="en-US" sz="3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23581"/>
              </p:ext>
            </p:extLst>
          </p:nvPr>
        </p:nvGraphicFramePr>
        <p:xfrm>
          <a:off x="179512" y="908720"/>
          <a:ext cx="8712968" cy="540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6104"/>
                <a:gridCol w="3085496"/>
                <a:gridCol w="46913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Уровень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Квалификация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Образовательный уровень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Доктор наук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Доктор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Доктор философии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Доктор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Магистр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Магистр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Бакалавр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Бакалавр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Младший бакалавр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Младший бакалавр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Младший специалист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Предвысшее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ий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уровень </a:t>
                      </a:r>
                      <a:r>
                        <a:rPr lang="ru-RU" sz="2400" dirty="0" smtClean="0"/>
                        <a:t>ПОО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Предвысшее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</a:t>
                      </a:r>
                      <a:r>
                        <a:rPr lang="ru-RU" sz="2400" baseline="0" dirty="0" smtClean="0"/>
                        <a:t>ой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ru-RU" sz="2400" dirty="0" smtClean="0"/>
                        <a:t>уровень ПОО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Предвысшее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ru-RU" sz="2400" dirty="0" err="1" smtClean="0"/>
                        <a:t>ый</a:t>
                      </a:r>
                      <a:r>
                        <a:rPr lang="ru-RU" sz="2400" dirty="0" smtClean="0"/>
                        <a:t> уровень ПОО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Среднее незаконченное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Начальное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Дошкольное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51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Уровни НРК</a:t>
            </a:r>
            <a:r>
              <a:rPr lang="en-US" sz="3200" dirty="0" smtClean="0"/>
              <a:t> (</a:t>
            </a:r>
            <a:r>
              <a:rPr lang="ru-RU" sz="3200" dirty="0" smtClean="0"/>
              <a:t>Закон об образовании</a:t>
            </a:r>
            <a:r>
              <a:rPr lang="en-US" sz="3200" dirty="0" smtClean="0"/>
              <a:t>, </a:t>
            </a:r>
            <a:r>
              <a:rPr lang="en-US" sz="3200" dirty="0" smtClean="0"/>
              <a:t>2017)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11267"/>
              </p:ext>
            </p:extLst>
          </p:nvPr>
        </p:nvGraphicFramePr>
        <p:xfrm>
          <a:off x="189856" y="933224"/>
          <a:ext cx="8630616" cy="546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7690"/>
                <a:gridCol w="77529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Квалификации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способность индивидуума решать типичные конкретные проблемы в определенной области профессиональной деятельности или в процессе обучения, что предполагает применение принципов и методов соответствующих наук, и работа характеризуется некоторой неопределенностью условий, индивидуум несет ответственность за результаты своей деятельности и контролирует других лиц в определенных ситуациях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способность индивидуума самостоятельно выполнять сложные конкретные трудовые или учебные задания в определенной области профессиональной деятельности или в процессе обучения, нести ответственность за результаты своей деятельности и контролировать других лиц в определенных ситуациях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способность индивида самостоятельно выполнять сложные конкретные трудовые или учебные задания в определенной области профессиональной деятельности или в процессе обучения, в частности, в нестандартных ситуациях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способность человека выполнять трудовые или учебные задания средней сложности по заранее определенным алгоритмам и установленным стандартам времени и качества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dirty="0" smtClean="0">
                          <a:effectLst/>
                        </a:rPr>
                        <a:t>способность индивидуума выполнять типичные обычные задания в типичной ситуации в строго определенной, структурированной сфере работы или учебы, выполнять задания под непосредственным наблюдением с элементами независимости</a:t>
                      </a:r>
                      <a:endParaRPr lang="ru-RU" sz="160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17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МС против МБ </a:t>
            </a:r>
            <a:r>
              <a:rPr lang="en-US" dirty="0" smtClean="0"/>
              <a:t>- </a:t>
            </a:r>
            <a:r>
              <a:rPr lang="ru-RU" dirty="0" smtClean="0"/>
              <a:t>Отличия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120399"/>
              </p:ext>
            </p:extLst>
          </p:nvPr>
        </p:nvGraphicFramePr>
        <p:xfrm>
          <a:off x="457200" y="1600200"/>
          <a:ext cx="82296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Младший специалист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Младший бакалавр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Академическая квалификация средней школы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Частичная академическая квалификация высшего образования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Самостоятельное выполнения сложной специализированной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Предусмотреть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применения принципов и методов соответствующих наук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Определенная сфера профессиональной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деятельности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работы характеризуется некоторой неопределенностью условий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ПРИМЕРЫ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Администратор информационной системы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Разработчик</a:t>
                      </a:r>
                      <a:r>
                        <a:rPr lang="ru-RU" baseline="0" dirty="0" smtClean="0"/>
                        <a:t> программного обеспечения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Ассистент дошкольного воспитателя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Дошкольный воспитатель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Медсестра терапевтического</a:t>
                      </a:r>
                      <a:r>
                        <a:rPr lang="ru-RU" baseline="0" dirty="0" smtClean="0"/>
                        <a:t> профиля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Хирургическая медсестра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63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</a:t>
            </a:r>
            <a:r>
              <a:rPr lang="en-US" dirty="0" smtClean="0"/>
              <a:t>. </a:t>
            </a:r>
            <a:r>
              <a:rPr lang="ru-RU" dirty="0" smtClean="0"/>
              <a:t>Новая роль МБ в образовании в области права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40852"/>
              </p:ext>
            </p:extLst>
          </p:nvPr>
        </p:nvGraphicFramePr>
        <p:xfrm>
          <a:off x="179512" y="1397000"/>
          <a:ext cx="8784976" cy="533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 настоящем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Запланировано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Младший</a:t>
                      </a:r>
                      <a:r>
                        <a:rPr lang="ru-RU" sz="3200" baseline="0" dirty="0" smtClean="0"/>
                        <a:t> специалист в области права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Младший</a:t>
                      </a:r>
                      <a:r>
                        <a:rPr lang="ru-RU" sz="3200" baseline="0" dirty="0" smtClean="0"/>
                        <a:t> бакалавр в области права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Младший бакалавр в области гуманитарных наук</a:t>
                      </a:r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Бакалавр в области права</a:t>
                      </a:r>
                      <a:endParaRPr lang="en-US" sz="32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ru-RU" sz="3200" dirty="0" smtClean="0"/>
                        <a:t>Магистр</a:t>
                      </a:r>
                      <a:r>
                        <a:rPr lang="ru-RU" sz="3200" baseline="0" dirty="0" smtClean="0"/>
                        <a:t> в области права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Магистр</a:t>
                      </a:r>
                      <a:r>
                        <a:rPr lang="ru-RU" sz="3200" baseline="0" dirty="0" smtClean="0"/>
                        <a:t> в области права</a:t>
                      </a:r>
                      <a:endParaRPr lang="en-US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88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Спасибо за внимание</a:t>
            </a:r>
            <a:r>
              <a:rPr lang="en-US" sz="3600" dirty="0" smtClean="0"/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965657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477</Words>
  <Application>Microsoft Office PowerPoint</Application>
  <PresentationFormat>On-screen Show (4:3)</PresentationFormat>
  <Paragraphs>107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Constantia</vt:lpstr>
      <vt:lpstr>Garamond</vt:lpstr>
      <vt:lpstr>Georgia</vt:lpstr>
      <vt:lpstr>Trebuchet MS</vt:lpstr>
      <vt:lpstr>Wingdings</vt:lpstr>
      <vt:lpstr>Office Theme</vt:lpstr>
      <vt:lpstr>Couture</vt:lpstr>
      <vt:lpstr>Slipstream</vt:lpstr>
      <vt:lpstr>Уровень 5. Украинская история.</vt:lpstr>
      <vt:lpstr>ИСТОРИЯ</vt:lpstr>
      <vt:lpstr>Современная структура формального образования</vt:lpstr>
      <vt:lpstr>Уровни НРК (Закон об образовании, 2017)</vt:lpstr>
      <vt:lpstr>Уровни НРК (Закон об образовании, 2017)</vt:lpstr>
      <vt:lpstr>МС против МБ - Отличия</vt:lpstr>
      <vt:lpstr>Пример. Новая роль МБ в образовании в области права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5. Ukrainian story.</dc:title>
  <dc:creator>KVV</dc:creator>
  <cp:lastModifiedBy>Maria Lvova</cp:lastModifiedBy>
  <cp:revision>32</cp:revision>
  <dcterms:created xsi:type="dcterms:W3CDTF">2018-05-31T21:00:59Z</dcterms:created>
  <dcterms:modified xsi:type="dcterms:W3CDTF">2018-06-01T13:22:27Z</dcterms:modified>
</cp:coreProperties>
</file>