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12"/>
  </p:notesMasterIdLst>
  <p:sldIdLst>
    <p:sldId id="256" r:id="rId4"/>
    <p:sldId id="257" r:id="rId5"/>
    <p:sldId id="258" r:id="rId6"/>
    <p:sldId id="259" r:id="rId7"/>
    <p:sldId id="260" r:id="rId8"/>
    <p:sldId id="261"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44596B-D612-421D-BEC9-59D455B1E5E5}" type="datetimeFigureOut">
              <a:rPr lang="en-US" smtClean="0"/>
              <a:t>6/4/2018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4AD246-1352-4E8F-9BA5-49235A0BA05E}" type="slidenum">
              <a:rPr lang="en-US" smtClean="0"/>
              <a:t>‹#›</a:t>
            </a:fld>
            <a:endParaRPr lang="en-US"/>
          </a:p>
        </p:txBody>
      </p:sp>
    </p:spTree>
    <p:extLst>
      <p:ext uri="{BB962C8B-B14F-4D97-AF65-F5344CB8AC3E}">
        <p14:creationId xmlns:p14="http://schemas.microsoft.com/office/powerpoint/2010/main" val="2635705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4698D39-FE5D-41C8-AA4D-14B47097F311}" type="slidenum">
              <a:rPr lang="ru-RU" smtClean="0"/>
              <a:pPr/>
              <a:t>3</a:t>
            </a:fld>
            <a:endParaRPr lang="ru-RU"/>
          </a:p>
        </p:txBody>
      </p:sp>
    </p:spTree>
    <p:extLst>
      <p:ext uri="{BB962C8B-B14F-4D97-AF65-F5344CB8AC3E}">
        <p14:creationId xmlns:p14="http://schemas.microsoft.com/office/powerpoint/2010/main" val="130251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37A378-7A35-49BA-BBE6-B5629A6A12FF}"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Tree>
    <p:extLst>
      <p:ext uri="{BB962C8B-B14F-4D97-AF65-F5344CB8AC3E}">
        <p14:creationId xmlns:p14="http://schemas.microsoft.com/office/powerpoint/2010/main" val="1338106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37A378-7A35-49BA-BBE6-B5629A6A12FF}"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Tree>
    <p:extLst>
      <p:ext uri="{BB962C8B-B14F-4D97-AF65-F5344CB8AC3E}">
        <p14:creationId xmlns:p14="http://schemas.microsoft.com/office/powerpoint/2010/main" val="226277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37A378-7A35-49BA-BBE6-B5629A6A12FF}"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Tree>
    <p:extLst>
      <p:ext uri="{BB962C8B-B14F-4D97-AF65-F5344CB8AC3E}">
        <p14:creationId xmlns:p14="http://schemas.microsoft.com/office/powerpoint/2010/main" val="2305743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7F37A378-7A35-49BA-BBE6-B5629A6A12FF}" type="datetimeFigureOut">
              <a:rPr lang="en-US" smtClean="0"/>
              <a:t>6/4/2018</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37A378-7A35-49BA-BBE6-B5629A6A12FF}"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F37A378-7A35-49BA-BBE6-B5629A6A12FF}"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F37A378-7A35-49BA-BBE6-B5629A6A12FF}"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657C2-5BDB-457C-A67A-91209CECCA5C}"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F37A378-7A35-49BA-BBE6-B5629A6A12FF}" type="datetimeFigureOut">
              <a:rPr lang="en-US" smtClean="0"/>
              <a:t>6/4/2018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2657C2-5BDB-457C-A67A-91209CECCA5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37A378-7A35-49BA-BBE6-B5629A6A12FF}" type="datetimeFigureOut">
              <a:rPr lang="en-US" smtClean="0"/>
              <a:t>6/4/2018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2657C2-5BDB-457C-A67A-91209CECCA5C}"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F37A378-7A35-49BA-BBE6-B5629A6A12FF}"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657C2-5BDB-457C-A67A-91209CECCA5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37A378-7A35-49BA-BBE6-B5629A6A12FF}"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657C2-5BDB-457C-A67A-91209CECCA5C}"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37A378-7A35-49BA-BBE6-B5629A6A12FF}"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Tree>
    <p:extLst>
      <p:ext uri="{BB962C8B-B14F-4D97-AF65-F5344CB8AC3E}">
        <p14:creationId xmlns:p14="http://schemas.microsoft.com/office/powerpoint/2010/main" val="3032234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37A378-7A35-49BA-BBE6-B5629A6A12FF}"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657C2-5BDB-457C-A67A-91209CECCA5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37A378-7A35-49BA-BBE6-B5629A6A12FF}"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37A378-7A35-49BA-BBE6-B5629A6A12FF}"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37A378-7A35-49BA-BBE6-B5629A6A12FF}"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F37A378-7A35-49BA-BBE6-B5629A6A12FF}"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37A378-7A35-49BA-BBE6-B5629A6A12FF}"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F37A378-7A35-49BA-BBE6-B5629A6A12FF}"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657C2-5BDB-457C-A67A-91209CECCA5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37A378-7A35-49BA-BBE6-B5629A6A12FF}" type="datetimeFigureOut">
              <a:rPr lang="en-US" smtClean="0"/>
              <a:t>6/4/2018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2657C2-5BDB-457C-A67A-91209CECCA5C}"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37A378-7A35-49BA-BBE6-B5629A6A12FF}" type="datetimeFigureOut">
              <a:rPr lang="en-US" smtClean="0"/>
              <a:t>6/4/2018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2657C2-5BDB-457C-A67A-91209CECCA5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A378-7A35-49BA-BBE6-B5629A6A12FF}" type="datetimeFigureOut">
              <a:rPr lang="en-US" smtClean="0"/>
              <a:t>6/4/2018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2657C2-5BDB-457C-A67A-91209CECCA5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37A378-7A35-49BA-BBE6-B5629A6A12FF}"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Tree>
    <p:extLst>
      <p:ext uri="{BB962C8B-B14F-4D97-AF65-F5344CB8AC3E}">
        <p14:creationId xmlns:p14="http://schemas.microsoft.com/office/powerpoint/2010/main" val="767545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37A378-7A35-49BA-BBE6-B5629A6A12FF}"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657C2-5BDB-457C-A67A-91209CECCA5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37A378-7A35-49BA-BBE6-B5629A6A12FF}"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657C2-5BDB-457C-A67A-91209CECCA5C}"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37A378-7A35-49BA-BBE6-B5629A6A12FF}"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37A378-7A35-49BA-BBE6-B5629A6A12FF}"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7A378-7A35-49BA-BBE6-B5629A6A12FF}"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657C2-5BDB-457C-A67A-91209CECCA5C}" type="slidenum">
              <a:rPr lang="en-US" smtClean="0"/>
              <a:t>‹#›</a:t>
            </a:fld>
            <a:endParaRPr lang="en-US"/>
          </a:p>
        </p:txBody>
      </p:sp>
    </p:spTree>
    <p:extLst>
      <p:ext uri="{BB962C8B-B14F-4D97-AF65-F5344CB8AC3E}">
        <p14:creationId xmlns:p14="http://schemas.microsoft.com/office/powerpoint/2010/main" val="249498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37A378-7A35-49BA-BBE6-B5629A6A12FF}" type="datetimeFigureOut">
              <a:rPr lang="en-US" smtClean="0"/>
              <a:t>6/4/2018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2657C2-5BDB-457C-A67A-91209CECCA5C}" type="slidenum">
              <a:rPr lang="en-US" smtClean="0"/>
              <a:t>‹#›</a:t>
            </a:fld>
            <a:endParaRPr lang="en-US"/>
          </a:p>
        </p:txBody>
      </p:sp>
    </p:spTree>
    <p:extLst>
      <p:ext uri="{BB962C8B-B14F-4D97-AF65-F5344CB8AC3E}">
        <p14:creationId xmlns:p14="http://schemas.microsoft.com/office/powerpoint/2010/main" val="52364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37A378-7A35-49BA-BBE6-B5629A6A12FF}" type="datetimeFigureOut">
              <a:rPr lang="en-US" smtClean="0"/>
              <a:t>6/4/2018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2657C2-5BDB-457C-A67A-91209CECCA5C}" type="slidenum">
              <a:rPr lang="en-US" smtClean="0"/>
              <a:t>‹#›</a:t>
            </a:fld>
            <a:endParaRPr lang="en-US"/>
          </a:p>
        </p:txBody>
      </p:sp>
    </p:spTree>
    <p:extLst>
      <p:ext uri="{BB962C8B-B14F-4D97-AF65-F5344CB8AC3E}">
        <p14:creationId xmlns:p14="http://schemas.microsoft.com/office/powerpoint/2010/main" val="387201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A378-7A35-49BA-BBE6-B5629A6A12FF}" type="datetimeFigureOut">
              <a:rPr lang="en-US" smtClean="0"/>
              <a:t>6/4/2018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2657C2-5BDB-457C-A67A-91209CECCA5C}" type="slidenum">
              <a:rPr lang="en-US" smtClean="0"/>
              <a:t>‹#›</a:t>
            </a:fld>
            <a:endParaRPr lang="en-US"/>
          </a:p>
        </p:txBody>
      </p:sp>
    </p:spTree>
    <p:extLst>
      <p:ext uri="{BB962C8B-B14F-4D97-AF65-F5344CB8AC3E}">
        <p14:creationId xmlns:p14="http://schemas.microsoft.com/office/powerpoint/2010/main" val="360916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37A378-7A35-49BA-BBE6-B5629A6A12FF}"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657C2-5BDB-457C-A67A-91209CECCA5C}" type="slidenum">
              <a:rPr lang="en-US" smtClean="0"/>
              <a:t>‹#›</a:t>
            </a:fld>
            <a:endParaRPr lang="en-US"/>
          </a:p>
        </p:txBody>
      </p:sp>
    </p:spTree>
    <p:extLst>
      <p:ext uri="{BB962C8B-B14F-4D97-AF65-F5344CB8AC3E}">
        <p14:creationId xmlns:p14="http://schemas.microsoft.com/office/powerpoint/2010/main" val="256183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37A378-7A35-49BA-BBE6-B5629A6A12FF}"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657C2-5BDB-457C-A67A-91209CECCA5C}" type="slidenum">
              <a:rPr lang="en-US" smtClean="0"/>
              <a:t>‹#›</a:t>
            </a:fld>
            <a:endParaRPr lang="en-US"/>
          </a:p>
        </p:txBody>
      </p:sp>
    </p:spTree>
    <p:extLst>
      <p:ext uri="{BB962C8B-B14F-4D97-AF65-F5344CB8AC3E}">
        <p14:creationId xmlns:p14="http://schemas.microsoft.com/office/powerpoint/2010/main" val="178012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7A378-7A35-49BA-BBE6-B5629A6A12FF}" type="datetimeFigureOut">
              <a:rPr lang="en-US" smtClean="0"/>
              <a:t>6/4/2018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657C2-5BDB-457C-A67A-91209CECCA5C}" type="slidenum">
              <a:rPr lang="en-US" smtClean="0"/>
              <a:t>‹#›</a:t>
            </a:fld>
            <a:endParaRPr lang="en-US"/>
          </a:p>
        </p:txBody>
      </p:sp>
    </p:spTree>
    <p:extLst>
      <p:ext uri="{BB962C8B-B14F-4D97-AF65-F5344CB8AC3E}">
        <p14:creationId xmlns:p14="http://schemas.microsoft.com/office/powerpoint/2010/main" val="3789782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7F37A378-7A35-49BA-BBE6-B5629A6A12FF}" type="datetimeFigureOut">
              <a:rPr lang="en-US" smtClean="0"/>
              <a:t>6/4/2018</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C2657C2-5BDB-457C-A67A-91209CECCA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F37A378-7A35-49BA-BBE6-B5629A6A12FF}" type="datetimeFigureOut">
              <a:rPr lang="en-US" smtClean="0"/>
              <a:t>6/4/2018</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C2657C2-5BDB-457C-A67A-91209CECCA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r-FR" sz="6000" dirty="0"/>
              <a:t>Niveau 5. Histoire ukrainienne</a:t>
            </a:r>
            <a:endParaRPr lang="en-US" sz="6000" dirty="0">
              <a:solidFill>
                <a:schemeClr val="accent1">
                  <a:lumMod val="75000"/>
                </a:schemeClr>
              </a:solidFill>
            </a:endParaRPr>
          </a:p>
        </p:txBody>
      </p:sp>
      <p:sp>
        <p:nvSpPr>
          <p:cNvPr id="3" name="Subtitle 2"/>
          <p:cNvSpPr>
            <a:spLocks noGrp="1"/>
          </p:cNvSpPr>
          <p:nvPr>
            <p:ph type="subTitle" idx="1"/>
          </p:nvPr>
        </p:nvSpPr>
        <p:spPr/>
        <p:txBody>
          <a:bodyPr/>
          <a:lstStyle/>
          <a:p>
            <a:r>
              <a:rPr lang="en-US" dirty="0" err="1" smtClean="0"/>
              <a:t>Volodymyr</a:t>
            </a:r>
            <a:r>
              <a:rPr lang="en-US" dirty="0" smtClean="0"/>
              <a:t> </a:t>
            </a:r>
            <a:r>
              <a:rPr lang="en-US" dirty="0" err="1" smtClean="0"/>
              <a:t>Kovtunets</a:t>
            </a:r>
            <a:r>
              <a:rPr lang="en-US" dirty="0" smtClean="0"/>
              <a:t>, </a:t>
            </a:r>
            <a:r>
              <a:rPr lang="en-US" dirty="0" err="1" smtClean="0"/>
              <a:t>MoESU</a:t>
            </a:r>
            <a:endParaRPr lang="en-US" dirty="0"/>
          </a:p>
        </p:txBody>
      </p:sp>
      <p:sp>
        <p:nvSpPr>
          <p:cNvPr id="4" name="AutoShape 2" descr="Image result for ÐÐÐÐ£ Ð»Ð¾Ð³Ð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ÐÐÐÐ£ Ð»Ð¾Ð³Ð¾"/>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548680"/>
            <a:ext cx="1872208" cy="98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47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Histoire</a:t>
            </a:r>
            <a:endParaRPr lang="en-US" dirty="0"/>
          </a:p>
        </p:txBody>
      </p:sp>
      <p:sp>
        <p:nvSpPr>
          <p:cNvPr id="3" name="Content Placeholder 2"/>
          <p:cNvSpPr>
            <a:spLocks noGrp="1"/>
          </p:cNvSpPr>
          <p:nvPr>
            <p:ph idx="1"/>
          </p:nvPr>
        </p:nvSpPr>
        <p:spPr>
          <a:xfrm>
            <a:off x="899592" y="1981200"/>
            <a:ext cx="7344816" cy="4032448"/>
          </a:xfrm>
        </p:spPr>
        <p:txBody>
          <a:bodyPr>
            <a:normAutofit fontScale="25000" lnSpcReduction="20000"/>
          </a:bodyPr>
          <a:lstStyle/>
          <a:p>
            <a:r>
              <a:rPr lang="fr-FR" sz="6400" dirty="0"/>
              <a:t>Union soviétique. Enseignement secondaire spécial. Certification de S</a:t>
            </a:r>
            <a:r>
              <a:rPr lang="fr-FR" sz="6400" dirty="0" smtClean="0"/>
              <a:t>pécialiste Junior </a:t>
            </a:r>
          </a:p>
          <a:p>
            <a:pPr lvl="1"/>
            <a:r>
              <a:rPr lang="fr-FR" sz="6400" dirty="0" smtClean="0"/>
              <a:t>Basé sur les le premier cycle de l’enseignement secondaire. Formation professionnelle + deuxième cycle de l’enseignement secondaire. Aucun élément d’ </a:t>
            </a:r>
            <a:r>
              <a:rPr lang="it-IT" sz="6400" dirty="0" err="1" smtClean="0"/>
              <a:t>Einseignement</a:t>
            </a:r>
            <a:r>
              <a:rPr lang="it-IT" sz="6400" dirty="0" smtClean="0"/>
              <a:t> </a:t>
            </a:r>
            <a:r>
              <a:rPr lang="it-IT" sz="6400" dirty="0" err="1" smtClean="0"/>
              <a:t>supérieur</a:t>
            </a:r>
            <a:endParaRPr lang="en-US" sz="6400" dirty="0" smtClean="0"/>
          </a:p>
          <a:p>
            <a:r>
              <a:rPr lang="fr-FR" sz="6400" dirty="0" smtClean="0"/>
              <a:t>Ukraine </a:t>
            </a:r>
            <a:r>
              <a:rPr lang="fr-FR" sz="6400" dirty="0"/>
              <a:t>indépendante. 1990-1994. Spécialiste </a:t>
            </a:r>
            <a:r>
              <a:rPr lang="fr-FR" sz="6400" dirty="0" smtClean="0"/>
              <a:t>Junior en </a:t>
            </a:r>
            <a:r>
              <a:rPr lang="fr-FR" sz="6400" dirty="0"/>
              <a:t>Diplôme d'enseignement </a:t>
            </a:r>
            <a:r>
              <a:rPr lang="fr-FR" sz="6400" dirty="0" smtClean="0"/>
              <a:t>supérieur (</a:t>
            </a:r>
            <a:r>
              <a:rPr lang="fr-FR" sz="6400" dirty="0"/>
              <a:t>cycle court). </a:t>
            </a:r>
            <a:r>
              <a:rPr lang="fr-FR" sz="6400" dirty="0" smtClean="0"/>
              <a:t>Basé </a:t>
            </a:r>
            <a:r>
              <a:rPr lang="fr-FR" sz="6400" dirty="0"/>
              <a:t>également sur le premier cycle de l’enseignement secondaire.</a:t>
            </a:r>
            <a:endParaRPr lang="en-US" sz="6400" dirty="0"/>
          </a:p>
          <a:p>
            <a:pPr>
              <a:lnSpc>
                <a:spcPct val="100000"/>
              </a:lnSpc>
            </a:pPr>
            <a:r>
              <a:rPr lang="fr-FR" sz="6400" dirty="0"/>
              <a:t>Ukraine </a:t>
            </a:r>
            <a:r>
              <a:rPr lang="fr-FR" sz="6400" dirty="0" smtClean="0"/>
              <a:t>indépendante</a:t>
            </a:r>
            <a:r>
              <a:rPr lang="en-US" sz="6400" dirty="0" smtClean="0"/>
              <a:t>. </a:t>
            </a:r>
            <a:r>
              <a:rPr lang="en-US" sz="6400" dirty="0"/>
              <a:t>1995-2013.</a:t>
            </a:r>
          </a:p>
          <a:p>
            <a:pPr lvl="1"/>
            <a:r>
              <a:rPr lang="fr-FR" sz="6400" dirty="0"/>
              <a:t>Transformation des collèges («</a:t>
            </a:r>
            <a:r>
              <a:rPr lang="fr-FR" sz="6400" dirty="0" err="1"/>
              <a:t>techniqums</a:t>
            </a:r>
            <a:r>
              <a:rPr lang="fr-FR" sz="6400" dirty="0"/>
              <a:t>») en établissements d'enseignement supérieur</a:t>
            </a:r>
          </a:p>
          <a:p>
            <a:pPr lvl="1"/>
            <a:r>
              <a:rPr lang="fr-FR" sz="6400" dirty="0"/>
              <a:t>Spécialiste Junior comme le plus haut niveau </a:t>
            </a:r>
            <a:r>
              <a:rPr lang="fr-FR" sz="6400" dirty="0" smtClean="0"/>
              <a:t>d’ Enseignement </a:t>
            </a:r>
            <a:r>
              <a:rPr lang="fr-FR" sz="6400" dirty="0"/>
              <a:t>et </a:t>
            </a:r>
            <a:r>
              <a:rPr lang="fr-FR" sz="6400" dirty="0" smtClean="0"/>
              <a:t>Formation </a:t>
            </a:r>
            <a:r>
              <a:rPr lang="fr-FR" sz="6400" dirty="0"/>
              <a:t>P</a:t>
            </a:r>
            <a:r>
              <a:rPr lang="fr-FR" sz="6400" dirty="0" smtClean="0"/>
              <a:t>rofessionnels </a:t>
            </a:r>
            <a:r>
              <a:rPr lang="fr-FR" sz="6400" dirty="0"/>
              <a:t>(EFP)</a:t>
            </a:r>
          </a:p>
          <a:p>
            <a:pPr marL="0" lvl="1" indent="-274320">
              <a:lnSpc>
                <a:spcPct val="150000"/>
              </a:lnSpc>
              <a:buFont typeface="Wingdings" pitchFamily="2" charset="2"/>
              <a:buChar char="v"/>
            </a:pPr>
            <a:r>
              <a:rPr lang="en-US" sz="6400" dirty="0" err="1"/>
              <a:t>Réforme</a:t>
            </a:r>
            <a:r>
              <a:rPr lang="en-US" sz="6400" dirty="0"/>
              <a:t> de </a:t>
            </a:r>
            <a:r>
              <a:rPr lang="en-US" sz="6400" dirty="0" err="1"/>
              <a:t>l’Enseignement</a:t>
            </a:r>
            <a:r>
              <a:rPr lang="en-US" sz="6400" dirty="0"/>
              <a:t> </a:t>
            </a:r>
            <a:r>
              <a:rPr lang="en-US" sz="6400" dirty="0" smtClean="0"/>
              <a:t>2014-2018. </a:t>
            </a:r>
          </a:p>
          <a:p>
            <a:pPr lvl="1"/>
            <a:r>
              <a:rPr lang="en-US" sz="6400" dirty="0"/>
              <a:t>Separation entre </a:t>
            </a:r>
            <a:r>
              <a:rPr lang="en-US" sz="6400" dirty="0" err="1"/>
              <a:t>Spécialiste</a:t>
            </a:r>
            <a:r>
              <a:rPr lang="en-US" sz="6400" dirty="0"/>
              <a:t> Junior et </a:t>
            </a:r>
            <a:r>
              <a:rPr lang="fr-BE" sz="6400" dirty="0"/>
              <a:t>licence</a:t>
            </a:r>
            <a:r>
              <a:rPr lang="en-GB" sz="6400" dirty="0"/>
              <a:t> </a:t>
            </a:r>
            <a:r>
              <a:rPr lang="en-US" sz="6400" dirty="0"/>
              <a:t>Junior; </a:t>
            </a:r>
          </a:p>
          <a:p>
            <a:pPr lvl="1"/>
            <a:r>
              <a:rPr lang="fr-FR" sz="6400" dirty="0"/>
              <a:t>Transfert de Spécialiste Junior  au niveau de </a:t>
            </a:r>
            <a:r>
              <a:rPr lang="it-IT" sz="6400" dirty="0"/>
              <a:t>EFP</a:t>
            </a:r>
            <a:endParaRPr lang="en-US" sz="6400" dirty="0"/>
          </a:p>
          <a:p>
            <a:endParaRPr lang="en-US" dirty="0"/>
          </a:p>
        </p:txBody>
      </p:sp>
      <p:sp>
        <p:nvSpPr>
          <p:cNvPr id="4"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000" b="0" i="0" u="none" strike="noStrike" cap="none" normalizeH="0" baseline="0" smtClean="0">
                <a:ln>
                  <a:noFill/>
                </a:ln>
                <a:solidFill>
                  <a:schemeClr val="tx1"/>
                </a:solidFill>
                <a:effectLst/>
                <a:latin typeface="Arial Unicode MS" panose="020B0604020202020204" pitchFamily="34" charset="-128"/>
              </a:rPr>
              <a:t>Transformation des collèges («techniqums») en établissements d'enseignement supérieur</a:t>
            </a:r>
            <a:endParaRPr kumimoji="0" lang="fr-FR"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71543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38"/>
          <p:cNvGrpSpPr/>
          <p:nvPr/>
        </p:nvGrpSpPr>
        <p:grpSpPr>
          <a:xfrm>
            <a:off x="571472" y="2529954"/>
            <a:ext cx="8143932" cy="756170"/>
            <a:chOff x="571472" y="2529954"/>
            <a:chExt cx="8143932" cy="756170"/>
          </a:xfrm>
        </p:grpSpPr>
        <p:sp>
          <p:nvSpPr>
            <p:cNvPr id="33" name="Прямоугольник 32"/>
            <p:cNvSpPr/>
            <p:nvPr/>
          </p:nvSpPr>
          <p:spPr>
            <a:xfrm>
              <a:off x="571472" y="2571744"/>
              <a:ext cx="8143932" cy="71438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p:cNvSpPr txBox="1"/>
            <p:nvPr/>
          </p:nvSpPr>
          <p:spPr>
            <a:xfrm>
              <a:off x="756767" y="2529954"/>
              <a:ext cx="5429288" cy="523220"/>
            </a:xfrm>
            <a:prstGeom prst="rect">
              <a:avLst/>
            </a:prstGeom>
            <a:solidFill>
              <a:schemeClr val="accent6">
                <a:lumMod val="40000"/>
                <a:lumOff val="60000"/>
              </a:schemeClr>
            </a:solidFill>
          </p:spPr>
          <p:txBody>
            <a:bodyPr wrap="square" rtlCol="0">
              <a:spAutoFit/>
            </a:bodyPr>
            <a:lstStyle/>
            <a:p>
              <a:pPr algn="ctr"/>
              <a:r>
                <a:rPr lang="fr-FR" sz="2800" dirty="0" smtClean="0"/>
                <a:t>Licence</a:t>
              </a:r>
              <a:endParaRPr lang="ru-RU" sz="2800" dirty="0"/>
            </a:p>
          </p:txBody>
        </p:sp>
      </p:grpSp>
      <p:sp>
        <p:nvSpPr>
          <p:cNvPr id="2" name="Заголовок 1"/>
          <p:cNvSpPr>
            <a:spLocks noGrp="1"/>
          </p:cNvSpPr>
          <p:nvPr>
            <p:ph type="title"/>
          </p:nvPr>
        </p:nvSpPr>
        <p:spPr/>
        <p:txBody>
          <a:bodyPr>
            <a:normAutofit fontScale="90000"/>
          </a:bodyPr>
          <a:lstStyle/>
          <a:p>
            <a:r>
              <a:rPr lang="en-US" dirty="0" smtClean="0"/>
              <a:t>Structure de </a:t>
            </a:r>
            <a:r>
              <a:rPr lang="en-US" dirty="0" err="1" smtClean="0"/>
              <a:t>l’education</a:t>
            </a:r>
            <a:r>
              <a:rPr lang="en-US" dirty="0" smtClean="0"/>
              <a:t> </a:t>
            </a:r>
            <a:r>
              <a:rPr lang="en-US" dirty="0" err="1" smtClean="0"/>
              <a:t>formelle</a:t>
            </a:r>
            <a:r>
              <a:rPr lang="en-US" dirty="0" smtClean="0"/>
              <a:t> à </a:t>
            </a:r>
            <a:r>
              <a:rPr lang="en-US" dirty="0" err="1" smtClean="0"/>
              <a:t>présent</a:t>
            </a:r>
            <a:endParaRPr lang="ru-RU" dirty="0"/>
          </a:p>
        </p:txBody>
      </p:sp>
      <p:cxnSp>
        <p:nvCxnSpPr>
          <p:cNvPr id="9" name="Прямая соединительная линия 8"/>
          <p:cNvCxnSpPr/>
          <p:nvPr/>
        </p:nvCxnSpPr>
        <p:spPr>
          <a:xfrm>
            <a:off x="285720" y="5570552"/>
            <a:ext cx="285752"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4282" y="5715016"/>
            <a:ext cx="214314" cy="369332"/>
          </a:xfrm>
          <a:prstGeom prst="rect">
            <a:avLst/>
          </a:prstGeom>
          <a:noFill/>
        </p:spPr>
        <p:txBody>
          <a:bodyPr wrap="square" rtlCol="0">
            <a:spAutoFit/>
          </a:bodyPr>
          <a:lstStyle/>
          <a:p>
            <a:r>
              <a:rPr lang="uk-UA" dirty="0" smtClean="0"/>
              <a:t>6</a:t>
            </a:r>
            <a:endParaRPr lang="ru-RU" dirty="0"/>
          </a:p>
        </p:txBody>
      </p:sp>
      <p:cxnSp>
        <p:nvCxnSpPr>
          <p:cNvPr id="12" name="Прямая соединительная линия 11"/>
          <p:cNvCxnSpPr/>
          <p:nvPr/>
        </p:nvCxnSpPr>
        <p:spPr>
          <a:xfrm>
            <a:off x="285720" y="4572008"/>
            <a:ext cx="285752"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285720" y="3929066"/>
            <a:ext cx="285752"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85720" y="3286124"/>
            <a:ext cx="285752"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285720" y="2071678"/>
            <a:ext cx="285752"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285720" y="2570156"/>
            <a:ext cx="285752"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285720" y="1500174"/>
            <a:ext cx="285752"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Группа 17"/>
          <p:cNvGrpSpPr/>
          <p:nvPr/>
        </p:nvGrpSpPr>
        <p:grpSpPr>
          <a:xfrm>
            <a:off x="571441" y="5570552"/>
            <a:ext cx="8143964" cy="706196"/>
            <a:chOff x="396573" y="5583713"/>
            <a:chExt cx="8034913" cy="1000132"/>
          </a:xfrm>
        </p:grpSpPr>
        <p:sp>
          <p:nvSpPr>
            <p:cNvPr id="21" name="Прямоугольник 20"/>
            <p:cNvSpPr/>
            <p:nvPr/>
          </p:nvSpPr>
          <p:spPr>
            <a:xfrm>
              <a:off x="396573" y="5583713"/>
              <a:ext cx="8034913" cy="100013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TextBox 21"/>
            <p:cNvSpPr txBox="1"/>
            <p:nvPr/>
          </p:nvSpPr>
          <p:spPr>
            <a:xfrm>
              <a:off x="537536" y="5643578"/>
              <a:ext cx="2462828" cy="915350"/>
            </a:xfrm>
            <a:prstGeom prst="rect">
              <a:avLst/>
            </a:prstGeom>
            <a:noFill/>
          </p:spPr>
          <p:txBody>
            <a:bodyPr wrap="square" rtlCol="0">
              <a:spAutoFit/>
            </a:bodyPr>
            <a:lstStyle/>
            <a:p>
              <a:r>
                <a:rPr lang="en-US" sz="3600" dirty="0" err="1" smtClean="0"/>
                <a:t>Préscolaire</a:t>
              </a:r>
              <a:endParaRPr lang="ru-RU" sz="3600" dirty="0"/>
            </a:p>
          </p:txBody>
        </p:sp>
      </p:grpSp>
      <p:grpSp>
        <p:nvGrpSpPr>
          <p:cNvPr id="5" name="Группа 28"/>
          <p:cNvGrpSpPr/>
          <p:nvPr/>
        </p:nvGrpSpPr>
        <p:grpSpPr>
          <a:xfrm>
            <a:off x="571472" y="4572008"/>
            <a:ext cx="8143932" cy="1000132"/>
            <a:chOff x="571472" y="4572008"/>
            <a:chExt cx="8143932" cy="1000132"/>
          </a:xfrm>
        </p:grpSpPr>
        <p:sp>
          <p:nvSpPr>
            <p:cNvPr id="25" name="Прямоугольник 24"/>
            <p:cNvSpPr/>
            <p:nvPr/>
          </p:nvSpPr>
          <p:spPr>
            <a:xfrm>
              <a:off x="571472" y="4572008"/>
              <a:ext cx="8143932" cy="100013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p:cNvSpPr txBox="1"/>
            <p:nvPr/>
          </p:nvSpPr>
          <p:spPr>
            <a:xfrm>
              <a:off x="714348" y="4714884"/>
              <a:ext cx="7386044" cy="584775"/>
            </a:xfrm>
            <a:prstGeom prst="rect">
              <a:avLst/>
            </a:prstGeom>
            <a:noFill/>
          </p:spPr>
          <p:txBody>
            <a:bodyPr wrap="square" rtlCol="0">
              <a:spAutoFit/>
            </a:bodyPr>
            <a:lstStyle/>
            <a:p>
              <a:r>
                <a:rPr lang="it-IT" sz="3200" dirty="0" err="1" smtClean="0"/>
                <a:t>Enseignement</a:t>
              </a:r>
              <a:r>
                <a:rPr lang="it-IT" sz="3200" dirty="0" smtClean="0"/>
                <a:t> </a:t>
              </a:r>
              <a:r>
                <a:rPr lang="it-IT" sz="3200" dirty="0" err="1" smtClean="0"/>
                <a:t>primaire</a:t>
              </a:r>
              <a:r>
                <a:rPr lang="it-IT" sz="3200" dirty="0" smtClean="0"/>
                <a:t> </a:t>
              </a:r>
              <a:endParaRPr lang="ru-RU" sz="3200" dirty="0"/>
            </a:p>
          </p:txBody>
        </p:sp>
      </p:grpSp>
      <p:sp>
        <p:nvSpPr>
          <p:cNvPr id="28" name="TextBox 27"/>
          <p:cNvSpPr txBox="1"/>
          <p:nvPr/>
        </p:nvSpPr>
        <p:spPr>
          <a:xfrm>
            <a:off x="142844" y="4643446"/>
            <a:ext cx="428596" cy="369332"/>
          </a:xfrm>
          <a:prstGeom prst="rect">
            <a:avLst/>
          </a:prstGeom>
          <a:noFill/>
        </p:spPr>
        <p:txBody>
          <a:bodyPr wrap="square" rtlCol="0">
            <a:spAutoFit/>
          </a:bodyPr>
          <a:lstStyle/>
          <a:p>
            <a:r>
              <a:rPr lang="uk-UA" dirty="0" smtClean="0"/>
              <a:t>1</a:t>
            </a:r>
            <a:r>
              <a:rPr lang="en-US" dirty="0" smtClean="0"/>
              <a:t>0</a:t>
            </a:r>
            <a:endParaRPr lang="ru-RU" dirty="0"/>
          </a:p>
        </p:txBody>
      </p:sp>
      <p:sp>
        <p:nvSpPr>
          <p:cNvPr id="29" name="Прямоугольник 28"/>
          <p:cNvSpPr/>
          <p:nvPr/>
        </p:nvSpPr>
        <p:spPr>
          <a:xfrm>
            <a:off x="580524" y="3929066"/>
            <a:ext cx="8110779" cy="64294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p:cNvSpPr txBox="1"/>
          <p:nvPr/>
        </p:nvSpPr>
        <p:spPr>
          <a:xfrm>
            <a:off x="571441" y="3929065"/>
            <a:ext cx="7706250" cy="584775"/>
          </a:xfrm>
          <a:prstGeom prst="rect">
            <a:avLst/>
          </a:prstGeom>
          <a:solidFill>
            <a:schemeClr val="accent3">
              <a:lumMod val="60000"/>
              <a:lumOff val="40000"/>
            </a:schemeClr>
          </a:solidFill>
        </p:spPr>
        <p:txBody>
          <a:bodyPr wrap="square" rtlCol="0">
            <a:spAutoFit/>
          </a:bodyPr>
          <a:lstStyle/>
          <a:p>
            <a:r>
              <a:rPr lang="fr-FR" sz="3200" dirty="0" smtClean="0"/>
              <a:t>Premier cycle de l’enseignement secondaire </a:t>
            </a:r>
            <a:endParaRPr lang="ru-RU" sz="3200" dirty="0"/>
          </a:p>
        </p:txBody>
      </p:sp>
      <p:sp>
        <p:nvSpPr>
          <p:cNvPr id="32" name="TextBox 31"/>
          <p:cNvSpPr txBox="1"/>
          <p:nvPr/>
        </p:nvSpPr>
        <p:spPr>
          <a:xfrm>
            <a:off x="142844" y="4000504"/>
            <a:ext cx="428596" cy="369332"/>
          </a:xfrm>
          <a:prstGeom prst="rect">
            <a:avLst/>
          </a:prstGeom>
          <a:noFill/>
        </p:spPr>
        <p:txBody>
          <a:bodyPr wrap="square" rtlCol="0">
            <a:spAutoFit/>
          </a:bodyPr>
          <a:lstStyle/>
          <a:p>
            <a:r>
              <a:rPr lang="uk-UA" dirty="0" smtClean="0"/>
              <a:t>1</a:t>
            </a:r>
            <a:r>
              <a:rPr lang="en-US" dirty="0" smtClean="0"/>
              <a:t>4</a:t>
            </a:r>
            <a:endParaRPr lang="ru-RU" dirty="0"/>
          </a:p>
        </p:txBody>
      </p:sp>
      <p:sp>
        <p:nvSpPr>
          <p:cNvPr id="34" name="Прямоугольник 33"/>
          <p:cNvSpPr/>
          <p:nvPr/>
        </p:nvSpPr>
        <p:spPr>
          <a:xfrm>
            <a:off x="571472" y="3286124"/>
            <a:ext cx="3000396" cy="64294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p:cNvSpPr txBox="1"/>
          <p:nvPr/>
        </p:nvSpPr>
        <p:spPr>
          <a:xfrm>
            <a:off x="707854" y="3214686"/>
            <a:ext cx="2727633" cy="523220"/>
          </a:xfrm>
          <a:prstGeom prst="rect">
            <a:avLst/>
          </a:prstGeom>
          <a:noFill/>
        </p:spPr>
        <p:txBody>
          <a:bodyPr wrap="square" rtlCol="0">
            <a:spAutoFit/>
          </a:bodyPr>
          <a:lstStyle/>
          <a:p>
            <a:pPr algn="ctr"/>
            <a:r>
              <a:rPr lang="en-US" sz="1400" dirty="0" err="1" smtClean="0">
                <a:solidFill>
                  <a:schemeClr val="bg1"/>
                </a:solidFill>
              </a:rPr>
              <a:t>Deuxième</a:t>
            </a:r>
            <a:r>
              <a:rPr lang="en-US" sz="1400" dirty="0" smtClean="0">
                <a:solidFill>
                  <a:schemeClr val="bg1"/>
                </a:solidFill>
              </a:rPr>
              <a:t> cycle de </a:t>
            </a:r>
            <a:r>
              <a:rPr lang="en-US" sz="1400" dirty="0" err="1" smtClean="0">
                <a:solidFill>
                  <a:schemeClr val="bg1"/>
                </a:solidFill>
              </a:rPr>
              <a:t>l’enseignement</a:t>
            </a:r>
            <a:r>
              <a:rPr lang="en-US" sz="1400" dirty="0" smtClean="0">
                <a:solidFill>
                  <a:schemeClr val="bg1"/>
                </a:solidFill>
              </a:rPr>
              <a:t> </a:t>
            </a:r>
            <a:r>
              <a:rPr lang="en-US" sz="1400" dirty="0" err="1" smtClean="0">
                <a:solidFill>
                  <a:schemeClr val="bg1"/>
                </a:solidFill>
              </a:rPr>
              <a:t>secondaire</a:t>
            </a:r>
            <a:r>
              <a:rPr lang="en-US" sz="1400" dirty="0" smtClean="0">
                <a:solidFill>
                  <a:schemeClr val="bg1"/>
                </a:solidFill>
              </a:rPr>
              <a:t>: </a:t>
            </a:r>
            <a:r>
              <a:rPr lang="en-US" sz="1400" dirty="0" err="1" smtClean="0">
                <a:solidFill>
                  <a:schemeClr val="bg1"/>
                </a:solidFill>
              </a:rPr>
              <a:t>profil</a:t>
            </a:r>
            <a:r>
              <a:rPr lang="en-US" sz="1400" dirty="0" smtClean="0">
                <a:solidFill>
                  <a:schemeClr val="bg1"/>
                </a:solidFill>
              </a:rPr>
              <a:t> </a:t>
            </a:r>
            <a:r>
              <a:rPr lang="en-US" sz="1400" dirty="0" err="1" smtClean="0">
                <a:solidFill>
                  <a:schemeClr val="bg1"/>
                </a:solidFill>
              </a:rPr>
              <a:t>académique</a:t>
            </a:r>
            <a:endParaRPr lang="ru-RU" sz="1400" dirty="0">
              <a:solidFill>
                <a:schemeClr val="bg1"/>
              </a:solidFill>
            </a:endParaRPr>
          </a:p>
        </p:txBody>
      </p:sp>
      <p:sp>
        <p:nvSpPr>
          <p:cNvPr id="37" name="TextBox 36"/>
          <p:cNvSpPr txBox="1"/>
          <p:nvPr/>
        </p:nvSpPr>
        <p:spPr>
          <a:xfrm>
            <a:off x="142844" y="3286124"/>
            <a:ext cx="428596" cy="369332"/>
          </a:xfrm>
          <a:prstGeom prst="rect">
            <a:avLst/>
          </a:prstGeom>
          <a:noFill/>
        </p:spPr>
        <p:txBody>
          <a:bodyPr wrap="square" rtlCol="0">
            <a:spAutoFit/>
          </a:bodyPr>
          <a:lstStyle/>
          <a:p>
            <a:r>
              <a:rPr lang="uk-UA" dirty="0" smtClean="0"/>
              <a:t>1</a:t>
            </a:r>
            <a:r>
              <a:rPr lang="en-US" dirty="0" smtClean="0"/>
              <a:t>7</a:t>
            </a:r>
            <a:endParaRPr lang="ru-RU" dirty="0"/>
          </a:p>
        </p:txBody>
      </p:sp>
      <p:sp>
        <p:nvSpPr>
          <p:cNvPr id="40" name="Прямоугольник 39"/>
          <p:cNvSpPr/>
          <p:nvPr/>
        </p:nvSpPr>
        <p:spPr>
          <a:xfrm>
            <a:off x="3571868" y="3286124"/>
            <a:ext cx="2643206" cy="642942"/>
          </a:xfrm>
          <a:prstGeom prst="rect">
            <a:avLst/>
          </a:prstGeom>
          <a:solidFill>
            <a:srgbClr val="7B71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p:cNvSpPr txBox="1"/>
          <p:nvPr/>
        </p:nvSpPr>
        <p:spPr>
          <a:xfrm>
            <a:off x="3514458" y="3219133"/>
            <a:ext cx="2557740" cy="738664"/>
          </a:xfrm>
          <a:prstGeom prst="rect">
            <a:avLst/>
          </a:prstGeom>
          <a:solidFill>
            <a:srgbClr val="7B7155"/>
          </a:solidFill>
        </p:spPr>
        <p:txBody>
          <a:bodyPr wrap="square" rtlCol="0">
            <a:spAutoFit/>
          </a:bodyPr>
          <a:lstStyle/>
          <a:p>
            <a:pPr algn="ctr"/>
            <a:r>
              <a:rPr lang="en-US" sz="1400" dirty="0" err="1">
                <a:solidFill>
                  <a:schemeClr val="bg1"/>
                </a:solidFill>
              </a:rPr>
              <a:t>Deuxième</a:t>
            </a:r>
            <a:r>
              <a:rPr lang="en-US" sz="1400" dirty="0">
                <a:solidFill>
                  <a:schemeClr val="bg1"/>
                </a:solidFill>
              </a:rPr>
              <a:t> cycle de </a:t>
            </a:r>
            <a:r>
              <a:rPr lang="en-US" sz="1400" dirty="0" err="1">
                <a:solidFill>
                  <a:schemeClr val="bg1"/>
                </a:solidFill>
              </a:rPr>
              <a:t>l’enseignement</a:t>
            </a:r>
            <a:r>
              <a:rPr lang="en-US" sz="1400" dirty="0">
                <a:solidFill>
                  <a:schemeClr val="bg1"/>
                </a:solidFill>
              </a:rPr>
              <a:t> </a:t>
            </a:r>
            <a:r>
              <a:rPr lang="en-US" sz="1400" dirty="0" err="1">
                <a:solidFill>
                  <a:schemeClr val="bg1"/>
                </a:solidFill>
              </a:rPr>
              <a:t>secondaire</a:t>
            </a:r>
            <a:r>
              <a:rPr lang="en-US" sz="1400" dirty="0">
                <a:solidFill>
                  <a:schemeClr val="bg1"/>
                </a:solidFill>
              </a:rPr>
              <a:t>: </a:t>
            </a:r>
            <a:r>
              <a:rPr lang="fr-FR" sz="1400" dirty="0" smtClean="0">
                <a:solidFill>
                  <a:schemeClr val="bg1"/>
                </a:solidFill>
              </a:rPr>
              <a:t>Profil professionnel-  (EFP)</a:t>
            </a:r>
            <a:endParaRPr lang="ru-RU" sz="1400" dirty="0">
              <a:solidFill>
                <a:schemeClr val="bg1"/>
              </a:solidFill>
            </a:endParaRPr>
          </a:p>
        </p:txBody>
      </p:sp>
      <p:sp>
        <p:nvSpPr>
          <p:cNvPr id="43" name="Прямоугольник 42"/>
          <p:cNvSpPr/>
          <p:nvPr/>
        </p:nvSpPr>
        <p:spPr>
          <a:xfrm>
            <a:off x="6000760" y="3143248"/>
            <a:ext cx="2714644" cy="785818"/>
          </a:xfrm>
          <a:prstGeom prst="rect">
            <a:avLst/>
          </a:prstGeom>
          <a:solidFill>
            <a:srgbClr val="8551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TextBox 43"/>
          <p:cNvSpPr txBox="1"/>
          <p:nvPr/>
        </p:nvSpPr>
        <p:spPr>
          <a:xfrm>
            <a:off x="6072198" y="3071810"/>
            <a:ext cx="2643175" cy="984885"/>
          </a:xfrm>
          <a:prstGeom prst="rect">
            <a:avLst/>
          </a:prstGeom>
          <a:noFill/>
        </p:spPr>
        <p:txBody>
          <a:bodyPr wrap="square" rtlCol="0">
            <a:spAutoFit/>
          </a:bodyPr>
          <a:lstStyle/>
          <a:p>
            <a:r>
              <a:rPr lang="en-US" sz="1400" dirty="0" err="1">
                <a:solidFill>
                  <a:schemeClr val="bg1"/>
                </a:solidFill>
              </a:rPr>
              <a:t>Deuxième</a:t>
            </a:r>
            <a:r>
              <a:rPr lang="en-US" sz="1400" dirty="0">
                <a:solidFill>
                  <a:schemeClr val="bg1"/>
                </a:solidFill>
              </a:rPr>
              <a:t> cycle de </a:t>
            </a:r>
            <a:r>
              <a:rPr lang="en-US" sz="1400" dirty="0" err="1">
                <a:solidFill>
                  <a:schemeClr val="bg1"/>
                </a:solidFill>
              </a:rPr>
              <a:t>l’enseignement</a:t>
            </a:r>
            <a:r>
              <a:rPr lang="en-US" sz="1400" dirty="0">
                <a:solidFill>
                  <a:schemeClr val="bg1"/>
                </a:solidFill>
              </a:rPr>
              <a:t> </a:t>
            </a:r>
            <a:r>
              <a:rPr lang="en-US" sz="1400" dirty="0" err="1">
                <a:solidFill>
                  <a:schemeClr val="bg1"/>
                </a:solidFill>
              </a:rPr>
              <a:t>secondaire</a:t>
            </a:r>
            <a:r>
              <a:rPr lang="en-US" sz="1400" dirty="0" smtClean="0">
                <a:solidFill>
                  <a:schemeClr val="bg1"/>
                </a:solidFill>
              </a:rPr>
              <a:t>: </a:t>
            </a:r>
            <a:r>
              <a:rPr lang="fr-FR" sz="1400" dirty="0">
                <a:solidFill>
                  <a:schemeClr val="bg1"/>
                </a:solidFill>
              </a:rPr>
              <a:t>Profil professionnel-  </a:t>
            </a:r>
            <a:r>
              <a:rPr lang="fr-FR" sz="1400" dirty="0" smtClean="0">
                <a:solidFill>
                  <a:schemeClr val="bg1"/>
                </a:solidFill>
              </a:rPr>
              <a:t>(JS)</a:t>
            </a:r>
            <a:endParaRPr lang="ru-RU" sz="1400" dirty="0">
              <a:solidFill>
                <a:schemeClr val="bg1"/>
              </a:solidFill>
            </a:endParaRPr>
          </a:p>
          <a:p>
            <a:pPr algn="ctr"/>
            <a:endParaRPr lang="ru-RU" sz="1600" dirty="0">
              <a:solidFill>
                <a:schemeClr val="bg1"/>
              </a:solidFill>
            </a:endParaRPr>
          </a:p>
        </p:txBody>
      </p:sp>
      <p:sp>
        <p:nvSpPr>
          <p:cNvPr id="38" name="TextBox 37"/>
          <p:cNvSpPr txBox="1"/>
          <p:nvPr/>
        </p:nvSpPr>
        <p:spPr>
          <a:xfrm>
            <a:off x="142844" y="2589925"/>
            <a:ext cx="428596" cy="369332"/>
          </a:xfrm>
          <a:prstGeom prst="rect">
            <a:avLst/>
          </a:prstGeom>
          <a:noFill/>
        </p:spPr>
        <p:txBody>
          <a:bodyPr wrap="square" rtlCol="0">
            <a:spAutoFit/>
          </a:bodyPr>
          <a:lstStyle/>
          <a:p>
            <a:r>
              <a:rPr lang="uk-UA" dirty="0" smtClean="0"/>
              <a:t>21</a:t>
            </a:r>
            <a:endParaRPr lang="ru-RU" dirty="0"/>
          </a:p>
        </p:txBody>
      </p:sp>
      <p:grpSp>
        <p:nvGrpSpPr>
          <p:cNvPr id="6" name="Группа 41"/>
          <p:cNvGrpSpPr/>
          <p:nvPr/>
        </p:nvGrpSpPr>
        <p:grpSpPr>
          <a:xfrm>
            <a:off x="571472" y="2071678"/>
            <a:ext cx="8143932" cy="534576"/>
            <a:chOff x="571472" y="2571744"/>
            <a:chExt cx="8143932" cy="763680"/>
          </a:xfrm>
          <a:solidFill>
            <a:srgbClr val="F99245"/>
          </a:solidFill>
        </p:grpSpPr>
        <p:sp>
          <p:nvSpPr>
            <p:cNvPr id="45" name="Прямоугольник 44"/>
            <p:cNvSpPr/>
            <p:nvPr/>
          </p:nvSpPr>
          <p:spPr>
            <a:xfrm>
              <a:off x="571472" y="2571744"/>
              <a:ext cx="8143932" cy="7143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TextBox 45"/>
            <p:cNvSpPr txBox="1"/>
            <p:nvPr/>
          </p:nvSpPr>
          <p:spPr>
            <a:xfrm>
              <a:off x="823976" y="2587967"/>
              <a:ext cx="5429288" cy="747457"/>
            </a:xfrm>
            <a:prstGeom prst="rect">
              <a:avLst/>
            </a:prstGeom>
            <a:grpFill/>
          </p:spPr>
          <p:txBody>
            <a:bodyPr wrap="square" rtlCol="0">
              <a:spAutoFit/>
            </a:bodyPr>
            <a:lstStyle/>
            <a:p>
              <a:pPr algn="ctr"/>
              <a:r>
                <a:rPr lang="en-US" sz="2800" dirty="0" smtClean="0"/>
                <a:t>Master/ </a:t>
              </a:r>
              <a:r>
                <a:rPr lang="en-GB" sz="2800" dirty="0" err="1"/>
                <a:t>Maîtrise</a:t>
              </a:r>
              <a:endParaRPr lang="ru-RU" sz="2800" dirty="0"/>
            </a:p>
          </p:txBody>
        </p:sp>
      </p:grpSp>
      <p:sp>
        <p:nvSpPr>
          <p:cNvPr id="47" name="TextBox 46"/>
          <p:cNvSpPr txBox="1"/>
          <p:nvPr/>
        </p:nvSpPr>
        <p:spPr>
          <a:xfrm>
            <a:off x="0" y="2137045"/>
            <a:ext cx="823976" cy="369332"/>
          </a:xfrm>
          <a:prstGeom prst="rect">
            <a:avLst/>
          </a:prstGeom>
          <a:noFill/>
        </p:spPr>
        <p:txBody>
          <a:bodyPr wrap="square" rtlCol="0">
            <a:spAutoFit/>
          </a:bodyPr>
          <a:lstStyle/>
          <a:p>
            <a:r>
              <a:rPr lang="uk-UA" dirty="0" smtClean="0"/>
              <a:t>2</a:t>
            </a:r>
            <a:r>
              <a:rPr lang="en-US" dirty="0" smtClean="0"/>
              <a:t>2-2</a:t>
            </a:r>
            <a:r>
              <a:rPr lang="uk-UA" dirty="0" smtClean="0"/>
              <a:t>3</a:t>
            </a:r>
            <a:endParaRPr lang="ru-RU" dirty="0"/>
          </a:p>
        </p:txBody>
      </p:sp>
      <p:sp>
        <p:nvSpPr>
          <p:cNvPr id="48" name="Прямоугольник 47"/>
          <p:cNvSpPr/>
          <p:nvPr/>
        </p:nvSpPr>
        <p:spPr>
          <a:xfrm>
            <a:off x="571472" y="1500174"/>
            <a:ext cx="8143932" cy="571504"/>
          </a:xfrm>
          <a:prstGeom prst="rect">
            <a:avLst/>
          </a:prstGeom>
          <a:solidFill>
            <a:srgbClr val="F99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TextBox 48"/>
          <p:cNvSpPr txBox="1"/>
          <p:nvPr/>
        </p:nvSpPr>
        <p:spPr>
          <a:xfrm>
            <a:off x="695030" y="1515966"/>
            <a:ext cx="6572296" cy="492443"/>
          </a:xfrm>
          <a:prstGeom prst="rect">
            <a:avLst/>
          </a:prstGeom>
          <a:solidFill>
            <a:srgbClr val="F99245"/>
          </a:solidFill>
        </p:spPr>
        <p:txBody>
          <a:bodyPr wrap="square" tIns="0" bIns="0" rtlCol="0">
            <a:spAutoFit/>
          </a:bodyPr>
          <a:lstStyle/>
          <a:p>
            <a:pPr algn="ctr"/>
            <a:r>
              <a:rPr lang="en-US" sz="3200" dirty="0" err="1" smtClean="0"/>
              <a:t>Doctorat</a:t>
            </a:r>
            <a:endParaRPr lang="ru-RU" sz="3200" dirty="0"/>
          </a:p>
        </p:txBody>
      </p:sp>
      <p:sp>
        <p:nvSpPr>
          <p:cNvPr id="50" name="TextBox 49"/>
          <p:cNvSpPr txBox="1"/>
          <p:nvPr/>
        </p:nvSpPr>
        <p:spPr>
          <a:xfrm>
            <a:off x="142843" y="1643050"/>
            <a:ext cx="740105" cy="369332"/>
          </a:xfrm>
          <a:prstGeom prst="rect">
            <a:avLst/>
          </a:prstGeom>
          <a:noFill/>
        </p:spPr>
        <p:txBody>
          <a:bodyPr wrap="square" rtlCol="0">
            <a:spAutoFit/>
          </a:bodyPr>
          <a:lstStyle/>
          <a:p>
            <a:r>
              <a:rPr lang="en-US" dirty="0" smtClean="0"/>
              <a:t>26-</a:t>
            </a:r>
            <a:r>
              <a:rPr lang="uk-UA" dirty="0" smtClean="0"/>
              <a:t>27</a:t>
            </a:r>
            <a:endParaRPr lang="ru-RU" dirty="0"/>
          </a:p>
        </p:txBody>
      </p:sp>
      <p:sp>
        <p:nvSpPr>
          <p:cNvPr id="51" name="Прямоугольник 38"/>
          <p:cNvSpPr/>
          <p:nvPr/>
        </p:nvSpPr>
        <p:spPr>
          <a:xfrm>
            <a:off x="572267" y="2959256"/>
            <a:ext cx="5419408" cy="324921"/>
          </a:xfrm>
          <a:prstGeom prst="rect">
            <a:avLst/>
          </a:prstGeom>
          <a:solidFill>
            <a:srgbClr val="FEEC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642878" y="2956773"/>
            <a:ext cx="7687020" cy="338554"/>
          </a:xfrm>
          <a:prstGeom prst="rect">
            <a:avLst/>
          </a:prstGeom>
          <a:noFill/>
        </p:spPr>
        <p:txBody>
          <a:bodyPr wrap="square" rtlCol="0">
            <a:spAutoFit/>
          </a:bodyPr>
          <a:lstStyle/>
          <a:p>
            <a:r>
              <a:rPr lang="en-US" sz="1600" dirty="0" smtClean="0"/>
              <a:t>ES (</a:t>
            </a:r>
            <a:r>
              <a:rPr lang="fr-FR" sz="1600" dirty="0" smtClean="0"/>
              <a:t>cycle court) </a:t>
            </a:r>
            <a:r>
              <a:rPr lang="uk-UA" sz="1600" dirty="0" smtClean="0"/>
              <a:t>– </a:t>
            </a:r>
            <a:r>
              <a:rPr lang="fr-BE" sz="1600" dirty="0" smtClean="0"/>
              <a:t>Licence Junior</a:t>
            </a:r>
            <a:endParaRPr lang="en-US" sz="1600" dirty="0"/>
          </a:p>
        </p:txBody>
      </p:sp>
    </p:spTree>
    <p:extLst>
      <p:ext uri="{BB962C8B-B14F-4D97-AF65-F5344CB8AC3E}">
        <p14:creationId xmlns:p14="http://schemas.microsoft.com/office/powerpoint/2010/main" val="3887877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373616" cy="634082"/>
          </a:xfrm>
        </p:spPr>
        <p:txBody>
          <a:bodyPr>
            <a:normAutofit fontScale="90000"/>
          </a:bodyPr>
          <a:lstStyle/>
          <a:p>
            <a:r>
              <a:rPr lang="en-US" dirty="0" err="1" smtClean="0"/>
              <a:t>Niveaux</a:t>
            </a:r>
            <a:r>
              <a:rPr lang="en-US" dirty="0" smtClean="0"/>
              <a:t> CNC (</a:t>
            </a:r>
            <a:r>
              <a:rPr lang="en-US" dirty="0" err="1" smtClean="0"/>
              <a:t>Loi</a:t>
            </a:r>
            <a:r>
              <a:rPr lang="en-US" dirty="0" smtClean="0"/>
              <a:t> sur </a:t>
            </a:r>
            <a:r>
              <a:rPr lang="en-US" dirty="0" err="1" smtClean="0"/>
              <a:t>l’</a:t>
            </a:r>
            <a:r>
              <a:rPr lang="en-US" dirty="0" err="1" smtClean="0"/>
              <a:t>éducation</a:t>
            </a:r>
            <a:r>
              <a:rPr lang="en-US" dirty="0" smtClean="0"/>
              <a:t>, 2017)</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37975498"/>
              </p:ext>
            </p:extLst>
          </p:nvPr>
        </p:nvGraphicFramePr>
        <p:xfrm>
          <a:off x="107504" y="908720"/>
          <a:ext cx="8984570" cy="5971170"/>
        </p:xfrm>
        <a:graphic>
          <a:graphicData uri="http://schemas.openxmlformats.org/drawingml/2006/table">
            <a:tbl>
              <a:tblPr firstRow="1" bandRow="1">
                <a:tableStyleId>{93296810-A885-4BE3-A3E7-6D5BEEA58F35}</a:tableStyleId>
              </a:tblPr>
              <a:tblGrid>
                <a:gridCol w="1144874"/>
                <a:gridCol w="3110425"/>
                <a:gridCol w="4729271"/>
              </a:tblGrid>
              <a:tr h="394595">
                <a:tc>
                  <a:txBody>
                    <a:bodyPr/>
                    <a:lstStyle/>
                    <a:p>
                      <a:r>
                        <a:rPr lang="en-US" sz="2000" dirty="0" err="1" smtClean="0"/>
                        <a:t>Niveau</a:t>
                      </a:r>
                      <a:endParaRPr lang="en-US" sz="2000" dirty="0"/>
                    </a:p>
                  </a:txBody>
                  <a:tcPr/>
                </a:tc>
                <a:tc>
                  <a:txBody>
                    <a:bodyPr/>
                    <a:lstStyle/>
                    <a:p>
                      <a:r>
                        <a:rPr lang="en-US" sz="2000" dirty="0" smtClean="0"/>
                        <a:t>Certification </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smtClean="0"/>
                        <a:t>niveau de </a:t>
                      </a:r>
                      <a:r>
                        <a:rPr lang="en-US" sz="2000" smtClean="0"/>
                        <a:t>VET</a:t>
                      </a:r>
                      <a:endParaRPr lang="en-US" sz="2000" dirty="0"/>
                    </a:p>
                  </a:txBody>
                  <a:tcPr/>
                </a:tc>
              </a:tr>
              <a:tr h="394595">
                <a:tc>
                  <a:txBody>
                    <a:bodyPr/>
                    <a:lstStyle/>
                    <a:p>
                      <a:pPr algn="ctr"/>
                      <a:r>
                        <a:rPr lang="en-US" sz="2000" dirty="0" smtClean="0"/>
                        <a:t>10</a:t>
                      </a:r>
                      <a:endParaRPr lang="en-US" sz="2000" dirty="0"/>
                    </a:p>
                  </a:txBody>
                  <a:tcPr/>
                </a:tc>
                <a:tc>
                  <a:txBody>
                    <a:bodyPr/>
                    <a:lstStyle/>
                    <a:p>
                      <a:r>
                        <a:rPr lang="en-US" sz="2000" dirty="0" err="1" smtClean="0"/>
                        <a:t>Docteur</a:t>
                      </a:r>
                      <a:r>
                        <a:rPr lang="en-US" sz="2000" dirty="0" smtClean="0"/>
                        <a:t> </a:t>
                      </a:r>
                      <a:r>
                        <a:rPr lang="en-US" sz="2000" dirty="0" err="1" smtClean="0"/>
                        <a:t>en</a:t>
                      </a:r>
                      <a:r>
                        <a:rPr lang="en-US" sz="2000" dirty="0" smtClean="0"/>
                        <a:t> Sciences</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err="1" smtClean="0"/>
                        <a:t>Doctorat</a:t>
                      </a:r>
                      <a:endParaRPr lang="en-US" sz="2000" dirty="0"/>
                    </a:p>
                  </a:txBody>
                  <a:tcPr/>
                </a:tc>
              </a:tr>
              <a:tr h="394595">
                <a:tc>
                  <a:txBody>
                    <a:bodyPr/>
                    <a:lstStyle/>
                    <a:p>
                      <a:pPr algn="ctr"/>
                      <a:r>
                        <a:rPr lang="en-US" sz="2000" dirty="0" smtClean="0"/>
                        <a:t>9</a:t>
                      </a:r>
                      <a:endParaRPr lang="en-US" sz="2000" dirty="0"/>
                    </a:p>
                  </a:txBody>
                  <a:tcPr/>
                </a:tc>
                <a:tc>
                  <a:txBody>
                    <a:bodyPr/>
                    <a:lstStyle/>
                    <a:p>
                      <a:r>
                        <a:rPr lang="en-US" sz="2000" dirty="0" err="1" smtClean="0"/>
                        <a:t>Doctorat</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err="1" smtClean="0"/>
                        <a:t>Doctorat</a:t>
                      </a:r>
                      <a:endParaRPr lang="en-US" sz="2000" dirty="0"/>
                    </a:p>
                  </a:txBody>
                  <a:tcPr/>
                </a:tc>
              </a:tr>
              <a:tr h="394595">
                <a:tc>
                  <a:txBody>
                    <a:bodyPr/>
                    <a:lstStyle/>
                    <a:p>
                      <a:pPr algn="ctr"/>
                      <a:r>
                        <a:rPr lang="en-US" sz="2000" dirty="0" smtClean="0"/>
                        <a:t>8</a:t>
                      </a:r>
                      <a:endParaRPr lang="en-US" sz="2000" dirty="0"/>
                    </a:p>
                  </a:txBody>
                  <a:tcPr/>
                </a:tc>
                <a:tc>
                  <a:txBody>
                    <a:bodyPr/>
                    <a:lstStyle/>
                    <a:p>
                      <a:r>
                        <a:rPr lang="en-US" sz="2000" dirty="0" smtClean="0"/>
                        <a:t>Master</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err="1" smtClean="0"/>
                        <a:t>Maitrise</a:t>
                      </a:r>
                      <a:endParaRPr lang="en-US" sz="2000" dirty="0"/>
                    </a:p>
                  </a:txBody>
                  <a:tcPr/>
                </a:tc>
              </a:tr>
              <a:tr h="394595">
                <a:tc>
                  <a:txBody>
                    <a:bodyPr/>
                    <a:lstStyle/>
                    <a:p>
                      <a:pPr algn="ctr"/>
                      <a:r>
                        <a:rPr lang="en-US" sz="2000" dirty="0" smtClean="0"/>
                        <a:t>7</a:t>
                      </a:r>
                      <a:endParaRPr lang="en-US" sz="2000" dirty="0"/>
                    </a:p>
                  </a:txBody>
                  <a:tcPr/>
                </a:tc>
                <a:tc>
                  <a:txBody>
                    <a:bodyPr/>
                    <a:lstStyle/>
                    <a:p>
                      <a:r>
                        <a:rPr lang="en-US" sz="2000" dirty="0" err="1" smtClean="0"/>
                        <a:t>Licence</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err="1" smtClean="0"/>
                        <a:t>Licence</a:t>
                      </a:r>
                      <a:endParaRPr lang="en-US" sz="2000" dirty="0"/>
                    </a:p>
                  </a:txBody>
                  <a:tcPr/>
                </a:tc>
              </a:tr>
              <a:tr h="394595">
                <a:tc>
                  <a:txBody>
                    <a:bodyPr/>
                    <a:lstStyle/>
                    <a:p>
                      <a:pPr algn="ctr"/>
                      <a:r>
                        <a:rPr lang="en-US" sz="2000" dirty="0" smtClean="0"/>
                        <a:t>6</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Licence</a:t>
                      </a:r>
                      <a:r>
                        <a:rPr lang="en-US" sz="2000" dirty="0" smtClean="0"/>
                        <a:t> Junior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smtClean="0"/>
                        <a:t>Licence</a:t>
                      </a:r>
                      <a:r>
                        <a:rPr lang="en-US" sz="2000" dirty="0" smtClean="0"/>
                        <a:t> Junior </a:t>
                      </a:r>
                    </a:p>
                  </a:txBody>
                  <a:tcPr/>
                </a:tc>
              </a:tr>
              <a:tr h="698130">
                <a:tc>
                  <a:txBody>
                    <a:bodyPr/>
                    <a:lstStyle/>
                    <a:p>
                      <a:pPr algn="ctr"/>
                      <a:r>
                        <a:rPr lang="en-US" sz="2000" dirty="0" smtClean="0"/>
                        <a:t>5</a:t>
                      </a:r>
                      <a:endParaRPr lang="en-US" sz="2000" dirty="0"/>
                    </a:p>
                  </a:txBody>
                  <a:tcPr/>
                </a:tc>
                <a:tc>
                  <a:txBody>
                    <a:bodyPr/>
                    <a:lstStyle/>
                    <a:p>
                      <a:r>
                        <a:rPr lang="en-US" sz="2000" dirty="0" err="1" smtClean="0"/>
                        <a:t>Spécialiste</a:t>
                      </a:r>
                      <a:r>
                        <a:rPr lang="en-US" sz="2000" dirty="0" smtClean="0"/>
                        <a:t> Junior</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err="1" smtClean="0"/>
                        <a:t>Deuxième</a:t>
                      </a:r>
                      <a:r>
                        <a:rPr lang="en-US" sz="2000" baseline="0" dirty="0" smtClean="0"/>
                        <a:t> cycle de </a:t>
                      </a:r>
                      <a:r>
                        <a:rPr lang="en-US" sz="2000" baseline="0" dirty="0" err="1" smtClean="0"/>
                        <a:t>l’enseignement</a:t>
                      </a:r>
                      <a:r>
                        <a:rPr lang="en-US" sz="2000" baseline="0" dirty="0" smtClean="0"/>
                        <a:t> </a:t>
                      </a:r>
                      <a:r>
                        <a:rPr lang="en-US" sz="2000" baseline="0" dirty="0" err="1" smtClean="0"/>
                        <a:t>secondaire</a:t>
                      </a:r>
                      <a:endParaRPr lang="en-US" sz="2000" dirty="0"/>
                    </a:p>
                  </a:txBody>
                  <a:tcPr/>
                </a:tc>
              </a:tr>
              <a:tr h="698130">
                <a:tc>
                  <a:txBody>
                    <a:bodyPr/>
                    <a:lstStyle/>
                    <a:p>
                      <a:pPr algn="ctr"/>
                      <a:r>
                        <a:rPr lang="en-US" sz="2000" dirty="0" smtClean="0"/>
                        <a:t>4</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3</a:t>
                      </a:r>
                      <a:r>
                        <a:rPr lang="en-US" sz="2000" baseline="30000" dirty="0" smtClean="0"/>
                        <a:t>eme</a:t>
                      </a:r>
                      <a:r>
                        <a:rPr lang="en-US" sz="2000" baseline="0" dirty="0" smtClean="0"/>
                        <a:t> </a:t>
                      </a:r>
                      <a:r>
                        <a:rPr lang="en-US" sz="2000" baseline="0" dirty="0" err="1" smtClean="0"/>
                        <a:t>niveau</a:t>
                      </a:r>
                      <a:r>
                        <a:rPr lang="en-US" sz="2000" baseline="0" dirty="0" smtClean="0"/>
                        <a:t> </a:t>
                      </a:r>
                      <a:r>
                        <a:rPr lang="en-US" sz="2000" baseline="0" dirty="0" err="1" smtClean="0"/>
                        <a:t>d‘EFP</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err="1" smtClean="0"/>
                        <a:t>Deuxième</a:t>
                      </a:r>
                      <a:r>
                        <a:rPr lang="en-US" sz="2000" baseline="0" dirty="0" smtClean="0"/>
                        <a:t> cycle de </a:t>
                      </a:r>
                      <a:r>
                        <a:rPr lang="en-US" sz="2000" baseline="0" dirty="0" err="1" smtClean="0"/>
                        <a:t>l’enseignement</a:t>
                      </a:r>
                      <a:r>
                        <a:rPr lang="en-US" sz="2000" baseline="0" dirty="0" smtClean="0"/>
                        <a:t> </a:t>
                      </a:r>
                      <a:r>
                        <a:rPr lang="en-US" sz="2000" baseline="0" dirty="0" err="1" smtClean="0"/>
                        <a:t>secondaire</a:t>
                      </a:r>
                      <a:endParaRPr lang="en-US" sz="2000" dirty="0"/>
                    </a:p>
                  </a:txBody>
                  <a:tcPr/>
                </a:tc>
              </a:tr>
              <a:tr h="698130">
                <a:tc>
                  <a:txBody>
                    <a:bodyPr/>
                    <a:lstStyle/>
                    <a:p>
                      <a:pPr algn="ctr"/>
                      <a:r>
                        <a:rPr lang="en-US" sz="2000" dirty="0" smtClean="0"/>
                        <a:t>3</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2</a:t>
                      </a:r>
                      <a:r>
                        <a:rPr lang="en-US" sz="2000" baseline="30000" dirty="0" smtClean="0"/>
                        <a:t>eme</a:t>
                      </a:r>
                      <a:r>
                        <a:rPr lang="en-US" sz="2000" baseline="0" dirty="0" smtClean="0"/>
                        <a:t>   </a:t>
                      </a:r>
                      <a:r>
                        <a:rPr lang="en-US" sz="2000" baseline="0" dirty="0" err="1" smtClean="0"/>
                        <a:t>niveau</a:t>
                      </a:r>
                      <a:r>
                        <a:rPr lang="en-US" sz="2000" baseline="0" dirty="0" smtClean="0"/>
                        <a:t> </a:t>
                      </a:r>
                      <a:r>
                        <a:rPr lang="en-US" sz="2000" baseline="0" dirty="0" err="1" smtClean="0"/>
                        <a:t>d’EFP</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err="1" smtClean="0"/>
                        <a:t>Deuxième</a:t>
                      </a:r>
                      <a:r>
                        <a:rPr lang="en-US" sz="2000" baseline="0" dirty="0" smtClean="0"/>
                        <a:t> cycle de </a:t>
                      </a:r>
                      <a:r>
                        <a:rPr lang="en-US" sz="2000" baseline="0" dirty="0" err="1" smtClean="0"/>
                        <a:t>l’enseignement</a:t>
                      </a:r>
                      <a:r>
                        <a:rPr lang="en-US" sz="2000" baseline="0" dirty="0" smtClean="0"/>
                        <a:t> </a:t>
                      </a:r>
                      <a:r>
                        <a:rPr lang="en-US" sz="2000" baseline="0" dirty="0" err="1" smtClean="0"/>
                        <a:t>secondaire</a:t>
                      </a:r>
                      <a:endParaRPr lang="en-US" sz="2000" dirty="0"/>
                    </a:p>
                  </a:txBody>
                  <a:tcPr/>
                </a:tc>
              </a:tr>
              <a:tr h="698130">
                <a:tc>
                  <a:txBody>
                    <a:bodyPr/>
                    <a:lstStyle/>
                    <a:p>
                      <a:pPr algn="ctr"/>
                      <a:r>
                        <a:rPr lang="en-US" sz="2000" dirty="0" smtClean="0"/>
                        <a:t>2</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1</a:t>
                      </a:r>
                      <a:r>
                        <a:rPr lang="en-US" sz="2000" baseline="30000" dirty="0" smtClean="0"/>
                        <a:t>er</a:t>
                      </a:r>
                      <a:r>
                        <a:rPr lang="en-US" sz="2000" dirty="0" smtClean="0"/>
                        <a:t> </a:t>
                      </a:r>
                      <a:r>
                        <a:rPr lang="en-US" sz="2000" baseline="0" dirty="0" err="1" smtClean="0"/>
                        <a:t>niveau</a:t>
                      </a:r>
                      <a:r>
                        <a:rPr lang="en-US" sz="2000" baseline="0" dirty="0" smtClean="0"/>
                        <a:t> </a:t>
                      </a:r>
                      <a:r>
                        <a:rPr lang="en-US" sz="2000" baseline="0" dirty="0" err="1" smtClean="0"/>
                        <a:t>d’EFP</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Premier cycle de </a:t>
                      </a:r>
                      <a:r>
                        <a:rPr lang="en-US" sz="2000" baseline="0" dirty="0" err="1" smtClean="0"/>
                        <a:t>l’enseignement</a:t>
                      </a:r>
                      <a:r>
                        <a:rPr lang="en-US" sz="2000" baseline="0" dirty="0" smtClean="0"/>
                        <a:t> </a:t>
                      </a:r>
                      <a:r>
                        <a:rPr lang="en-US" sz="2000" baseline="0" dirty="0" err="1" smtClean="0"/>
                        <a:t>secondaire</a:t>
                      </a:r>
                      <a:endParaRPr lang="en-US" sz="2000" dirty="0"/>
                    </a:p>
                  </a:txBody>
                  <a:tcPr/>
                </a:tc>
              </a:tr>
              <a:tr h="394595">
                <a:tc>
                  <a:txBody>
                    <a:bodyPr/>
                    <a:lstStyle/>
                    <a:p>
                      <a:pPr algn="ctr"/>
                      <a:r>
                        <a:rPr lang="en-US" sz="2000" dirty="0" smtClean="0"/>
                        <a:t>1</a:t>
                      </a:r>
                      <a:endParaRPr lang="en-US" sz="2000" dirty="0"/>
                    </a:p>
                  </a:txBody>
                  <a:tcPr/>
                </a:tc>
                <a:tc>
                  <a:txBody>
                    <a:bodyPr/>
                    <a:lstStyle/>
                    <a:p>
                      <a:endParaRPr lang="en-US"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err="1" smtClean="0"/>
                        <a:t>Enseignement</a:t>
                      </a:r>
                      <a:r>
                        <a:rPr lang="en-US" sz="2000" baseline="0" dirty="0" smtClean="0"/>
                        <a:t> </a:t>
                      </a:r>
                      <a:r>
                        <a:rPr lang="en-US" sz="2000" baseline="0" dirty="0" err="1" smtClean="0"/>
                        <a:t>primaire</a:t>
                      </a:r>
                      <a:endParaRPr lang="en-US" sz="2000" dirty="0"/>
                    </a:p>
                  </a:txBody>
                  <a:tcPr/>
                </a:tc>
              </a:tr>
              <a:tr h="394595">
                <a:tc>
                  <a:txBody>
                    <a:bodyPr/>
                    <a:lstStyle/>
                    <a:p>
                      <a:pPr algn="ctr"/>
                      <a:r>
                        <a:rPr lang="en-US" sz="2000" dirty="0" smtClean="0"/>
                        <a:t>0</a:t>
                      </a:r>
                      <a:endParaRPr lang="en-US" sz="2000" dirty="0"/>
                    </a:p>
                  </a:txBody>
                  <a:tcPr/>
                </a:tc>
                <a:tc>
                  <a:txBody>
                    <a:bodyPr/>
                    <a:lstStyle/>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err="1" smtClean="0"/>
                        <a:t>Préscolaire</a:t>
                      </a:r>
                      <a:endParaRPr lang="en-US" sz="2000" dirty="0"/>
                    </a:p>
                  </a:txBody>
                  <a:tcPr/>
                </a:tc>
              </a:tr>
            </a:tbl>
          </a:graphicData>
        </a:graphic>
      </p:graphicFrame>
    </p:spTree>
    <p:extLst>
      <p:ext uri="{BB962C8B-B14F-4D97-AF65-F5344CB8AC3E}">
        <p14:creationId xmlns:p14="http://schemas.microsoft.com/office/powerpoint/2010/main" val="391851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rmAutofit fontScale="90000"/>
          </a:bodyPr>
          <a:lstStyle/>
          <a:p>
            <a:pPr algn="l">
              <a:spcBef>
                <a:spcPts val="0"/>
              </a:spcBef>
              <a:defRPr/>
            </a:pPr>
            <a:r>
              <a:rPr lang="en-US" dirty="0"/>
              <a:t/>
            </a:r>
            <a:br>
              <a:rPr lang="en-US"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03014959"/>
              </p:ext>
            </p:extLst>
          </p:nvPr>
        </p:nvGraphicFramePr>
        <p:xfrm>
          <a:off x="179512" y="692697"/>
          <a:ext cx="8496944" cy="5483551"/>
        </p:xfrm>
        <a:graphic>
          <a:graphicData uri="http://schemas.openxmlformats.org/drawingml/2006/table">
            <a:tbl>
              <a:tblPr firstRow="1" bandRow="1">
                <a:tableStyleId>{93296810-A885-4BE3-A3E7-6D5BEEA58F35}</a:tableStyleId>
              </a:tblPr>
              <a:tblGrid>
                <a:gridCol w="1080120"/>
                <a:gridCol w="7416824"/>
              </a:tblGrid>
              <a:tr h="471996">
                <a:tc>
                  <a:txBody>
                    <a:bodyPr/>
                    <a:lstStyle/>
                    <a:p>
                      <a:r>
                        <a:rPr lang="en-US" sz="2400" dirty="0" err="1" smtClean="0"/>
                        <a:t>Niveau</a:t>
                      </a:r>
                      <a:endParaRPr lang="en-US" sz="2400" dirty="0"/>
                    </a:p>
                  </a:txBody>
                  <a:tcPr/>
                </a:tc>
                <a:tc>
                  <a:txBody>
                    <a:bodyPr/>
                    <a:lstStyle/>
                    <a:p>
                      <a:r>
                        <a:rPr lang="en-US" sz="2400" dirty="0" smtClean="0"/>
                        <a:t>Certification</a:t>
                      </a:r>
                      <a:endParaRPr lang="en-US" sz="2400" dirty="0"/>
                    </a:p>
                  </a:txBody>
                  <a:tcPr/>
                </a:tc>
              </a:tr>
              <a:tr h="1328203">
                <a:tc>
                  <a:txBody>
                    <a:bodyPr/>
                    <a:lstStyle/>
                    <a:p>
                      <a:pPr algn="ctr"/>
                      <a:r>
                        <a:rPr lang="en-US" sz="2400" dirty="0" smtClean="0"/>
                        <a:t>6</a:t>
                      </a:r>
                      <a:endParaRPr lang="en-US" sz="2400" dirty="0"/>
                    </a:p>
                  </a:txBody>
                  <a:tcPr/>
                </a:tc>
                <a:tc>
                  <a:txBody>
                    <a:bodyPr/>
                    <a:lstStyle/>
                    <a:p>
                      <a:r>
                        <a:rPr lang="fr-FR" sz="1600" b="0" kern="1200" dirty="0" smtClean="0">
                          <a:solidFill>
                            <a:schemeClr val="dk1"/>
                          </a:solidFill>
                          <a:effectLst/>
                          <a:latin typeface="+mn-lt"/>
                          <a:ea typeface="+mn-ea"/>
                          <a:cs typeface="+mn-cs"/>
                        </a:rPr>
                        <a:t>La capacité d'un individu à résoudre des problèmes spécifiques typiques dans un certain domaine d'activité professionnelle ou dans le processus d'éducation, qui implique l'application des principes et des méthodes des sciences respectives et se caractérise par une certaine incertitude des conditions; à assumer la responsabilité des résultats de son activité et à contrôler d'autres personnes dans certaines situations</a:t>
                      </a:r>
                    </a:p>
                  </a:txBody>
                  <a:tcPr/>
                </a:tc>
              </a:tr>
              <a:tr h="1008112">
                <a:tc>
                  <a:txBody>
                    <a:bodyPr/>
                    <a:lstStyle/>
                    <a:p>
                      <a:pPr algn="ctr"/>
                      <a:r>
                        <a:rPr lang="en-US" sz="2400" dirty="0" smtClean="0"/>
                        <a:t>5</a:t>
                      </a:r>
                      <a:endParaRPr lang="en-US" sz="2400" dirty="0"/>
                    </a:p>
                  </a:txBody>
                  <a:tcPr/>
                </a:tc>
                <a:tc>
                  <a:txBody>
                    <a:bodyPr/>
                    <a:lstStyle/>
                    <a:p>
                      <a:r>
                        <a:rPr lang="fr-FR" sz="1600" dirty="0" smtClean="0"/>
                        <a:t>La capacité d'un individu à accomplir de manière indépendante des tâches spécifiques complexes liées aux études ou au travail ,dans un domaine d'activité professionnelle ou dans le processus d'éducation, à assumer la responsabilité des résultats de son activité et à contrôler d'autres personnes dans certaines situations</a:t>
                      </a:r>
                    </a:p>
                  </a:txBody>
                  <a:tcPr/>
                </a:tc>
              </a:tr>
              <a:tr h="1093440">
                <a:tc>
                  <a:txBody>
                    <a:bodyPr/>
                    <a:lstStyle/>
                    <a:p>
                      <a:pPr algn="ctr"/>
                      <a:r>
                        <a:rPr lang="en-US" sz="2400" dirty="0" smtClean="0"/>
                        <a:t>4</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La capacité d'un individu à accomplir de manière indépendante des tâches de travail spécifiques ou des tâches d'étude complexes dans un certain domaine d'activité professionnelle ou dans le processus d'éducation, en particulier dans des situations non conventionnelles</a:t>
                      </a:r>
                    </a:p>
                  </a:txBody>
                  <a:tcPr/>
                </a:tc>
              </a:tr>
              <a:tr h="576064">
                <a:tc>
                  <a:txBody>
                    <a:bodyPr/>
                    <a:lstStyle/>
                    <a:p>
                      <a:pPr algn="ctr"/>
                      <a:r>
                        <a:rPr lang="en-US" sz="2400" dirty="0" smtClean="0"/>
                        <a:t>3</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La capacité d'un individu à accomplir des tâches de travail ou d'étude de complexité moyenne par des algorithmes prédéfinis et des normes de temps et de qualité</a:t>
                      </a:r>
                    </a:p>
                  </a:txBody>
                  <a:tcPr/>
                </a:tc>
              </a:tr>
              <a:tr h="943992">
                <a:tc>
                  <a:txBody>
                    <a:bodyPr/>
                    <a:lstStyle/>
                    <a:p>
                      <a:pPr algn="ctr"/>
                      <a:r>
                        <a:rPr lang="en-US" sz="2400" dirty="0" smtClean="0"/>
                        <a:t>2</a:t>
                      </a:r>
                      <a:endParaRPr lang="en-US" sz="2400" dirty="0"/>
                    </a:p>
                  </a:txBody>
                  <a:tcPr/>
                </a:tc>
                <a:tc>
                  <a:txBody>
                    <a:bodyPr/>
                    <a:lstStyle/>
                    <a:p>
                      <a:r>
                        <a:rPr lang="fr-FR" sz="1600" kern="1200" dirty="0" smtClean="0">
                          <a:solidFill>
                            <a:schemeClr val="dk1"/>
                          </a:solidFill>
                          <a:latin typeface="+mn-lt"/>
                          <a:ea typeface="+mn-ea"/>
                          <a:cs typeface="+mn-cs"/>
                        </a:rPr>
                        <a:t>La capacité d'un individu à accomplir des tâches ordinaires typiques dans une situation spécifique,</a:t>
                      </a:r>
                      <a:r>
                        <a:rPr lang="fr-FR" sz="1600" kern="1200" baseline="0" dirty="0" smtClean="0">
                          <a:solidFill>
                            <a:schemeClr val="dk1"/>
                          </a:solidFill>
                          <a:latin typeface="+mn-lt"/>
                          <a:ea typeface="+mn-ea"/>
                          <a:cs typeface="+mn-cs"/>
                        </a:rPr>
                        <a:t> </a:t>
                      </a:r>
                      <a:r>
                        <a:rPr lang="fr-FR" sz="1600" kern="1200" dirty="0" smtClean="0">
                          <a:solidFill>
                            <a:schemeClr val="dk1"/>
                          </a:solidFill>
                          <a:latin typeface="+mn-lt"/>
                          <a:ea typeface="+mn-ea"/>
                          <a:cs typeface="+mn-cs"/>
                        </a:rPr>
                        <a:t>dans une sphère de travail ou d'études strictement définie et structurée, à effectuer des tâches sous supervision immédiate avec des éléments d'indépendance</a:t>
                      </a:r>
                      <a:endParaRPr lang="en-US" sz="1600" kern="1200" dirty="0">
                        <a:solidFill>
                          <a:schemeClr val="dk1"/>
                        </a:solidFill>
                        <a:latin typeface="+mn-lt"/>
                        <a:ea typeface="+mn-ea"/>
                        <a:cs typeface="+mn-cs"/>
                      </a:endParaRPr>
                    </a:p>
                  </a:txBody>
                  <a:tcPr/>
                </a:tc>
              </a:tr>
            </a:tbl>
          </a:graphicData>
        </a:graphic>
      </p:graphicFrame>
      <p:sp>
        <p:nvSpPr>
          <p:cNvPr id="5" name="Title 1"/>
          <p:cNvSpPr txBox="1">
            <a:spLocks/>
          </p:cNvSpPr>
          <p:nvPr/>
        </p:nvSpPr>
        <p:spPr>
          <a:xfrm>
            <a:off x="323528" y="0"/>
            <a:ext cx="8363272" cy="764704"/>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t>Niveaux</a:t>
            </a:r>
            <a:r>
              <a:rPr lang="en-US" dirty="0" smtClean="0"/>
              <a:t> CNC (</a:t>
            </a:r>
            <a:r>
              <a:rPr lang="en-US" dirty="0" err="1" smtClean="0"/>
              <a:t>Loi</a:t>
            </a:r>
            <a:r>
              <a:rPr lang="en-US" dirty="0" smtClean="0"/>
              <a:t> sur </a:t>
            </a:r>
            <a:r>
              <a:rPr lang="en-US" dirty="0" err="1" smtClean="0"/>
              <a:t>léducation</a:t>
            </a:r>
            <a:r>
              <a:rPr lang="en-US" dirty="0" smtClean="0"/>
              <a:t>, 2017)</a:t>
            </a:r>
            <a:endParaRPr lang="en-US" dirty="0"/>
          </a:p>
        </p:txBody>
      </p:sp>
    </p:spTree>
    <p:extLst>
      <p:ext uri="{BB962C8B-B14F-4D97-AF65-F5344CB8AC3E}">
        <p14:creationId xmlns:p14="http://schemas.microsoft.com/office/powerpoint/2010/main" val="2349171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SJ vs. LJ - Differences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8162685"/>
              </p:ext>
            </p:extLst>
          </p:nvPr>
        </p:nvGraphicFramePr>
        <p:xfrm>
          <a:off x="457200" y="1600200"/>
          <a:ext cx="8229600" cy="40436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err="1" smtClean="0"/>
                        <a:t>Spéciliste</a:t>
                      </a:r>
                      <a:r>
                        <a:rPr lang="en-US" baseline="0" dirty="0" smtClean="0"/>
                        <a:t> Junior</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Licence</a:t>
                      </a:r>
                      <a:r>
                        <a:rPr lang="en-US" baseline="0" dirty="0" smtClean="0"/>
                        <a:t> Junior</a:t>
                      </a:r>
                      <a:endParaRPr lang="en-US" dirty="0" smtClean="0"/>
                    </a:p>
                  </a:txBody>
                  <a:tcPr/>
                </a:tc>
              </a:tr>
              <a:tr h="370840">
                <a:tc>
                  <a:txBody>
                    <a:bodyPr/>
                    <a:lstStyle/>
                    <a:p>
                      <a:r>
                        <a:rPr lang="fr-FR" dirty="0" smtClean="0"/>
                        <a:t>Certifications académiques du</a:t>
                      </a:r>
                      <a:r>
                        <a:rPr lang="fr-FR" baseline="0" dirty="0" smtClean="0"/>
                        <a:t> deuxième cycle de l’enseignement secondaire</a:t>
                      </a:r>
                      <a:endParaRPr lang="en-US" dirty="0"/>
                    </a:p>
                  </a:txBody>
                  <a:tcPr/>
                </a:tc>
                <a:tc>
                  <a:txBody>
                    <a:bodyPr/>
                    <a:lstStyle/>
                    <a:p>
                      <a:r>
                        <a:rPr lang="en-US" dirty="0" smtClean="0"/>
                        <a:t>Certifications</a:t>
                      </a:r>
                      <a:r>
                        <a:rPr lang="en-US" baseline="0" dirty="0" smtClean="0"/>
                        <a:t> </a:t>
                      </a:r>
                      <a:r>
                        <a:rPr lang="en-US" baseline="0" dirty="0" err="1" smtClean="0"/>
                        <a:t>académiques</a:t>
                      </a:r>
                      <a:r>
                        <a:rPr lang="en-US" baseline="0" dirty="0" smtClean="0"/>
                        <a:t> au </a:t>
                      </a:r>
                      <a:r>
                        <a:rPr lang="en-US" baseline="0" dirty="0" err="1" smtClean="0"/>
                        <a:t>niveau</a:t>
                      </a:r>
                      <a:r>
                        <a:rPr lang="en-US" baseline="0" dirty="0" smtClean="0"/>
                        <a:t> de </a:t>
                      </a:r>
                      <a:r>
                        <a:rPr lang="en-US" baseline="0" dirty="0" err="1" smtClean="0"/>
                        <a:t>l’Einsegnement</a:t>
                      </a:r>
                      <a:r>
                        <a:rPr lang="en-US" baseline="0" dirty="0" smtClean="0"/>
                        <a:t> </a:t>
                      </a:r>
                      <a:r>
                        <a:rPr lang="en-US" baseline="0" dirty="0" err="1" smtClean="0"/>
                        <a:t>Supérieur</a:t>
                      </a:r>
                      <a:r>
                        <a:rPr lang="en-US" baseline="0" dirty="0" smtClean="0"/>
                        <a:t> (cycle court)</a:t>
                      </a:r>
                      <a:endParaRPr lang="en-US" dirty="0"/>
                    </a:p>
                  </a:txBody>
                  <a:tcPr/>
                </a:tc>
              </a:tr>
              <a:tr h="370840">
                <a:tc>
                  <a:txBody>
                    <a:bodyPr/>
                    <a:lstStyle/>
                    <a:p>
                      <a:r>
                        <a:rPr lang="fr-FR" sz="1800" b="0" kern="1200" dirty="0" smtClean="0">
                          <a:solidFill>
                            <a:schemeClr val="dk1"/>
                          </a:solidFill>
                          <a:effectLst/>
                          <a:latin typeface="+mn-lt"/>
                          <a:ea typeface="+mn-ea"/>
                          <a:cs typeface="+mn-cs"/>
                        </a:rPr>
                        <a:t>Accomplit indépendamment le travail spécifique complexe</a:t>
                      </a:r>
                      <a:endParaRPr lang="en-US" dirty="0"/>
                    </a:p>
                  </a:txBody>
                  <a:tcPr/>
                </a:tc>
                <a:tc>
                  <a:txBody>
                    <a:bodyPr/>
                    <a:lstStyle/>
                    <a:p>
                      <a:r>
                        <a:rPr lang="fr-FR" sz="1800" b="0" kern="1200" dirty="0" smtClean="0">
                          <a:solidFill>
                            <a:schemeClr val="dk1"/>
                          </a:solidFill>
                          <a:effectLst/>
                          <a:latin typeface="+mn-lt"/>
                          <a:ea typeface="+mn-ea"/>
                          <a:cs typeface="+mn-cs"/>
                        </a:rPr>
                        <a:t>Anticipe l'application des principes et des méthodes des sciences respectives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kern="1200" dirty="0" smtClean="0">
                          <a:solidFill>
                            <a:schemeClr val="dk1"/>
                          </a:solidFill>
                          <a:effectLst/>
                          <a:latin typeface="+mn-lt"/>
                          <a:ea typeface="+mn-ea"/>
                          <a:cs typeface="+mn-cs"/>
                        </a:rPr>
                        <a:t>Certains domaines de</a:t>
                      </a:r>
                      <a:r>
                        <a:rPr lang="fr-FR" sz="1800" b="0" kern="1200" baseline="0" dirty="0" smtClean="0">
                          <a:solidFill>
                            <a:schemeClr val="dk1"/>
                          </a:solidFill>
                          <a:effectLst/>
                          <a:latin typeface="+mn-lt"/>
                          <a:ea typeface="+mn-ea"/>
                          <a:cs typeface="+mn-cs"/>
                        </a:rPr>
                        <a:t> l’</a:t>
                      </a:r>
                      <a:r>
                        <a:rPr lang="fr-FR" sz="1800" b="0" kern="1200" dirty="0" smtClean="0">
                          <a:solidFill>
                            <a:schemeClr val="dk1"/>
                          </a:solidFill>
                          <a:effectLst/>
                          <a:latin typeface="+mn-lt"/>
                          <a:ea typeface="+mn-ea"/>
                          <a:cs typeface="+mn-cs"/>
                        </a:rPr>
                        <a:t>activité professionnelle</a:t>
                      </a:r>
                      <a:endParaRPr lang="en-US" dirty="0"/>
                    </a:p>
                  </a:txBody>
                  <a:tcPr/>
                </a:tc>
                <a:tc>
                  <a:txBody>
                    <a:bodyPr/>
                    <a:lstStyle/>
                    <a:p>
                      <a:r>
                        <a:rPr lang="fr-FR" sz="1800" b="0" kern="1200" dirty="0" smtClean="0">
                          <a:solidFill>
                            <a:schemeClr val="dk1"/>
                          </a:solidFill>
                          <a:effectLst/>
                          <a:latin typeface="+mn-lt"/>
                          <a:ea typeface="+mn-ea"/>
                          <a:cs typeface="+mn-cs"/>
                        </a:rPr>
                        <a:t>Domaine de travail caractérisé par une certaine incertitude des conditions</a:t>
                      </a:r>
                      <a:endParaRPr lang="en-US" dirty="0"/>
                    </a:p>
                  </a:txBody>
                  <a:tcPr/>
                </a:tc>
              </a:tr>
              <a:tr h="370840">
                <a:tc gridSpan="2">
                  <a:txBody>
                    <a:bodyPr/>
                    <a:lstStyle/>
                    <a:p>
                      <a:pPr algn="ctr"/>
                      <a:r>
                        <a:rPr lang="en-US" b="1" dirty="0" smtClean="0"/>
                        <a:t>EXAMPLES </a:t>
                      </a:r>
                      <a:endParaRPr lang="en-US" b="1" dirty="0"/>
                    </a:p>
                  </a:txBody>
                  <a:tcPr/>
                </a:tc>
                <a:tc hMerge="1">
                  <a:txBody>
                    <a:bodyPr/>
                    <a:lstStyle/>
                    <a:p>
                      <a:endParaRPr lang="en-US" dirty="0"/>
                    </a:p>
                  </a:txBody>
                  <a:tcPr/>
                </a:tc>
              </a:tr>
              <a:tr h="370840">
                <a:tc>
                  <a:txBody>
                    <a:bodyPr/>
                    <a:lstStyle/>
                    <a:p>
                      <a:r>
                        <a:rPr lang="fr-FR" sz="1800" b="0" kern="1200" dirty="0" smtClean="0">
                          <a:solidFill>
                            <a:schemeClr val="dk1"/>
                          </a:solidFill>
                          <a:effectLst/>
                          <a:latin typeface="+mn-lt"/>
                          <a:ea typeface="+mn-ea"/>
                          <a:cs typeface="+mn-cs"/>
                        </a:rPr>
                        <a:t>Administrateur d’un système d'information</a:t>
                      </a:r>
                      <a:endParaRPr lang="en-US" dirty="0"/>
                    </a:p>
                  </a:txBody>
                  <a:tcPr/>
                </a:tc>
                <a:tc>
                  <a:txBody>
                    <a:bodyPr/>
                    <a:lstStyle/>
                    <a:p>
                      <a:r>
                        <a:rPr lang="fr-FR" sz="1800" b="0" kern="1200" dirty="0" smtClean="0">
                          <a:solidFill>
                            <a:schemeClr val="dk1"/>
                          </a:solidFill>
                          <a:effectLst/>
                          <a:latin typeface="+mn-lt"/>
                          <a:ea typeface="+mn-ea"/>
                          <a:cs typeface="+mn-cs"/>
                        </a:rPr>
                        <a:t>Développeur de logiciels</a:t>
                      </a:r>
                      <a:endParaRPr lang="en-US" dirty="0"/>
                    </a:p>
                  </a:txBody>
                  <a:tcPr/>
                </a:tc>
              </a:tr>
              <a:tr h="370840">
                <a:tc>
                  <a:txBody>
                    <a:bodyPr/>
                    <a:lstStyle/>
                    <a:p>
                      <a:r>
                        <a:rPr lang="fr-FR" sz="1800" b="0" kern="1200" dirty="0" smtClean="0">
                          <a:solidFill>
                            <a:schemeClr val="dk1"/>
                          </a:solidFill>
                          <a:effectLst/>
                          <a:latin typeface="+mn-lt"/>
                          <a:ea typeface="+mn-ea"/>
                          <a:cs typeface="+mn-cs"/>
                        </a:rPr>
                        <a:t>Assistant d'éducateur préscolaire</a:t>
                      </a:r>
                      <a:endParaRPr lang="en-US" dirty="0"/>
                    </a:p>
                  </a:txBody>
                  <a:tcPr/>
                </a:tc>
                <a:tc>
                  <a:txBody>
                    <a:bodyPr/>
                    <a:lstStyle/>
                    <a:p>
                      <a:r>
                        <a:rPr lang="fr-FR" sz="1800" b="0" kern="1200" dirty="0" smtClean="0">
                          <a:solidFill>
                            <a:schemeClr val="dk1"/>
                          </a:solidFill>
                          <a:effectLst/>
                          <a:latin typeface="+mn-lt"/>
                          <a:ea typeface="+mn-ea"/>
                          <a:cs typeface="+mn-cs"/>
                        </a:rPr>
                        <a:t>Educateur préscolaire</a:t>
                      </a:r>
                      <a:endParaRPr lang="en-US" dirty="0"/>
                    </a:p>
                  </a:txBody>
                  <a:tcPr/>
                </a:tc>
              </a:tr>
              <a:tr h="370840">
                <a:tc>
                  <a:txBody>
                    <a:bodyPr/>
                    <a:lstStyle/>
                    <a:p>
                      <a:r>
                        <a:rPr lang="fr-FR" sz="1800" b="0" kern="1200" dirty="0" smtClean="0">
                          <a:solidFill>
                            <a:schemeClr val="dk1"/>
                          </a:solidFill>
                          <a:effectLst/>
                          <a:latin typeface="+mn-lt"/>
                          <a:ea typeface="+mn-ea"/>
                          <a:cs typeface="+mn-cs"/>
                        </a:rPr>
                        <a:t>Infirmière thérapeutique</a:t>
                      </a:r>
                      <a:endParaRPr lang="en-US" dirty="0"/>
                    </a:p>
                  </a:txBody>
                  <a:tcPr/>
                </a:tc>
                <a:tc>
                  <a:txBody>
                    <a:bodyPr/>
                    <a:lstStyle/>
                    <a:p>
                      <a:r>
                        <a:rPr lang="en-GB" sz="1800" b="0" kern="1200" dirty="0" err="1" smtClean="0">
                          <a:solidFill>
                            <a:schemeClr val="dk1"/>
                          </a:solidFill>
                          <a:effectLst/>
                          <a:latin typeface="+mn-lt"/>
                          <a:ea typeface="+mn-ea"/>
                          <a:cs typeface="+mn-cs"/>
                        </a:rPr>
                        <a:t>Infirmière</a:t>
                      </a:r>
                      <a:r>
                        <a:rPr lang="en-GB" sz="1800" b="0" kern="1200" dirty="0" smtClean="0">
                          <a:solidFill>
                            <a:schemeClr val="dk1"/>
                          </a:solidFill>
                          <a:effectLst/>
                          <a:latin typeface="+mn-lt"/>
                          <a:ea typeface="+mn-ea"/>
                          <a:cs typeface="+mn-cs"/>
                        </a:rPr>
                        <a:t> </a:t>
                      </a:r>
                      <a:r>
                        <a:rPr lang="en-GB" sz="1800" b="0" kern="1200" dirty="0" err="1" smtClean="0">
                          <a:solidFill>
                            <a:schemeClr val="dk1"/>
                          </a:solidFill>
                          <a:effectLst/>
                          <a:latin typeface="+mn-lt"/>
                          <a:ea typeface="+mn-ea"/>
                          <a:cs typeface="+mn-cs"/>
                        </a:rPr>
                        <a:t>en</a:t>
                      </a:r>
                      <a:r>
                        <a:rPr lang="en-GB" sz="1800" b="0" kern="1200" dirty="0" smtClean="0">
                          <a:solidFill>
                            <a:schemeClr val="dk1"/>
                          </a:solidFill>
                          <a:effectLst/>
                          <a:latin typeface="+mn-lt"/>
                          <a:ea typeface="+mn-ea"/>
                          <a:cs typeface="+mn-cs"/>
                        </a:rPr>
                        <a:t> </a:t>
                      </a:r>
                      <a:r>
                        <a:rPr lang="en-GB" sz="1800" b="0" kern="1200" dirty="0" err="1" smtClean="0">
                          <a:solidFill>
                            <a:schemeClr val="dk1"/>
                          </a:solidFill>
                          <a:effectLst/>
                          <a:latin typeface="+mn-lt"/>
                          <a:ea typeface="+mn-ea"/>
                          <a:cs typeface="+mn-cs"/>
                        </a:rPr>
                        <a:t>chirurgie</a:t>
                      </a:r>
                      <a:endParaRPr lang="en-GB" sz="1800" b="0" kern="1200" dirty="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3884639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t>
            </a:r>
            <a:r>
              <a:rPr lang="fr-FR" dirty="0"/>
              <a:t>Nouveau rôle de </a:t>
            </a:r>
            <a:r>
              <a:rPr lang="fr-FR" dirty="0" smtClean="0"/>
              <a:t>LJ dans </a:t>
            </a:r>
            <a:r>
              <a:rPr lang="fr-FR" dirty="0"/>
              <a:t>l'éducation juridique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02920655"/>
              </p:ext>
            </p:extLst>
          </p:nvPr>
        </p:nvGraphicFramePr>
        <p:xfrm>
          <a:off x="179512" y="1397000"/>
          <a:ext cx="8784976" cy="3383280"/>
        </p:xfrm>
        <a:graphic>
          <a:graphicData uri="http://schemas.openxmlformats.org/drawingml/2006/table">
            <a:tbl>
              <a:tblPr firstRow="1" bandRow="1">
                <a:tableStyleId>{F5AB1C69-6EDB-4FF4-983F-18BD219EF322}</a:tableStyleId>
              </a:tblPr>
              <a:tblGrid>
                <a:gridCol w="4392488"/>
                <a:gridCol w="4392488"/>
              </a:tblGrid>
              <a:tr h="370840">
                <a:tc>
                  <a:txBody>
                    <a:bodyPr/>
                    <a:lstStyle/>
                    <a:p>
                      <a:pPr algn="ctr"/>
                      <a:r>
                        <a:rPr lang="en-US" sz="3200" dirty="0" err="1" smtClean="0"/>
                        <a:t>Curent</a:t>
                      </a:r>
                      <a:endParaRPr lang="en-US" sz="3200" dirty="0"/>
                    </a:p>
                  </a:txBody>
                  <a:tcPr/>
                </a:tc>
                <a:tc>
                  <a:txBody>
                    <a:bodyPr/>
                    <a:lstStyle/>
                    <a:p>
                      <a:pPr algn="ctr"/>
                      <a:r>
                        <a:rPr lang="en-US" sz="3200" dirty="0" err="1" smtClean="0"/>
                        <a:t>Planifié</a:t>
                      </a:r>
                      <a:endParaRPr lang="en-US" sz="3200" dirty="0"/>
                    </a:p>
                  </a:txBody>
                  <a:tcPr/>
                </a:tc>
              </a:tr>
              <a:tr h="370840">
                <a:tc>
                  <a:txBody>
                    <a:bodyPr/>
                    <a:lstStyle/>
                    <a:p>
                      <a:r>
                        <a:rPr lang="en-US" sz="3200" dirty="0" err="1" smtClean="0"/>
                        <a:t>Spécialiste</a:t>
                      </a:r>
                      <a:r>
                        <a:rPr lang="en-US" sz="3200" baseline="0" dirty="0" smtClean="0"/>
                        <a:t> </a:t>
                      </a:r>
                      <a:r>
                        <a:rPr lang="en-US" sz="3200" dirty="0" smtClean="0"/>
                        <a:t>Junior </a:t>
                      </a:r>
                      <a:r>
                        <a:rPr lang="en-US" sz="3200" dirty="0" err="1" smtClean="0"/>
                        <a:t>en</a:t>
                      </a:r>
                      <a:r>
                        <a:rPr lang="en-US" sz="3200" dirty="0" smtClean="0"/>
                        <a:t> </a:t>
                      </a:r>
                      <a:r>
                        <a:rPr lang="en-US" sz="3200" dirty="0" err="1" smtClean="0"/>
                        <a:t>Loi</a:t>
                      </a:r>
                      <a:endParaRPr lang="en-US" sz="3200" dirty="0"/>
                    </a:p>
                  </a:txBody>
                  <a:tcPr/>
                </a:tc>
                <a:tc>
                  <a:txBody>
                    <a:bodyPr/>
                    <a:lstStyle/>
                    <a:p>
                      <a:endParaRPr lang="en-US" sz="3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smtClean="0"/>
                        <a:t>Licence</a:t>
                      </a:r>
                      <a:r>
                        <a:rPr lang="en-US" sz="3200" dirty="0" smtClean="0"/>
                        <a:t> Junior </a:t>
                      </a:r>
                      <a:r>
                        <a:rPr lang="en-US" sz="3200" dirty="0" err="1" smtClean="0"/>
                        <a:t>en</a:t>
                      </a:r>
                      <a:r>
                        <a:rPr lang="en-US" sz="3200" dirty="0" smtClean="0"/>
                        <a:t> </a:t>
                      </a:r>
                      <a:r>
                        <a:rPr lang="en-US" sz="3200" dirty="0" err="1" smtClean="0"/>
                        <a:t>Loi</a:t>
                      </a:r>
                      <a:endParaRPr lang="en-US" sz="3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err="1" smtClean="0"/>
                        <a:t>Licence</a:t>
                      </a:r>
                      <a:r>
                        <a:rPr lang="en-US" sz="3200" dirty="0" smtClean="0"/>
                        <a:t> Junior </a:t>
                      </a:r>
                      <a:r>
                        <a:rPr lang="en-US" sz="3200" dirty="0" err="1" smtClean="0"/>
                        <a:t>en</a:t>
                      </a:r>
                      <a:r>
                        <a:rPr lang="en-US" sz="3200" dirty="0" smtClean="0"/>
                        <a:t> Sciences</a:t>
                      </a:r>
                      <a:r>
                        <a:rPr lang="en-US" sz="3200" baseline="0" dirty="0" smtClean="0"/>
                        <a:t> </a:t>
                      </a:r>
                      <a:r>
                        <a:rPr lang="en-US" sz="3200" baseline="0" dirty="0" err="1" smtClean="0"/>
                        <a:t>Humaines</a:t>
                      </a:r>
                      <a:endParaRPr lang="en-US" sz="32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smtClean="0"/>
                        <a:t>Licence</a:t>
                      </a:r>
                      <a:r>
                        <a:rPr lang="en-US" sz="3200" dirty="0" smtClean="0"/>
                        <a:t> </a:t>
                      </a:r>
                      <a:r>
                        <a:rPr lang="en-US" sz="3200" dirty="0" err="1" smtClean="0"/>
                        <a:t>en</a:t>
                      </a:r>
                      <a:r>
                        <a:rPr lang="en-US" sz="3200" dirty="0" smtClean="0"/>
                        <a:t> </a:t>
                      </a:r>
                      <a:r>
                        <a:rPr lang="en-US" sz="3200" dirty="0" err="1" smtClean="0"/>
                        <a:t>Loi</a:t>
                      </a:r>
                      <a:endParaRPr lang="en-US" sz="3200" dirty="0" smtClean="0"/>
                    </a:p>
                  </a:txBody>
                  <a:tcPr/>
                </a:tc>
                <a:tc rowSpan="2">
                  <a:txBody>
                    <a:bodyPr/>
                    <a:lstStyle/>
                    <a:p>
                      <a:pPr algn="ctr"/>
                      <a:endParaRPr lang="en-US" sz="3200" dirty="0" smtClean="0"/>
                    </a:p>
                    <a:p>
                      <a:pPr algn="ctr"/>
                      <a:r>
                        <a:rPr lang="en-US" sz="3200" dirty="0" smtClean="0"/>
                        <a:t>Master </a:t>
                      </a:r>
                      <a:r>
                        <a:rPr lang="en-US" sz="3200" dirty="0" err="1" smtClean="0"/>
                        <a:t>en</a:t>
                      </a:r>
                      <a:r>
                        <a:rPr lang="en-US" sz="3200" dirty="0" smtClean="0"/>
                        <a:t> </a:t>
                      </a:r>
                      <a:r>
                        <a:rPr lang="en-US" sz="3200" dirty="0" err="1" smtClean="0"/>
                        <a:t>Loi</a:t>
                      </a:r>
                      <a:endParaRPr lang="en-US" sz="3200" dirty="0"/>
                    </a:p>
                  </a:txBody>
                  <a:tcPr/>
                </a:tc>
              </a:tr>
              <a:tr h="370840">
                <a:tc>
                  <a:txBody>
                    <a:bodyPr/>
                    <a:lstStyle/>
                    <a:p>
                      <a:r>
                        <a:rPr lang="en-US" sz="3200" dirty="0" smtClean="0"/>
                        <a:t>Master </a:t>
                      </a:r>
                      <a:r>
                        <a:rPr lang="en-US" sz="3200" dirty="0" err="1" smtClean="0"/>
                        <a:t>en</a:t>
                      </a:r>
                      <a:r>
                        <a:rPr lang="en-US" sz="3200" dirty="0" smtClean="0"/>
                        <a:t> </a:t>
                      </a:r>
                      <a:r>
                        <a:rPr lang="en-US" sz="3200" dirty="0" err="1" smtClean="0"/>
                        <a:t>Loi</a:t>
                      </a:r>
                      <a:endParaRPr lang="en-US" sz="3200" dirty="0"/>
                    </a:p>
                  </a:txBody>
                  <a:tcPr/>
                </a:tc>
                <a:tc vMerge="1">
                  <a:txBody>
                    <a:bodyPr/>
                    <a:lstStyle/>
                    <a:p>
                      <a:endParaRPr lang="en-US" dirty="0"/>
                    </a:p>
                  </a:txBody>
                  <a:tcPr/>
                </a:tc>
              </a:tr>
            </a:tbl>
          </a:graphicData>
        </a:graphic>
      </p:graphicFrame>
    </p:spTree>
    <p:extLst>
      <p:ext uri="{BB962C8B-B14F-4D97-AF65-F5344CB8AC3E}">
        <p14:creationId xmlns:p14="http://schemas.microsoft.com/office/powerpoint/2010/main" val="1564881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lgn="ctr">
              <a:buNone/>
            </a:pPr>
            <a:r>
              <a:rPr lang="fr-FR" sz="3600" dirty="0"/>
              <a:t>Merci de votre attention!</a:t>
            </a:r>
            <a:endParaRPr lang="en-US" sz="3600" dirty="0"/>
          </a:p>
        </p:txBody>
      </p:sp>
    </p:spTree>
    <p:extLst>
      <p:ext uri="{BB962C8B-B14F-4D97-AF65-F5344CB8AC3E}">
        <p14:creationId xmlns:p14="http://schemas.microsoft.com/office/powerpoint/2010/main" val="75965657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utur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506</TotalTime>
  <Words>620</Words>
  <Application>Microsoft Office PowerPoint</Application>
  <PresentationFormat>On-screen Show (4:3)</PresentationFormat>
  <Paragraphs>108</Paragraphs>
  <Slides>8</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Arial Unicode MS</vt:lpstr>
      <vt:lpstr>Arial</vt:lpstr>
      <vt:lpstr>Calibri</vt:lpstr>
      <vt:lpstr>Garamond</vt:lpstr>
      <vt:lpstr>Georgia</vt:lpstr>
      <vt:lpstr>Trebuchet MS</vt:lpstr>
      <vt:lpstr>Wingdings</vt:lpstr>
      <vt:lpstr>Office Theme</vt:lpstr>
      <vt:lpstr>Couture</vt:lpstr>
      <vt:lpstr>Slipstream</vt:lpstr>
      <vt:lpstr>Niveau 5. Histoire ukrainienne</vt:lpstr>
      <vt:lpstr>Histoire</vt:lpstr>
      <vt:lpstr>Structure de l’education formelle à présent</vt:lpstr>
      <vt:lpstr>Niveaux CNC (Loi sur l’éducation, 2017)</vt:lpstr>
      <vt:lpstr> </vt:lpstr>
      <vt:lpstr>SJ vs. LJ - Differences </vt:lpstr>
      <vt:lpstr>Example. Nouveau rôle de LJ dans l'éducation juridique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 5. Ukrainian story.</dc:title>
  <dc:creator>KVV</dc:creator>
  <cp:lastModifiedBy>Loretta Calcagno</cp:lastModifiedBy>
  <cp:revision>70</cp:revision>
  <dcterms:created xsi:type="dcterms:W3CDTF">2018-05-31T21:00:59Z</dcterms:created>
  <dcterms:modified xsi:type="dcterms:W3CDTF">2018-06-04T14:32:31Z</dcterms:modified>
</cp:coreProperties>
</file>