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41"/>
  </p:notesMasterIdLst>
  <p:sldIdLst>
    <p:sldId id="256" r:id="rId2"/>
    <p:sldId id="377" r:id="rId3"/>
    <p:sldId id="381" r:id="rId4"/>
    <p:sldId id="364" r:id="rId5"/>
    <p:sldId id="378" r:id="rId6"/>
    <p:sldId id="379" r:id="rId7"/>
    <p:sldId id="380" r:id="rId8"/>
    <p:sldId id="376" r:id="rId9"/>
    <p:sldId id="367" r:id="rId10"/>
    <p:sldId id="371" r:id="rId11"/>
    <p:sldId id="370" r:id="rId12"/>
    <p:sldId id="259" r:id="rId13"/>
    <p:sldId id="260" r:id="rId14"/>
    <p:sldId id="268" r:id="rId15"/>
    <p:sldId id="269" r:id="rId16"/>
    <p:sldId id="382" r:id="rId17"/>
    <p:sldId id="319" r:id="rId18"/>
    <p:sldId id="320" r:id="rId19"/>
    <p:sldId id="323" r:id="rId20"/>
    <p:sldId id="274" r:id="rId21"/>
    <p:sldId id="334" r:id="rId22"/>
    <p:sldId id="361" r:id="rId23"/>
    <p:sldId id="357" r:id="rId24"/>
    <p:sldId id="321" r:id="rId25"/>
    <p:sldId id="328" r:id="rId26"/>
    <p:sldId id="329" r:id="rId27"/>
    <p:sldId id="307" r:id="rId28"/>
    <p:sldId id="308" r:id="rId29"/>
    <p:sldId id="372" r:id="rId30"/>
    <p:sldId id="309" r:id="rId31"/>
    <p:sldId id="310" r:id="rId32"/>
    <p:sldId id="312" r:id="rId33"/>
    <p:sldId id="373" r:id="rId34"/>
    <p:sldId id="374" r:id="rId35"/>
    <p:sldId id="315" r:id="rId36"/>
    <p:sldId id="286" r:id="rId37"/>
    <p:sldId id="288" r:id="rId38"/>
    <p:sldId id="359" r:id="rId39"/>
    <p:sldId id="348"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kanlik" initials="d" lastIdx="1" clrIdx="0">
    <p:extLst/>
  </p:cmAuthor>
  <p:cmAuthor id="2" name="Windows Kullanıcısı" initials="WK" lastIdx="1" clrIdx="1">
    <p:extLst/>
  </p:cmAuthor>
  <p:cmAuthor id="3" name="pc" initials="p" lastIdx="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B954"/>
    <a:srgbClr val="002060"/>
    <a:srgbClr val="06377B"/>
    <a:srgbClr val="C9CED3"/>
    <a:srgbClr val="221F1D"/>
    <a:srgbClr val="EDDDC9"/>
    <a:srgbClr val="BFBFBF"/>
    <a:srgbClr val="5B9BD5"/>
    <a:srgbClr val="D8FCFF"/>
    <a:srgbClr val="7579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27" autoAdjust="0"/>
    <p:restoredTop sz="78870" autoAdjust="0"/>
  </p:normalViewPr>
  <p:slideViewPr>
    <p:cSldViewPr snapToGrid="0">
      <p:cViewPr varScale="1">
        <p:scale>
          <a:sx n="69" d="100"/>
          <a:sy n="69" d="100"/>
        </p:scale>
        <p:origin x="926"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7CE3B-E58B-4330-BA56-91D80111FC61}" type="datetimeFigureOut">
              <a:rPr lang="tr-TR" smtClean="0"/>
              <a:t>18.05.2018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F1A60-8DE9-4F60-98E7-1AA16E3C3A7D}" type="slidenum">
              <a:rPr lang="tr-TR" smtClean="0"/>
              <a:t>‹#›</a:t>
            </a:fld>
            <a:endParaRPr lang="tr-TR"/>
          </a:p>
        </p:txBody>
      </p:sp>
    </p:spTree>
    <p:extLst>
      <p:ext uri="{BB962C8B-B14F-4D97-AF65-F5344CB8AC3E}">
        <p14:creationId xmlns:p14="http://schemas.microsoft.com/office/powerpoint/2010/main" val="53076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1</a:t>
            </a:fld>
            <a:endParaRPr lang="tr-TR"/>
          </a:p>
        </p:txBody>
      </p:sp>
    </p:spTree>
    <p:extLst>
      <p:ext uri="{BB962C8B-B14F-4D97-AF65-F5344CB8AC3E}">
        <p14:creationId xmlns:p14="http://schemas.microsoft.com/office/powerpoint/2010/main" val="38173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11</a:t>
            </a:fld>
            <a:endParaRPr lang="tr-TR"/>
          </a:p>
        </p:txBody>
      </p:sp>
    </p:spTree>
    <p:extLst>
      <p:ext uri="{BB962C8B-B14F-4D97-AF65-F5344CB8AC3E}">
        <p14:creationId xmlns:p14="http://schemas.microsoft.com/office/powerpoint/2010/main" val="24641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12</a:t>
            </a:fld>
            <a:endParaRPr lang="tr-TR"/>
          </a:p>
        </p:txBody>
      </p:sp>
    </p:spTree>
    <p:extLst>
      <p:ext uri="{BB962C8B-B14F-4D97-AF65-F5344CB8AC3E}">
        <p14:creationId xmlns:p14="http://schemas.microsoft.com/office/powerpoint/2010/main" val="942268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13</a:t>
            </a:fld>
            <a:endParaRPr lang="tr-TR"/>
          </a:p>
        </p:txBody>
      </p:sp>
    </p:spTree>
    <p:extLst>
      <p:ext uri="{BB962C8B-B14F-4D97-AF65-F5344CB8AC3E}">
        <p14:creationId xmlns:p14="http://schemas.microsoft.com/office/powerpoint/2010/main" val="79301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14</a:t>
            </a:fld>
            <a:endParaRPr lang="tr-TR"/>
          </a:p>
        </p:txBody>
      </p:sp>
    </p:spTree>
    <p:extLst>
      <p:ext uri="{BB962C8B-B14F-4D97-AF65-F5344CB8AC3E}">
        <p14:creationId xmlns:p14="http://schemas.microsoft.com/office/powerpoint/2010/main" val="2993711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15</a:t>
            </a:fld>
            <a:endParaRPr lang="tr-TR"/>
          </a:p>
        </p:txBody>
      </p:sp>
    </p:spTree>
    <p:extLst>
      <p:ext uri="{BB962C8B-B14F-4D97-AF65-F5344CB8AC3E}">
        <p14:creationId xmlns:p14="http://schemas.microsoft.com/office/powerpoint/2010/main" val="3458183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16</a:t>
            </a:fld>
            <a:endParaRPr lang="tr-TR"/>
          </a:p>
        </p:txBody>
      </p:sp>
    </p:spTree>
    <p:extLst>
      <p:ext uri="{BB962C8B-B14F-4D97-AF65-F5344CB8AC3E}">
        <p14:creationId xmlns:p14="http://schemas.microsoft.com/office/powerpoint/2010/main" val="3030397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17</a:t>
            </a:fld>
            <a:endParaRPr lang="tr-TR"/>
          </a:p>
        </p:txBody>
      </p:sp>
    </p:spTree>
    <p:extLst>
      <p:ext uri="{BB962C8B-B14F-4D97-AF65-F5344CB8AC3E}">
        <p14:creationId xmlns:p14="http://schemas.microsoft.com/office/powerpoint/2010/main" val="2164268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18</a:t>
            </a:fld>
            <a:endParaRPr lang="tr-TR"/>
          </a:p>
        </p:txBody>
      </p:sp>
    </p:spTree>
    <p:extLst>
      <p:ext uri="{BB962C8B-B14F-4D97-AF65-F5344CB8AC3E}">
        <p14:creationId xmlns:p14="http://schemas.microsoft.com/office/powerpoint/2010/main" val="14623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19</a:t>
            </a:fld>
            <a:endParaRPr lang="tr-TR"/>
          </a:p>
        </p:txBody>
      </p:sp>
    </p:spTree>
    <p:extLst>
      <p:ext uri="{BB962C8B-B14F-4D97-AF65-F5344CB8AC3E}">
        <p14:creationId xmlns:p14="http://schemas.microsoft.com/office/powerpoint/2010/main" val="2454483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20</a:t>
            </a:fld>
            <a:endParaRPr lang="tr-TR"/>
          </a:p>
        </p:txBody>
      </p:sp>
    </p:spTree>
    <p:extLst>
      <p:ext uri="{BB962C8B-B14F-4D97-AF65-F5344CB8AC3E}">
        <p14:creationId xmlns:p14="http://schemas.microsoft.com/office/powerpoint/2010/main" val="161880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8D82E575-AB90-4AA5-98FA-11C07B6C1265}" type="slidenum">
              <a:rPr lang="tr-TR" smtClean="0"/>
              <a:pPr/>
              <a:t>2</a:t>
            </a:fld>
            <a:endParaRPr lang="tr-TR"/>
          </a:p>
        </p:txBody>
      </p:sp>
    </p:spTree>
    <p:extLst>
      <p:ext uri="{BB962C8B-B14F-4D97-AF65-F5344CB8AC3E}">
        <p14:creationId xmlns:p14="http://schemas.microsoft.com/office/powerpoint/2010/main" val="298826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lvl="0"/>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21</a:t>
            </a:fld>
            <a:endParaRPr lang="tr-TR"/>
          </a:p>
        </p:txBody>
      </p:sp>
    </p:spTree>
    <p:extLst>
      <p:ext uri="{BB962C8B-B14F-4D97-AF65-F5344CB8AC3E}">
        <p14:creationId xmlns:p14="http://schemas.microsoft.com/office/powerpoint/2010/main" val="2993504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en-GB" noProof="0" dirty="0"/>
          </a:p>
        </p:txBody>
      </p:sp>
      <p:sp>
        <p:nvSpPr>
          <p:cNvPr id="4" name="Slayt Numarası Yer Tutucusu 3"/>
          <p:cNvSpPr>
            <a:spLocks noGrp="1"/>
          </p:cNvSpPr>
          <p:nvPr>
            <p:ph type="sldNum" sz="quarter" idx="10"/>
          </p:nvPr>
        </p:nvSpPr>
        <p:spPr/>
        <p:txBody>
          <a:bodyPr/>
          <a:lstStyle/>
          <a:p>
            <a:fld id="{59E2F31B-0AF6-4889-BCE4-CAEA2955CCA0}" type="slidenum">
              <a:rPr lang="tr-TR" smtClean="0"/>
              <a:pPr/>
              <a:t>22</a:t>
            </a:fld>
            <a:endParaRPr lang="tr-TR"/>
          </a:p>
        </p:txBody>
      </p:sp>
    </p:spTree>
    <p:extLst>
      <p:ext uri="{BB962C8B-B14F-4D97-AF65-F5344CB8AC3E}">
        <p14:creationId xmlns:p14="http://schemas.microsoft.com/office/powerpoint/2010/main" val="861031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23</a:t>
            </a:fld>
            <a:endParaRPr lang="tr-TR"/>
          </a:p>
        </p:txBody>
      </p:sp>
    </p:spTree>
    <p:extLst>
      <p:ext uri="{BB962C8B-B14F-4D97-AF65-F5344CB8AC3E}">
        <p14:creationId xmlns:p14="http://schemas.microsoft.com/office/powerpoint/2010/main" val="3868023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lvl="0"/>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24</a:t>
            </a:fld>
            <a:endParaRPr lang="tr-TR"/>
          </a:p>
        </p:txBody>
      </p:sp>
    </p:spTree>
    <p:extLst>
      <p:ext uri="{BB962C8B-B14F-4D97-AF65-F5344CB8AC3E}">
        <p14:creationId xmlns:p14="http://schemas.microsoft.com/office/powerpoint/2010/main" val="1419091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 y="746125"/>
            <a:ext cx="6629400" cy="3730625"/>
          </a:xfrm>
        </p:spPr>
      </p:sp>
      <p:sp>
        <p:nvSpPr>
          <p:cNvPr id="3" name="2 Not Yer Tutucusu"/>
          <p:cNvSpPr>
            <a:spLocks noGrp="1"/>
          </p:cNvSpPr>
          <p:nvPr>
            <p:ph type="body" idx="1"/>
          </p:nvPr>
        </p:nvSpPr>
        <p:spPr/>
        <p:txBody>
          <a:bodyPr>
            <a:normAutofit/>
          </a:bodyPr>
          <a:lstStyle/>
          <a:p>
            <a:endParaRPr lang="tr-TR" sz="1200" kern="1200" dirty="0" smtClean="0">
              <a:solidFill>
                <a:schemeClr val="tx1"/>
              </a:solidFill>
              <a:effectLst/>
              <a:latin typeface="+mn-lt"/>
              <a:ea typeface="+mn-ea"/>
              <a:cs typeface="+mn-cs"/>
            </a:endParaRPr>
          </a:p>
        </p:txBody>
      </p:sp>
      <p:sp>
        <p:nvSpPr>
          <p:cNvPr id="4" name="3 Slayt Numarası Yer Tutucusu"/>
          <p:cNvSpPr>
            <a:spLocks noGrp="1"/>
          </p:cNvSpPr>
          <p:nvPr>
            <p:ph type="sldNum" sz="quarter" idx="10"/>
          </p:nvPr>
        </p:nvSpPr>
        <p:spPr/>
        <p:txBody>
          <a:bodyPr/>
          <a:lstStyle/>
          <a:p>
            <a:fld id="{B16E2BBF-6378-4E69-9F9A-D7A28020AC78}" type="slidenum">
              <a:rPr lang="tr-TR" smtClean="0"/>
              <a:pPr/>
              <a:t>25</a:t>
            </a:fld>
            <a:endParaRPr lang="tr-TR"/>
          </a:p>
        </p:txBody>
      </p:sp>
    </p:spTree>
    <p:extLst>
      <p:ext uri="{BB962C8B-B14F-4D97-AF65-F5344CB8AC3E}">
        <p14:creationId xmlns:p14="http://schemas.microsoft.com/office/powerpoint/2010/main" val="2501520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 y="746125"/>
            <a:ext cx="6629400" cy="3730625"/>
          </a:xfrm>
        </p:spPr>
      </p:sp>
      <p:sp>
        <p:nvSpPr>
          <p:cNvPr id="3" name="2 Not Yer Tutucusu"/>
          <p:cNvSpPr>
            <a:spLocks noGrp="1"/>
          </p:cNvSpPr>
          <p:nvPr>
            <p:ph type="body" idx="1"/>
          </p:nvPr>
        </p:nvSpPr>
        <p:spPr/>
        <p:txBody>
          <a:bodyPr>
            <a:normAutofit/>
          </a:bodyPr>
          <a:lstStyle/>
          <a:p>
            <a:endParaRPr lang="tr-TR" sz="1200" kern="1200" dirty="0" smtClean="0">
              <a:solidFill>
                <a:schemeClr val="tx1"/>
              </a:solidFill>
              <a:effectLst/>
              <a:latin typeface="+mn-lt"/>
              <a:ea typeface="+mn-ea"/>
              <a:cs typeface="+mn-cs"/>
            </a:endParaRPr>
          </a:p>
        </p:txBody>
      </p:sp>
      <p:sp>
        <p:nvSpPr>
          <p:cNvPr id="4" name="3 Slayt Numarası Yer Tutucusu"/>
          <p:cNvSpPr>
            <a:spLocks noGrp="1"/>
          </p:cNvSpPr>
          <p:nvPr>
            <p:ph type="sldNum" sz="quarter" idx="10"/>
          </p:nvPr>
        </p:nvSpPr>
        <p:spPr/>
        <p:txBody>
          <a:bodyPr/>
          <a:lstStyle/>
          <a:p>
            <a:fld id="{B16E2BBF-6378-4E69-9F9A-D7A28020AC78}" type="slidenum">
              <a:rPr lang="tr-TR" smtClean="0"/>
              <a:pPr/>
              <a:t>26</a:t>
            </a:fld>
            <a:endParaRPr lang="tr-TR"/>
          </a:p>
        </p:txBody>
      </p:sp>
    </p:spTree>
    <p:extLst>
      <p:ext uri="{BB962C8B-B14F-4D97-AF65-F5344CB8AC3E}">
        <p14:creationId xmlns:p14="http://schemas.microsoft.com/office/powerpoint/2010/main" val="202803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27</a:t>
            </a:fld>
            <a:endParaRPr lang="tr-TR"/>
          </a:p>
        </p:txBody>
      </p:sp>
    </p:spTree>
    <p:extLst>
      <p:ext uri="{BB962C8B-B14F-4D97-AF65-F5344CB8AC3E}">
        <p14:creationId xmlns:p14="http://schemas.microsoft.com/office/powerpoint/2010/main" val="4083779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28</a:t>
            </a:fld>
            <a:endParaRPr lang="tr-TR"/>
          </a:p>
        </p:txBody>
      </p:sp>
    </p:spTree>
    <p:extLst>
      <p:ext uri="{BB962C8B-B14F-4D97-AF65-F5344CB8AC3E}">
        <p14:creationId xmlns:p14="http://schemas.microsoft.com/office/powerpoint/2010/main" val="884041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29</a:t>
            </a:fld>
            <a:endParaRPr lang="tr-TR"/>
          </a:p>
        </p:txBody>
      </p:sp>
    </p:spTree>
    <p:extLst>
      <p:ext uri="{BB962C8B-B14F-4D97-AF65-F5344CB8AC3E}">
        <p14:creationId xmlns:p14="http://schemas.microsoft.com/office/powerpoint/2010/main" val="222102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30</a:t>
            </a:fld>
            <a:endParaRPr lang="tr-TR"/>
          </a:p>
        </p:txBody>
      </p:sp>
    </p:spTree>
    <p:extLst>
      <p:ext uri="{BB962C8B-B14F-4D97-AF65-F5344CB8AC3E}">
        <p14:creationId xmlns:p14="http://schemas.microsoft.com/office/powerpoint/2010/main" val="410816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3</a:t>
            </a:fld>
            <a:endParaRPr lang="tr-TR"/>
          </a:p>
        </p:txBody>
      </p:sp>
    </p:spTree>
    <p:extLst>
      <p:ext uri="{BB962C8B-B14F-4D97-AF65-F5344CB8AC3E}">
        <p14:creationId xmlns:p14="http://schemas.microsoft.com/office/powerpoint/2010/main" val="3252380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31</a:t>
            </a:fld>
            <a:endParaRPr lang="tr-TR"/>
          </a:p>
        </p:txBody>
      </p:sp>
    </p:spTree>
    <p:extLst>
      <p:ext uri="{BB962C8B-B14F-4D97-AF65-F5344CB8AC3E}">
        <p14:creationId xmlns:p14="http://schemas.microsoft.com/office/powerpoint/2010/main" val="434633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32</a:t>
            </a:fld>
            <a:endParaRPr lang="tr-TR"/>
          </a:p>
        </p:txBody>
      </p:sp>
    </p:spTree>
    <p:extLst>
      <p:ext uri="{BB962C8B-B14F-4D97-AF65-F5344CB8AC3E}">
        <p14:creationId xmlns:p14="http://schemas.microsoft.com/office/powerpoint/2010/main" val="3073278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33</a:t>
            </a:fld>
            <a:endParaRPr lang="tr-TR"/>
          </a:p>
        </p:txBody>
      </p:sp>
    </p:spTree>
    <p:extLst>
      <p:ext uri="{BB962C8B-B14F-4D97-AF65-F5344CB8AC3E}">
        <p14:creationId xmlns:p14="http://schemas.microsoft.com/office/powerpoint/2010/main" val="1071101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34</a:t>
            </a:fld>
            <a:endParaRPr lang="tr-TR"/>
          </a:p>
        </p:txBody>
      </p:sp>
    </p:spTree>
    <p:extLst>
      <p:ext uri="{BB962C8B-B14F-4D97-AF65-F5344CB8AC3E}">
        <p14:creationId xmlns:p14="http://schemas.microsoft.com/office/powerpoint/2010/main" val="1393755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35</a:t>
            </a:fld>
            <a:endParaRPr lang="tr-TR"/>
          </a:p>
        </p:txBody>
      </p:sp>
    </p:spTree>
    <p:extLst>
      <p:ext uri="{BB962C8B-B14F-4D97-AF65-F5344CB8AC3E}">
        <p14:creationId xmlns:p14="http://schemas.microsoft.com/office/powerpoint/2010/main" val="1666374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36</a:t>
            </a:fld>
            <a:endParaRPr lang="tr-TR"/>
          </a:p>
        </p:txBody>
      </p:sp>
    </p:spTree>
    <p:extLst>
      <p:ext uri="{BB962C8B-B14F-4D97-AF65-F5344CB8AC3E}">
        <p14:creationId xmlns:p14="http://schemas.microsoft.com/office/powerpoint/2010/main" val="2788659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7EF1A60-8DE9-4F60-98E7-1AA16E3C3A7D}" type="slidenum">
              <a:rPr lang="tr-TR" smtClean="0"/>
              <a:t>37</a:t>
            </a:fld>
            <a:endParaRPr lang="tr-TR"/>
          </a:p>
        </p:txBody>
      </p:sp>
    </p:spTree>
    <p:extLst>
      <p:ext uri="{BB962C8B-B14F-4D97-AF65-F5344CB8AC3E}">
        <p14:creationId xmlns:p14="http://schemas.microsoft.com/office/powerpoint/2010/main" val="581124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38</a:t>
            </a:fld>
            <a:endParaRPr lang="tr-TR"/>
          </a:p>
        </p:txBody>
      </p:sp>
    </p:spTree>
    <p:extLst>
      <p:ext uri="{BB962C8B-B14F-4D97-AF65-F5344CB8AC3E}">
        <p14:creationId xmlns:p14="http://schemas.microsoft.com/office/powerpoint/2010/main" val="570964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en-GB" dirty="0"/>
          </a:p>
        </p:txBody>
      </p:sp>
      <p:sp>
        <p:nvSpPr>
          <p:cNvPr id="4" name="Slayt Numarası Yer Tutucusu 3"/>
          <p:cNvSpPr>
            <a:spLocks noGrp="1"/>
          </p:cNvSpPr>
          <p:nvPr>
            <p:ph type="sldNum" sz="quarter" idx="10"/>
          </p:nvPr>
        </p:nvSpPr>
        <p:spPr/>
        <p:txBody>
          <a:bodyPr/>
          <a:lstStyle/>
          <a:p>
            <a:fld id="{59E2F31B-0AF6-4889-BCE4-CAEA2955CCA0}" type="slidenum">
              <a:rPr lang="tr-TR" smtClean="0"/>
              <a:pPr/>
              <a:t>39</a:t>
            </a:fld>
            <a:endParaRPr lang="tr-TR"/>
          </a:p>
        </p:txBody>
      </p:sp>
    </p:spTree>
    <p:extLst>
      <p:ext uri="{BB962C8B-B14F-4D97-AF65-F5344CB8AC3E}">
        <p14:creationId xmlns:p14="http://schemas.microsoft.com/office/powerpoint/2010/main" val="384733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4</a:t>
            </a:fld>
            <a:endParaRPr lang="tr-TR"/>
          </a:p>
        </p:txBody>
      </p:sp>
    </p:spTree>
    <p:extLst>
      <p:ext uri="{BB962C8B-B14F-4D97-AF65-F5344CB8AC3E}">
        <p14:creationId xmlns:p14="http://schemas.microsoft.com/office/powerpoint/2010/main" val="375920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9E2F31B-0AF6-4889-BCE4-CAEA2955CCA0}" type="slidenum">
              <a:rPr lang="tr-TR" smtClean="0"/>
              <a:pPr/>
              <a:t>6</a:t>
            </a:fld>
            <a:endParaRPr lang="tr-TR"/>
          </a:p>
        </p:txBody>
      </p:sp>
    </p:spTree>
    <p:extLst>
      <p:ext uri="{BB962C8B-B14F-4D97-AF65-F5344CB8AC3E}">
        <p14:creationId xmlns:p14="http://schemas.microsoft.com/office/powerpoint/2010/main" val="1920940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7</a:t>
            </a:fld>
            <a:endParaRPr lang="tr-TR"/>
          </a:p>
        </p:txBody>
      </p:sp>
    </p:spTree>
    <p:extLst>
      <p:ext uri="{BB962C8B-B14F-4D97-AF65-F5344CB8AC3E}">
        <p14:creationId xmlns:p14="http://schemas.microsoft.com/office/powerpoint/2010/main" val="104642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8</a:t>
            </a:fld>
            <a:endParaRPr lang="tr-TR"/>
          </a:p>
        </p:txBody>
      </p:sp>
    </p:spTree>
    <p:extLst>
      <p:ext uri="{BB962C8B-B14F-4D97-AF65-F5344CB8AC3E}">
        <p14:creationId xmlns:p14="http://schemas.microsoft.com/office/powerpoint/2010/main" val="2529118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9</a:t>
            </a:fld>
            <a:endParaRPr lang="tr-TR"/>
          </a:p>
        </p:txBody>
      </p:sp>
    </p:spTree>
    <p:extLst>
      <p:ext uri="{BB962C8B-B14F-4D97-AF65-F5344CB8AC3E}">
        <p14:creationId xmlns:p14="http://schemas.microsoft.com/office/powerpoint/2010/main" val="306038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7EF1A60-8DE9-4F60-98E7-1AA16E3C3A7D}" type="slidenum">
              <a:rPr lang="tr-TR" smtClean="0"/>
              <a:t>10</a:t>
            </a:fld>
            <a:endParaRPr lang="tr-TR"/>
          </a:p>
        </p:txBody>
      </p:sp>
    </p:spTree>
    <p:extLst>
      <p:ext uri="{BB962C8B-B14F-4D97-AF65-F5344CB8AC3E}">
        <p14:creationId xmlns:p14="http://schemas.microsoft.com/office/powerpoint/2010/main" val="328536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F490D9A0-C4A4-459B-8879-584C39F89924}" type="datetimeFigureOut">
              <a:rPr lang="tr-TR" smtClean="0"/>
              <a:t>18.05.2018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223575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490D9A0-C4A4-459B-8879-584C39F89924}" type="datetimeFigureOut">
              <a:rPr lang="tr-TR" smtClean="0"/>
              <a:t>18.05.2018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102059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2"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490D9A0-C4A4-459B-8879-584C39F89924}" type="datetimeFigureOut">
              <a:rPr lang="tr-TR" smtClean="0"/>
              <a:t>18.05.2018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188403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490D9A0-C4A4-459B-8879-584C39F89924}" type="datetimeFigureOut">
              <a:rPr lang="tr-TR" smtClean="0"/>
              <a:t>18.05.2018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371001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1" y="1709742"/>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F490D9A0-C4A4-459B-8879-584C39F89924}" type="datetimeFigureOut">
              <a:rPr lang="tr-TR" smtClean="0"/>
              <a:t>18.05.2018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2219817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490D9A0-C4A4-459B-8879-584C39F89924}" type="datetimeFigureOut">
              <a:rPr lang="tr-TR" smtClean="0"/>
              <a:t>18.05.2018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3049665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9"/>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9"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2"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F490D9A0-C4A4-459B-8879-584C39F89924}" type="datetimeFigureOut">
              <a:rPr lang="tr-TR" smtClean="0"/>
              <a:t>18.05.2018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1623181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F490D9A0-C4A4-459B-8879-584C39F89924}" type="datetimeFigureOut">
              <a:rPr lang="tr-TR" smtClean="0"/>
              <a:t>18.05.2018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82889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490D9A0-C4A4-459B-8879-584C39F89924}" type="datetimeFigureOut">
              <a:rPr lang="tr-TR" smtClean="0"/>
              <a:t>18.05.2018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2670040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F490D9A0-C4A4-459B-8879-584C39F89924}" type="datetimeFigureOut">
              <a:rPr lang="tr-TR" smtClean="0"/>
              <a:t>18.05.2018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248486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F490D9A0-C4A4-459B-8879-584C39F89924}" type="datetimeFigureOut">
              <a:rPr lang="tr-TR" smtClean="0"/>
              <a:t>18.05.2018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F9904B3-9E40-438A-917D-E5E1C480B693}" type="slidenum">
              <a:rPr lang="tr-TR" smtClean="0"/>
              <a:t>‹#›</a:t>
            </a:fld>
            <a:endParaRPr lang="tr-TR"/>
          </a:p>
        </p:txBody>
      </p:sp>
    </p:spTree>
    <p:extLst>
      <p:ext uri="{BB962C8B-B14F-4D97-AF65-F5344CB8AC3E}">
        <p14:creationId xmlns:p14="http://schemas.microsoft.com/office/powerpoint/2010/main" val="371997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0D9A0-C4A4-459B-8879-584C39F89924}" type="datetimeFigureOut">
              <a:rPr lang="tr-TR" smtClean="0"/>
              <a:t>18.05.2018</a:t>
            </a:fld>
            <a:endParaRPr lang="tr-TR"/>
          </a:p>
        </p:txBody>
      </p:sp>
      <p:sp>
        <p:nvSpPr>
          <p:cNvPr id="5" name="Altbilgi Yer Tutucusu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904B3-9E40-438A-917D-E5E1C480B693}" type="slidenum">
              <a:rPr lang="tr-TR" smtClean="0"/>
              <a:t>‹#›</a:t>
            </a:fld>
            <a:endParaRPr lang="tr-TR"/>
          </a:p>
        </p:txBody>
      </p:sp>
    </p:spTree>
    <p:extLst>
      <p:ext uri="{BB962C8B-B14F-4D97-AF65-F5344CB8AC3E}">
        <p14:creationId xmlns:p14="http://schemas.microsoft.com/office/powerpoint/2010/main" val="59661330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02155" y="569126"/>
            <a:ext cx="5260469" cy="2847951"/>
          </a:xfrm>
          <a:prstGeom prst="rect">
            <a:avLst/>
          </a:prstGeom>
        </p:spPr>
      </p:pic>
      <p:sp>
        <p:nvSpPr>
          <p:cNvPr id="11" name="Metin kutusu 10"/>
          <p:cNvSpPr txBox="1"/>
          <p:nvPr/>
        </p:nvSpPr>
        <p:spPr>
          <a:xfrm>
            <a:off x="0" y="3643346"/>
            <a:ext cx="12192000" cy="1569660"/>
          </a:xfrm>
          <a:prstGeom prst="rect">
            <a:avLst/>
          </a:prstGeom>
          <a:noFill/>
        </p:spPr>
        <p:txBody>
          <a:bodyPr wrap="square" rtlCol="0">
            <a:spAutoFit/>
          </a:bodyPr>
          <a:lstStyle/>
          <a:p>
            <a:pPr algn="ctr"/>
            <a:r>
              <a:rPr lang="tr-TR" altLang="tr-TR" sz="3600" b="1" dirty="0" err="1" smtClean="0">
                <a:solidFill>
                  <a:srgbClr val="C00000"/>
                </a:solidFill>
                <a:latin typeface="Arial" panose="020B0604020202020204" pitchFamily="34" charset="0"/>
                <a:cs typeface="Arial" panose="020B0604020202020204" pitchFamily="34" charset="0"/>
              </a:rPr>
              <a:t>Vocational</a:t>
            </a:r>
            <a:r>
              <a:rPr lang="tr-TR" altLang="tr-TR" sz="3600" b="1" dirty="0" smtClean="0">
                <a:solidFill>
                  <a:srgbClr val="C00000"/>
                </a:solidFill>
                <a:latin typeface="Arial" panose="020B0604020202020204" pitchFamily="34" charset="0"/>
                <a:cs typeface="Arial" panose="020B0604020202020204" pitchFamily="34" charset="0"/>
              </a:rPr>
              <a:t> Schools at </a:t>
            </a:r>
            <a:r>
              <a:rPr lang="tr-TR" altLang="tr-TR" sz="3600" b="1" dirty="0" smtClean="0">
                <a:solidFill>
                  <a:srgbClr val="C00000"/>
                </a:solidFill>
                <a:latin typeface="Arial" panose="020B0604020202020204" pitchFamily="34" charset="0"/>
                <a:cs typeface="Arial" panose="020B0604020202020204" pitchFamily="34" charset="0"/>
              </a:rPr>
              <a:t>Sakarya </a:t>
            </a:r>
            <a:r>
              <a:rPr lang="tr-TR" altLang="tr-TR" sz="3600" b="1" dirty="0" err="1" smtClean="0">
                <a:solidFill>
                  <a:srgbClr val="C00000"/>
                </a:solidFill>
                <a:latin typeface="Arial" panose="020B0604020202020204" pitchFamily="34" charset="0"/>
                <a:cs typeface="Arial" panose="020B0604020202020204" pitchFamily="34" charset="0"/>
              </a:rPr>
              <a:t>University</a:t>
            </a:r>
            <a:r>
              <a:rPr lang="tr-TR" altLang="tr-TR" sz="3600" b="1" dirty="0" smtClean="0">
                <a:solidFill>
                  <a:srgbClr val="C00000"/>
                </a:solidFill>
                <a:latin typeface="Arial" panose="020B0604020202020204" pitchFamily="34" charset="0"/>
                <a:cs typeface="Arial" panose="020B0604020202020204" pitchFamily="34" charset="0"/>
              </a:rPr>
              <a:t> </a:t>
            </a:r>
            <a:r>
              <a:rPr lang="tr-TR" altLang="tr-TR" sz="3600" b="1" dirty="0" err="1" smtClean="0">
                <a:solidFill>
                  <a:srgbClr val="C00000"/>
                </a:solidFill>
                <a:latin typeface="Arial" panose="020B0604020202020204" pitchFamily="34" charset="0"/>
                <a:cs typeface="Arial" panose="020B0604020202020204" pitchFamily="34" charset="0"/>
              </a:rPr>
              <a:t>and</a:t>
            </a:r>
            <a:r>
              <a:rPr lang="tr-TR" altLang="tr-TR" sz="3600" b="1" dirty="0" smtClean="0">
                <a:solidFill>
                  <a:srgbClr val="C00000"/>
                </a:solidFill>
                <a:latin typeface="Arial" panose="020B0604020202020204" pitchFamily="34" charset="0"/>
                <a:cs typeface="Arial" panose="020B0604020202020204" pitchFamily="34" charset="0"/>
              </a:rPr>
              <a:t> </a:t>
            </a:r>
            <a:endParaRPr lang="tr-TR" altLang="tr-TR" sz="3600" b="1" dirty="0" smtClean="0">
              <a:solidFill>
                <a:srgbClr val="C00000"/>
              </a:solidFill>
              <a:latin typeface="Arial" panose="020B0604020202020204" pitchFamily="34" charset="0"/>
              <a:cs typeface="Arial" panose="020B0604020202020204" pitchFamily="34" charset="0"/>
            </a:endParaRPr>
          </a:p>
          <a:p>
            <a:pPr algn="ctr"/>
            <a:r>
              <a:rPr lang="tr-TR" altLang="tr-TR" sz="3600" b="1" dirty="0" smtClean="0">
                <a:solidFill>
                  <a:srgbClr val="C00000"/>
                </a:solidFill>
                <a:latin typeface="Arial" panose="020B0604020202020204" pitchFamily="34" charset="0"/>
                <a:cs typeface="Arial" panose="020B0604020202020204" pitchFamily="34" charset="0"/>
              </a:rPr>
              <a:t>3+1 </a:t>
            </a:r>
            <a:r>
              <a:rPr lang="tr-TR" altLang="tr-TR" sz="3600" b="1" dirty="0" err="1" smtClean="0">
                <a:solidFill>
                  <a:srgbClr val="C00000"/>
                </a:solidFill>
                <a:latin typeface="Arial" panose="020B0604020202020204" pitchFamily="34" charset="0"/>
                <a:cs typeface="Arial" panose="020B0604020202020204" pitchFamily="34" charset="0"/>
              </a:rPr>
              <a:t>Education</a:t>
            </a:r>
            <a:r>
              <a:rPr lang="tr-TR" altLang="tr-TR" sz="3600" b="1" dirty="0" smtClean="0">
                <a:solidFill>
                  <a:srgbClr val="C00000"/>
                </a:solidFill>
                <a:latin typeface="Arial" panose="020B0604020202020204" pitchFamily="34" charset="0"/>
                <a:cs typeface="Arial" panose="020B0604020202020204" pitchFamily="34" charset="0"/>
              </a:rPr>
              <a:t> Model</a:t>
            </a:r>
          </a:p>
          <a:p>
            <a:pPr algn="r"/>
            <a:endParaRPr lang="tr-TR" sz="2400" b="1" dirty="0" smtClean="0">
              <a:latin typeface="+mj-lt"/>
            </a:endParaRPr>
          </a:p>
        </p:txBody>
      </p:sp>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13701"/>
            <a:ext cx="12192000" cy="297659"/>
          </a:xfrm>
          <a:prstGeom prst="rect">
            <a:avLst/>
          </a:prstGeom>
        </p:spPr>
      </p:pic>
      <p:sp>
        <p:nvSpPr>
          <p:cNvPr id="13" name="Metin kutusu 12"/>
          <p:cNvSpPr txBox="1"/>
          <p:nvPr/>
        </p:nvSpPr>
        <p:spPr>
          <a:xfrm>
            <a:off x="136389" y="5085927"/>
            <a:ext cx="12192000" cy="584775"/>
          </a:xfrm>
          <a:prstGeom prst="rect">
            <a:avLst/>
          </a:prstGeom>
          <a:noFill/>
        </p:spPr>
        <p:txBody>
          <a:bodyPr wrap="square" rtlCol="0">
            <a:spAutoFit/>
          </a:bodyPr>
          <a:lstStyle/>
          <a:p>
            <a:pPr algn="ctr"/>
            <a:r>
              <a:rPr lang="tr-TR" sz="3200" b="1" dirty="0"/>
              <a:t>Prof. Dr. Mehmet </a:t>
            </a:r>
            <a:r>
              <a:rPr lang="tr-TR" sz="3200" b="1" dirty="0" err="1"/>
              <a:t>Sarıbıyık</a:t>
            </a:r>
            <a:endParaRPr lang="tr-TR" sz="3200" b="1" dirty="0"/>
          </a:p>
        </p:txBody>
      </p:sp>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9365" y="1185176"/>
            <a:ext cx="1899635" cy="1899635"/>
          </a:xfrm>
          <a:prstGeom prst="rect">
            <a:avLst/>
          </a:prstGeom>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351629" y="1074699"/>
            <a:ext cx="1574543" cy="2120591"/>
          </a:xfrm>
          <a:prstGeom prst="rect">
            <a:avLst/>
          </a:prstGeom>
          <a:solidFill>
            <a:schemeClr val="accent5">
              <a:lumMod val="75000"/>
            </a:schemeClr>
          </a:solidFill>
          <a:ln>
            <a:noFill/>
          </a:ln>
          <a:effectLst/>
          <a:extLst/>
        </p:spPr>
      </p:pic>
      <p:sp>
        <p:nvSpPr>
          <p:cNvPr id="2" name="Rectangle 1"/>
          <p:cNvSpPr>
            <a:spLocks noChangeArrowheads="1"/>
          </p:cNvSpPr>
          <p:nvPr/>
        </p:nvSpPr>
        <p:spPr bwMode="auto">
          <a:xfrm>
            <a:off x="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tr-TR" altLang="tr-TR">
              <a:latin typeface="Arial" panose="020B0604020202020204" pitchFamily="34" charset="0"/>
            </a:endParaRPr>
          </a:p>
        </p:txBody>
      </p:sp>
      <p:sp>
        <p:nvSpPr>
          <p:cNvPr id="3" name="Dikdörtgen 2"/>
          <p:cNvSpPr/>
          <p:nvPr/>
        </p:nvSpPr>
        <p:spPr>
          <a:xfrm>
            <a:off x="0" y="6327094"/>
            <a:ext cx="12192000" cy="369332"/>
          </a:xfrm>
          <a:prstGeom prst="rect">
            <a:avLst/>
          </a:prstGeom>
        </p:spPr>
        <p:txBody>
          <a:bodyPr wrap="square">
            <a:spAutoFit/>
          </a:bodyPr>
          <a:lstStyle/>
          <a:p>
            <a:pPr algn="ctr"/>
            <a:r>
              <a:rPr lang="tr-TR" dirty="0"/>
              <a:t>“</a:t>
            </a:r>
            <a:r>
              <a:rPr lang="tr-TR" dirty="0" err="1"/>
              <a:t>Shaping</a:t>
            </a:r>
            <a:r>
              <a:rPr lang="tr-TR" dirty="0"/>
              <a:t> Level 5” ETF Conference, Torino 7/06/18</a:t>
            </a:r>
          </a:p>
        </p:txBody>
      </p:sp>
    </p:spTree>
    <p:extLst>
      <p:ext uri="{BB962C8B-B14F-4D97-AF65-F5344CB8AC3E}">
        <p14:creationId xmlns:p14="http://schemas.microsoft.com/office/powerpoint/2010/main" val="38881999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92000"/>
                    </a14:imgEffect>
                  </a14:imgLayer>
                </a14:imgProps>
              </a:ext>
              <a:ext uri="{28A0092B-C50C-407E-A947-70E740481C1C}">
                <a14:useLocalDpi xmlns:a14="http://schemas.microsoft.com/office/drawing/2010/main" val="0"/>
              </a:ext>
            </a:extLst>
          </a:blip>
          <a:srcRect l="14063" r="2024"/>
          <a:stretch/>
        </p:blipFill>
        <p:spPr>
          <a:xfrm>
            <a:off x="0" y="3547"/>
            <a:ext cx="12249151" cy="6854453"/>
          </a:xfrm>
          <a:prstGeom prst="rect">
            <a:avLst/>
          </a:prstGeom>
        </p:spPr>
      </p:pic>
      <p:sp>
        <p:nvSpPr>
          <p:cNvPr id="7" name="Dikdörtgen 6"/>
          <p:cNvSpPr/>
          <p:nvPr/>
        </p:nvSpPr>
        <p:spPr>
          <a:xfrm>
            <a:off x="6201954" y="2098573"/>
            <a:ext cx="5529489" cy="3785652"/>
          </a:xfrm>
          <a:prstGeom prst="rect">
            <a:avLst/>
          </a:prstGeom>
        </p:spPr>
        <p:txBody>
          <a:bodyPr wrap="square">
            <a:spAutoFit/>
          </a:bodyPr>
          <a:lstStyle/>
          <a:p>
            <a:pPr algn="r"/>
            <a:r>
              <a:rPr lang="tr-TR" sz="4800" b="1" dirty="0" err="1" smtClean="0">
                <a:solidFill>
                  <a:srgbClr val="FFFF00"/>
                </a:solidFill>
              </a:rPr>
              <a:t>What</a:t>
            </a:r>
            <a:r>
              <a:rPr lang="tr-TR" sz="4800" b="1" dirty="0" smtClean="0">
                <a:solidFill>
                  <a:srgbClr val="FFFF00"/>
                </a:solidFill>
              </a:rPr>
              <a:t> is </a:t>
            </a:r>
            <a:r>
              <a:rPr lang="tr-TR" sz="4800" b="1" dirty="0" err="1" smtClean="0">
                <a:solidFill>
                  <a:srgbClr val="FFFF00"/>
                </a:solidFill>
              </a:rPr>
              <a:t>innovative</a:t>
            </a:r>
            <a:r>
              <a:rPr lang="tr-TR" sz="4800" b="1" dirty="0" smtClean="0">
                <a:solidFill>
                  <a:srgbClr val="FFFF00"/>
                </a:solidFill>
              </a:rPr>
              <a:t> </a:t>
            </a:r>
            <a:r>
              <a:rPr lang="tr-TR" sz="4800" b="1" dirty="0" err="1" smtClean="0">
                <a:solidFill>
                  <a:srgbClr val="FFFF00"/>
                </a:solidFill>
              </a:rPr>
              <a:t>about</a:t>
            </a:r>
            <a:r>
              <a:rPr lang="tr-TR" sz="4800" b="1" dirty="0" smtClean="0">
                <a:solidFill>
                  <a:srgbClr val="FFFF00"/>
                </a:solidFill>
              </a:rPr>
              <a:t> </a:t>
            </a:r>
            <a:r>
              <a:rPr lang="tr-TR" sz="4800" b="1" dirty="0" err="1" smtClean="0">
                <a:solidFill>
                  <a:srgbClr val="FFFF00"/>
                </a:solidFill>
              </a:rPr>
              <a:t>Vocational</a:t>
            </a:r>
            <a:r>
              <a:rPr lang="tr-TR" sz="4800" b="1" dirty="0" smtClean="0">
                <a:solidFill>
                  <a:srgbClr val="FFFF00"/>
                </a:solidFill>
              </a:rPr>
              <a:t> School </a:t>
            </a:r>
            <a:r>
              <a:rPr lang="tr-TR" sz="4800" b="1" dirty="0" err="1" smtClean="0">
                <a:solidFill>
                  <a:srgbClr val="FFFF00"/>
                </a:solidFill>
              </a:rPr>
              <a:t>Programmes</a:t>
            </a:r>
            <a:r>
              <a:rPr lang="tr-TR" sz="4800" b="1" dirty="0" smtClean="0">
                <a:solidFill>
                  <a:srgbClr val="FFFF00"/>
                </a:solidFill>
              </a:rPr>
              <a:t> in Sakarya </a:t>
            </a:r>
            <a:r>
              <a:rPr lang="tr-TR" sz="4800" b="1" dirty="0" err="1" smtClean="0">
                <a:solidFill>
                  <a:srgbClr val="FFFF00"/>
                </a:solidFill>
              </a:rPr>
              <a:t>University</a:t>
            </a:r>
            <a:r>
              <a:rPr lang="tr-TR" sz="4800" b="1" dirty="0" smtClean="0">
                <a:solidFill>
                  <a:srgbClr val="FFFF00"/>
                </a:solidFill>
              </a:rPr>
              <a:t> at Level 5 ?  </a:t>
            </a:r>
            <a:endParaRPr lang="tr-TR" sz="4800" b="1" dirty="0">
              <a:solidFill>
                <a:srgbClr val="FFFF00"/>
              </a:solidFill>
            </a:endParaRPr>
          </a:p>
        </p:txBody>
      </p:sp>
    </p:spTree>
    <p:extLst>
      <p:ext uri="{BB962C8B-B14F-4D97-AF65-F5344CB8AC3E}">
        <p14:creationId xmlns:p14="http://schemas.microsoft.com/office/powerpoint/2010/main" val="38759415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50778" y="719427"/>
            <a:ext cx="7533861" cy="646331"/>
          </a:xfrm>
          <a:prstGeom prst="rect">
            <a:avLst/>
          </a:prstGeom>
          <a:noFill/>
        </p:spPr>
        <p:txBody>
          <a:bodyPr wrap="square" rtlCol="0">
            <a:spAutoFit/>
          </a:bodyPr>
          <a:lstStyle/>
          <a:p>
            <a:r>
              <a:rPr lang="tr-TR" sz="3600" b="1">
                <a:solidFill>
                  <a:srgbClr val="C00000"/>
                </a:solidFill>
              </a:rPr>
              <a:t>Everything starts </a:t>
            </a:r>
            <a:r>
              <a:rPr lang="tr-TR" sz="3600" b="1" err="1">
                <a:solidFill>
                  <a:srgbClr val="C00000"/>
                </a:solidFill>
              </a:rPr>
              <a:t>with</a:t>
            </a:r>
            <a:r>
              <a:rPr lang="tr-TR" sz="3600" b="1">
                <a:solidFill>
                  <a:srgbClr val="C00000"/>
                </a:solidFill>
              </a:rPr>
              <a:t> a </a:t>
            </a:r>
            <a:r>
              <a:rPr lang="tr-TR" sz="3600" b="1" err="1">
                <a:solidFill>
                  <a:srgbClr val="C00000"/>
                </a:solidFill>
              </a:rPr>
              <a:t>human</a:t>
            </a:r>
            <a:r>
              <a:rPr lang="tr-TR" sz="3600" b="1">
                <a:solidFill>
                  <a:srgbClr val="C00000"/>
                </a:solidFill>
              </a:rPr>
              <a:t>,</a:t>
            </a:r>
          </a:p>
        </p:txBody>
      </p:sp>
      <p:sp>
        <p:nvSpPr>
          <p:cNvPr id="4" name="Metin kutusu 3"/>
          <p:cNvSpPr txBox="1"/>
          <p:nvPr/>
        </p:nvSpPr>
        <p:spPr>
          <a:xfrm>
            <a:off x="489059" y="5813334"/>
            <a:ext cx="11578616" cy="646331"/>
          </a:xfrm>
          <a:prstGeom prst="rect">
            <a:avLst/>
          </a:prstGeom>
          <a:noFill/>
        </p:spPr>
        <p:txBody>
          <a:bodyPr wrap="square" rtlCol="0">
            <a:spAutoFit/>
          </a:bodyPr>
          <a:lstStyle/>
          <a:p>
            <a:pPr algn="r"/>
            <a:r>
              <a:rPr lang="tr-TR" sz="3600" b="1">
                <a:solidFill>
                  <a:srgbClr val="C00000"/>
                </a:solidFill>
              </a:rPr>
              <a:t>and is</a:t>
            </a:r>
            <a:r>
              <a:rPr lang="en-US" sz="3600" b="1">
                <a:solidFill>
                  <a:srgbClr val="C00000"/>
                </a:solidFill>
              </a:rPr>
              <a:t> shaped by qualified </a:t>
            </a:r>
            <a:r>
              <a:rPr lang="tr-TR" sz="3600" b="1" err="1">
                <a:solidFill>
                  <a:srgbClr val="C00000"/>
                </a:solidFill>
              </a:rPr>
              <a:t>people</a:t>
            </a:r>
            <a:r>
              <a:rPr lang="tr-TR" sz="3600" b="1">
                <a:solidFill>
                  <a:srgbClr val="C00000"/>
                </a:solidFill>
              </a:rPr>
              <a:t> </a:t>
            </a:r>
            <a:r>
              <a:rPr lang="en-US" sz="3600" b="1">
                <a:solidFill>
                  <a:srgbClr val="C00000"/>
                </a:solidFill>
              </a:rPr>
              <a:t>and applied to </a:t>
            </a:r>
            <a:r>
              <a:rPr lang="tr-TR" sz="3600" b="1">
                <a:solidFill>
                  <a:srgbClr val="C00000"/>
                </a:solidFill>
              </a:rPr>
              <a:t>the </a:t>
            </a:r>
            <a:r>
              <a:rPr lang="en-US" sz="3600" b="1">
                <a:solidFill>
                  <a:srgbClr val="C00000"/>
                </a:solidFill>
              </a:rPr>
              <a:t>life.</a:t>
            </a:r>
            <a:endParaRPr lang="tr-TR" sz="3600" b="1">
              <a:solidFill>
                <a:srgbClr val="C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7587"/>
            <a:ext cx="12067674" cy="3493274"/>
          </a:xfrm>
          <a:prstGeom prst="rect">
            <a:avLst/>
          </a:prstGeom>
        </p:spPr>
      </p:pic>
      <p:sp>
        <p:nvSpPr>
          <p:cNvPr id="6" name="TextBox 5"/>
          <p:cNvSpPr txBox="1"/>
          <p:nvPr/>
        </p:nvSpPr>
        <p:spPr>
          <a:xfrm>
            <a:off x="858469" y="2793653"/>
            <a:ext cx="6028483" cy="369332"/>
          </a:xfrm>
          <a:prstGeom prst="rect">
            <a:avLst/>
          </a:prstGeom>
          <a:noFill/>
        </p:spPr>
        <p:txBody>
          <a:bodyPr wrap="square" rtlCol="0">
            <a:spAutoFit/>
          </a:bodyPr>
          <a:lstStyle/>
          <a:p>
            <a:r>
              <a:rPr lang="tr-TR" b="1">
                <a:solidFill>
                  <a:schemeClr val="bg1"/>
                </a:solidFill>
              </a:rPr>
              <a:t>Human,  Machine,  Information,  Energy,  Material etc</a:t>
            </a:r>
            <a:r>
              <a:rPr lang="tr-TR"/>
              <a:t>.</a:t>
            </a:r>
          </a:p>
        </p:txBody>
      </p:sp>
      <p:sp>
        <p:nvSpPr>
          <p:cNvPr id="7" name="TextBox 6"/>
          <p:cNvSpPr txBox="1"/>
          <p:nvPr/>
        </p:nvSpPr>
        <p:spPr>
          <a:xfrm>
            <a:off x="7784641" y="3280282"/>
            <a:ext cx="1573187" cy="338554"/>
          </a:xfrm>
          <a:prstGeom prst="rect">
            <a:avLst/>
          </a:prstGeom>
          <a:noFill/>
        </p:spPr>
        <p:txBody>
          <a:bodyPr wrap="square" rtlCol="0">
            <a:spAutoFit/>
          </a:bodyPr>
          <a:lstStyle/>
          <a:p>
            <a:r>
              <a:rPr lang="tr-TR" sz="1600">
                <a:solidFill>
                  <a:schemeClr val="bg1"/>
                </a:solidFill>
              </a:rPr>
              <a:t>Manufacturing</a:t>
            </a:r>
          </a:p>
        </p:txBody>
      </p:sp>
      <p:sp>
        <p:nvSpPr>
          <p:cNvPr id="8" name="TextBox 7"/>
          <p:cNvSpPr txBox="1"/>
          <p:nvPr/>
        </p:nvSpPr>
        <p:spPr>
          <a:xfrm>
            <a:off x="8162369" y="3618836"/>
            <a:ext cx="817724" cy="338554"/>
          </a:xfrm>
          <a:prstGeom prst="rect">
            <a:avLst/>
          </a:prstGeom>
          <a:noFill/>
        </p:spPr>
        <p:txBody>
          <a:bodyPr wrap="none" rtlCol="0">
            <a:spAutoFit/>
          </a:bodyPr>
          <a:lstStyle/>
          <a:p>
            <a:r>
              <a:rPr lang="tr-TR" sz="1600">
                <a:solidFill>
                  <a:schemeClr val="bg1"/>
                </a:solidFill>
              </a:rPr>
              <a:t>Process</a:t>
            </a:r>
          </a:p>
        </p:txBody>
      </p:sp>
      <p:sp>
        <p:nvSpPr>
          <p:cNvPr id="9" name="TextBox 8"/>
          <p:cNvSpPr txBox="1"/>
          <p:nvPr/>
        </p:nvSpPr>
        <p:spPr>
          <a:xfrm>
            <a:off x="9729860" y="3204765"/>
            <a:ext cx="1683474" cy="369332"/>
          </a:xfrm>
          <a:prstGeom prst="rect">
            <a:avLst/>
          </a:prstGeom>
          <a:noFill/>
        </p:spPr>
        <p:txBody>
          <a:bodyPr wrap="none" rtlCol="0">
            <a:spAutoFit/>
          </a:bodyPr>
          <a:lstStyle/>
          <a:p>
            <a:r>
              <a:rPr lang="tr-TR">
                <a:solidFill>
                  <a:schemeClr val="bg1"/>
                </a:solidFill>
              </a:rPr>
              <a:t>Product/Service</a:t>
            </a:r>
          </a:p>
        </p:txBody>
      </p:sp>
      <p:sp>
        <p:nvSpPr>
          <p:cNvPr id="10" name="TextBox 9"/>
          <p:cNvSpPr txBox="1"/>
          <p:nvPr/>
        </p:nvSpPr>
        <p:spPr>
          <a:xfrm>
            <a:off x="3187911" y="4807712"/>
            <a:ext cx="684803" cy="369332"/>
          </a:xfrm>
          <a:prstGeom prst="rect">
            <a:avLst/>
          </a:prstGeom>
          <a:noFill/>
        </p:spPr>
        <p:txBody>
          <a:bodyPr wrap="none" rtlCol="0">
            <a:spAutoFit/>
          </a:bodyPr>
          <a:lstStyle/>
          <a:p>
            <a:r>
              <a:rPr lang="tr-TR" dirty="0" err="1"/>
              <a:t>Input</a:t>
            </a:r>
            <a:endParaRPr lang="tr-TR" dirty="0"/>
          </a:p>
        </p:txBody>
      </p:sp>
      <p:sp>
        <p:nvSpPr>
          <p:cNvPr id="11" name="TextBox 10"/>
          <p:cNvSpPr txBox="1"/>
          <p:nvPr/>
        </p:nvSpPr>
        <p:spPr>
          <a:xfrm>
            <a:off x="7745424" y="5046669"/>
            <a:ext cx="894284" cy="369332"/>
          </a:xfrm>
          <a:prstGeom prst="rect">
            <a:avLst/>
          </a:prstGeom>
          <a:noFill/>
        </p:spPr>
        <p:txBody>
          <a:bodyPr wrap="none" rtlCol="0">
            <a:spAutoFit/>
          </a:bodyPr>
          <a:lstStyle/>
          <a:p>
            <a:r>
              <a:rPr lang="tr-TR"/>
              <a:t>Process</a:t>
            </a:r>
          </a:p>
        </p:txBody>
      </p:sp>
      <p:sp>
        <p:nvSpPr>
          <p:cNvPr id="12" name="TextBox 11"/>
          <p:cNvSpPr txBox="1"/>
          <p:nvPr/>
        </p:nvSpPr>
        <p:spPr>
          <a:xfrm>
            <a:off x="10316117" y="4677337"/>
            <a:ext cx="856325" cy="369332"/>
          </a:xfrm>
          <a:prstGeom prst="rect">
            <a:avLst/>
          </a:prstGeom>
          <a:noFill/>
        </p:spPr>
        <p:txBody>
          <a:bodyPr wrap="none" rtlCol="0">
            <a:spAutoFit/>
          </a:bodyPr>
          <a:lstStyle/>
          <a:p>
            <a:r>
              <a:rPr lang="tr-TR"/>
              <a:t>Output</a:t>
            </a:r>
          </a:p>
        </p:txBody>
      </p:sp>
    </p:spTree>
    <p:extLst>
      <p:ext uri="{BB962C8B-B14F-4D97-AF65-F5344CB8AC3E}">
        <p14:creationId xmlns:p14="http://schemas.microsoft.com/office/powerpoint/2010/main" val="2299150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915151"/>
          </a:xfrm>
          <a:prstGeom prst="rect">
            <a:avLst/>
          </a:prstGeom>
        </p:spPr>
      </p:pic>
      <p:sp>
        <p:nvSpPr>
          <p:cNvPr id="6" name="TextBox 1"/>
          <p:cNvSpPr txBox="1"/>
          <p:nvPr/>
        </p:nvSpPr>
        <p:spPr>
          <a:xfrm>
            <a:off x="282234" y="1370524"/>
            <a:ext cx="6305551" cy="1200329"/>
          </a:xfrm>
          <a:prstGeom prst="rect">
            <a:avLst/>
          </a:prstGeom>
          <a:noFill/>
        </p:spPr>
        <p:txBody>
          <a:bodyPr wrap="square" rtlCol="0">
            <a:spAutoFit/>
          </a:bodyPr>
          <a:lstStyle/>
          <a:p>
            <a:pPr>
              <a:lnSpc>
                <a:spcPct val="200000"/>
              </a:lnSpc>
            </a:pPr>
            <a:r>
              <a:rPr lang="tr-TR" sz="2400" b="1" dirty="0">
                <a:solidFill>
                  <a:schemeClr val="bg1"/>
                </a:solidFill>
              </a:rPr>
              <a:t>W</a:t>
            </a:r>
            <a:r>
              <a:rPr lang="en-US" sz="2400" b="1" dirty="0" err="1">
                <a:solidFill>
                  <a:schemeClr val="bg1"/>
                </a:solidFill>
              </a:rPr>
              <a:t>hile</a:t>
            </a:r>
            <a:r>
              <a:rPr lang="tr-TR" sz="2400" b="1" dirty="0">
                <a:solidFill>
                  <a:schemeClr val="bg1"/>
                </a:solidFill>
              </a:rPr>
              <a:t> </a:t>
            </a:r>
            <a:r>
              <a:rPr lang="en-US" sz="2400" b="1" dirty="0">
                <a:solidFill>
                  <a:schemeClr val="bg1"/>
                </a:solidFill>
              </a:rPr>
              <a:t>one side is talking about unemployment,</a:t>
            </a:r>
            <a:endParaRPr lang="tr-TR" sz="2400" b="1" dirty="0">
              <a:solidFill>
                <a:schemeClr val="bg1"/>
              </a:solidFill>
            </a:endParaRPr>
          </a:p>
          <a:p>
            <a:r>
              <a:rPr lang="tr-TR" sz="2400" b="1" dirty="0" err="1">
                <a:solidFill>
                  <a:schemeClr val="bg1"/>
                </a:solidFill>
              </a:rPr>
              <a:t>employers</a:t>
            </a:r>
            <a:r>
              <a:rPr lang="tr-TR" sz="2400" b="1" dirty="0">
                <a:solidFill>
                  <a:schemeClr val="bg1"/>
                </a:solidFill>
              </a:rPr>
              <a:t> </a:t>
            </a:r>
            <a:r>
              <a:rPr lang="tr-TR" sz="2400" b="1" dirty="0" err="1">
                <a:solidFill>
                  <a:schemeClr val="bg1"/>
                </a:solidFill>
              </a:rPr>
              <a:t>look</a:t>
            </a:r>
            <a:r>
              <a:rPr lang="tr-TR" sz="2400" b="1" dirty="0">
                <a:solidFill>
                  <a:schemeClr val="bg1"/>
                </a:solidFill>
              </a:rPr>
              <a:t> </a:t>
            </a:r>
            <a:r>
              <a:rPr lang="tr-TR" sz="2400" b="1" dirty="0" err="1">
                <a:solidFill>
                  <a:schemeClr val="bg1"/>
                </a:solidFill>
              </a:rPr>
              <a:t>for</a:t>
            </a:r>
            <a:r>
              <a:rPr lang="tr-TR" sz="2400" b="1" dirty="0">
                <a:solidFill>
                  <a:schemeClr val="bg1"/>
                </a:solidFill>
              </a:rPr>
              <a:t> </a:t>
            </a:r>
            <a:r>
              <a:rPr lang="tr-TR" sz="2400" b="1" dirty="0" err="1">
                <a:solidFill>
                  <a:schemeClr val="bg1"/>
                </a:solidFill>
              </a:rPr>
              <a:t>qualified</a:t>
            </a:r>
            <a:r>
              <a:rPr lang="tr-TR" sz="2400" b="1" dirty="0">
                <a:solidFill>
                  <a:schemeClr val="bg1"/>
                </a:solidFill>
              </a:rPr>
              <a:t> </a:t>
            </a:r>
            <a:r>
              <a:rPr lang="tr-TR" sz="2400" b="1" dirty="0" err="1">
                <a:solidFill>
                  <a:schemeClr val="bg1"/>
                </a:solidFill>
              </a:rPr>
              <a:t>people</a:t>
            </a:r>
            <a:r>
              <a:rPr lang="tr-TR" sz="2400" b="1" dirty="0">
                <a:solidFill>
                  <a:schemeClr val="bg1"/>
                </a:solidFill>
              </a:rPr>
              <a:t> (!)  </a:t>
            </a:r>
          </a:p>
        </p:txBody>
      </p:sp>
      <p:sp>
        <p:nvSpPr>
          <p:cNvPr id="7" name="TextBox 3"/>
          <p:cNvSpPr txBox="1"/>
          <p:nvPr/>
        </p:nvSpPr>
        <p:spPr>
          <a:xfrm>
            <a:off x="282234" y="732212"/>
            <a:ext cx="9641389" cy="707886"/>
          </a:xfrm>
          <a:prstGeom prst="rect">
            <a:avLst/>
          </a:prstGeom>
          <a:noFill/>
        </p:spPr>
        <p:txBody>
          <a:bodyPr wrap="square" rtlCol="0" anchor="ctr">
            <a:spAutoFit/>
          </a:bodyPr>
          <a:lstStyle/>
          <a:p>
            <a:r>
              <a:rPr lang="en-US" sz="4000" b="1" dirty="0">
                <a:solidFill>
                  <a:srgbClr val="FFFF00"/>
                </a:solidFill>
              </a:rPr>
              <a:t>A strange paradox</a:t>
            </a:r>
            <a:r>
              <a:rPr lang="tr-TR" sz="4000" b="1" dirty="0">
                <a:solidFill>
                  <a:srgbClr val="FFFF00"/>
                </a:solidFill>
              </a:rPr>
              <a:t>:</a:t>
            </a:r>
            <a:endParaRPr lang="en-US" sz="3600" b="1" dirty="0">
              <a:solidFill>
                <a:srgbClr val="FFFF00"/>
              </a:solidFill>
            </a:endParaRPr>
          </a:p>
        </p:txBody>
      </p:sp>
    </p:spTree>
    <p:extLst>
      <p:ext uri="{BB962C8B-B14F-4D97-AF65-F5344CB8AC3E}">
        <p14:creationId xmlns:p14="http://schemas.microsoft.com/office/powerpoint/2010/main" val="9851704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 y="0"/>
            <a:ext cx="12191999" cy="6877051"/>
          </a:xfrm>
          <a:prstGeom prst="rect">
            <a:avLst/>
          </a:prstGeom>
        </p:spPr>
      </p:pic>
      <p:sp>
        <p:nvSpPr>
          <p:cNvPr id="5" name="Metin kutusu 4"/>
          <p:cNvSpPr txBox="1"/>
          <p:nvPr/>
        </p:nvSpPr>
        <p:spPr>
          <a:xfrm rot="20362149">
            <a:off x="2524977" y="2669057"/>
            <a:ext cx="5300723" cy="923330"/>
          </a:xfrm>
          <a:prstGeom prst="rect">
            <a:avLst/>
          </a:prstGeom>
          <a:noFill/>
        </p:spPr>
        <p:txBody>
          <a:bodyPr wrap="square" rtlCol="0">
            <a:spAutoFit/>
          </a:bodyPr>
          <a:lstStyle/>
          <a:p>
            <a:pPr algn="ctr"/>
            <a:r>
              <a:rPr lang="en-US" sz="5400" b="1">
                <a:solidFill>
                  <a:schemeClr val="bg1"/>
                </a:solidFill>
              </a:rPr>
              <a:t>What is need</a:t>
            </a:r>
            <a:r>
              <a:rPr lang="tr-TR" sz="5400" b="1">
                <a:solidFill>
                  <a:schemeClr val="bg1"/>
                </a:solidFill>
              </a:rPr>
              <a:t>ed</a:t>
            </a:r>
            <a:r>
              <a:rPr lang="en-US" sz="5400" b="1">
                <a:solidFill>
                  <a:schemeClr val="bg1"/>
                </a:solidFill>
              </a:rPr>
              <a:t>?</a:t>
            </a:r>
          </a:p>
        </p:txBody>
      </p:sp>
      <p:sp>
        <p:nvSpPr>
          <p:cNvPr id="6" name="Metin kutusu 5"/>
          <p:cNvSpPr txBox="1"/>
          <p:nvPr/>
        </p:nvSpPr>
        <p:spPr>
          <a:xfrm>
            <a:off x="3" y="5845945"/>
            <a:ext cx="12191999" cy="830997"/>
          </a:xfrm>
          <a:prstGeom prst="rect">
            <a:avLst/>
          </a:prstGeom>
          <a:noFill/>
        </p:spPr>
        <p:txBody>
          <a:bodyPr wrap="square" rtlCol="0">
            <a:spAutoFit/>
          </a:bodyPr>
          <a:lstStyle/>
          <a:p>
            <a:pPr algn="ctr"/>
            <a:r>
              <a:rPr lang="en-US" sz="4800" b="1">
                <a:solidFill>
                  <a:srgbClr val="FFFF00"/>
                </a:solidFill>
              </a:rPr>
              <a:t>Qualified </a:t>
            </a:r>
            <a:r>
              <a:rPr lang="tr-TR" sz="4800" b="1" err="1">
                <a:solidFill>
                  <a:srgbClr val="FFFF00"/>
                </a:solidFill>
              </a:rPr>
              <a:t>people</a:t>
            </a:r>
            <a:r>
              <a:rPr lang="tr-TR" sz="4800" b="1">
                <a:solidFill>
                  <a:srgbClr val="FFFF00"/>
                </a:solidFill>
              </a:rPr>
              <a:t> </a:t>
            </a:r>
            <a:r>
              <a:rPr lang="en-US" sz="4800" b="1">
                <a:solidFill>
                  <a:srgbClr val="FFFF00"/>
                </a:solidFill>
              </a:rPr>
              <a:t>with practical skills </a:t>
            </a:r>
          </a:p>
        </p:txBody>
      </p:sp>
    </p:spTree>
    <p:extLst>
      <p:ext uri="{BB962C8B-B14F-4D97-AF65-F5344CB8AC3E}">
        <p14:creationId xmlns:p14="http://schemas.microsoft.com/office/powerpoint/2010/main" val="21176254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TextBox 3"/>
          <p:cNvSpPr txBox="1"/>
          <p:nvPr/>
        </p:nvSpPr>
        <p:spPr>
          <a:xfrm>
            <a:off x="496205" y="152402"/>
            <a:ext cx="5394105" cy="646331"/>
          </a:xfrm>
          <a:prstGeom prst="rect">
            <a:avLst/>
          </a:prstGeom>
          <a:noFill/>
        </p:spPr>
        <p:txBody>
          <a:bodyPr wrap="none" rtlCol="0">
            <a:spAutoFit/>
          </a:bodyPr>
          <a:lstStyle/>
          <a:p>
            <a:r>
              <a:rPr lang="tr-TR" sz="3600" b="1" err="1">
                <a:solidFill>
                  <a:srgbClr val="C00000"/>
                </a:solidFill>
              </a:rPr>
              <a:t>What</a:t>
            </a:r>
            <a:r>
              <a:rPr lang="tr-TR" sz="3600" b="1">
                <a:solidFill>
                  <a:srgbClr val="C00000"/>
                </a:solidFill>
              </a:rPr>
              <a:t> is t</a:t>
            </a:r>
            <a:r>
              <a:rPr lang="en-US" sz="3600" b="1">
                <a:solidFill>
                  <a:srgbClr val="C00000"/>
                </a:solidFill>
              </a:rPr>
              <a:t>he main problem</a:t>
            </a:r>
            <a:r>
              <a:rPr lang="tr-TR" sz="3600" b="1">
                <a:solidFill>
                  <a:srgbClr val="C00000"/>
                </a:solidFill>
              </a:rPr>
              <a:t>?</a:t>
            </a:r>
            <a:endParaRPr lang="en-US" sz="3600" b="1">
              <a:solidFill>
                <a:srgbClr val="C00000"/>
              </a:solidFill>
            </a:endParaRPr>
          </a:p>
        </p:txBody>
      </p:sp>
      <p:sp>
        <p:nvSpPr>
          <p:cNvPr id="5" name="TextBox 4"/>
          <p:cNvSpPr txBox="1"/>
          <p:nvPr/>
        </p:nvSpPr>
        <p:spPr>
          <a:xfrm>
            <a:off x="876301" y="3885167"/>
            <a:ext cx="4667249" cy="646331"/>
          </a:xfrm>
          <a:prstGeom prst="rect">
            <a:avLst/>
          </a:prstGeom>
          <a:noFill/>
        </p:spPr>
        <p:txBody>
          <a:bodyPr wrap="square" rtlCol="0">
            <a:spAutoFit/>
          </a:bodyPr>
          <a:lstStyle/>
          <a:p>
            <a:pPr algn="ctr"/>
            <a:r>
              <a:rPr lang="en-US" sz="3600" b="1">
                <a:solidFill>
                  <a:schemeClr val="bg1"/>
                </a:solidFill>
              </a:rPr>
              <a:t>Lack of practical skills</a:t>
            </a:r>
          </a:p>
        </p:txBody>
      </p:sp>
      <p:sp>
        <p:nvSpPr>
          <p:cNvPr id="7" name="Oval 6"/>
          <p:cNvSpPr/>
          <p:nvPr/>
        </p:nvSpPr>
        <p:spPr>
          <a:xfrm>
            <a:off x="6096002" y="1282701"/>
            <a:ext cx="5334001" cy="17549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a:solidFill>
                  <a:schemeClr val="tx1"/>
                </a:solidFill>
                <a:latin typeface="Segoe Print" panose="02000600000000000000" pitchFamily="2" charset="0"/>
                <a:cs typeface="MV Boli" panose="02000500030200090000" pitchFamily="2" charset="0"/>
              </a:rPr>
              <a:t>I </a:t>
            </a:r>
            <a:r>
              <a:rPr lang="tr-TR" sz="2400" b="1" err="1">
                <a:solidFill>
                  <a:schemeClr val="tx1"/>
                </a:solidFill>
                <a:latin typeface="Segoe Print" panose="02000600000000000000" pitchFamily="2" charset="0"/>
                <a:cs typeface="MV Boli" panose="02000500030200090000" pitchFamily="2" charset="0"/>
              </a:rPr>
              <a:t>didn’t</a:t>
            </a:r>
            <a:r>
              <a:rPr lang="tr-TR" sz="2400" b="1">
                <a:solidFill>
                  <a:schemeClr val="tx1"/>
                </a:solidFill>
                <a:latin typeface="Segoe Print" panose="02000600000000000000" pitchFamily="2" charset="0"/>
                <a:cs typeface="MV Boli" panose="02000500030200090000" pitchFamily="2" charset="0"/>
              </a:rPr>
              <a:t> </a:t>
            </a:r>
            <a:r>
              <a:rPr lang="tr-TR" sz="2400" b="1" err="1">
                <a:solidFill>
                  <a:schemeClr val="tx1"/>
                </a:solidFill>
                <a:latin typeface="Segoe Print" panose="02000600000000000000" pitchFamily="2" charset="0"/>
                <a:cs typeface="MV Boli" panose="02000500030200090000" pitchFamily="2" charset="0"/>
              </a:rPr>
              <a:t>find</a:t>
            </a:r>
            <a:r>
              <a:rPr lang="tr-TR" sz="2400" b="1">
                <a:solidFill>
                  <a:schemeClr val="tx1"/>
                </a:solidFill>
                <a:latin typeface="Segoe Print" panose="02000600000000000000" pitchFamily="2" charset="0"/>
                <a:cs typeface="MV Boli" panose="02000500030200090000" pitchFamily="2" charset="0"/>
              </a:rPr>
              <a:t> 22M </a:t>
            </a:r>
            <a:r>
              <a:rPr lang="tr-TR" sz="2400" b="1" err="1">
                <a:solidFill>
                  <a:schemeClr val="tx1"/>
                </a:solidFill>
                <a:latin typeface="Segoe Print" panose="02000600000000000000" pitchFamily="2" charset="0"/>
                <a:cs typeface="MV Boli" panose="02000500030200090000" pitchFamily="2" charset="0"/>
              </a:rPr>
              <a:t>Wrench</a:t>
            </a:r>
            <a:r>
              <a:rPr lang="tr-TR" sz="2400" b="1">
                <a:solidFill>
                  <a:schemeClr val="tx1"/>
                </a:solidFill>
                <a:latin typeface="Segoe Print" panose="02000600000000000000" pitchFamily="2" charset="0"/>
                <a:cs typeface="MV Boli" panose="02000500030200090000" pitchFamily="2" charset="0"/>
              </a:rPr>
              <a:t>, can I </a:t>
            </a:r>
            <a:r>
              <a:rPr lang="tr-TR" sz="2400" b="1" err="1">
                <a:solidFill>
                  <a:schemeClr val="tx1"/>
                </a:solidFill>
                <a:latin typeface="Segoe Print" panose="02000600000000000000" pitchFamily="2" charset="0"/>
                <a:cs typeface="MV Boli" panose="02000500030200090000" pitchFamily="2" charset="0"/>
              </a:rPr>
              <a:t>give</a:t>
            </a:r>
            <a:r>
              <a:rPr lang="tr-TR" sz="2400" b="1">
                <a:solidFill>
                  <a:schemeClr val="tx1"/>
                </a:solidFill>
                <a:latin typeface="Segoe Print" panose="02000600000000000000" pitchFamily="2" charset="0"/>
                <a:cs typeface="MV Boli" panose="02000500030200090000" pitchFamily="2" charset="0"/>
              </a:rPr>
              <a:t> </a:t>
            </a:r>
            <a:r>
              <a:rPr lang="tr-TR" sz="2400" b="1" err="1">
                <a:solidFill>
                  <a:schemeClr val="tx1"/>
                </a:solidFill>
                <a:latin typeface="Segoe Print" panose="02000600000000000000" pitchFamily="2" charset="0"/>
                <a:cs typeface="MV Boli" panose="02000500030200090000" pitchFamily="2" charset="0"/>
              </a:rPr>
              <a:t>two</a:t>
            </a:r>
            <a:r>
              <a:rPr lang="tr-TR" sz="2400" b="1">
                <a:solidFill>
                  <a:schemeClr val="tx1"/>
                </a:solidFill>
                <a:latin typeface="Segoe Print" panose="02000600000000000000" pitchFamily="2" charset="0"/>
                <a:cs typeface="MV Boli" panose="02000500030200090000" pitchFamily="2" charset="0"/>
              </a:rPr>
              <a:t> of 11M </a:t>
            </a:r>
            <a:r>
              <a:rPr lang="tr-TR" sz="2400" b="1" err="1">
                <a:solidFill>
                  <a:schemeClr val="tx1"/>
                </a:solidFill>
                <a:latin typeface="Segoe Print" panose="02000600000000000000" pitchFamily="2" charset="0"/>
                <a:cs typeface="MV Boli" panose="02000500030200090000" pitchFamily="2" charset="0"/>
              </a:rPr>
              <a:t>Wrenches</a:t>
            </a:r>
            <a:r>
              <a:rPr lang="tr-TR" sz="2400" b="1">
                <a:solidFill>
                  <a:schemeClr val="tx1"/>
                </a:solidFill>
                <a:latin typeface="Segoe Print" panose="02000600000000000000" pitchFamily="2" charset="0"/>
                <a:cs typeface="MV Boli" panose="02000500030200090000" pitchFamily="2" charset="0"/>
              </a:rPr>
              <a:t>?</a:t>
            </a:r>
          </a:p>
        </p:txBody>
      </p:sp>
      <p:sp>
        <p:nvSpPr>
          <p:cNvPr id="2" name="Dikdörtgen 1"/>
          <p:cNvSpPr/>
          <p:nvPr/>
        </p:nvSpPr>
        <p:spPr>
          <a:xfrm>
            <a:off x="-2" y="6686550"/>
            <a:ext cx="12192001"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486225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yürürken düşen çocuk ile ilgili görsel sonucu"/>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8514" y="1663977"/>
            <a:ext cx="5442087" cy="364732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7288821" y="1080319"/>
            <a:ext cx="4887363" cy="4716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err="1"/>
              <a:t>You</a:t>
            </a:r>
            <a:r>
              <a:rPr lang="tr-TR" sz="4400"/>
              <a:t> </a:t>
            </a:r>
            <a:r>
              <a:rPr lang="tr-TR" sz="4400" err="1"/>
              <a:t>don’t</a:t>
            </a:r>
            <a:r>
              <a:rPr lang="tr-TR" sz="4400"/>
              <a:t> </a:t>
            </a:r>
            <a:r>
              <a:rPr lang="tr-TR" sz="4400" err="1"/>
              <a:t>learn</a:t>
            </a:r>
            <a:r>
              <a:rPr lang="tr-TR" sz="4400"/>
              <a:t> </a:t>
            </a:r>
            <a:r>
              <a:rPr lang="tr-TR" sz="4400" err="1"/>
              <a:t>to</a:t>
            </a:r>
            <a:r>
              <a:rPr lang="tr-TR" sz="4400"/>
              <a:t> </a:t>
            </a:r>
            <a:r>
              <a:rPr lang="tr-TR" sz="4400" err="1"/>
              <a:t>walk</a:t>
            </a:r>
            <a:r>
              <a:rPr lang="tr-TR" sz="4400"/>
              <a:t> </a:t>
            </a:r>
            <a:r>
              <a:rPr lang="tr-TR" sz="4400" err="1"/>
              <a:t>by</a:t>
            </a:r>
            <a:r>
              <a:rPr lang="tr-TR" sz="4400"/>
              <a:t> </a:t>
            </a:r>
            <a:r>
              <a:rPr lang="tr-TR" sz="4400" err="1"/>
              <a:t>following</a:t>
            </a:r>
            <a:r>
              <a:rPr lang="tr-TR" sz="4400"/>
              <a:t> </a:t>
            </a:r>
            <a:r>
              <a:rPr lang="tr-TR" sz="4400" err="1"/>
              <a:t>rules</a:t>
            </a:r>
            <a:r>
              <a:rPr lang="tr-TR" sz="4400"/>
              <a:t>. </a:t>
            </a:r>
            <a:r>
              <a:rPr lang="tr-TR" sz="4400" err="1"/>
              <a:t>You</a:t>
            </a:r>
            <a:r>
              <a:rPr lang="tr-TR" sz="4400"/>
              <a:t> </a:t>
            </a:r>
            <a:r>
              <a:rPr lang="tr-TR" sz="4400" err="1"/>
              <a:t>learn</a:t>
            </a:r>
            <a:r>
              <a:rPr lang="tr-TR" sz="4400"/>
              <a:t> </a:t>
            </a:r>
          </a:p>
          <a:p>
            <a:pPr algn="ctr"/>
            <a:r>
              <a:rPr lang="tr-TR" sz="4400" err="1"/>
              <a:t>by</a:t>
            </a:r>
            <a:r>
              <a:rPr lang="tr-TR" sz="4400"/>
              <a:t> </a:t>
            </a:r>
            <a:r>
              <a:rPr lang="tr-TR" sz="4400" err="1"/>
              <a:t>doing</a:t>
            </a:r>
            <a:r>
              <a:rPr lang="tr-TR" sz="4400"/>
              <a:t> and </a:t>
            </a:r>
          </a:p>
          <a:p>
            <a:pPr algn="ctr"/>
            <a:r>
              <a:rPr lang="tr-TR" sz="4400" err="1"/>
              <a:t>by</a:t>
            </a:r>
            <a:r>
              <a:rPr lang="tr-TR" sz="4400"/>
              <a:t> </a:t>
            </a:r>
            <a:r>
              <a:rPr lang="tr-TR" sz="4400" err="1"/>
              <a:t>falling</a:t>
            </a:r>
            <a:r>
              <a:rPr lang="tr-TR" sz="4400"/>
              <a:t> </a:t>
            </a:r>
            <a:r>
              <a:rPr lang="tr-TR" sz="4400" err="1"/>
              <a:t>over</a:t>
            </a:r>
            <a:r>
              <a:rPr lang="tr-TR" sz="4400"/>
              <a:t>.</a:t>
            </a:r>
          </a:p>
          <a:p>
            <a:pPr algn="r"/>
            <a:endParaRPr lang="tr-TR" sz="2800"/>
          </a:p>
          <a:p>
            <a:pPr algn="r"/>
            <a:r>
              <a:rPr lang="tr-TR" sz="2800"/>
              <a:t>Richard </a:t>
            </a:r>
            <a:r>
              <a:rPr lang="tr-TR" sz="2800" err="1"/>
              <a:t>Branson</a:t>
            </a:r>
            <a:endParaRPr lang="tr-TR" sz="2800"/>
          </a:p>
        </p:txBody>
      </p:sp>
    </p:spTree>
    <p:extLst>
      <p:ext uri="{BB962C8B-B14F-4D97-AF65-F5344CB8AC3E}">
        <p14:creationId xmlns:p14="http://schemas.microsoft.com/office/powerpoint/2010/main" val="27929779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7288821" y="1080319"/>
            <a:ext cx="4887363" cy="4716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err="1"/>
              <a:t>You</a:t>
            </a:r>
            <a:r>
              <a:rPr lang="tr-TR" sz="4400"/>
              <a:t> </a:t>
            </a:r>
            <a:r>
              <a:rPr lang="tr-TR" sz="4400" err="1"/>
              <a:t>don’t</a:t>
            </a:r>
            <a:r>
              <a:rPr lang="tr-TR" sz="4400"/>
              <a:t> </a:t>
            </a:r>
            <a:r>
              <a:rPr lang="tr-TR" sz="4400" err="1"/>
              <a:t>learn</a:t>
            </a:r>
            <a:r>
              <a:rPr lang="tr-TR" sz="4400"/>
              <a:t> </a:t>
            </a:r>
            <a:r>
              <a:rPr lang="tr-TR" sz="4400" err="1"/>
              <a:t>to</a:t>
            </a:r>
            <a:r>
              <a:rPr lang="tr-TR" sz="4400"/>
              <a:t> </a:t>
            </a:r>
            <a:r>
              <a:rPr lang="tr-TR" sz="4400" err="1"/>
              <a:t>walk</a:t>
            </a:r>
            <a:r>
              <a:rPr lang="tr-TR" sz="4400"/>
              <a:t> </a:t>
            </a:r>
            <a:r>
              <a:rPr lang="tr-TR" sz="4400" err="1"/>
              <a:t>by</a:t>
            </a:r>
            <a:r>
              <a:rPr lang="tr-TR" sz="4400"/>
              <a:t> </a:t>
            </a:r>
            <a:r>
              <a:rPr lang="tr-TR" sz="4400" err="1"/>
              <a:t>following</a:t>
            </a:r>
            <a:r>
              <a:rPr lang="tr-TR" sz="4400"/>
              <a:t> </a:t>
            </a:r>
            <a:r>
              <a:rPr lang="tr-TR" sz="4400" err="1"/>
              <a:t>rules</a:t>
            </a:r>
            <a:r>
              <a:rPr lang="tr-TR" sz="4400"/>
              <a:t>. </a:t>
            </a:r>
            <a:r>
              <a:rPr lang="tr-TR" sz="4400" err="1"/>
              <a:t>You</a:t>
            </a:r>
            <a:r>
              <a:rPr lang="tr-TR" sz="4400"/>
              <a:t> </a:t>
            </a:r>
            <a:r>
              <a:rPr lang="tr-TR" sz="4400" err="1"/>
              <a:t>learn</a:t>
            </a:r>
            <a:r>
              <a:rPr lang="tr-TR" sz="4400"/>
              <a:t> </a:t>
            </a:r>
          </a:p>
          <a:p>
            <a:pPr algn="ctr"/>
            <a:r>
              <a:rPr lang="tr-TR" sz="4400" err="1"/>
              <a:t>by</a:t>
            </a:r>
            <a:r>
              <a:rPr lang="tr-TR" sz="4400"/>
              <a:t> </a:t>
            </a:r>
            <a:r>
              <a:rPr lang="tr-TR" sz="4400" err="1"/>
              <a:t>doing</a:t>
            </a:r>
            <a:r>
              <a:rPr lang="tr-TR" sz="4400"/>
              <a:t> and </a:t>
            </a:r>
          </a:p>
          <a:p>
            <a:pPr algn="ctr"/>
            <a:r>
              <a:rPr lang="tr-TR" sz="4400" err="1"/>
              <a:t>by</a:t>
            </a:r>
            <a:r>
              <a:rPr lang="tr-TR" sz="4400"/>
              <a:t> </a:t>
            </a:r>
            <a:r>
              <a:rPr lang="tr-TR" sz="4400" err="1"/>
              <a:t>falling</a:t>
            </a:r>
            <a:r>
              <a:rPr lang="tr-TR" sz="4400"/>
              <a:t> </a:t>
            </a:r>
            <a:r>
              <a:rPr lang="tr-TR" sz="4400" err="1"/>
              <a:t>over</a:t>
            </a:r>
            <a:r>
              <a:rPr lang="tr-TR" sz="4400"/>
              <a:t>.</a:t>
            </a:r>
          </a:p>
          <a:p>
            <a:pPr algn="r"/>
            <a:endParaRPr lang="tr-TR" sz="2800"/>
          </a:p>
          <a:p>
            <a:pPr algn="r"/>
            <a:r>
              <a:rPr lang="tr-TR" sz="2800"/>
              <a:t>Richard </a:t>
            </a:r>
            <a:r>
              <a:rPr lang="tr-TR" sz="2800" err="1"/>
              <a:t>Branson</a:t>
            </a:r>
            <a:endParaRPr lang="tr-TR" sz="2800"/>
          </a:p>
        </p:txBody>
      </p:sp>
      <p:sp>
        <p:nvSpPr>
          <p:cNvPr id="8" name="Dikdörtgen 7"/>
          <p:cNvSpPr/>
          <p:nvPr/>
        </p:nvSpPr>
        <p:spPr>
          <a:xfrm>
            <a:off x="7288818" y="1080319"/>
            <a:ext cx="4887364" cy="4716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No matter how much riding a bicycle is theoretically described, </a:t>
            </a:r>
            <a:endParaRPr lang="tr-TR" sz="4400"/>
          </a:p>
          <a:p>
            <a:pPr algn="ctr"/>
            <a:r>
              <a:rPr lang="en-US" sz="4400"/>
              <a:t>you cannot learn without riding.</a:t>
            </a:r>
            <a:endParaRPr lang="tr-TR" sz="4400"/>
          </a:p>
        </p:txBody>
      </p:sp>
      <p:pic>
        <p:nvPicPr>
          <p:cNvPr id="9" name="Resim 8"/>
          <p:cNvPicPr>
            <a:picLocks noChangeAspect="1"/>
          </p:cNvPicPr>
          <p:nvPr/>
        </p:nvPicPr>
        <p:blipFill rotWithShape="1">
          <a:blip r:embed="rId3"/>
          <a:srcRect l="22735" r="23047"/>
          <a:stretch/>
        </p:blipFill>
        <p:spPr>
          <a:xfrm>
            <a:off x="642028" y="830373"/>
            <a:ext cx="5914417" cy="5090625"/>
          </a:xfrm>
          <a:prstGeom prst="rect">
            <a:avLst/>
          </a:prstGeom>
        </p:spPr>
      </p:pic>
    </p:spTree>
    <p:extLst>
      <p:ext uri="{BB962C8B-B14F-4D97-AF65-F5344CB8AC3E}">
        <p14:creationId xmlns:p14="http://schemas.microsoft.com/office/powerpoint/2010/main" val="24564643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32186"/>
            <a:ext cx="6143625" cy="4325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ö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143629" y="2"/>
            <a:ext cx="6048375" cy="693174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 y="388930"/>
            <a:ext cx="6143625" cy="1754326"/>
          </a:xfrm>
          <a:prstGeom prst="rect">
            <a:avLst/>
          </a:prstGeom>
          <a:noFill/>
        </p:spPr>
        <p:txBody>
          <a:bodyPr wrap="square" rtlCol="0">
            <a:spAutoFit/>
          </a:bodyPr>
          <a:lstStyle/>
          <a:p>
            <a:pPr algn="ctr"/>
            <a:r>
              <a:rPr lang="en-US" sz="5400" b="1">
                <a:solidFill>
                  <a:srgbClr val="C00000"/>
                </a:solidFill>
                <a:latin typeface="Calibri" panose="020F0502020204030204" pitchFamily="34" charset="0"/>
                <a:cs typeface="Calibri" panose="020F0502020204030204" pitchFamily="34" charset="0"/>
              </a:rPr>
              <a:t>The actual learning starts with </a:t>
            </a:r>
            <a:r>
              <a:rPr lang="en-US" sz="5400" b="1" u="sng">
                <a:solidFill>
                  <a:srgbClr val="C00000"/>
                </a:solidFill>
                <a:latin typeface="Calibri" panose="020F0502020204030204" pitchFamily="34" charset="0"/>
                <a:cs typeface="Calibri" panose="020F0502020204030204" pitchFamily="34" charset="0"/>
              </a:rPr>
              <a:t>practice</a:t>
            </a:r>
          </a:p>
        </p:txBody>
      </p:sp>
    </p:spTree>
    <p:extLst>
      <p:ext uri="{BB962C8B-B14F-4D97-AF65-F5344CB8AC3E}">
        <p14:creationId xmlns:p14="http://schemas.microsoft.com/office/powerpoint/2010/main" val="31158465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2425" y="461595"/>
            <a:ext cx="7126899" cy="5943600"/>
          </a:xfrm>
          <a:prstGeom prst="rect">
            <a:avLst/>
          </a:prstGeom>
        </p:spPr>
      </p:pic>
      <p:sp>
        <p:nvSpPr>
          <p:cNvPr id="3" name="Dikdörtgen 2"/>
          <p:cNvSpPr/>
          <p:nvPr/>
        </p:nvSpPr>
        <p:spPr>
          <a:xfrm>
            <a:off x="7713786" y="461598"/>
            <a:ext cx="4173415" cy="5943599"/>
          </a:xfrm>
          <a:prstGeom prst="rect">
            <a:avLst/>
          </a:prstGeom>
          <a:solidFill>
            <a:schemeClr val="accent6">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b="1"/>
              <a:t> </a:t>
            </a:r>
            <a:r>
              <a:rPr lang="tr-TR" sz="2800" b="1"/>
              <a:t>I HEAR  AND I FORGET,</a:t>
            </a:r>
          </a:p>
          <a:p>
            <a:endParaRPr lang="tr-TR" sz="2800" b="1"/>
          </a:p>
          <a:p>
            <a:r>
              <a:rPr lang="tr-TR" sz="2800" b="1"/>
              <a:t> I SEE AND I REMEMBER,</a:t>
            </a:r>
          </a:p>
          <a:p>
            <a:endParaRPr lang="tr-TR" sz="2800" b="1"/>
          </a:p>
          <a:p>
            <a:r>
              <a:rPr lang="tr-TR" sz="2800" b="1"/>
              <a:t> I DO AND I UNDERSTAND.</a:t>
            </a:r>
          </a:p>
          <a:p>
            <a:pPr algn="ctr"/>
            <a:endParaRPr lang="tr-TR" sz="2400" b="1"/>
          </a:p>
          <a:p>
            <a:pPr algn="r"/>
            <a:r>
              <a:rPr lang="tr-TR" sz="1600" b="1"/>
              <a:t>CONFUCIUS</a:t>
            </a:r>
            <a:endParaRPr lang="tr-TR" sz="2400" b="1"/>
          </a:p>
        </p:txBody>
      </p:sp>
    </p:spTree>
    <p:extLst>
      <p:ext uri="{BB962C8B-B14F-4D97-AF65-F5344CB8AC3E}">
        <p14:creationId xmlns:p14="http://schemas.microsoft.com/office/powerpoint/2010/main" val="2146066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50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100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örsel sonuc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172454" y="155102"/>
            <a:ext cx="11847095" cy="6494085"/>
          </a:xfrm>
          <a:prstGeom prst="rect">
            <a:avLst/>
          </a:prstGeom>
          <a:noFill/>
        </p:spPr>
        <p:txBody>
          <a:bodyPr wrap="square" rtlCol="0">
            <a:spAutoFit/>
          </a:bodyPr>
          <a:lstStyle/>
          <a:p>
            <a:pPr>
              <a:lnSpc>
                <a:spcPct val="200000"/>
              </a:lnSpc>
            </a:pPr>
            <a:r>
              <a:rPr lang="tr-TR" sz="4800" b="1" dirty="0" err="1">
                <a:solidFill>
                  <a:srgbClr val="FFFF00"/>
                </a:solidFill>
              </a:rPr>
              <a:t>The</a:t>
            </a:r>
            <a:r>
              <a:rPr lang="tr-TR" sz="4800" b="1" dirty="0">
                <a:solidFill>
                  <a:srgbClr val="FFFF00"/>
                </a:solidFill>
              </a:rPr>
              <a:t> </a:t>
            </a:r>
            <a:r>
              <a:rPr lang="en-US" sz="4800" b="1" dirty="0">
                <a:solidFill>
                  <a:srgbClr val="FFFF00"/>
                </a:solidFill>
              </a:rPr>
              <a:t>Methods</a:t>
            </a:r>
            <a:r>
              <a:rPr lang="tr-TR" sz="4800" b="1" dirty="0">
                <a:solidFill>
                  <a:srgbClr val="FFFF00"/>
                </a:solidFill>
              </a:rPr>
              <a:t> of </a:t>
            </a:r>
            <a:r>
              <a:rPr lang="en-US" sz="4800" b="1" dirty="0">
                <a:solidFill>
                  <a:srgbClr val="FFFF00"/>
                </a:solidFill>
              </a:rPr>
              <a:t>Practical Skills </a:t>
            </a:r>
            <a:r>
              <a:rPr lang="tr-TR" sz="4800" b="1" dirty="0">
                <a:solidFill>
                  <a:srgbClr val="FFFF00"/>
                </a:solidFill>
              </a:rPr>
              <a:t>G</a:t>
            </a:r>
            <a:r>
              <a:rPr lang="en-US" sz="4800" b="1" dirty="0" err="1">
                <a:solidFill>
                  <a:srgbClr val="FFFF00"/>
                </a:solidFill>
              </a:rPr>
              <a:t>ain</a:t>
            </a:r>
            <a:r>
              <a:rPr lang="tr-TR" sz="4800" b="1" dirty="0">
                <a:solidFill>
                  <a:srgbClr val="FFFF00"/>
                </a:solidFill>
              </a:rPr>
              <a:t>;</a:t>
            </a:r>
          </a:p>
          <a:p>
            <a:pPr marL="457189" indent="-457189">
              <a:lnSpc>
                <a:spcPct val="200000"/>
              </a:lnSpc>
              <a:buFont typeface="Arial" panose="020B0604020202020204" pitchFamily="34" charset="0"/>
              <a:buChar char="•"/>
            </a:pPr>
            <a:r>
              <a:rPr lang="en-US" sz="3600" b="1" dirty="0">
                <a:solidFill>
                  <a:schemeClr val="bg1"/>
                </a:solidFill>
              </a:rPr>
              <a:t>Internship</a:t>
            </a:r>
            <a:r>
              <a:rPr lang="tr-TR" sz="3600" b="1" dirty="0">
                <a:solidFill>
                  <a:schemeClr val="bg1"/>
                </a:solidFill>
              </a:rPr>
              <a:t>s</a:t>
            </a:r>
          </a:p>
          <a:p>
            <a:pPr marL="457189" indent="-457189">
              <a:lnSpc>
                <a:spcPct val="200000"/>
              </a:lnSpc>
              <a:buFont typeface="Arial" panose="020B0604020202020204" pitchFamily="34" charset="0"/>
              <a:buChar char="•"/>
            </a:pPr>
            <a:r>
              <a:rPr lang="en-US" sz="3600" b="1" dirty="0">
                <a:solidFill>
                  <a:schemeClr val="bg1"/>
                </a:solidFill>
              </a:rPr>
              <a:t>Professional </a:t>
            </a:r>
            <a:r>
              <a:rPr lang="en-US" sz="3200" b="1" dirty="0">
                <a:solidFill>
                  <a:schemeClr val="bg1"/>
                </a:solidFill>
              </a:rPr>
              <a:t>practices</a:t>
            </a:r>
            <a:endParaRPr lang="tr-TR" sz="3200" b="1" dirty="0">
              <a:solidFill>
                <a:schemeClr val="bg1"/>
              </a:solidFill>
            </a:endParaRPr>
          </a:p>
          <a:p>
            <a:pPr marL="1600160" lvl="2" indent="-685783">
              <a:lnSpc>
                <a:spcPct val="200000"/>
              </a:lnSpc>
              <a:buFont typeface="Arial" panose="020B0604020202020204" pitchFamily="34" charset="0"/>
              <a:buChar char="•"/>
            </a:pPr>
            <a:r>
              <a:rPr lang="tr-TR" sz="3200" b="1" dirty="0">
                <a:solidFill>
                  <a:schemeClr val="bg1"/>
                </a:solidFill>
              </a:rPr>
              <a:t>A</a:t>
            </a:r>
            <a:r>
              <a:rPr lang="en-US" sz="3200" b="1" dirty="0">
                <a:solidFill>
                  <a:schemeClr val="bg1"/>
                </a:solidFill>
              </a:rPr>
              <a:t>p</a:t>
            </a:r>
            <a:r>
              <a:rPr lang="tr-TR" sz="3200" b="1" dirty="0">
                <a:solidFill>
                  <a:schemeClr val="bg1"/>
                </a:solidFill>
              </a:rPr>
              <a:t>p</a:t>
            </a:r>
            <a:r>
              <a:rPr lang="en-US" sz="3200" b="1" dirty="0">
                <a:solidFill>
                  <a:schemeClr val="bg1"/>
                </a:solidFill>
              </a:rPr>
              <a:t>lied courses</a:t>
            </a:r>
            <a:endParaRPr lang="tr-TR" sz="3200" b="1" dirty="0">
              <a:solidFill>
                <a:schemeClr val="bg1"/>
              </a:solidFill>
            </a:endParaRPr>
          </a:p>
          <a:p>
            <a:pPr marL="1600160" lvl="2" indent="-685783">
              <a:lnSpc>
                <a:spcPct val="200000"/>
              </a:lnSpc>
              <a:buFont typeface="Arial" panose="020B0604020202020204" pitchFamily="34" charset="0"/>
              <a:buChar char="•"/>
            </a:pPr>
            <a:r>
              <a:rPr lang="en-US" sz="3200" b="1" dirty="0">
                <a:solidFill>
                  <a:schemeClr val="bg1"/>
                </a:solidFill>
              </a:rPr>
              <a:t>Workplace practices</a:t>
            </a:r>
          </a:p>
          <a:p>
            <a:pPr lvl="4">
              <a:lnSpc>
                <a:spcPct val="150000"/>
              </a:lnSpc>
            </a:pPr>
            <a:endParaRPr lang="tr-TR" sz="3200" dirty="0">
              <a:solidFill>
                <a:srgbClr val="FFFF00"/>
              </a:solidFill>
            </a:endParaRPr>
          </a:p>
        </p:txBody>
      </p:sp>
    </p:spTree>
    <p:extLst>
      <p:ext uri="{BB962C8B-B14F-4D97-AF65-F5344CB8AC3E}">
        <p14:creationId xmlns:p14="http://schemas.microsoft.com/office/powerpoint/2010/main" val="21930798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79030" cy="6858000"/>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6528736" y="4640446"/>
            <a:ext cx="577850" cy="2921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6439836" y="4570596"/>
            <a:ext cx="749300" cy="431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2972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3000" autoRev="1" fill="hold" grpId="0" nodeType="afterEffect">
                                  <p:stCondLst>
                                    <p:cond delay="0"/>
                                  </p:stCondLst>
                                  <p:childTnLst>
                                    <p:animScale>
                                      <p:cBhvr>
                                        <p:cTn id="6" dur="2000" fill="hold"/>
                                        <p:tgtEl>
                                          <p:spTgt spid="7"/>
                                        </p:tgtEl>
                                      </p:cBhvr>
                                      <p:by x="150000" y="150000"/>
                                    </p:animScale>
                                  </p:childTnLst>
                                </p:cTn>
                              </p:par>
                              <p:par>
                                <p:cTn id="7" presetID="6" presetClass="emph" presetSubtype="0" repeatCount="3000" autoRev="1" fill="hold" grpId="0"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225087" y="1905001"/>
            <a:ext cx="714376" cy="723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11016"/>
            <a:ext cx="12192000" cy="6516567"/>
          </a:xfrm>
          <a:prstGeom prst="rect">
            <a:avLst/>
          </a:prstGeom>
        </p:spPr>
      </p:pic>
      <p:sp>
        <p:nvSpPr>
          <p:cNvPr id="6" name="TextBox 5"/>
          <p:cNvSpPr txBox="1"/>
          <p:nvPr/>
        </p:nvSpPr>
        <p:spPr>
          <a:xfrm>
            <a:off x="0" y="139105"/>
            <a:ext cx="12192000" cy="707886"/>
          </a:xfrm>
          <a:prstGeom prst="rect">
            <a:avLst/>
          </a:prstGeom>
          <a:noFill/>
        </p:spPr>
        <p:txBody>
          <a:bodyPr wrap="square" rtlCol="0">
            <a:spAutoFit/>
          </a:bodyPr>
          <a:lstStyle/>
          <a:p>
            <a:pPr algn="ctr">
              <a:defRPr/>
            </a:pPr>
            <a:r>
              <a:rPr lang="en-US" sz="4000" b="1">
                <a:solidFill>
                  <a:srgbClr val="C00000"/>
                </a:solidFill>
              </a:rPr>
              <a:t>Professional </a:t>
            </a:r>
            <a:r>
              <a:rPr lang="tr-TR" sz="4000" b="1">
                <a:solidFill>
                  <a:srgbClr val="C00000"/>
                </a:solidFill>
              </a:rPr>
              <a:t>P</a:t>
            </a:r>
            <a:r>
              <a:rPr lang="en-US" sz="4000" b="1" err="1">
                <a:solidFill>
                  <a:srgbClr val="C00000"/>
                </a:solidFill>
              </a:rPr>
              <a:t>ractices</a:t>
            </a:r>
            <a:endParaRPr lang="en-US" sz="4000" b="1">
              <a:solidFill>
                <a:srgbClr val="C00000"/>
              </a:solidFill>
            </a:endParaRPr>
          </a:p>
        </p:txBody>
      </p:sp>
      <p:sp>
        <p:nvSpPr>
          <p:cNvPr id="8" name="TextBox 7"/>
          <p:cNvSpPr txBox="1"/>
          <p:nvPr/>
        </p:nvSpPr>
        <p:spPr>
          <a:xfrm>
            <a:off x="6432003" y="2566393"/>
            <a:ext cx="5261805" cy="1200329"/>
          </a:xfrm>
          <a:prstGeom prst="rect">
            <a:avLst/>
          </a:prstGeom>
          <a:noFill/>
        </p:spPr>
        <p:txBody>
          <a:bodyPr wrap="square" rtlCol="0">
            <a:spAutoFit/>
          </a:bodyPr>
          <a:lstStyle/>
          <a:p>
            <a:pPr algn="just">
              <a:defRPr/>
            </a:pPr>
            <a:r>
              <a:rPr lang="en-US" sz="2400">
                <a:solidFill>
                  <a:srgbClr val="FFFFFF"/>
                </a:solidFill>
              </a:rPr>
              <a:t>Includes, the activities that the students work as employee candidate of that workplace .</a:t>
            </a:r>
          </a:p>
        </p:txBody>
      </p:sp>
      <p:sp>
        <p:nvSpPr>
          <p:cNvPr id="9" name="TextBox 8"/>
          <p:cNvSpPr txBox="1"/>
          <p:nvPr/>
        </p:nvSpPr>
        <p:spPr>
          <a:xfrm>
            <a:off x="7519853" y="1905000"/>
            <a:ext cx="3270960" cy="523220"/>
          </a:xfrm>
          <a:prstGeom prst="rect">
            <a:avLst/>
          </a:prstGeom>
          <a:noFill/>
        </p:spPr>
        <p:txBody>
          <a:bodyPr wrap="none" rtlCol="0">
            <a:spAutoFit/>
          </a:bodyPr>
          <a:lstStyle/>
          <a:p>
            <a:r>
              <a:rPr lang="en-US" sz="2800" b="1">
                <a:solidFill>
                  <a:srgbClr val="0070C0"/>
                </a:solidFill>
              </a:rPr>
              <a:t>Workplace</a:t>
            </a:r>
            <a:r>
              <a:rPr lang="en-US" sz="2800">
                <a:solidFill>
                  <a:srgbClr val="0070C0"/>
                </a:solidFill>
              </a:rPr>
              <a:t> </a:t>
            </a:r>
            <a:r>
              <a:rPr lang="tr-TR" sz="2800" b="1">
                <a:solidFill>
                  <a:srgbClr val="0070C0"/>
                </a:solidFill>
              </a:rPr>
              <a:t>P</a:t>
            </a:r>
            <a:r>
              <a:rPr lang="en-US" sz="2800" b="1" err="1">
                <a:solidFill>
                  <a:srgbClr val="0070C0"/>
                </a:solidFill>
              </a:rPr>
              <a:t>ractices</a:t>
            </a:r>
            <a:r>
              <a:rPr lang="en-US" sz="2800" b="1">
                <a:solidFill>
                  <a:srgbClr val="0070C0"/>
                </a:solidFill>
              </a:rPr>
              <a:t> </a:t>
            </a:r>
            <a:endParaRPr lang="tr-TR" sz="2800" b="1">
              <a:solidFill>
                <a:srgbClr val="0070C0"/>
              </a:solidFill>
            </a:endParaRPr>
          </a:p>
        </p:txBody>
      </p:sp>
      <p:sp>
        <p:nvSpPr>
          <p:cNvPr id="10" name="TextBox 9"/>
          <p:cNvSpPr txBox="1"/>
          <p:nvPr/>
        </p:nvSpPr>
        <p:spPr>
          <a:xfrm>
            <a:off x="1931963" y="1905000"/>
            <a:ext cx="2666564" cy="523220"/>
          </a:xfrm>
          <a:prstGeom prst="rect">
            <a:avLst/>
          </a:prstGeom>
          <a:noFill/>
        </p:spPr>
        <p:txBody>
          <a:bodyPr wrap="none" rtlCol="0">
            <a:spAutoFit/>
          </a:bodyPr>
          <a:lstStyle/>
          <a:p>
            <a:r>
              <a:rPr lang="en-US" sz="2800" b="1">
                <a:solidFill>
                  <a:srgbClr val="0070C0"/>
                </a:solidFill>
              </a:rPr>
              <a:t>Applied </a:t>
            </a:r>
            <a:r>
              <a:rPr lang="tr-TR" sz="2800" b="1">
                <a:solidFill>
                  <a:srgbClr val="0070C0"/>
                </a:solidFill>
              </a:rPr>
              <a:t>C</a:t>
            </a:r>
            <a:r>
              <a:rPr lang="en-US" sz="2800" b="1" err="1">
                <a:solidFill>
                  <a:srgbClr val="0070C0"/>
                </a:solidFill>
              </a:rPr>
              <a:t>ourses</a:t>
            </a:r>
            <a:r>
              <a:rPr lang="en-US" sz="2800" b="1">
                <a:solidFill>
                  <a:srgbClr val="0070C0"/>
                </a:solidFill>
              </a:rPr>
              <a:t> </a:t>
            </a:r>
            <a:endParaRPr lang="tr-TR" sz="2800" b="1">
              <a:solidFill>
                <a:srgbClr val="0070C0"/>
              </a:solidFill>
            </a:endParaRPr>
          </a:p>
        </p:txBody>
      </p:sp>
      <p:sp>
        <p:nvSpPr>
          <p:cNvPr id="11" name="TextBox 10"/>
          <p:cNvSpPr txBox="1"/>
          <p:nvPr/>
        </p:nvSpPr>
        <p:spPr>
          <a:xfrm>
            <a:off x="592676" y="2745274"/>
            <a:ext cx="5345136" cy="830997"/>
          </a:xfrm>
          <a:prstGeom prst="rect">
            <a:avLst/>
          </a:prstGeom>
          <a:noFill/>
        </p:spPr>
        <p:txBody>
          <a:bodyPr wrap="square" rtlCol="0">
            <a:spAutoFit/>
          </a:bodyPr>
          <a:lstStyle/>
          <a:p>
            <a:pPr algn="just"/>
            <a:r>
              <a:rPr lang="en-US" sz="2400">
                <a:solidFill>
                  <a:schemeClr val="bg1"/>
                </a:solidFill>
              </a:rPr>
              <a:t>Includes laboratories , workplaces and the other applied courses.</a:t>
            </a:r>
            <a:endParaRPr lang="tr-TR" sz="2400">
              <a:solidFill>
                <a:schemeClr val="bg1"/>
              </a:solidFill>
            </a:endParaRPr>
          </a:p>
        </p:txBody>
      </p:sp>
    </p:spTree>
    <p:extLst>
      <p:ext uri="{BB962C8B-B14F-4D97-AF65-F5344CB8AC3E}">
        <p14:creationId xmlns:p14="http://schemas.microsoft.com/office/powerpoint/2010/main" val="1212267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12192000" cy="5061001"/>
          </a:xfrm>
          <a:prstGeom prst="rect">
            <a:avLst/>
          </a:prstGeom>
        </p:spPr>
      </p:pic>
      <p:sp>
        <p:nvSpPr>
          <p:cNvPr id="4" name="TextBox 3"/>
          <p:cNvSpPr txBox="1"/>
          <p:nvPr/>
        </p:nvSpPr>
        <p:spPr>
          <a:xfrm>
            <a:off x="2726952" y="691185"/>
            <a:ext cx="1778820" cy="1015663"/>
          </a:xfrm>
          <a:prstGeom prst="rect">
            <a:avLst/>
          </a:prstGeom>
          <a:noFill/>
        </p:spPr>
        <p:txBody>
          <a:bodyPr wrap="none" rtlCol="0">
            <a:spAutoFit/>
          </a:bodyPr>
          <a:lstStyle/>
          <a:p>
            <a:pPr algn="ctr"/>
            <a:r>
              <a:rPr lang="en-US" sz="2000" b="1"/>
              <a:t>One </a:t>
            </a:r>
            <a:r>
              <a:rPr lang="tr-TR" sz="2000" b="1"/>
              <a:t>Y</a:t>
            </a:r>
            <a:r>
              <a:rPr lang="en-US" sz="2000" b="1"/>
              <a:t>ear </a:t>
            </a:r>
            <a:endParaRPr lang="tr-TR" sz="2000" b="1"/>
          </a:p>
          <a:p>
            <a:pPr algn="ctr"/>
            <a:r>
              <a:rPr lang="tr-TR" sz="2000" b="1"/>
              <a:t>W</a:t>
            </a:r>
            <a:r>
              <a:rPr lang="en-US" sz="2000" b="1" err="1"/>
              <a:t>orkplace</a:t>
            </a:r>
            <a:r>
              <a:rPr lang="en-US" sz="2000" b="1"/>
              <a:t> </a:t>
            </a:r>
            <a:endParaRPr lang="tr-TR" sz="2000" b="1"/>
          </a:p>
          <a:p>
            <a:pPr algn="ctr"/>
            <a:r>
              <a:rPr lang="tr-TR" sz="2000" b="1"/>
              <a:t>P</a:t>
            </a:r>
            <a:r>
              <a:rPr lang="en-US" sz="2000" b="1" err="1"/>
              <a:t>ractice</a:t>
            </a:r>
            <a:r>
              <a:rPr lang="en-US" sz="2000" b="1"/>
              <a:t> </a:t>
            </a:r>
            <a:r>
              <a:rPr lang="tr-TR" sz="2000" b="1"/>
              <a:t>M</a:t>
            </a:r>
            <a:r>
              <a:rPr lang="en-US" sz="2000" b="1" err="1"/>
              <a:t>odel</a:t>
            </a:r>
            <a:endParaRPr lang="en-US" sz="2000" b="1"/>
          </a:p>
        </p:txBody>
      </p:sp>
      <p:sp>
        <p:nvSpPr>
          <p:cNvPr id="5" name="TextBox 4"/>
          <p:cNvSpPr txBox="1"/>
          <p:nvPr/>
        </p:nvSpPr>
        <p:spPr>
          <a:xfrm>
            <a:off x="4640114" y="2291137"/>
            <a:ext cx="3128292" cy="954107"/>
          </a:xfrm>
          <a:prstGeom prst="rect">
            <a:avLst/>
          </a:prstGeom>
          <a:noFill/>
        </p:spPr>
        <p:txBody>
          <a:bodyPr wrap="none" rtlCol="0">
            <a:spAutoFit/>
          </a:bodyPr>
          <a:lstStyle/>
          <a:p>
            <a:pPr algn="ctr"/>
            <a:r>
              <a:rPr lang="tr-TR" sz="2800" b="1">
                <a:solidFill>
                  <a:srgbClr val="C00000"/>
                </a:solidFill>
              </a:rPr>
              <a:t>Workplace Practice </a:t>
            </a:r>
          </a:p>
          <a:p>
            <a:pPr algn="ctr"/>
            <a:r>
              <a:rPr lang="tr-TR" sz="2800" b="1">
                <a:solidFill>
                  <a:srgbClr val="C00000"/>
                </a:solidFill>
              </a:rPr>
              <a:t>Model</a:t>
            </a:r>
          </a:p>
        </p:txBody>
      </p:sp>
      <p:sp>
        <p:nvSpPr>
          <p:cNvPr id="6" name="TextBox 5"/>
          <p:cNvSpPr txBox="1"/>
          <p:nvPr/>
        </p:nvSpPr>
        <p:spPr>
          <a:xfrm>
            <a:off x="7709358" y="3439045"/>
            <a:ext cx="1836528" cy="1015663"/>
          </a:xfrm>
          <a:prstGeom prst="rect">
            <a:avLst/>
          </a:prstGeom>
          <a:noFill/>
        </p:spPr>
        <p:txBody>
          <a:bodyPr wrap="none" rtlCol="0">
            <a:spAutoFit/>
          </a:bodyPr>
          <a:lstStyle/>
          <a:p>
            <a:pPr algn="ctr"/>
            <a:r>
              <a:rPr lang="en-US" sz="2000" b="1"/>
              <a:t>Part-time </a:t>
            </a:r>
            <a:endParaRPr lang="tr-TR" sz="2000" b="1"/>
          </a:p>
          <a:p>
            <a:pPr algn="ctr"/>
            <a:r>
              <a:rPr lang="en-US" sz="2000" b="1"/>
              <a:t>Workplace</a:t>
            </a:r>
            <a:endParaRPr lang="tr-TR" sz="2000" b="1"/>
          </a:p>
          <a:p>
            <a:pPr algn="ctr"/>
            <a:r>
              <a:rPr lang="en-US" sz="2000" b="1"/>
              <a:t> </a:t>
            </a:r>
            <a:r>
              <a:rPr lang="tr-TR" sz="2000" b="1"/>
              <a:t>P</a:t>
            </a:r>
            <a:r>
              <a:rPr lang="en-US" sz="2000" b="1" err="1"/>
              <a:t>ractice</a:t>
            </a:r>
            <a:r>
              <a:rPr lang="en-US" sz="2000" b="1"/>
              <a:t> Model</a:t>
            </a:r>
          </a:p>
        </p:txBody>
      </p:sp>
      <p:sp>
        <p:nvSpPr>
          <p:cNvPr id="7" name="TextBox 6"/>
          <p:cNvSpPr txBox="1"/>
          <p:nvPr/>
        </p:nvSpPr>
        <p:spPr>
          <a:xfrm>
            <a:off x="2122701" y="3420300"/>
            <a:ext cx="2987322" cy="1323439"/>
          </a:xfrm>
          <a:prstGeom prst="rect">
            <a:avLst/>
          </a:prstGeom>
          <a:noFill/>
        </p:spPr>
        <p:txBody>
          <a:bodyPr wrap="square" rtlCol="0">
            <a:spAutoFit/>
          </a:bodyPr>
          <a:lstStyle/>
          <a:p>
            <a:pPr algn="ctr"/>
            <a:r>
              <a:rPr lang="en-US" sz="2000" b="1" dirty="0"/>
              <a:t>1 semester</a:t>
            </a:r>
            <a:endParaRPr lang="tr-TR" sz="2000" b="1" dirty="0"/>
          </a:p>
          <a:p>
            <a:pPr algn="ctr"/>
            <a:r>
              <a:rPr lang="en-US" sz="2000" b="1" dirty="0"/>
              <a:t> </a:t>
            </a:r>
            <a:r>
              <a:rPr lang="tr-TR" sz="2000" b="1" dirty="0"/>
              <a:t>W</a:t>
            </a:r>
            <a:r>
              <a:rPr lang="en-US" sz="2000" b="1" dirty="0" err="1"/>
              <a:t>orkplace</a:t>
            </a:r>
            <a:r>
              <a:rPr lang="en-US" sz="2000" b="1" dirty="0"/>
              <a:t> </a:t>
            </a:r>
            <a:r>
              <a:rPr lang="tr-TR" sz="2000" b="1" dirty="0" smtClean="0"/>
              <a:t>P</a:t>
            </a:r>
            <a:r>
              <a:rPr lang="en-US" sz="2000" b="1" dirty="0" err="1"/>
              <a:t>ractice</a:t>
            </a:r>
            <a:r>
              <a:rPr lang="en-US" sz="2000" b="1" dirty="0"/>
              <a:t> </a:t>
            </a:r>
            <a:endParaRPr lang="tr-TR" sz="2000" b="1" dirty="0"/>
          </a:p>
          <a:p>
            <a:pPr algn="ctr"/>
            <a:r>
              <a:rPr lang="en-US" sz="2000" b="1" dirty="0"/>
              <a:t>(3+1 </a:t>
            </a:r>
            <a:r>
              <a:rPr lang="tr-TR" sz="2000" b="1" dirty="0" err="1"/>
              <a:t>Education</a:t>
            </a:r>
            <a:r>
              <a:rPr lang="tr-TR" sz="2000" b="1" dirty="0"/>
              <a:t> </a:t>
            </a:r>
          </a:p>
          <a:p>
            <a:pPr algn="ctr"/>
            <a:r>
              <a:rPr lang="en-US" sz="2000" b="1" dirty="0"/>
              <a:t>Model)</a:t>
            </a:r>
          </a:p>
        </p:txBody>
      </p:sp>
      <p:sp>
        <p:nvSpPr>
          <p:cNvPr id="8" name="TextBox 7"/>
          <p:cNvSpPr txBox="1"/>
          <p:nvPr/>
        </p:nvSpPr>
        <p:spPr>
          <a:xfrm>
            <a:off x="7876135" y="758087"/>
            <a:ext cx="1669751" cy="1015663"/>
          </a:xfrm>
          <a:prstGeom prst="rect">
            <a:avLst/>
          </a:prstGeom>
          <a:noFill/>
        </p:spPr>
        <p:txBody>
          <a:bodyPr wrap="none" rtlCol="0">
            <a:spAutoFit/>
          </a:bodyPr>
          <a:lstStyle/>
          <a:p>
            <a:pPr algn="ctr"/>
            <a:r>
              <a:rPr lang="en-US" sz="2000" b="1"/>
              <a:t>Three Master </a:t>
            </a:r>
            <a:endParaRPr lang="tr-TR" sz="2000" b="1"/>
          </a:p>
          <a:p>
            <a:pPr algn="ctr"/>
            <a:r>
              <a:rPr lang="en-US" sz="2000" b="1"/>
              <a:t>Model </a:t>
            </a:r>
            <a:endParaRPr lang="tr-TR" sz="2000" b="1"/>
          </a:p>
          <a:p>
            <a:pPr algn="ctr"/>
            <a:r>
              <a:rPr lang="en-US" sz="2000" b="1"/>
              <a:t>(3+3 Model)</a:t>
            </a:r>
          </a:p>
        </p:txBody>
      </p:sp>
      <p:grpSp>
        <p:nvGrpSpPr>
          <p:cNvPr id="2" name="Grup 1"/>
          <p:cNvGrpSpPr/>
          <p:nvPr/>
        </p:nvGrpSpPr>
        <p:grpSpPr>
          <a:xfrm>
            <a:off x="0" y="5048249"/>
            <a:ext cx="12192000" cy="1809751"/>
            <a:chOff x="-116114" y="7040827"/>
            <a:chExt cx="12192000" cy="1809751"/>
          </a:xfrm>
        </p:grpSpPr>
        <p:sp>
          <p:nvSpPr>
            <p:cNvPr id="9" name="Dikdörtgen 8"/>
            <p:cNvSpPr/>
            <p:nvPr/>
          </p:nvSpPr>
          <p:spPr>
            <a:xfrm>
              <a:off x="-116114" y="7040827"/>
              <a:ext cx="12192000" cy="1809751"/>
            </a:xfrm>
            <a:prstGeom prst="rect">
              <a:avLst/>
            </a:prstGeom>
            <a:solidFill>
              <a:srgbClr val="0637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TextBox 10"/>
            <p:cNvSpPr txBox="1"/>
            <p:nvPr/>
          </p:nvSpPr>
          <p:spPr>
            <a:xfrm>
              <a:off x="200408" y="7811211"/>
              <a:ext cx="11570679" cy="954107"/>
            </a:xfrm>
            <a:prstGeom prst="rect">
              <a:avLst/>
            </a:prstGeom>
            <a:noFill/>
          </p:spPr>
          <p:txBody>
            <a:bodyPr wrap="square" rtlCol="0">
              <a:spAutoFit/>
            </a:bodyPr>
            <a:lstStyle/>
            <a:p>
              <a:r>
                <a:rPr lang="en-GB" sz="2800" dirty="0">
                  <a:solidFill>
                    <a:schemeClr val="bg1"/>
                  </a:solidFill>
                </a:rPr>
                <a:t>In order to train the students as </a:t>
              </a:r>
              <a:r>
                <a:rPr lang="en-GB" sz="2800" dirty="0" smtClean="0">
                  <a:solidFill>
                    <a:schemeClr val="bg1"/>
                  </a:solidFill>
                </a:rPr>
                <a:t>qualified people, </a:t>
              </a:r>
              <a:r>
                <a:rPr lang="en-GB" sz="2800" dirty="0">
                  <a:solidFill>
                    <a:schemeClr val="bg1"/>
                  </a:solidFill>
                </a:rPr>
                <a:t>they should complete workplace practice at least 1 semester.</a:t>
              </a:r>
              <a:endParaRPr lang="tr-TR" sz="2800" b="1" dirty="0">
                <a:solidFill>
                  <a:schemeClr val="bg1"/>
                </a:solidFill>
              </a:endParaRPr>
            </a:p>
          </p:txBody>
        </p:sp>
        <p:sp>
          <p:nvSpPr>
            <p:cNvPr id="11" name="Metin kutusu 10"/>
            <p:cNvSpPr txBox="1"/>
            <p:nvPr/>
          </p:nvSpPr>
          <p:spPr>
            <a:xfrm>
              <a:off x="-53044" y="7115134"/>
              <a:ext cx="3859279" cy="461665"/>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tr-TR" sz="2400" b="1">
                <a:solidFill>
                  <a:srgbClr val="C00000"/>
                </a:solidFill>
              </a:endParaRPr>
            </a:p>
          </p:txBody>
        </p:sp>
        <p:sp>
          <p:nvSpPr>
            <p:cNvPr id="12" name="TextBox 11"/>
            <p:cNvSpPr txBox="1"/>
            <p:nvPr/>
          </p:nvSpPr>
          <p:spPr>
            <a:xfrm>
              <a:off x="48500" y="7094190"/>
              <a:ext cx="3280159" cy="523220"/>
            </a:xfrm>
            <a:prstGeom prst="rect">
              <a:avLst/>
            </a:prstGeom>
            <a:noFill/>
          </p:spPr>
          <p:txBody>
            <a:bodyPr wrap="square" rtlCol="0">
              <a:spAutoFit/>
            </a:bodyPr>
            <a:lstStyle/>
            <a:p>
              <a:r>
                <a:rPr lang="tr-TR" sz="2800" b="1" err="1">
                  <a:solidFill>
                    <a:schemeClr val="bg1"/>
                  </a:solidFill>
                </a:rPr>
                <a:t>Proposal</a:t>
              </a:r>
              <a:r>
                <a:rPr lang="tr-TR" sz="2800" b="1">
                  <a:solidFill>
                    <a:schemeClr val="bg1"/>
                  </a:solidFill>
                </a:rPr>
                <a:t>   and  </a:t>
              </a:r>
              <a:r>
                <a:rPr lang="tr-TR" sz="2800" b="1" err="1">
                  <a:solidFill>
                    <a:schemeClr val="bg1"/>
                  </a:solidFill>
                </a:rPr>
                <a:t>Goal</a:t>
              </a:r>
              <a:endParaRPr lang="tr-TR" sz="2800" b="1">
                <a:solidFill>
                  <a:schemeClr val="bg1"/>
                </a:solidFill>
              </a:endParaRPr>
            </a:p>
          </p:txBody>
        </p:sp>
      </p:grpSp>
    </p:spTree>
    <p:extLst>
      <p:ext uri="{BB962C8B-B14F-4D97-AF65-F5344CB8AC3E}">
        <p14:creationId xmlns:p14="http://schemas.microsoft.com/office/powerpoint/2010/main" val="1246453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1832671" y="1658005"/>
            <a:ext cx="7886700" cy="1325563"/>
          </a:xfrm>
        </p:spPr>
        <p:txBody>
          <a:bodyPr>
            <a:normAutofit fontScale="90000"/>
          </a:bodyPr>
          <a:lstStyle/>
          <a:p>
            <a:r>
              <a:rPr lang="tr-TR" sz="4800">
                <a:latin typeface="Times New Roman" panose="02020603050405020304" pitchFamily="18" charset="0"/>
                <a:cs typeface="Times New Roman" panose="02020603050405020304" pitchFamily="18" charset="0"/>
              </a:rPr>
              <a:t/>
            </a:r>
            <a:br>
              <a:rPr lang="tr-TR" sz="4800">
                <a:latin typeface="Times New Roman" panose="02020603050405020304" pitchFamily="18" charset="0"/>
                <a:cs typeface="Times New Roman" panose="02020603050405020304" pitchFamily="18" charset="0"/>
              </a:rPr>
            </a:br>
            <a:endParaRPr lang="tr-TR" sz="4800">
              <a:latin typeface="Times New Roman" panose="02020603050405020304" pitchFamily="18" charset="0"/>
              <a:cs typeface="Times New Roman" panose="02020603050405020304" pitchFamily="18" charset="0"/>
            </a:endParaRPr>
          </a:p>
        </p:txBody>
      </p:sp>
      <p:pic>
        <p:nvPicPr>
          <p:cNvPr id="2050" name="Picture 2" descr="goal ile ilgili görsel sonuc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p:nvPr/>
        </p:nvSpPr>
        <p:spPr>
          <a:xfrm>
            <a:off x="3605" y="243906"/>
            <a:ext cx="12188395" cy="707886"/>
          </a:xfrm>
          <a:prstGeom prst="rect">
            <a:avLst/>
          </a:prstGeom>
          <a:noFill/>
        </p:spPr>
        <p:txBody>
          <a:bodyPr wrap="square" lIns="91440" tIns="45720" rIns="91440" bIns="45720">
            <a:spAutoFit/>
          </a:bodyPr>
          <a:lstStyle/>
          <a:p>
            <a:r>
              <a:rPr lang="en-US" sz="4000" b="1">
                <a:ln w="9525">
                  <a:solidFill>
                    <a:schemeClr val="bg1"/>
                  </a:solidFill>
                  <a:prstDash val="solid"/>
                </a:ln>
                <a:solidFill>
                  <a:srgbClr val="002060"/>
                </a:solidFill>
                <a:latin typeface="Tahoma" panose="020B0604030504040204" pitchFamily="34" charset="0"/>
                <a:ea typeface="Tahoma" panose="020B0604030504040204" pitchFamily="34" charset="0"/>
                <a:cs typeface="Tahoma" panose="020B0604030504040204" pitchFamily="34" charset="0"/>
              </a:rPr>
              <a:t>How do we achieve</a:t>
            </a:r>
            <a:r>
              <a:rPr lang="tr-TR" sz="4000" b="1">
                <a:ln w="9525">
                  <a:solidFill>
                    <a:schemeClr val="bg1"/>
                  </a:solidFill>
                  <a:prstDash val="solid"/>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a:ln w="9525">
                  <a:solidFill>
                    <a:schemeClr val="bg1"/>
                  </a:solidFill>
                  <a:prstDash val="solid"/>
                </a:ln>
                <a:solidFill>
                  <a:srgbClr val="002060"/>
                </a:solidFill>
                <a:latin typeface="Tahoma" panose="020B0604030504040204" pitchFamily="34" charset="0"/>
                <a:ea typeface="Tahoma" panose="020B0604030504040204" pitchFamily="34" charset="0"/>
                <a:cs typeface="Tahoma" panose="020B0604030504040204" pitchFamily="34" charset="0"/>
              </a:rPr>
              <a:t>this goal</a:t>
            </a:r>
            <a:r>
              <a:rPr lang="tr-TR" sz="4000" b="1">
                <a:ln w="9525">
                  <a:solidFill>
                    <a:schemeClr val="bg1"/>
                  </a:solidFill>
                  <a:prstDash val="solid"/>
                </a:ln>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4000" b="1">
              <a:ln w="9525">
                <a:solidFill>
                  <a:schemeClr val="bg1"/>
                </a:solidFill>
                <a:prstDash val="solid"/>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3103756" y="5595280"/>
            <a:ext cx="9088244" cy="1077218"/>
          </a:xfrm>
          <a:prstGeom prst="rect">
            <a:avLst/>
          </a:prstGeom>
        </p:spPr>
        <p:txBody>
          <a:bodyPr wrap="square">
            <a:spAutoFit/>
          </a:bodyPr>
          <a:lstStyle/>
          <a:p>
            <a:pPr algn="r"/>
            <a:r>
              <a:rPr lang="en-US" sz="3200" b="1" dirty="0">
                <a:solidFill>
                  <a:srgbClr val="002060"/>
                </a:solidFill>
                <a:latin typeface="Calibri" panose="020F0502020204030204" pitchFamily="34" charset="0"/>
                <a:cs typeface="Calibri" panose="020F0502020204030204" pitchFamily="34" charset="0"/>
              </a:rPr>
              <a:t>To educate </a:t>
            </a:r>
            <a:r>
              <a:rPr lang="tr-TR" sz="3200" b="1" dirty="0" err="1">
                <a:solidFill>
                  <a:srgbClr val="002060"/>
                </a:solidFill>
                <a:latin typeface="Calibri" panose="020F0502020204030204" pitchFamily="34" charset="0"/>
                <a:cs typeface="Calibri" panose="020F0502020204030204" pitchFamily="34" charset="0"/>
              </a:rPr>
              <a:t>the</a:t>
            </a:r>
            <a:r>
              <a:rPr lang="tr-TR" sz="3200" b="1" dirty="0">
                <a:solidFill>
                  <a:srgbClr val="002060"/>
                </a:solidFill>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students with the business world; </a:t>
            </a:r>
            <a:endParaRPr lang="tr-TR" sz="3200" b="1" dirty="0">
              <a:solidFill>
                <a:srgbClr val="002060"/>
              </a:solidFill>
              <a:latin typeface="Calibri" panose="020F0502020204030204" pitchFamily="34" charset="0"/>
              <a:cs typeface="Calibri" panose="020F0502020204030204" pitchFamily="34" charset="0"/>
            </a:endParaRPr>
          </a:p>
          <a:p>
            <a:pPr algn="r"/>
            <a:r>
              <a:rPr lang="tr-TR" sz="3200" b="1" dirty="0">
                <a:solidFill>
                  <a:srgbClr val="002060"/>
                </a:solidFill>
                <a:latin typeface="Calibri" panose="020F0502020204030204" pitchFamily="34" charset="0"/>
                <a:cs typeface="Calibri" panose="020F0502020204030204" pitchFamily="34" charset="0"/>
              </a:rPr>
              <a:t>3</a:t>
            </a:r>
            <a:r>
              <a:rPr lang="en-US" sz="3200" b="1" dirty="0">
                <a:solidFill>
                  <a:srgbClr val="002060"/>
                </a:solidFill>
                <a:latin typeface="Calibri" panose="020F0502020204030204" pitchFamily="34" charset="0"/>
                <a:cs typeface="Calibri" panose="020F0502020204030204" pitchFamily="34" charset="0"/>
              </a:rPr>
              <a:t> + 1 </a:t>
            </a:r>
            <a:r>
              <a:rPr lang="tr-TR" sz="3200" b="1" dirty="0" err="1">
                <a:solidFill>
                  <a:srgbClr val="002060"/>
                </a:solidFill>
                <a:latin typeface="Calibri" panose="020F0502020204030204" pitchFamily="34" charset="0"/>
                <a:cs typeface="Calibri" panose="020F0502020204030204" pitchFamily="34" charset="0"/>
              </a:rPr>
              <a:t>Education</a:t>
            </a:r>
            <a:r>
              <a:rPr lang="tr-TR" sz="3200" b="1" dirty="0">
                <a:solidFill>
                  <a:srgbClr val="002060"/>
                </a:solidFill>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Model</a:t>
            </a:r>
            <a:r>
              <a:rPr lang="tr-TR" sz="3200" b="1" dirty="0">
                <a:solidFill>
                  <a:srgbClr val="002060"/>
                </a:solidFill>
                <a:latin typeface="Calibri" panose="020F0502020204030204" pitchFamily="34" charset="0"/>
                <a:cs typeface="Calibri" panose="020F0502020204030204" pitchFamily="34" charset="0"/>
              </a:rPr>
              <a:t> </a:t>
            </a:r>
            <a:endParaRPr lang="tr-TR"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447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şgen 1"/>
          <p:cNvSpPr/>
          <p:nvPr/>
        </p:nvSpPr>
        <p:spPr>
          <a:xfrm rot="5400000">
            <a:off x="347589" y="1093776"/>
            <a:ext cx="2271523" cy="2700000"/>
          </a:xfrm>
          <a:prstGeom prst="homePlate">
            <a:avLst/>
          </a:prstGeom>
          <a:solidFill>
            <a:srgbClr val="00B0F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tr-TR" sz="2400" b="1">
              <a:solidFill>
                <a:schemeClr val="bg1"/>
              </a:solidFill>
            </a:endParaRPr>
          </a:p>
          <a:p>
            <a:pPr algn="ctr"/>
            <a:r>
              <a:rPr lang="tr-TR" sz="2400" b="1">
                <a:solidFill>
                  <a:schemeClr val="bg1"/>
                </a:solidFill>
              </a:rPr>
              <a:t> </a:t>
            </a:r>
          </a:p>
          <a:p>
            <a:pPr algn="ctr"/>
            <a:endParaRPr lang="tr-TR" sz="2400" b="1">
              <a:solidFill>
                <a:schemeClr val="bg1"/>
              </a:solidFill>
            </a:endParaRPr>
          </a:p>
          <a:p>
            <a:pPr algn="ctr"/>
            <a:endParaRPr lang="tr-TR" sz="2400" b="1">
              <a:solidFill>
                <a:schemeClr val="bg1"/>
              </a:solidFill>
            </a:endParaRPr>
          </a:p>
          <a:p>
            <a:pPr algn="ctr"/>
            <a:endParaRPr lang="tr-TR" sz="2400" b="1">
              <a:solidFill>
                <a:schemeClr val="bg1"/>
              </a:solidFill>
            </a:endParaRPr>
          </a:p>
        </p:txBody>
      </p:sp>
      <p:sp>
        <p:nvSpPr>
          <p:cNvPr id="3" name="Beşgen 2"/>
          <p:cNvSpPr/>
          <p:nvPr/>
        </p:nvSpPr>
        <p:spPr>
          <a:xfrm rot="5400000">
            <a:off x="9560550" y="1058185"/>
            <a:ext cx="2342701" cy="2700000"/>
          </a:xfrm>
          <a:prstGeom prst="homePlate">
            <a:avLst/>
          </a:prstGeom>
          <a:solidFill>
            <a:srgbClr val="C000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tr-TR" sz="2400" b="1">
              <a:solidFill>
                <a:schemeClr val="bg1"/>
              </a:solidFill>
            </a:endParaRPr>
          </a:p>
        </p:txBody>
      </p:sp>
      <p:sp>
        <p:nvSpPr>
          <p:cNvPr id="4" name="Beşgen 3"/>
          <p:cNvSpPr/>
          <p:nvPr/>
        </p:nvSpPr>
        <p:spPr>
          <a:xfrm rot="5400000">
            <a:off x="6477698" y="1058187"/>
            <a:ext cx="2342703" cy="2700000"/>
          </a:xfrm>
          <a:prstGeom prst="homePlate">
            <a:avLst/>
          </a:prstGeom>
          <a:solidFill>
            <a:schemeClr val="accent6">
              <a:lumMod val="75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tr-TR" sz="2400" b="1">
              <a:solidFill>
                <a:schemeClr val="bg1"/>
              </a:solidFill>
            </a:endParaRPr>
          </a:p>
        </p:txBody>
      </p:sp>
      <p:sp>
        <p:nvSpPr>
          <p:cNvPr id="5" name="Beşgen 4"/>
          <p:cNvSpPr/>
          <p:nvPr/>
        </p:nvSpPr>
        <p:spPr>
          <a:xfrm rot="5400000">
            <a:off x="3430438" y="1119863"/>
            <a:ext cx="2271524" cy="2700000"/>
          </a:xfrm>
          <a:prstGeom prst="homePlate">
            <a:avLst/>
          </a:prstGeom>
          <a:solidFill>
            <a:srgbClr val="00B05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tr-TR" sz="2400" b="1">
              <a:solidFill>
                <a:schemeClr val="bg1"/>
              </a:solidFill>
            </a:endParaRPr>
          </a:p>
          <a:p>
            <a:pPr algn="ctr"/>
            <a:endParaRPr lang="tr-TR" sz="2400" b="1">
              <a:solidFill>
                <a:schemeClr val="bg1"/>
              </a:solidFill>
            </a:endParaRPr>
          </a:p>
          <a:p>
            <a:pPr algn="ctr"/>
            <a:endParaRPr lang="tr-TR" sz="2400" b="1">
              <a:solidFill>
                <a:schemeClr val="bg1"/>
              </a:solidFill>
            </a:endParaRPr>
          </a:p>
          <a:p>
            <a:pPr algn="ctr"/>
            <a:endParaRPr lang="tr-TR" sz="2400" b="1">
              <a:solidFill>
                <a:schemeClr val="bg1"/>
              </a:solidFill>
            </a:endParaRPr>
          </a:p>
        </p:txBody>
      </p:sp>
      <p:sp>
        <p:nvSpPr>
          <p:cNvPr id="6" name="Beşgen 5"/>
          <p:cNvSpPr/>
          <p:nvPr/>
        </p:nvSpPr>
        <p:spPr>
          <a:xfrm rot="16200000">
            <a:off x="1866025" y="2931457"/>
            <a:ext cx="2337819" cy="2700000"/>
          </a:xfrm>
          <a:prstGeom prst="homePlate">
            <a:avLst/>
          </a:prstGeom>
          <a:solidFill>
            <a:schemeClr val="accent4">
              <a:lumMod val="75000"/>
            </a:schemeClr>
          </a:solidFill>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tr-TR" sz="2400" b="1">
              <a:solidFill>
                <a:schemeClr val="bg1"/>
              </a:solidFill>
            </a:endParaRPr>
          </a:p>
        </p:txBody>
      </p:sp>
      <p:sp>
        <p:nvSpPr>
          <p:cNvPr id="7" name="Beşgen 6"/>
          <p:cNvSpPr/>
          <p:nvPr/>
        </p:nvSpPr>
        <p:spPr>
          <a:xfrm rot="5400000">
            <a:off x="8032241" y="2931045"/>
            <a:ext cx="2337819" cy="2700000"/>
          </a:xfrm>
          <a:prstGeom prst="homePlate">
            <a:avLst/>
          </a:prstGeom>
          <a:solidFill>
            <a:schemeClr val="accent5">
              <a:lumMod val="75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endParaRPr lang="tr-TR" sz="2400" b="1">
              <a:solidFill>
                <a:schemeClr val="bg1"/>
              </a:solidFill>
            </a:endParaRPr>
          </a:p>
          <a:p>
            <a:pPr algn="ctr"/>
            <a:endParaRPr lang="tr-TR" sz="2400" b="1">
              <a:solidFill>
                <a:schemeClr val="bg1"/>
              </a:solidFill>
            </a:endParaRPr>
          </a:p>
          <a:p>
            <a:pPr algn="ctr"/>
            <a:endParaRPr lang="tr-TR" sz="2400" b="1">
              <a:solidFill>
                <a:schemeClr val="bg1"/>
              </a:solidFill>
            </a:endParaRPr>
          </a:p>
          <a:p>
            <a:pPr algn="ctr"/>
            <a:endParaRPr lang="tr-TR" sz="2400" b="1">
              <a:solidFill>
                <a:schemeClr val="bg1"/>
              </a:solidFill>
            </a:endParaRPr>
          </a:p>
          <a:p>
            <a:pPr algn="ctr"/>
            <a:endParaRPr lang="tr-TR" sz="2400" b="1">
              <a:solidFill>
                <a:schemeClr val="bg1"/>
              </a:solidFill>
            </a:endParaRPr>
          </a:p>
        </p:txBody>
      </p:sp>
      <p:sp>
        <p:nvSpPr>
          <p:cNvPr id="8" name="Köşeli Çift Ayraç 7"/>
          <p:cNvSpPr/>
          <p:nvPr/>
        </p:nvSpPr>
        <p:spPr>
          <a:xfrm rot="16200000">
            <a:off x="5358781" y="3095444"/>
            <a:ext cx="1368092" cy="122413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Metin kutusu 8"/>
          <p:cNvSpPr txBox="1"/>
          <p:nvPr/>
        </p:nvSpPr>
        <p:spPr>
          <a:xfrm>
            <a:off x="0" y="296564"/>
            <a:ext cx="12192000" cy="769441"/>
          </a:xfrm>
          <a:prstGeom prst="rect">
            <a:avLst/>
          </a:prstGeom>
          <a:noFill/>
        </p:spPr>
        <p:txBody>
          <a:bodyPr wrap="square" rtlCol="0">
            <a:spAutoFit/>
          </a:bodyPr>
          <a:lstStyle/>
          <a:p>
            <a:pPr algn="ctr"/>
            <a:r>
              <a:rPr lang="tr-TR" sz="4400" b="1">
                <a:solidFill>
                  <a:srgbClr val="C00000"/>
                </a:solidFill>
              </a:rPr>
              <a:t>The Aim of 3+1 </a:t>
            </a:r>
            <a:r>
              <a:rPr lang="tr-TR" sz="4400" b="1" err="1">
                <a:solidFill>
                  <a:srgbClr val="C00000"/>
                </a:solidFill>
              </a:rPr>
              <a:t>Education</a:t>
            </a:r>
            <a:r>
              <a:rPr lang="tr-TR" sz="4400" b="1">
                <a:solidFill>
                  <a:srgbClr val="C00000"/>
                </a:solidFill>
              </a:rPr>
              <a:t> Model</a:t>
            </a:r>
          </a:p>
        </p:txBody>
      </p:sp>
      <p:sp>
        <p:nvSpPr>
          <p:cNvPr id="10" name="Köşeli Çift Ayraç 9"/>
          <p:cNvSpPr/>
          <p:nvPr/>
        </p:nvSpPr>
        <p:spPr>
          <a:xfrm rot="16200000">
            <a:off x="5358781" y="4200456"/>
            <a:ext cx="1368092" cy="122413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Dikdörtgen 12"/>
          <p:cNvSpPr/>
          <p:nvPr/>
        </p:nvSpPr>
        <p:spPr>
          <a:xfrm>
            <a:off x="3034935" y="5651759"/>
            <a:ext cx="6166216" cy="11214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00"/>
              </a:solidFill>
            </a:endParaRPr>
          </a:p>
        </p:txBody>
      </p:sp>
      <p:sp>
        <p:nvSpPr>
          <p:cNvPr id="14" name="TextBox 4"/>
          <p:cNvSpPr txBox="1"/>
          <p:nvPr/>
        </p:nvSpPr>
        <p:spPr>
          <a:xfrm>
            <a:off x="419101" y="1583068"/>
            <a:ext cx="2058404" cy="1015663"/>
          </a:xfrm>
          <a:prstGeom prst="rect">
            <a:avLst/>
          </a:prstGeom>
          <a:noFill/>
        </p:spPr>
        <p:txBody>
          <a:bodyPr wrap="square" rtlCol="0">
            <a:spAutoFit/>
          </a:bodyPr>
          <a:lstStyle/>
          <a:p>
            <a:pPr algn="ctr"/>
            <a:r>
              <a:rPr lang="en-US" sz="2000" b="1">
                <a:solidFill>
                  <a:srgbClr val="FAFAFB"/>
                </a:solidFill>
              </a:rPr>
              <a:t>Follow-up </a:t>
            </a:r>
            <a:r>
              <a:rPr lang="tr-TR" sz="2000" b="1" err="1">
                <a:solidFill>
                  <a:srgbClr val="FAFAFB"/>
                </a:solidFill>
              </a:rPr>
              <a:t>the</a:t>
            </a:r>
            <a:r>
              <a:rPr lang="tr-TR" sz="2000" b="1">
                <a:solidFill>
                  <a:srgbClr val="FAFAFB"/>
                </a:solidFill>
              </a:rPr>
              <a:t> </a:t>
            </a:r>
            <a:r>
              <a:rPr lang="en-US" sz="2000" b="1">
                <a:solidFill>
                  <a:srgbClr val="FAFAFB"/>
                </a:solidFill>
              </a:rPr>
              <a:t>technological developments</a:t>
            </a:r>
          </a:p>
        </p:txBody>
      </p:sp>
      <p:sp>
        <p:nvSpPr>
          <p:cNvPr id="15" name="TextBox 6"/>
          <p:cNvSpPr txBox="1"/>
          <p:nvPr/>
        </p:nvSpPr>
        <p:spPr>
          <a:xfrm>
            <a:off x="3598948" y="1623421"/>
            <a:ext cx="1831813" cy="1015663"/>
          </a:xfrm>
          <a:prstGeom prst="rect">
            <a:avLst/>
          </a:prstGeom>
          <a:noFill/>
        </p:spPr>
        <p:txBody>
          <a:bodyPr wrap="square" rtlCol="0">
            <a:spAutoFit/>
          </a:bodyPr>
          <a:lstStyle/>
          <a:p>
            <a:pPr algn="ctr"/>
            <a:r>
              <a:rPr lang="en-US" sz="2000" b="1">
                <a:solidFill>
                  <a:srgbClr val="FAFAFB"/>
                </a:solidFill>
              </a:rPr>
              <a:t>Understand</a:t>
            </a:r>
            <a:r>
              <a:rPr lang="tr-TR" sz="2000" b="1">
                <a:solidFill>
                  <a:srgbClr val="FAFAFB"/>
                </a:solidFill>
              </a:rPr>
              <a:t> </a:t>
            </a:r>
            <a:r>
              <a:rPr lang="tr-TR" sz="2000" b="1" err="1">
                <a:solidFill>
                  <a:srgbClr val="FAFAFB"/>
                </a:solidFill>
              </a:rPr>
              <a:t>the</a:t>
            </a:r>
            <a:r>
              <a:rPr lang="en-US" sz="2000" b="1">
                <a:solidFill>
                  <a:srgbClr val="FAFAFB"/>
                </a:solidFill>
              </a:rPr>
              <a:t> organization structure</a:t>
            </a:r>
          </a:p>
        </p:txBody>
      </p:sp>
      <p:sp>
        <p:nvSpPr>
          <p:cNvPr id="16" name="TextBox 8"/>
          <p:cNvSpPr txBox="1"/>
          <p:nvPr/>
        </p:nvSpPr>
        <p:spPr>
          <a:xfrm>
            <a:off x="6604376" y="1583069"/>
            <a:ext cx="2089349" cy="1323439"/>
          </a:xfrm>
          <a:prstGeom prst="rect">
            <a:avLst/>
          </a:prstGeom>
          <a:noFill/>
        </p:spPr>
        <p:txBody>
          <a:bodyPr wrap="square" rtlCol="0">
            <a:spAutoFit/>
          </a:bodyPr>
          <a:lstStyle/>
          <a:p>
            <a:pPr algn="ctr"/>
            <a:r>
              <a:rPr lang="en-US" sz="2000" b="1">
                <a:solidFill>
                  <a:srgbClr val="FAFAFB"/>
                </a:solidFill>
              </a:rPr>
              <a:t>Transform</a:t>
            </a:r>
            <a:r>
              <a:rPr lang="tr-TR" sz="2000" b="1">
                <a:solidFill>
                  <a:srgbClr val="FAFAFB"/>
                </a:solidFill>
              </a:rPr>
              <a:t> </a:t>
            </a:r>
            <a:r>
              <a:rPr lang="tr-TR" sz="2000" b="1" err="1">
                <a:solidFill>
                  <a:srgbClr val="FAFAFB"/>
                </a:solidFill>
              </a:rPr>
              <a:t>the</a:t>
            </a:r>
            <a:r>
              <a:rPr lang="en-US" sz="2000" b="1">
                <a:solidFill>
                  <a:srgbClr val="FAFAFB"/>
                </a:solidFill>
              </a:rPr>
              <a:t> theoretical knowledge into practical skills</a:t>
            </a:r>
          </a:p>
        </p:txBody>
      </p:sp>
      <p:sp>
        <p:nvSpPr>
          <p:cNvPr id="17" name="TextBox 9"/>
          <p:cNvSpPr txBox="1"/>
          <p:nvPr/>
        </p:nvSpPr>
        <p:spPr>
          <a:xfrm>
            <a:off x="3034935" y="5893201"/>
            <a:ext cx="6166216" cy="707886"/>
          </a:xfrm>
          <a:prstGeom prst="rect">
            <a:avLst/>
          </a:prstGeom>
          <a:noFill/>
        </p:spPr>
        <p:txBody>
          <a:bodyPr wrap="square" rtlCol="0">
            <a:spAutoFit/>
          </a:bodyPr>
          <a:lstStyle/>
          <a:p>
            <a:pPr algn="ctr"/>
            <a:r>
              <a:rPr lang="tr-TR" sz="4000" b="1">
                <a:solidFill>
                  <a:srgbClr val="FFFF00"/>
                </a:solidFill>
              </a:rPr>
              <a:t>QUALIFIED PERSON</a:t>
            </a:r>
            <a:endParaRPr lang="en-US" sz="4000" b="1">
              <a:solidFill>
                <a:srgbClr val="FFFF00"/>
              </a:solidFill>
            </a:endParaRPr>
          </a:p>
        </p:txBody>
      </p:sp>
      <p:sp>
        <p:nvSpPr>
          <p:cNvPr id="18" name="TextBox 10"/>
          <p:cNvSpPr txBox="1"/>
          <p:nvPr/>
        </p:nvSpPr>
        <p:spPr>
          <a:xfrm>
            <a:off x="9611949" y="1623419"/>
            <a:ext cx="2239899" cy="1015663"/>
          </a:xfrm>
          <a:prstGeom prst="rect">
            <a:avLst/>
          </a:prstGeom>
          <a:noFill/>
        </p:spPr>
        <p:txBody>
          <a:bodyPr wrap="square" rtlCol="0">
            <a:spAutoFit/>
          </a:bodyPr>
          <a:lstStyle/>
          <a:p>
            <a:pPr lvl="0" algn="just"/>
            <a:r>
              <a:rPr lang="en-GB" sz="2000" b="1">
                <a:solidFill>
                  <a:srgbClr val="FAFAFB"/>
                </a:solidFill>
              </a:rPr>
              <a:t>Establish the work experience and work discipline</a:t>
            </a:r>
            <a:endParaRPr lang="tr-TR" sz="2000" b="1">
              <a:solidFill>
                <a:srgbClr val="FAFAFB"/>
              </a:solidFill>
            </a:endParaRPr>
          </a:p>
        </p:txBody>
      </p:sp>
      <p:sp>
        <p:nvSpPr>
          <p:cNvPr id="19" name="TextBox 11"/>
          <p:cNvSpPr txBox="1"/>
          <p:nvPr/>
        </p:nvSpPr>
        <p:spPr>
          <a:xfrm>
            <a:off x="8371157" y="3455213"/>
            <a:ext cx="1824148" cy="1015663"/>
          </a:xfrm>
          <a:prstGeom prst="rect">
            <a:avLst/>
          </a:prstGeom>
          <a:noFill/>
        </p:spPr>
        <p:txBody>
          <a:bodyPr wrap="square" rtlCol="0">
            <a:spAutoFit/>
          </a:bodyPr>
          <a:lstStyle/>
          <a:p>
            <a:pPr algn="ctr"/>
            <a:r>
              <a:rPr lang="en-GB" sz="2000" b="1">
                <a:solidFill>
                  <a:srgbClr val="FAFAFB"/>
                </a:solidFill>
              </a:rPr>
              <a:t>Increase </a:t>
            </a:r>
            <a:r>
              <a:rPr lang="tr-TR" sz="2000" b="1" err="1">
                <a:solidFill>
                  <a:srgbClr val="FAFAFB"/>
                </a:solidFill>
              </a:rPr>
              <a:t>the</a:t>
            </a:r>
            <a:r>
              <a:rPr lang="tr-TR" sz="2000" b="1">
                <a:solidFill>
                  <a:srgbClr val="FAFAFB"/>
                </a:solidFill>
              </a:rPr>
              <a:t> </a:t>
            </a:r>
            <a:r>
              <a:rPr lang="en-US" sz="2000" b="1">
                <a:solidFill>
                  <a:srgbClr val="FAFAFB"/>
                </a:solidFill>
              </a:rPr>
              <a:t>knowledge and experience</a:t>
            </a:r>
          </a:p>
        </p:txBody>
      </p:sp>
      <p:sp>
        <p:nvSpPr>
          <p:cNvPr id="20" name="TextBox 12"/>
          <p:cNvSpPr txBox="1"/>
          <p:nvPr/>
        </p:nvSpPr>
        <p:spPr>
          <a:xfrm>
            <a:off x="2204795" y="3462250"/>
            <a:ext cx="1660283" cy="1015663"/>
          </a:xfrm>
          <a:prstGeom prst="rect">
            <a:avLst/>
          </a:prstGeom>
          <a:noFill/>
        </p:spPr>
        <p:txBody>
          <a:bodyPr wrap="square" rtlCol="0">
            <a:spAutoFit/>
          </a:bodyPr>
          <a:lstStyle/>
          <a:p>
            <a:pPr algn="ctr"/>
            <a:r>
              <a:rPr lang="en-US" sz="2000" b="1" dirty="0">
                <a:solidFill>
                  <a:srgbClr val="FAFAFB"/>
                </a:solidFill>
              </a:rPr>
              <a:t>Gain </a:t>
            </a:r>
            <a:endParaRPr lang="tr-TR" sz="2000" b="1" dirty="0">
              <a:solidFill>
                <a:srgbClr val="FAFAFB"/>
              </a:solidFill>
            </a:endParaRPr>
          </a:p>
          <a:p>
            <a:pPr algn="ctr"/>
            <a:r>
              <a:rPr lang="en-US" sz="2000" b="1" dirty="0">
                <a:solidFill>
                  <a:srgbClr val="FAFAFB"/>
                </a:solidFill>
              </a:rPr>
              <a:t>Team-work habit</a:t>
            </a:r>
          </a:p>
        </p:txBody>
      </p:sp>
    </p:spTree>
    <p:extLst>
      <p:ext uri="{BB962C8B-B14F-4D97-AF65-F5344CB8AC3E}">
        <p14:creationId xmlns:p14="http://schemas.microsoft.com/office/powerpoint/2010/main" val="3195273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r="-104"/>
          <a:stretch/>
        </p:blipFill>
        <p:spPr>
          <a:xfrm>
            <a:off x="0" y="-16922"/>
            <a:ext cx="12192000" cy="6862223"/>
          </a:xfrm>
          <a:prstGeom prst="rect">
            <a:avLst/>
          </a:prstGeom>
        </p:spPr>
      </p:pic>
      <p:sp>
        <p:nvSpPr>
          <p:cNvPr id="4" name="Metin kutusu 3"/>
          <p:cNvSpPr txBox="1"/>
          <p:nvPr/>
        </p:nvSpPr>
        <p:spPr>
          <a:xfrm>
            <a:off x="4109546" y="2620771"/>
            <a:ext cx="2481757" cy="1077218"/>
          </a:xfrm>
          <a:prstGeom prst="rect">
            <a:avLst/>
          </a:prstGeom>
          <a:noFill/>
        </p:spPr>
        <p:txBody>
          <a:bodyPr wrap="square" rtlCol="0">
            <a:spAutoFit/>
          </a:bodyPr>
          <a:lstStyle/>
          <a:p>
            <a:r>
              <a:rPr lang="en-US" sz="3200" b="1">
                <a:solidFill>
                  <a:srgbClr val="FFFFFF"/>
                </a:solidFill>
                <a:latin typeface="Calibri" panose="020F0502020204030204" pitchFamily="34" charset="0"/>
                <a:cs typeface="Calibri" panose="020F0502020204030204" pitchFamily="34" charset="0"/>
              </a:rPr>
              <a:t>University</a:t>
            </a:r>
          </a:p>
          <a:p>
            <a:endParaRPr lang="tr-TR" sz="3200" b="1">
              <a:solidFill>
                <a:srgbClr val="FFFFFF"/>
              </a:solidFill>
              <a:latin typeface="Calibri" panose="020F0502020204030204" pitchFamily="34" charset="0"/>
              <a:cs typeface="Calibri" panose="020F0502020204030204" pitchFamily="34" charset="0"/>
            </a:endParaRPr>
          </a:p>
        </p:txBody>
      </p:sp>
      <p:sp>
        <p:nvSpPr>
          <p:cNvPr id="5" name="Metin kutusu 4"/>
          <p:cNvSpPr txBox="1"/>
          <p:nvPr/>
        </p:nvSpPr>
        <p:spPr>
          <a:xfrm>
            <a:off x="3110177" y="5001544"/>
            <a:ext cx="1998731" cy="1077218"/>
          </a:xfrm>
          <a:prstGeom prst="rect">
            <a:avLst/>
          </a:prstGeom>
          <a:noFill/>
        </p:spPr>
        <p:txBody>
          <a:bodyPr wrap="square" rtlCol="0">
            <a:spAutoFit/>
          </a:bodyPr>
          <a:lstStyle/>
          <a:p>
            <a:r>
              <a:rPr lang="en-US" sz="3200" b="1">
                <a:solidFill>
                  <a:srgbClr val="FFFFFF"/>
                </a:solidFill>
                <a:latin typeface="Calibri" panose="020F0502020204030204" pitchFamily="34" charset="0"/>
                <a:cs typeface="Calibri" panose="020F0502020204030204" pitchFamily="34" charset="0"/>
              </a:rPr>
              <a:t>Society </a:t>
            </a:r>
          </a:p>
          <a:p>
            <a:endParaRPr lang="tr-TR" sz="3200" b="1">
              <a:solidFill>
                <a:srgbClr val="FFFFFF"/>
              </a:solidFill>
              <a:latin typeface="Calibri" panose="020F0502020204030204" pitchFamily="34" charset="0"/>
              <a:cs typeface="Calibri" panose="020F0502020204030204" pitchFamily="34" charset="0"/>
            </a:endParaRPr>
          </a:p>
        </p:txBody>
      </p:sp>
      <p:sp>
        <p:nvSpPr>
          <p:cNvPr id="6" name="Metin kutusu 5"/>
          <p:cNvSpPr txBox="1"/>
          <p:nvPr/>
        </p:nvSpPr>
        <p:spPr>
          <a:xfrm>
            <a:off x="7139334" y="3489868"/>
            <a:ext cx="2548383" cy="1569660"/>
          </a:xfrm>
          <a:prstGeom prst="rect">
            <a:avLst/>
          </a:prstGeom>
          <a:noFill/>
        </p:spPr>
        <p:txBody>
          <a:bodyPr wrap="square" rtlCol="0">
            <a:spAutoFit/>
          </a:bodyPr>
          <a:lstStyle/>
          <a:p>
            <a:r>
              <a:rPr lang="en-US" sz="3200" b="1">
                <a:solidFill>
                  <a:srgbClr val="FFFFFF"/>
                </a:solidFill>
                <a:latin typeface="Calibri" panose="020F0502020204030204" pitchFamily="34" charset="0"/>
                <a:cs typeface="Calibri" panose="020F0502020204030204" pitchFamily="34" charset="0"/>
              </a:rPr>
              <a:t>Business World</a:t>
            </a:r>
          </a:p>
          <a:p>
            <a:endParaRPr lang="tr-TR" sz="3200" b="1">
              <a:solidFill>
                <a:srgbClr val="FFFFFF"/>
              </a:solidFill>
              <a:latin typeface="Calibri" panose="020F0502020204030204" pitchFamily="34" charset="0"/>
              <a:cs typeface="Calibri" panose="020F0502020204030204" pitchFamily="34" charset="0"/>
            </a:endParaRPr>
          </a:p>
        </p:txBody>
      </p:sp>
      <p:sp>
        <p:nvSpPr>
          <p:cNvPr id="7" name="Metin kutusu 6"/>
          <p:cNvSpPr txBox="1"/>
          <p:nvPr/>
        </p:nvSpPr>
        <p:spPr>
          <a:xfrm>
            <a:off x="8300983" y="1022041"/>
            <a:ext cx="1948764" cy="1077218"/>
          </a:xfrm>
          <a:prstGeom prst="rect">
            <a:avLst/>
          </a:prstGeom>
          <a:noFill/>
        </p:spPr>
        <p:txBody>
          <a:bodyPr wrap="square" rtlCol="0">
            <a:spAutoFit/>
          </a:bodyPr>
          <a:lstStyle/>
          <a:p>
            <a:r>
              <a:rPr lang="en-US" sz="3200" b="1">
                <a:solidFill>
                  <a:srgbClr val="FFFFFF"/>
                </a:solidFill>
                <a:latin typeface="Calibri" panose="020F0502020204030204" pitchFamily="34" charset="0"/>
                <a:cs typeface="Calibri" panose="020F0502020204030204" pitchFamily="34" charset="0"/>
              </a:rPr>
              <a:t>Student</a:t>
            </a:r>
          </a:p>
          <a:p>
            <a:endParaRPr lang="tr-TR" sz="3200" b="1">
              <a:solidFill>
                <a:srgbClr val="FFFFFF"/>
              </a:solidFill>
              <a:latin typeface="Calibri" panose="020F0502020204030204" pitchFamily="34" charset="0"/>
              <a:cs typeface="Calibri" panose="020F0502020204030204" pitchFamily="34" charset="0"/>
            </a:endParaRPr>
          </a:p>
        </p:txBody>
      </p:sp>
      <p:sp>
        <p:nvSpPr>
          <p:cNvPr id="9" name="Metin kutusu 8"/>
          <p:cNvSpPr txBox="1"/>
          <p:nvPr/>
        </p:nvSpPr>
        <p:spPr>
          <a:xfrm>
            <a:off x="706847" y="272748"/>
            <a:ext cx="10564336" cy="707886"/>
          </a:xfrm>
          <a:prstGeom prst="rect">
            <a:avLst/>
          </a:prstGeom>
          <a:noFill/>
        </p:spPr>
        <p:txBody>
          <a:bodyPr wrap="square" rtlCol="0">
            <a:spAutoFit/>
          </a:bodyPr>
          <a:lstStyle/>
          <a:p>
            <a:r>
              <a:rPr lang="tr-TR" sz="4000" b="1" err="1">
                <a:solidFill>
                  <a:srgbClr val="C00000"/>
                </a:solidFill>
                <a:latin typeface="Calibri" panose="020F0502020204030204" pitchFamily="34" charset="0"/>
                <a:cs typeface="Calibri" panose="020F0502020204030204" pitchFamily="34" charset="0"/>
              </a:rPr>
              <a:t>Benefits</a:t>
            </a:r>
            <a:r>
              <a:rPr lang="tr-TR" sz="4000" b="1">
                <a:solidFill>
                  <a:srgbClr val="C00000"/>
                </a:solidFill>
                <a:latin typeface="Calibri" panose="020F0502020204030204" pitchFamily="34" charset="0"/>
                <a:cs typeface="Calibri" panose="020F0502020204030204" pitchFamily="34" charset="0"/>
              </a:rPr>
              <a:t> of 3</a:t>
            </a:r>
            <a:r>
              <a:rPr lang="en-US" sz="4000" b="1">
                <a:solidFill>
                  <a:srgbClr val="C00000"/>
                </a:solidFill>
                <a:latin typeface="Calibri" panose="020F0502020204030204" pitchFamily="34" charset="0"/>
                <a:cs typeface="Calibri" panose="020F0502020204030204" pitchFamily="34" charset="0"/>
              </a:rPr>
              <a:t>+1 </a:t>
            </a:r>
            <a:r>
              <a:rPr lang="tr-TR" sz="4000" b="1" err="1">
                <a:solidFill>
                  <a:srgbClr val="C00000"/>
                </a:solidFill>
                <a:latin typeface="Calibri" panose="020F0502020204030204" pitchFamily="34" charset="0"/>
                <a:cs typeface="Calibri" panose="020F0502020204030204" pitchFamily="34" charset="0"/>
              </a:rPr>
              <a:t>Education</a:t>
            </a:r>
            <a:r>
              <a:rPr lang="tr-TR" sz="4000" b="1">
                <a:solidFill>
                  <a:srgbClr val="C00000"/>
                </a:solidFill>
                <a:latin typeface="Calibri" panose="020F0502020204030204" pitchFamily="34" charset="0"/>
                <a:cs typeface="Calibri" panose="020F0502020204030204" pitchFamily="34" charset="0"/>
              </a:rPr>
              <a:t> </a:t>
            </a:r>
            <a:r>
              <a:rPr lang="en-US" sz="4000" b="1">
                <a:solidFill>
                  <a:srgbClr val="C00000"/>
                </a:solidFill>
                <a:latin typeface="Calibri" panose="020F0502020204030204" pitchFamily="34" charset="0"/>
                <a:cs typeface="Calibri" panose="020F0502020204030204" pitchFamily="34" charset="0"/>
              </a:rPr>
              <a:t>Model</a:t>
            </a:r>
          </a:p>
        </p:txBody>
      </p:sp>
    </p:spTree>
    <p:extLst>
      <p:ext uri="{BB962C8B-B14F-4D97-AF65-F5344CB8AC3E}">
        <p14:creationId xmlns:p14="http://schemas.microsoft.com/office/powerpoint/2010/main" val="24716345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şgen 4"/>
          <p:cNvSpPr/>
          <p:nvPr/>
        </p:nvSpPr>
        <p:spPr>
          <a:xfrm rot="5400000">
            <a:off x="658643" y="1214357"/>
            <a:ext cx="1623940" cy="2700000"/>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a:t>Practice </a:t>
            </a:r>
            <a:endParaRPr lang="tr-TR" sz="3200" b="1"/>
          </a:p>
          <a:p>
            <a:pPr algn="ctr"/>
            <a:r>
              <a:rPr lang="tr-TR" sz="3200" b="1"/>
              <a:t>P</a:t>
            </a:r>
            <a:r>
              <a:rPr lang="en-US" sz="3200" b="1" err="1"/>
              <a:t>eriod</a:t>
            </a:r>
            <a:r>
              <a:rPr lang="en-US" sz="3200" b="1"/>
              <a:t> </a:t>
            </a:r>
            <a:endParaRPr lang="tr-TR" sz="3200" b="1">
              <a:solidFill>
                <a:schemeClr val="bg1"/>
              </a:solidFill>
            </a:endParaRPr>
          </a:p>
        </p:txBody>
      </p:sp>
      <p:sp>
        <p:nvSpPr>
          <p:cNvPr id="19" name="Beşgen 18"/>
          <p:cNvSpPr/>
          <p:nvPr/>
        </p:nvSpPr>
        <p:spPr>
          <a:xfrm rot="5400000">
            <a:off x="3738107" y="1214357"/>
            <a:ext cx="1623940" cy="27000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150000"/>
              </a:lnSpc>
            </a:pPr>
            <a:r>
              <a:rPr lang="tr-TR" sz="3200" b="1"/>
              <a:t>P</a:t>
            </a:r>
            <a:r>
              <a:rPr lang="en-US" sz="3200" b="1"/>
              <a:t>recondition</a:t>
            </a:r>
            <a:endParaRPr lang="tr-TR" sz="3200" b="1">
              <a:solidFill>
                <a:schemeClr val="bg1"/>
              </a:solidFill>
            </a:endParaRPr>
          </a:p>
        </p:txBody>
      </p:sp>
      <p:sp>
        <p:nvSpPr>
          <p:cNvPr id="20" name="Beşgen 19"/>
          <p:cNvSpPr/>
          <p:nvPr/>
        </p:nvSpPr>
        <p:spPr>
          <a:xfrm rot="5400000">
            <a:off x="6817569" y="1214357"/>
            <a:ext cx="1623940" cy="2700000"/>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3200" b="1"/>
              <a:t>D</a:t>
            </a:r>
            <a:r>
              <a:rPr lang="en-US" sz="3200" b="1" err="1"/>
              <a:t>uration</a:t>
            </a:r>
            <a:endParaRPr lang="tr-TR" sz="3200" b="1">
              <a:solidFill>
                <a:schemeClr val="bg1"/>
              </a:solidFill>
            </a:endParaRPr>
          </a:p>
        </p:txBody>
      </p:sp>
      <p:sp>
        <p:nvSpPr>
          <p:cNvPr id="21" name="Beşgen 20"/>
          <p:cNvSpPr/>
          <p:nvPr/>
        </p:nvSpPr>
        <p:spPr>
          <a:xfrm rot="5400000">
            <a:off x="9897031" y="1214357"/>
            <a:ext cx="1623940" cy="27000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a:t>Evaluation</a:t>
            </a:r>
            <a:endParaRPr lang="tr-TR" sz="2800" b="1">
              <a:solidFill>
                <a:schemeClr val="bg1"/>
              </a:solidFill>
            </a:endParaRPr>
          </a:p>
        </p:txBody>
      </p:sp>
      <p:sp>
        <p:nvSpPr>
          <p:cNvPr id="14" name="Katlanmış Nesne 13"/>
          <p:cNvSpPr/>
          <p:nvPr/>
        </p:nvSpPr>
        <p:spPr>
          <a:xfrm>
            <a:off x="120613" y="3376326"/>
            <a:ext cx="2700000" cy="2840313"/>
          </a:xfrm>
          <a:prstGeom prst="foldedCorner">
            <a:avLst/>
          </a:prstGeom>
          <a:solidFill>
            <a:srgbClr val="FF8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a:solidFill>
                  <a:schemeClr val="tx1"/>
                </a:solidFill>
              </a:rPr>
              <a:t/>
            </a:r>
            <a:br>
              <a:rPr lang="tr-TR" sz="2800" b="1">
                <a:solidFill>
                  <a:schemeClr val="tx1"/>
                </a:solidFill>
              </a:rPr>
            </a:br>
            <a:r>
              <a:rPr lang="en-US" sz="2800" b="1">
                <a:solidFill>
                  <a:schemeClr val="tx1"/>
                </a:solidFill>
              </a:rPr>
              <a:t>3</a:t>
            </a:r>
            <a:r>
              <a:rPr lang="en-US" sz="2800" b="1" baseline="30000">
                <a:solidFill>
                  <a:schemeClr val="tx1"/>
                </a:solidFill>
              </a:rPr>
              <a:t>rd</a:t>
            </a:r>
            <a:r>
              <a:rPr lang="en-US" sz="2800" b="1">
                <a:solidFill>
                  <a:schemeClr val="tx1"/>
                </a:solidFill>
              </a:rPr>
              <a:t> or 4</a:t>
            </a:r>
            <a:r>
              <a:rPr lang="en-US" sz="2800" b="1" baseline="30000">
                <a:solidFill>
                  <a:schemeClr val="tx1"/>
                </a:solidFill>
              </a:rPr>
              <a:t>th</a:t>
            </a:r>
            <a:r>
              <a:rPr lang="en-US" sz="2800" b="1">
                <a:solidFill>
                  <a:schemeClr val="tx1"/>
                </a:solidFill>
              </a:rPr>
              <a:t> semester</a:t>
            </a:r>
            <a:endParaRPr lang="tr-TR" sz="2800" b="1">
              <a:solidFill>
                <a:schemeClr val="tx1"/>
              </a:solidFill>
            </a:endParaRPr>
          </a:p>
        </p:txBody>
      </p:sp>
      <p:sp>
        <p:nvSpPr>
          <p:cNvPr id="29" name="Katlanmış Nesne 28"/>
          <p:cNvSpPr/>
          <p:nvPr/>
        </p:nvSpPr>
        <p:spPr>
          <a:xfrm>
            <a:off x="3200076" y="3376329"/>
            <a:ext cx="2700000" cy="2840313"/>
          </a:xfrm>
          <a:prstGeom prst="foldedCorner">
            <a:avLst/>
          </a:prstGeom>
          <a:solidFill>
            <a:srgbClr val="FFC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a:solidFill>
                <a:schemeClr val="tx1"/>
              </a:solidFill>
            </a:endParaRPr>
          </a:p>
          <a:p>
            <a:pPr algn="ctr"/>
            <a:r>
              <a:rPr lang="tr-TR" sz="3200" b="1">
                <a:solidFill>
                  <a:schemeClr val="tx1"/>
                </a:solidFill>
              </a:rPr>
              <a:t/>
            </a:r>
            <a:br>
              <a:rPr lang="tr-TR" sz="3200" b="1">
                <a:solidFill>
                  <a:schemeClr val="tx1"/>
                </a:solidFill>
              </a:rPr>
            </a:br>
            <a:r>
              <a:rPr lang="tr-TR" sz="3200" b="1">
                <a:solidFill>
                  <a:schemeClr val="tx1"/>
                </a:solidFill>
              </a:rPr>
              <a:t>1,8 GPA</a:t>
            </a:r>
          </a:p>
          <a:p>
            <a:pPr algn="ctr"/>
            <a:endParaRPr lang="tr-TR" sz="3200" b="1">
              <a:solidFill>
                <a:schemeClr val="tx1"/>
              </a:solidFill>
            </a:endParaRPr>
          </a:p>
        </p:txBody>
      </p:sp>
      <p:sp>
        <p:nvSpPr>
          <p:cNvPr id="31" name="Katlanmış Nesne 30"/>
          <p:cNvSpPr/>
          <p:nvPr/>
        </p:nvSpPr>
        <p:spPr>
          <a:xfrm>
            <a:off x="6279436" y="3376330"/>
            <a:ext cx="2700000" cy="2840313"/>
          </a:xfrm>
          <a:prstGeom prst="foldedCorner">
            <a:avLst/>
          </a:prstGeom>
          <a:solidFill>
            <a:srgbClr val="AEC5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a:solidFill>
                  <a:schemeClr val="tx1"/>
                </a:solidFill>
              </a:rPr>
              <a:t/>
            </a:r>
            <a:br>
              <a:rPr lang="tr-TR" sz="2800" b="1">
                <a:solidFill>
                  <a:schemeClr val="tx1"/>
                </a:solidFill>
              </a:rPr>
            </a:br>
            <a:r>
              <a:rPr lang="tr-TR" sz="2800" b="1">
                <a:solidFill>
                  <a:schemeClr val="tx1"/>
                </a:solidFill>
              </a:rPr>
              <a:t/>
            </a:r>
            <a:br>
              <a:rPr lang="tr-TR" sz="2800" b="1">
                <a:solidFill>
                  <a:schemeClr val="tx1"/>
                </a:solidFill>
              </a:rPr>
            </a:br>
            <a:r>
              <a:rPr lang="tr-TR" sz="2800" b="1">
                <a:solidFill>
                  <a:schemeClr val="tx1"/>
                </a:solidFill>
              </a:rPr>
              <a:t>16 Week</a:t>
            </a:r>
            <a:br>
              <a:rPr lang="tr-TR" sz="2800" b="1">
                <a:solidFill>
                  <a:schemeClr val="tx1"/>
                </a:solidFill>
              </a:rPr>
            </a:br>
            <a:r>
              <a:rPr lang="tr-TR" sz="2800" b="1">
                <a:solidFill>
                  <a:schemeClr val="tx1"/>
                </a:solidFill>
              </a:rPr>
              <a:t/>
            </a:r>
            <a:br>
              <a:rPr lang="tr-TR" sz="2800" b="1">
                <a:solidFill>
                  <a:schemeClr val="tx1"/>
                </a:solidFill>
              </a:rPr>
            </a:br>
            <a:r>
              <a:rPr lang="tr-TR" sz="2800" b="1">
                <a:solidFill>
                  <a:schemeClr val="tx1"/>
                </a:solidFill>
              </a:rPr>
              <a:t>Full-Time</a:t>
            </a:r>
          </a:p>
        </p:txBody>
      </p:sp>
      <p:sp>
        <p:nvSpPr>
          <p:cNvPr id="32" name="Katlanmış Nesne 31"/>
          <p:cNvSpPr/>
          <p:nvPr/>
        </p:nvSpPr>
        <p:spPr>
          <a:xfrm>
            <a:off x="9359001" y="3376330"/>
            <a:ext cx="2700000" cy="2840313"/>
          </a:xfrm>
          <a:prstGeom prst="foldedCorner">
            <a:avLst/>
          </a:prstGeom>
          <a:solidFill>
            <a:srgbClr val="79F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a:solidFill>
                <a:schemeClr val="tx1"/>
              </a:solidFill>
            </a:endParaRPr>
          </a:p>
          <a:p>
            <a:pPr algn="ctr"/>
            <a:endParaRPr lang="tr-TR" sz="2000" b="1">
              <a:solidFill>
                <a:schemeClr val="tx1"/>
              </a:solidFill>
            </a:endParaRPr>
          </a:p>
          <a:p>
            <a:pPr algn="ctr"/>
            <a:r>
              <a:rPr lang="tr-TR" sz="2800" b="1">
                <a:solidFill>
                  <a:schemeClr val="tx1"/>
                </a:solidFill>
              </a:rPr>
              <a:t/>
            </a:r>
            <a:br>
              <a:rPr lang="tr-TR" sz="2800" b="1">
                <a:solidFill>
                  <a:schemeClr val="tx1"/>
                </a:solidFill>
              </a:rPr>
            </a:br>
            <a:r>
              <a:rPr lang="tr-TR" sz="2800" b="1" err="1">
                <a:solidFill>
                  <a:schemeClr val="tx1"/>
                </a:solidFill>
              </a:rPr>
              <a:t>Passed</a:t>
            </a:r>
            <a:r>
              <a:rPr lang="tr-TR" sz="2800" b="1">
                <a:solidFill>
                  <a:schemeClr val="tx1"/>
                </a:solidFill>
              </a:rPr>
              <a:t> (YT)</a:t>
            </a:r>
            <a:br>
              <a:rPr lang="tr-TR" sz="2800" b="1">
                <a:solidFill>
                  <a:schemeClr val="tx1"/>
                </a:solidFill>
              </a:rPr>
            </a:br>
            <a:r>
              <a:rPr lang="tr-TR" sz="2800" b="1" err="1">
                <a:solidFill>
                  <a:schemeClr val="tx1"/>
                </a:solidFill>
              </a:rPr>
              <a:t>Failed</a:t>
            </a:r>
            <a:r>
              <a:rPr lang="tr-TR" sz="2800" b="1">
                <a:solidFill>
                  <a:schemeClr val="tx1"/>
                </a:solidFill>
              </a:rPr>
              <a:t>   (YZ)</a:t>
            </a:r>
          </a:p>
          <a:p>
            <a:pPr algn="ctr"/>
            <a:r>
              <a:rPr lang="tr-TR" sz="2000" b="1">
                <a:solidFill>
                  <a:schemeClr val="tx1"/>
                </a:solidFill>
              </a:rPr>
              <a:t>(</a:t>
            </a:r>
            <a:r>
              <a:rPr lang="en-US" sz="2000"/>
              <a:t> </a:t>
            </a:r>
            <a:r>
              <a:rPr lang="en-US" sz="2000" b="1">
                <a:solidFill>
                  <a:schemeClr val="tx1"/>
                </a:solidFill>
              </a:rPr>
              <a:t>Requires Min. 65 out of 100. The grades are given</a:t>
            </a:r>
            <a:r>
              <a:rPr lang="tr-TR" sz="2000" b="1">
                <a:solidFill>
                  <a:schemeClr val="tx1"/>
                </a:solidFill>
              </a:rPr>
              <a:t> </a:t>
            </a:r>
            <a:r>
              <a:rPr lang="en-US" sz="2000" b="1">
                <a:solidFill>
                  <a:schemeClr val="tx1"/>
                </a:solidFill>
              </a:rPr>
              <a:t>together with the authorized person in the company.</a:t>
            </a:r>
            <a:r>
              <a:rPr lang="tr-TR" sz="2000" b="1">
                <a:solidFill>
                  <a:schemeClr val="tx1"/>
                </a:solidFill>
              </a:rPr>
              <a:t>)</a:t>
            </a:r>
          </a:p>
          <a:p>
            <a:pPr algn="ctr"/>
            <a:endParaRPr lang="tr-TR" sz="2400" b="1">
              <a:solidFill>
                <a:schemeClr val="tx1"/>
              </a:solidFill>
            </a:endParaRPr>
          </a:p>
        </p:txBody>
      </p:sp>
      <p:sp>
        <p:nvSpPr>
          <p:cNvPr id="33" name="Aynı Yan Köşesi Kesik Dikdörtgen 32"/>
          <p:cNvSpPr/>
          <p:nvPr/>
        </p:nvSpPr>
        <p:spPr>
          <a:xfrm>
            <a:off x="1668781" y="266702"/>
            <a:ext cx="8944971" cy="888223"/>
          </a:xfrm>
          <a:prstGeom prst="snip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FF00"/>
                </a:solidFill>
              </a:rPr>
              <a:t>The </a:t>
            </a:r>
            <a:r>
              <a:rPr lang="tr-TR" sz="4400" b="1">
                <a:solidFill>
                  <a:srgbClr val="FFFF00"/>
                </a:solidFill>
              </a:rPr>
              <a:t>P</a:t>
            </a:r>
            <a:r>
              <a:rPr lang="en-US" sz="4400" b="1" err="1">
                <a:solidFill>
                  <a:srgbClr val="FFFF00"/>
                </a:solidFill>
              </a:rPr>
              <a:t>rocess</a:t>
            </a:r>
            <a:r>
              <a:rPr lang="en-US" sz="4400" b="1">
                <a:solidFill>
                  <a:srgbClr val="FFFF00"/>
                </a:solidFill>
              </a:rPr>
              <a:t> of </a:t>
            </a:r>
            <a:r>
              <a:rPr lang="tr-TR" sz="4400" b="1" err="1">
                <a:solidFill>
                  <a:srgbClr val="FFFF00"/>
                </a:solidFill>
              </a:rPr>
              <a:t>the</a:t>
            </a:r>
            <a:r>
              <a:rPr lang="tr-TR" sz="4400" b="1">
                <a:solidFill>
                  <a:srgbClr val="FFFF00"/>
                </a:solidFill>
              </a:rPr>
              <a:t> Model</a:t>
            </a:r>
            <a:endParaRPr lang="en-US" sz="4400" b="1">
              <a:solidFill>
                <a:srgbClr val="FFFF00"/>
              </a:solidFill>
            </a:endParaRPr>
          </a:p>
        </p:txBody>
      </p:sp>
    </p:spTree>
    <p:extLst>
      <p:ext uri="{BB962C8B-B14F-4D97-AF65-F5344CB8AC3E}">
        <p14:creationId xmlns:p14="http://schemas.microsoft.com/office/powerpoint/2010/main" val="25327159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şgen 4"/>
          <p:cNvSpPr/>
          <p:nvPr/>
        </p:nvSpPr>
        <p:spPr>
          <a:xfrm rot="5400000">
            <a:off x="658643" y="1214357"/>
            <a:ext cx="1623940" cy="2700000"/>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a:t>Priorities</a:t>
            </a:r>
            <a:endParaRPr lang="tr-TR" sz="3200" b="1">
              <a:solidFill>
                <a:schemeClr val="bg1"/>
              </a:solidFill>
            </a:endParaRPr>
          </a:p>
        </p:txBody>
      </p:sp>
      <p:sp>
        <p:nvSpPr>
          <p:cNvPr id="19" name="Beşgen 18"/>
          <p:cNvSpPr/>
          <p:nvPr/>
        </p:nvSpPr>
        <p:spPr>
          <a:xfrm rot="5400000">
            <a:off x="3738107" y="1214357"/>
            <a:ext cx="1623940" cy="27000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150000"/>
              </a:lnSpc>
            </a:pPr>
            <a:r>
              <a:rPr lang="en-US" sz="3200" b="1"/>
              <a:t>Pursuit</a:t>
            </a:r>
            <a:endParaRPr lang="tr-TR" sz="3200" b="1">
              <a:solidFill>
                <a:schemeClr val="bg1"/>
              </a:solidFill>
            </a:endParaRPr>
          </a:p>
        </p:txBody>
      </p:sp>
      <p:sp>
        <p:nvSpPr>
          <p:cNvPr id="20" name="Beşgen 19"/>
          <p:cNvSpPr/>
          <p:nvPr/>
        </p:nvSpPr>
        <p:spPr>
          <a:xfrm rot="5400000">
            <a:off x="6817569" y="1214357"/>
            <a:ext cx="1623940" cy="2700000"/>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3200" b="1">
                <a:solidFill>
                  <a:schemeClr val="bg1"/>
                </a:solidFill>
              </a:rPr>
              <a:t> </a:t>
            </a:r>
            <a:r>
              <a:rPr lang="en-US" sz="3200" b="1"/>
              <a:t>Insurance premium</a:t>
            </a:r>
            <a:endParaRPr lang="tr-TR" sz="3200" b="1">
              <a:solidFill>
                <a:schemeClr val="bg1"/>
              </a:solidFill>
            </a:endParaRPr>
          </a:p>
        </p:txBody>
      </p:sp>
      <p:sp>
        <p:nvSpPr>
          <p:cNvPr id="21" name="Beşgen 20"/>
          <p:cNvSpPr/>
          <p:nvPr/>
        </p:nvSpPr>
        <p:spPr>
          <a:xfrm rot="5400000">
            <a:off x="9897031" y="1214357"/>
            <a:ext cx="1623940" cy="27000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150000"/>
              </a:lnSpc>
            </a:pPr>
            <a:r>
              <a:rPr lang="en-US" sz="3200" b="1"/>
              <a:t>Payment</a:t>
            </a:r>
          </a:p>
        </p:txBody>
      </p:sp>
      <p:sp>
        <p:nvSpPr>
          <p:cNvPr id="14" name="Katlanmış Nesne 13"/>
          <p:cNvSpPr/>
          <p:nvPr/>
        </p:nvSpPr>
        <p:spPr>
          <a:xfrm>
            <a:off x="120613" y="3376326"/>
            <a:ext cx="2700000" cy="3151084"/>
          </a:xfrm>
          <a:prstGeom prst="foldedCorner">
            <a:avLst/>
          </a:prstGeom>
          <a:solidFill>
            <a:srgbClr val="FF8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Company request</a:t>
            </a:r>
          </a:p>
          <a:p>
            <a:r>
              <a:rPr lang="en-US" sz="2400" b="1">
                <a:solidFill>
                  <a:schemeClr val="tx1"/>
                </a:solidFill>
              </a:rPr>
              <a:t>Trust</a:t>
            </a:r>
          </a:p>
          <a:p>
            <a:r>
              <a:rPr lang="en-US" sz="2400" b="1">
                <a:solidFill>
                  <a:schemeClr val="tx1"/>
                </a:solidFill>
              </a:rPr>
              <a:t>Payment</a:t>
            </a:r>
          </a:p>
          <a:p>
            <a:r>
              <a:rPr lang="en-US" sz="2400" b="1">
                <a:solidFill>
                  <a:schemeClr val="tx1"/>
                </a:solidFill>
              </a:rPr>
              <a:t>Food</a:t>
            </a:r>
          </a:p>
          <a:p>
            <a:r>
              <a:rPr lang="en-US" sz="2400" b="1">
                <a:solidFill>
                  <a:schemeClr val="tx1"/>
                </a:solidFill>
              </a:rPr>
              <a:t>Transportation</a:t>
            </a:r>
          </a:p>
          <a:p>
            <a:r>
              <a:rPr lang="en-US" sz="2400" b="1">
                <a:solidFill>
                  <a:schemeClr val="tx1"/>
                </a:solidFill>
              </a:rPr>
              <a:t>Student</a:t>
            </a:r>
            <a:r>
              <a:rPr lang="tr-TR" sz="2400" b="1">
                <a:solidFill>
                  <a:schemeClr val="tx1"/>
                </a:solidFill>
              </a:rPr>
              <a:t> </a:t>
            </a:r>
            <a:r>
              <a:rPr lang="en-US" sz="2400" b="1">
                <a:solidFill>
                  <a:schemeClr val="tx1"/>
                </a:solidFill>
              </a:rPr>
              <a:t>preference </a:t>
            </a:r>
          </a:p>
        </p:txBody>
      </p:sp>
      <p:sp>
        <p:nvSpPr>
          <p:cNvPr id="29" name="Katlanmış Nesne 28"/>
          <p:cNvSpPr/>
          <p:nvPr/>
        </p:nvSpPr>
        <p:spPr>
          <a:xfrm>
            <a:off x="3200080" y="3376329"/>
            <a:ext cx="2699897" cy="3151083"/>
          </a:xfrm>
          <a:prstGeom prst="foldedCorner">
            <a:avLst/>
          </a:prstGeom>
          <a:solidFill>
            <a:srgbClr val="FFC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Authorized teaching stuff</a:t>
            </a:r>
            <a:endParaRPr lang="tr-TR" sz="2400" b="1">
              <a:solidFill>
                <a:schemeClr val="tx1"/>
              </a:solidFill>
            </a:endParaRPr>
          </a:p>
          <a:p>
            <a:pPr algn="ctr"/>
            <a:endParaRPr lang="en-US" sz="2400" b="1">
              <a:solidFill>
                <a:schemeClr val="tx1"/>
              </a:solidFill>
            </a:endParaRPr>
          </a:p>
          <a:p>
            <a:pPr algn="ctr"/>
            <a:r>
              <a:rPr lang="en-US" sz="2400" b="1">
                <a:solidFill>
                  <a:schemeClr val="tx1"/>
                </a:solidFill>
              </a:rPr>
              <a:t>Authorized person in workplace</a:t>
            </a:r>
          </a:p>
        </p:txBody>
      </p:sp>
      <p:sp>
        <p:nvSpPr>
          <p:cNvPr id="31" name="Katlanmış Nesne 30"/>
          <p:cNvSpPr/>
          <p:nvPr/>
        </p:nvSpPr>
        <p:spPr>
          <a:xfrm>
            <a:off x="6279438" y="3376327"/>
            <a:ext cx="2700103" cy="3151083"/>
          </a:xfrm>
          <a:prstGeom prst="foldedCorner">
            <a:avLst/>
          </a:prstGeom>
          <a:solidFill>
            <a:srgbClr val="AEC5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b="1">
              <a:solidFill>
                <a:schemeClr val="tx1"/>
              </a:solidFill>
            </a:endParaRPr>
          </a:p>
          <a:p>
            <a:pPr algn="ctr"/>
            <a:r>
              <a:rPr lang="en-US" sz="2400" b="1">
                <a:solidFill>
                  <a:schemeClr val="tx1"/>
                </a:solidFill>
              </a:rPr>
              <a:t>By </a:t>
            </a:r>
            <a:r>
              <a:rPr lang="tr-TR" sz="2400" b="1">
                <a:solidFill>
                  <a:schemeClr val="tx1"/>
                </a:solidFill>
              </a:rPr>
              <a:t>U</a:t>
            </a:r>
            <a:r>
              <a:rPr lang="en-US" sz="2400" b="1" err="1">
                <a:solidFill>
                  <a:schemeClr val="tx1"/>
                </a:solidFill>
              </a:rPr>
              <a:t>niversity</a:t>
            </a:r>
            <a:r>
              <a:rPr lang="en-US" sz="2400" b="1">
                <a:solidFill>
                  <a:schemeClr val="tx1"/>
                </a:solidFill>
              </a:rPr>
              <a:t> </a:t>
            </a:r>
            <a:endParaRPr lang="tr-TR" sz="2400" b="1">
              <a:solidFill>
                <a:schemeClr val="tx1"/>
              </a:solidFill>
            </a:endParaRPr>
          </a:p>
        </p:txBody>
      </p:sp>
      <p:sp>
        <p:nvSpPr>
          <p:cNvPr id="32" name="Katlanmış Nesne 31"/>
          <p:cNvSpPr/>
          <p:nvPr/>
        </p:nvSpPr>
        <p:spPr>
          <a:xfrm>
            <a:off x="9358901" y="3376327"/>
            <a:ext cx="2700103" cy="3151083"/>
          </a:xfrm>
          <a:prstGeom prst="foldedCorner">
            <a:avLst/>
          </a:prstGeom>
          <a:solidFill>
            <a:srgbClr val="79F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b="1" dirty="0">
              <a:solidFill>
                <a:schemeClr val="tx1"/>
              </a:solidFill>
            </a:endParaRPr>
          </a:p>
          <a:p>
            <a:pPr algn="ctr"/>
            <a:endParaRPr lang="tr-TR" sz="2400" b="1" dirty="0">
              <a:solidFill>
                <a:schemeClr val="tx1"/>
              </a:solidFill>
            </a:endParaRPr>
          </a:p>
          <a:p>
            <a:pPr algn="ctr"/>
            <a:r>
              <a:rPr lang="en-US" sz="2400" b="1" dirty="0">
                <a:solidFill>
                  <a:schemeClr val="tx1"/>
                </a:solidFill>
              </a:rPr>
              <a:t>By the </a:t>
            </a:r>
            <a:r>
              <a:rPr lang="en-US" sz="2400" b="1" dirty="0" smtClean="0">
                <a:solidFill>
                  <a:schemeClr val="tx1"/>
                </a:solidFill>
              </a:rPr>
              <a:t>company</a:t>
            </a:r>
            <a:endParaRPr lang="tr-TR" sz="2400" b="1" dirty="0" smtClean="0">
              <a:solidFill>
                <a:schemeClr val="tx1"/>
              </a:solidFill>
            </a:endParaRPr>
          </a:p>
        </p:txBody>
      </p:sp>
      <p:sp>
        <p:nvSpPr>
          <p:cNvPr id="11" name="Aynı Yan Köşesi Kesik Dikdörtgen 10"/>
          <p:cNvSpPr/>
          <p:nvPr/>
        </p:nvSpPr>
        <p:spPr>
          <a:xfrm>
            <a:off x="1668781" y="266702"/>
            <a:ext cx="8944971" cy="888223"/>
          </a:xfrm>
          <a:prstGeom prst="snip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FF00"/>
                </a:solidFill>
              </a:rPr>
              <a:t>The </a:t>
            </a:r>
            <a:r>
              <a:rPr lang="tr-TR" sz="4400" b="1">
                <a:solidFill>
                  <a:srgbClr val="FFFF00"/>
                </a:solidFill>
              </a:rPr>
              <a:t>P</a:t>
            </a:r>
            <a:r>
              <a:rPr lang="en-US" sz="4400" b="1" err="1">
                <a:solidFill>
                  <a:srgbClr val="FFFF00"/>
                </a:solidFill>
              </a:rPr>
              <a:t>rocess</a:t>
            </a:r>
            <a:r>
              <a:rPr lang="en-US" sz="4400" b="1">
                <a:solidFill>
                  <a:srgbClr val="FFFF00"/>
                </a:solidFill>
              </a:rPr>
              <a:t> of </a:t>
            </a:r>
            <a:r>
              <a:rPr lang="tr-TR" sz="4400" b="1" err="1">
                <a:solidFill>
                  <a:srgbClr val="FFFF00"/>
                </a:solidFill>
              </a:rPr>
              <a:t>the</a:t>
            </a:r>
            <a:r>
              <a:rPr lang="tr-TR" sz="4400" b="1">
                <a:solidFill>
                  <a:srgbClr val="FFFF00"/>
                </a:solidFill>
              </a:rPr>
              <a:t> Model</a:t>
            </a:r>
            <a:endParaRPr lang="en-US" sz="4400" b="1">
              <a:solidFill>
                <a:srgbClr val="FFFF00"/>
              </a:solidFill>
            </a:endParaRPr>
          </a:p>
        </p:txBody>
      </p:sp>
    </p:spTree>
    <p:extLst>
      <p:ext uri="{BB962C8B-B14F-4D97-AF65-F5344CB8AC3E}">
        <p14:creationId xmlns:p14="http://schemas.microsoft.com/office/powerpoint/2010/main" val="35959300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3" y="0"/>
            <a:ext cx="8077199" cy="6858000"/>
          </a:xfrm>
          <a:prstGeom prst="rect">
            <a:avLst/>
          </a:prstGeom>
        </p:spPr>
      </p:pic>
      <p:sp>
        <p:nvSpPr>
          <p:cNvPr id="4" name="TextBox 3"/>
          <p:cNvSpPr txBox="1"/>
          <p:nvPr/>
        </p:nvSpPr>
        <p:spPr>
          <a:xfrm>
            <a:off x="1" y="1189399"/>
            <a:ext cx="4305299" cy="2831544"/>
          </a:xfrm>
          <a:prstGeom prst="rect">
            <a:avLst/>
          </a:prstGeom>
          <a:noFill/>
        </p:spPr>
        <p:txBody>
          <a:bodyPr wrap="square" rtlCol="0">
            <a:spAutoFit/>
          </a:bodyPr>
          <a:lstStyle/>
          <a:p>
            <a:pPr algn="ctr"/>
            <a:r>
              <a:rPr lang="en-US" sz="4000" b="1">
                <a:solidFill>
                  <a:srgbClr val="C00000"/>
                </a:solidFill>
              </a:rPr>
              <a:t>Professional </a:t>
            </a:r>
            <a:r>
              <a:rPr lang="tr-TR" sz="4000" b="1">
                <a:solidFill>
                  <a:srgbClr val="C00000"/>
                </a:solidFill>
              </a:rPr>
              <a:t>P</a:t>
            </a:r>
            <a:r>
              <a:rPr lang="en-US" sz="4000" b="1" err="1">
                <a:solidFill>
                  <a:srgbClr val="C00000"/>
                </a:solidFill>
              </a:rPr>
              <a:t>ractices</a:t>
            </a:r>
            <a:r>
              <a:rPr lang="tr-TR" sz="4000" b="1">
                <a:solidFill>
                  <a:srgbClr val="C00000"/>
                </a:solidFill>
              </a:rPr>
              <a:t> </a:t>
            </a:r>
            <a:r>
              <a:rPr lang="en-US" sz="4000" b="1">
                <a:solidFill>
                  <a:srgbClr val="C00000"/>
                </a:solidFill>
              </a:rPr>
              <a:t> </a:t>
            </a:r>
            <a:r>
              <a:rPr lang="tr-TR" sz="4000" b="1">
                <a:solidFill>
                  <a:srgbClr val="C00000"/>
                </a:solidFill>
              </a:rPr>
              <a:t>M</a:t>
            </a:r>
            <a:r>
              <a:rPr lang="en-US" sz="4000" b="1" err="1">
                <a:solidFill>
                  <a:srgbClr val="C00000"/>
                </a:solidFill>
              </a:rPr>
              <a:t>anagement</a:t>
            </a:r>
            <a:r>
              <a:rPr lang="tr-TR" sz="4000" b="1">
                <a:solidFill>
                  <a:srgbClr val="C00000"/>
                </a:solidFill>
              </a:rPr>
              <a:t> </a:t>
            </a:r>
            <a:r>
              <a:rPr lang="en-US" sz="4000" b="1">
                <a:solidFill>
                  <a:srgbClr val="C00000"/>
                </a:solidFill>
              </a:rPr>
              <a:t> </a:t>
            </a:r>
            <a:r>
              <a:rPr lang="tr-TR" sz="4000" b="1">
                <a:solidFill>
                  <a:srgbClr val="C00000"/>
                </a:solidFill>
              </a:rPr>
              <a:t>S</a:t>
            </a:r>
            <a:r>
              <a:rPr lang="en-US" sz="4000" b="1" err="1">
                <a:solidFill>
                  <a:srgbClr val="C00000"/>
                </a:solidFill>
              </a:rPr>
              <a:t>ystem</a:t>
            </a:r>
            <a:endParaRPr lang="en-US" sz="4000" b="1">
              <a:solidFill>
                <a:srgbClr val="C00000"/>
              </a:solidFill>
            </a:endParaRPr>
          </a:p>
          <a:p>
            <a:pPr algn="ctr"/>
            <a:endParaRPr lang="tr-TR">
              <a:solidFill>
                <a:srgbClr val="C00000"/>
              </a:solidFill>
            </a:endParaRPr>
          </a:p>
        </p:txBody>
      </p:sp>
      <p:sp>
        <p:nvSpPr>
          <p:cNvPr id="5" name="TextBox 4"/>
          <p:cNvSpPr txBox="1"/>
          <p:nvPr/>
        </p:nvSpPr>
        <p:spPr>
          <a:xfrm>
            <a:off x="0" y="5172197"/>
            <a:ext cx="4114800" cy="523220"/>
          </a:xfrm>
          <a:prstGeom prst="rect">
            <a:avLst/>
          </a:prstGeom>
          <a:noFill/>
        </p:spPr>
        <p:txBody>
          <a:bodyPr wrap="square" rtlCol="0">
            <a:spAutoFit/>
          </a:bodyPr>
          <a:lstStyle/>
          <a:p>
            <a:pPr algn="ctr"/>
            <a:r>
              <a:rPr lang="tr-TR" sz="2800" b="1">
                <a:solidFill>
                  <a:srgbClr val="C00000"/>
                </a:solidFill>
              </a:rPr>
              <a:t>www.muys.sakarya.edu.tr</a:t>
            </a:r>
          </a:p>
        </p:txBody>
      </p:sp>
    </p:spTree>
    <p:extLst>
      <p:ext uri="{BB962C8B-B14F-4D97-AF65-F5344CB8AC3E}">
        <p14:creationId xmlns:p14="http://schemas.microsoft.com/office/powerpoint/2010/main" val="37345832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65338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214239"/>
            <a:ext cx="12192000" cy="769441"/>
          </a:xfrm>
          <a:prstGeom prst="rect">
            <a:avLst/>
          </a:prstGeom>
          <a:noFill/>
        </p:spPr>
        <p:txBody>
          <a:bodyPr wrap="square" rtlCol="0">
            <a:spAutoFit/>
          </a:bodyPr>
          <a:lstStyle/>
          <a:p>
            <a:pPr algn="ctr"/>
            <a:r>
              <a:rPr lang="en-US" sz="4400" b="1" smtClean="0">
                <a:solidFill>
                  <a:srgbClr val="C00000"/>
                </a:solidFill>
              </a:rPr>
              <a:t>The Numerical Data of Workplace Practice</a:t>
            </a:r>
          </a:p>
        </p:txBody>
      </p:sp>
      <p:graphicFrame>
        <p:nvGraphicFramePr>
          <p:cNvPr id="3" name="Table 2"/>
          <p:cNvGraphicFramePr>
            <a:graphicFrameLocks noGrp="1"/>
          </p:cNvGraphicFramePr>
          <p:nvPr>
            <p:extLst/>
          </p:nvPr>
        </p:nvGraphicFramePr>
        <p:xfrm>
          <a:off x="547686" y="5331395"/>
          <a:ext cx="11096626" cy="1270705"/>
        </p:xfrm>
        <a:graphic>
          <a:graphicData uri="http://schemas.openxmlformats.org/drawingml/2006/table">
            <a:tbl>
              <a:tblPr firstRow="1" bandRow="1">
                <a:tableStyleId>{5C22544A-7EE6-4342-B048-85BDC9FD1C3A}</a:tableStyleId>
              </a:tblPr>
              <a:tblGrid>
                <a:gridCol w="2528208">
                  <a:extLst>
                    <a:ext uri="{9D8B030D-6E8A-4147-A177-3AD203B41FA5}">
                      <a16:colId xmlns:a16="http://schemas.microsoft.com/office/drawing/2014/main" val="20000"/>
                    </a:ext>
                  </a:extLst>
                </a:gridCol>
                <a:gridCol w="4270427">
                  <a:extLst>
                    <a:ext uri="{9D8B030D-6E8A-4147-A177-3AD203B41FA5}">
                      <a16:colId xmlns:a16="http://schemas.microsoft.com/office/drawing/2014/main" val="20001"/>
                    </a:ext>
                  </a:extLst>
                </a:gridCol>
                <a:gridCol w="4297991">
                  <a:extLst>
                    <a:ext uri="{9D8B030D-6E8A-4147-A177-3AD203B41FA5}">
                      <a16:colId xmlns:a16="http://schemas.microsoft.com/office/drawing/2014/main" val="20002"/>
                    </a:ext>
                  </a:extLst>
                </a:gridCol>
              </a:tblGrid>
              <a:tr h="691585">
                <a:tc rowSpan="2">
                  <a:txBody>
                    <a:bodyPr/>
                    <a:lstStyle/>
                    <a:p>
                      <a:pPr algn="r"/>
                      <a:r>
                        <a:rPr lang="tr-TR" sz="3200" b="1" i="1" smtClean="0">
                          <a:solidFill>
                            <a:schemeClr val="bg2"/>
                          </a:solidFill>
                        </a:rPr>
                        <a:t>TOTAL</a:t>
                      </a:r>
                      <a:endParaRPr lang="tr-TR" sz="3200" b="1" i="1">
                        <a:solidFill>
                          <a:schemeClr val="bg2"/>
                        </a:solidFill>
                      </a:endParaRPr>
                    </a:p>
                  </a:txBody>
                  <a:tcPr anchor="b"/>
                </a:tc>
                <a:tc>
                  <a:txBody>
                    <a:bodyPr/>
                    <a:lstStyle/>
                    <a:p>
                      <a:pPr algn="ctr"/>
                      <a:r>
                        <a:rPr lang="tr-TR" sz="2400" smtClean="0"/>
                        <a:t>3+1 </a:t>
                      </a:r>
                      <a:r>
                        <a:rPr lang="tr-TR" sz="2400" baseline="0" smtClean="0"/>
                        <a:t> request number</a:t>
                      </a:r>
                      <a:endParaRPr lang="tr-TR" sz="2400"/>
                    </a:p>
                  </a:txBody>
                  <a:tcPr anchor="ctr"/>
                </a:tc>
                <a:tc>
                  <a:txBody>
                    <a:bodyPr/>
                    <a:lstStyle/>
                    <a:p>
                      <a:pPr algn="ctr"/>
                      <a:r>
                        <a:rPr lang="tr-TR" sz="2400" smtClean="0"/>
                        <a:t>3+1</a:t>
                      </a:r>
                      <a:r>
                        <a:rPr lang="tr-TR" sz="2400" baseline="0" smtClean="0"/>
                        <a:t>  settled student number</a:t>
                      </a:r>
                      <a:endParaRPr lang="tr-TR" sz="2400"/>
                    </a:p>
                  </a:txBody>
                  <a:tcPr anchor="ctr"/>
                </a:tc>
                <a:extLst>
                  <a:ext uri="{0D108BD9-81ED-4DB2-BD59-A6C34878D82A}">
                    <a16:rowId xmlns:a16="http://schemas.microsoft.com/office/drawing/2014/main" val="10000"/>
                  </a:ext>
                </a:extLst>
              </a:tr>
              <a:tr h="493990">
                <a:tc vMerge="1">
                  <a:txBody>
                    <a:bodyPr/>
                    <a:lstStyle/>
                    <a:p>
                      <a:pPr algn="r"/>
                      <a:endParaRPr lang="tr-TR" sz="3200" b="1" i="1" dirty="0">
                        <a:solidFill>
                          <a:schemeClr val="bg2"/>
                        </a:solidFill>
                      </a:endParaRPr>
                    </a:p>
                  </a:txBody>
                  <a:tcPr>
                    <a:solidFill>
                      <a:srgbClr val="0070C0"/>
                    </a:solidFill>
                  </a:tcPr>
                </a:tc>
                <a:tc>
                  <a:txBody>
                    <a:bodyPr/>
                    <a:lstStyle/>
                    <a:p>
                      <a:pPr algn="ctr"/>
                      <a:r>
                        <a:rPr lang="tr-TR" sz="3200" b="1" smtClean="0">
                          <a:solidFill>
                            <a:schemeClr val="bg2"/>
                          </a:solidFill>
                        </a:rPr>
                        <a:t>32.819</a:t>
                      </a:r>
                      <a:endParaRPr lang="tr-TR" sz="3200" b="1">
                        <a:solidFill>
                          <a:schemeClr val="bg2"/>
                        </a:solidFill>
                      </a:endParaRPr>
                    </a:p>
                  </a:txBody>
                  <a:tcPr>
                    <a:solidFill>
                      <a:srgbClr val="0070C0"/>
                    </a:solidFill>
                  </a:tcPr>
                </a:tc>
                <a:tc>
                  <a:txBody>
                    <a:bodyPr/>
                    <a:lstStyle/>
                    <a:p>
                      <a:pPr algn="ctr"/>
                      <a:r>
                        <a:rPr lang="tr-TR" sz="3200" b="1" smtClean="0">
                          <a:solidFill>
                            <a:schemeClr val="bg2"/>
                          </a:solidFill>
                        </a:rPr>
                        <a:t>22.027</a:t>
                      </a:r>
                      <a:endParaRPr lang="tr-TR" sz="3200" b="1">
                        <a:solidFill>
                          <a:schemeClr val="bg2"/>
                        </a:solidFill>
                      </a:endParaRPr>
                    </a:p>
                  </a:txBody>
                  <a:tcPr>
                    <a:solidFill>
                      <a:srgbClr val="0070C0"/>
                    </a:solidFill>
                  </a:tcPr>
                </a:tc>
                <a:extLst>
                  <a:ext uri="{0D108BD9-81ED-4DB2-BD59-A6C34878D82A}">
                    <a16:rowId xmlns:a16="http://schemas.microsoft.com/office/drawing/2014/main" val="10001"/>
                  </a:ext>
                </a:extLst>
              </a:tr>
            </a:tbl>
          </a:graphicData>
        </a:graphic>
      </p:graphicFrame>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95512" y="983680"/>
            <a:ext cx="7800975" cy="3971925"/>
          </a:xfrm>
          <a:prstGeom prst="rect">
            <a:avLst/>
          </a:prstGeom>
        </p:spPr>
      </p:pic>
      <p:sp>
        <p:nvSpPr>
          <p:cNvPr id="4" name="Dikdörtgen 3"/>
          <p:cNvSpPr/>
          <p:nvPr/>
        </p:nvSpPr>
        <p:spPr>
          <a:xfrm>
            <a:off x="10292576" y="2085277"/>
            <a:ext cx="1351736" cy="4683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Requested</a:t>
            </a:r>
            <a:endParaRPr lang="tr-TR" dirty="0"/>
          </a:p>
        </p:txBody>
      </p:sp>
      <p:sp>
        <p:nvSpPr>
          <p:cNvPr id="6" name="Dikdörtgen 5"/>
          <p:cNvSpPr/>
          <p:nvPr/>
        </p:nvSpPr>
        <p:spPr>
          <a:xfrm>
            <a:off x="10292576" y="2991943"/>
            <a:ext cx="1351736" cy="468351"/>
          </a:xfrm>
          <a:prstGeom prst="rect">
            <a:avLst/>
          </a:prstGeom>
          <a:solidFill>
            <a:srgbClr val="98B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Settled</a:t>
            </a:r>
            <a:endParaRPr lang="tr-TR" dirty="0"/>
          </a:p>
        </p:txBody>
      </p:sp>
    </p:spTree>
    <p:extLst>
      <p:ext uri="{BB962C8B-B14F-4D97-AF65-F5344CB8AC3E}">
        <p14:creationId xmlns:p14="http://schemas.microsoft.com/office/powerpoint/2010/main" val="1782155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0" y="362910"/>
            <a:ext cx="12192000" cy="769441"/>
          </a:xfrm>
          <a:prstGeom prst="rect">
            <a:avLst/>
          </a:prstGeom>
          <a:noFill/>
        </p:spPr>
        <p:txBody>
          <a:bodyPr wrap="square" rtlCol="0" anchor="ctr">
            <a:spAutoFit/>
          </a:bodyPr>
          <a:lstStyle/>
          <a:p>
            <a:pPr algn="ctr"/>
            <a:r>
              <a:rPr lang="en-US" sz="4400" b="1" dirty="0" smtClean="0">
                <a:solidFill>
                  <a:srgbClr val="FFFF00"/>
                </a:solidFill>
              </a:rPr>
              <a:t>Vocational School</a:t>
            </a:r>
            <a:r>
              <a:rPr lang="tr-TR" sz="4400" b="1" dirty="0" smtClean="0">
                <a:solidFill>
                  <a:srgbClr val="FFFF00"/>
                </a:solidFill>
              </a:rPr>
              <a:t>s in </a:t>
            </a:r>
            <a:r>
              <a:rPr lang="tr-TR" sz="4400" b="1" dirty="0" err="1" smtClean="0">
                <a:solidFill>
                  <a:srgbClr val="FFFF00"/>
                </a:solidFill>
              </a:rPr>
              <a:t>Turkey</a:t>
            </a:r>
            <a:endParaRPr lang="en-US" sz="4400" b="1" dirty="0">
              <a:solidFill>
                <a:srgbClr val="FFFF00"/>
              </a:solidFill>
            </a:endParaRPr>
          </a:p>
        </p:txBody>
      </p:sp>
      <p:sp>
        <p:nvSpPr>
          <p:cNvPr id="2" name="Dikdörtgen 1"/>
          <p:cNvSpPr/>
          <p:nvPr/>
        </p:nvSpPr>
        <p:spPr>
          <a:xfrm>
            <a:off x="-36430" y="1495255"/>
            <a:ext cx="4741780" cy="5362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extBox 4"/>
          <p:cNvSpPr txBox="1"/>
          <p:nvPr/>
        </p:nvSpPr>
        <p:spPr>
          <a:xfrm>
            <a:off x="412596" y="2353907"/>
            <a:ext cx="11139212" cy="3508653"/>
          </a:xfrm>
          <a:prstGeom prst="rect">
            <a:avLst/>
          </a:prstGeom>
          <a:noFill/>
        </p:spPr>
        <p:txBody>
          <a:bodyPr wrap="square" rtlCol="0">
            <a:spAutoFit/>
          </a:bodyPr>
          <a:lstStyle/>
          <a:p>
            <a:pPr algn="just">
              <a:lnSpc>
                <a:spcPct val="150000"/>
              </a:lnSpc>
            </a:pPr>
            <a:r>
              <a:rPr lang="en-GB" sz="3200" dirty="0"/>
              <a:t>Vocational school, which aims to educate qualified manpower for specific professions, is an institution of higher associate degree.</a:t>
            </a:r>
            <a:endParaRPr lang="tr-TR" sz="3200" dirty="0"/>
          </a:p>
          <a:p>
            <a:pPr algn="just">
              <a:lnSpc>
                <a:spcPct val="150000"/>
              </a:lnSpc>
            </a:pPr>
            <a:endParaRPr lang="tr-TR" sz="2000" dirty="0"/>
          </a:p>
          <a:p>
            <a:pPr algn="just">
              <a:lnSpc>
                <a:spcPct val="150000"/>
              </a:lnSpc>
            </a:pPr>
            <a:r>
              <a:rPr lang="en-GB" sz="3200" dirty="0"/>
              <a:t>The total educational period </a:t>
            </a:r>
            <a:r>
              <a:rPr lang="tr-TR" sz="3200" dirty="0"/>
              <a:t>is</a:t>
            </a:r>
            <a:r>
              <a:rPr lang="en-GB" sz="3200" dirty="0"/>
              <a:t> lasts two years. The process may be either four or six </a:t>
            </a:r>
            <a:r>
              <a:rPr lang="en-GB" sz="3200" dirty="0" smtClean="0"/>
              <a:t>semesters</a:t>
            </a:r>
            <a:r>
              <a:rPr lang="tr-TR" sz="3200" dirty="0" smtClean="0"/>
              <a:t>, total 120 ECTS.</a:t>
            </a:r>
            <a:endParaRPr lang="tr-TR" sz="3200" dirty="0"/>
          </a:p>
        </p:txBody>
      </p:sp>
    </p:spTree>
    <p:extLst>
      <p:ext uri="{BB962C8B-B14F-4D97-AF65-F5344CB8AC3E}">
        <p14:creationId xmlns:p14="http://schemas.microsoft.com/office/powerpoint/2010/main" val="21215554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ikdörtgen 3"/>
          <p:cNvSpPr/>
          <p:nvPr/>
        </p:nvSpPr>
        <p:spPr>
          <a:xfrm>
            <a:off x="200747" y="4476751"/>
            <a:ext cx="7620000" cy="2095500"/>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TextBox 2"/>
          <p:cNvSpPr txBox="1"/>
          <p:nvPr/>
        </p:nvSpPr>
        <p:spPr>
          <a:xfrm>
            <a:off x="200747" y="4476751"/>
            <a:ext cx="7620000" cy="2123658"/>
          </a:xfrm>
          <a:prstGeom prst="rect">
            <a:avLst/>
          </a:prstGeom>
          <a:noFill/>
        </p:spPr>
        <p:txBody>
          <a:bodyPr wrap="square" rtlCol="0">
            <a:spAutoFit/>
          </a:bodyPr>
          <a:lstStyle/>
          <a:p>
            <a:r>
              <a:rPr lang="en-US" sz="4400" b="1" dirty="0">
                <a:solidFill>
                  <a:srgbClr val="FFFF00"/>
                </a:solidFill>
              </a:rPr>
              <a:t>We are with our </a:t>
            </a:r>
            <a:r>
              <a:rPr lang="tr-TR" sz="4400" b="1" dirty="0" err="1">
                <a:solidFill>
                  <a:srgbClr val="FFFF00"/>
                </a:solidFill>
              </a:rPr>
              <a:t>partners</a:t>
            </a:r>
            <a:r>
              <a:rPr lang="tr-TR" sz="4400" b="1" dirty="0">
                <a:solidFill>
                  <a:srgbClr val="FFFF00"/>
                </a:solidFill>
              </a:rPr>
              <a:t> </a:t>
            </a:r>
            <a:r>
              <a:rPr lang="en-US" sz="4400" b="1" dirty="0">
                <a:solidFill>
                  <a:srgbClr val="FFFF00"/>
                </a:solidFill>
              </a:rPr>
              <a:t>to place the students in companies.</a:t>
            </a:r>
          </a:p>
        </p:txBody>
      </p:sp>
    </p:spTree>
    <p:extLst>
      <p:ext uri="{BB962C8B-B14F-4D97-AF65-F5344CB8AC3E}">
        <p14:creationId xmlns:p14="http://schemas.microsoft.com/office/powerpoint/2010/main" val="6447522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228600"/>
            <a:ext cx="12192000" cy="6219247"/>
          </a:xfrm>
          <a:prstGeom prst="rect">
            <a:avLst/>
          </a:prstGeom>
        </p:spPr>
      </p:pic>
      <p:sp>
        <p:nvSpPr>
          <p:cNvPr id="2" name="TextBox 1"/>
          <p:cNvSpPr txBox="1"/>
          <p:nvPr/>
        </p:nvSpPr>
        <p:spPr>
          <a:xfrm>
            <a:off x="0" y="1034475"/>
            <a:ext cx="4134677" cy="2000548"/>
          </a:xfrm>
          <a:prstGeom prst="rect">
            <a:avLst/>
          </a:prstGeom>
          <a:noFill/>
        </p:spPr>
        <p:txBody>
          <a:bodyPr wrap="square" rtlCol="0">
            <a:spAutoFit/>
          </a:bodyPr>
          <a:lstStyle/>
          <a:p>
            <a:r>
              <a:rPr lang="tr-TR" sz="4400" b="1">
                <a:solidFill>
                  <a:srgbClr val="C00000"/>
                </a:solidFill>
              </a:rPr>
              <a:t>S</a:t>
            </a:r>
            <a:r>
              <a:rPr lang="en-US" sz="4400" b="1" err="1">
                <a:solidFill>
                  <a:srgbClr val="C00000"/>
                </a:solidFill>
              </a:rPr>
              <a:t>tudent</a:t>
            </a:r>
            <a:r>
              <a:rPr lang="en-US" sz="4400" b="1">
                <a:solidFill>
                  <a:srgbClr val="C00000"/>
                </a:solidFill>
              </a:rPr>
              <a:t> </a:t>
            </a:r>
            <a:r>
              <a:rPr lang="tr-TR" sz="4400" b="1">
                <a:solidFill>
                  <a:srgbClr val="C00000"/>
                </a:solidFill>
              </a:rPr>
              <a:t>P</a:t>
            </a:r>
            <a:r>
              <a:rPr lang="en-US" sz="4400" b="1" err="1">
                <a:solidFill>
                  <a:srgbClr val="C00000"/>
                </a:solidFill>
              </a:rPr>
              <a:t>rofiles</a:t>
            </a:r>
            <a:endParaRPr lang="tr-TR" sz="4400" b="1">
              <a:solidFill>
                <a:srgbClr val="C00000"/>
              </a:solidFill>
            </a:endParaRPr>
          </a:p>
          <a:p>
            <a:r>
              <a:rPr lang="en-US" sz="4400" b="1">
                <a:solidFill>
                  <a:srgbClr val="C00000"/>
                </a:solidFill>
              </a:rPr>
              <a:t>in</a:t>
            </a:r>
            <a:r>
              <a:rPr lang="tr-TR" sz="4400" b="1">
                <a:solidFill>
                  <a:srgbClr val="C00000"/>
                </a:solidFill>
              </a:rPr>
              <a:t> P</a:t>
            </a:r>
            <a:r>
              <a:rPr lang="en-US" sz="4400" b="1" err="1">
                <a:solidFill>
                  <a:srgbClr val="C00000"/>
                </a:solidFill>
              </a:rPr>
              <a:t>ractices</a:t>
            </a:r>
            <a:endParaRPr lang="en-US" sz="4400" b="1">
              <a:solidFill>
                <a:srgbClr val="C00000"/>
              </a:solidFill>
            </a:endParaRPr>
          </a:p>
          <a:p>
            <a:endParaRPr lang="tr-TR" sz="3600"/>
          </a:p>
        </p:txBody>
      </p:sp>
    </p:spTree>
    <p:extLst>
      <p:ext uri="{BB962C8B-B14F-4D97-AF65-F5344CB8AC3E}">
        <p14:creationId xmlns:p14="http://schemas.microsoft.com/office/powerpoint/2010/main" val="29075961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1"/>
            <a:ext cx="12192000" cy="6858000"/>
          </a:xfrm>
          <a:prstGeom prst="rect">
            <a:avLst/>
          </a:prstGeom>
        </p:spPr>
      </p:pic>
      <p:sp>
        <p:nvSpPr>
          <p:cNvPr id="5" name="TextBox 4"/>
          <p:cNvSpPr txBox="1"/>
          <p:nvPr/>
        </p:nvSpPr>
        <p:spPr>
          <a:xfrm>
            <a:off x="0" y="285124"/>
            <a:ext cx="12192000" cy="769441"/>
          </a:xfrm>
          <a:prstGeom prst="rect">
            <a:avLst/>
          </a:prstGeom>
          <a:noFill/>
        </p:spPr>
        <p:txBody>
          <a:bodyPr wrap="square" rtlCol="0">
            <a:spAutoFit/>
          </a:bodyPr>
          <a:lstStyle/>
          <a:p>
            <a:pPr algn="ctr"/>
            <a:r>
              <a:rPr lang="en-US" sz="4400" b="1">
                <a:solidFill>
                  <a:srgbClr val="FFFF00"/>
                </a:solidFill>
              </a:rPr>
              <a:t>Satisfaction </a:t>
            </a:r>
            <a:r>
              <a:rPr lang="tr-TR" sz="4400" b="1">
                <a:solidFill>
                  <a:srgbClr val="FFFF00"/>
                </a:solidFill>
              </a:rPr>
              <a:t>S</a:t>
            </a:r>
            <a:r>
              <a:rPr lang="en-US" sz="4400" b="1" err="1">
                <a:solidFill>
                  <a:srgbClr val="FFFF00"/>
                </a:solidFill>
              </a:rPr>
              <a:t>urvey</a:t>
            </a:r>
            <a:r>
              <a:rPr lang="tr-TR" sz="4400" b="1">
                <a:solidFill>
                  <a:srgbClr val="FFFF00"/>
                </a:solidFill>
              </a:rPr>
              <a:t>s</a:t>
            </a:r>
            <a:endParaRPr lang="en-US" sz="4400" b="1">
              <a:solidFill>
                <a:srgbClr val="FFFF00"/>
              </a:solidFill>
            </a:endParaRPr>
          </a:p>
        </p:txBody>
      </p:sp>
      <p:sp>
        <p:nvSpPr>
          <p:cNvPr id="6" name="TextBox 5"/>
          <p:cNvSpPr txBox="1"/>
          <p:nvPr/>
        </p:nvSpPr>
        <p:spPr>
          <a:xfrm>
            <a:off x="380827" y="1419505"/>
            <a:ext cx="5255336" cy="3046988"/>
          </a:xfrm>
          <a:prstGeom prst="rect">
            <a:avLst/>
          </a:prstGeom>
          <a:noFill/>
        </p:spPr>
        <p:txBody>
          <a:bodyPr wrap="square" rtlCol="0">
            <a:spAutoFit/>
          </a:bodyPr>
          <a:lstStyle/>
          <a:p>
            <a:pPr algn="just"/>
            <a:r>
              <a:rPr lang="en-US" sz="3200">
                <a:solidFill>
                  <a:srgbClr val="FFFFFF"/>
                </a:solidFill>
              </a:rPr>
              <a:t>It is applied t</a:t>
            </a:r>
            <a:r>
              <a:rPr lang="tr-TR" sz="3200">
                <a:solidFill>
                  <a:srgbClr val="FFFFFF"/>
                </a:solidFill>
              </a:rPr>
              <a:t>h</a:t>
            </a:r>
            <a:r>
              <a:rPr lang="en-US" sz="3200">
                <a:solidFill>
                  <a:srgbClr val="FFFFFF"/>
                </a:solidFill>
              </a:rPr>
              <a:t>e</a:t>
            </a:r>
            <a:endParaRPr lang="tr-TR" sz="3200">
              <a:solidFill>
                <a:srgbClr val="FFFFFF"/>
              </a:solidFill>
            </a:endParaRPr>
          </a:p>
          <a:p>
            <a:pPr algn="just"/>
            <a:endParaRPr lang="tr-TR" sz="3200">
              <a:solidFill>
                <a:srgbClr val="FFFFFF"/>
              </a:solidFill>
            </a:endParaRPr>
          </a:p>
          <a:p>
            <a:pPr marL="457189" indent="-457189" algn="just">
              <a:buFont typeface="Arial" panose="020B0604020202020204" pitchFamily="34" charset="0"/>
              <a:buChar char="•"/>
            </a:pPr>
            <a:r>
              <a:rPr lang="en-US" sz="3200">
                <a:solidFill>
                  <a:srgbClr val="FFFFFF"/>
                </a:solidFill>
              </a:rPr>
              <a:t>Teaching stuff </a:t>
            </a:r>
            <a:endParaRPr lang="tr-TR" sz="3200">
              <a:solidFill>
                <a:srgbClr val="FFFFFF"/>
              </a:solidFill>
            </a:endParaRPr>
          </a:p>
          <a:p>
            <a:pPr marL="457189" indent="-457189" algn="just">
              <a:buFont typeface="Arial" panose="020B0604020202020204" pitchFamily="34" charset="0"/>
              <a:buChar char="•"/>
            </a:pPr>
            <a:r>
              <a:rPr lang="tr-TR" sz="3200">
                <a:solidFill>
                  <a:srgbClr val="FFFFFF"/>
                </a:solidFill>
              </a:rPr>
              <a:t>S</a:t>
            </a:r>
            <a:r>
              <a:rPr lang="en-US" sz="3200" err="1">
                <a:solidFill>
                  <a:srgbClr val="FFFFFF"/>
                </a:solidFill>
              </a:rPr>
              <a:t>tudents</a:t>
            </a:r>
            <a:r>
              <a:rPr lang="en-US" sz="3200">
                <a:solidFill>
                  <a:srgbClr val="FFFFFF"/>
                </a:solidFill>
              </a:rPr>
              <a:t> </a:t>
            </a:r>
            <a:endParaRPr lang="tr-TR" sz="3200">
              <a:solidFill>
                <a:srgbClr val="FFFFFF"/>
              </a:solidFill>
            </a:endParaRPr>
          </a:p>
          <a:p>
            <a:pPr marL="457189" indent="-457189" algn="just">
              <a:buFont typeface="Arial" panose="020B0604020202020204" pitchFamily="34" charset="0"/>
              <a:buChar char="•"/>
            </a:pPr>
            <a:r>
              <a:rPr lang="tr-TR" sz="3200">
                <a:solidFill>
                  <a:srgbClr val="FFFFFF"/>
                </a:solidFill>
              </a:rPr>
              <a:t>E</a:t>
            </a:r>
            <a:r>
              <a:rPr lang="en-US" sz="3200" err="1">
                <a:solidFill>
                  <a:srgbClr val="FFFFFF"/>
                </a:solidFill>
              </a:rPr>
              <a:t>mployer</a:t>
            </a:r>
            <a:r>
              <a:rPr lang="en-US" sz="3200">
                <a:solidFill>
                  <a:srgbClr val="FFFFFF"/>
                </a:solidFill>
              </a:rPr>
              <a:t> </a:t>
            </a:r>
            <a:endParaRPr lang="tr-TR" sz="3200">
              <a:solidFill>
                <a:srgbClr val="FFFFFF"/>
              </a:solidFill>
            </a:endParaRPr>
          </a:p>
          <a:p>
            <a:pPr algn="just"/>
            <a:r>
              <a:rPr lang="en-US" sz="3200">
                <a:solidFill>
                  <a:srgbClr val="FFFFFF"/>
                </a:solidFill>
              </a:rPr>
              <a:t>after the workplace practice.</a:t>
            </a:r>
          </a:p>
        </p:txBody>
      </p:sp>
      <p:sp>
        <p:nvSpPr>
          <p:cNvPr id="2" name="TextBox 1"/>
          <p:cNvSpPr txBox="1"/>
          <p:nvPr/>
        </p:nvSpPr>
        <p:spPr>
          <a:xfrm>
            <a:off x="380827" y="4963720"/>
            <a:ext cx="11487323" cy="1384995"/>
          </a:xfrm>
          <a:prstGeom prst="rect">
            <a:avLst/>
          </a:prstGeom>
          <a:noFill/>
        </p:spPr>
        <p:txBody>
          <a:bodyPr wrap="square" rtlCol="0">
            <a:spAutoFit/>
          </a:bodyPr>
          <a:lstStyle/>
          <a:p>
            <a:pPr algn="just"/>
            <a:r>
              <a:rPr lang="en-GB" sz="2800">
                <a:solidFill>
                  <a:schemeClr val="bg1"/>
                </a:solidFill>
              </a:rPr>
              <a:t>These surveys are aimed to determine the strengths and weaknesses, the points to be improved and some statistical information such as Sectoral distribution, Preferred areas, the locations of the firms etc.</a:t>
            </a:r>
            <a:endParaRPr lang="tr-TR" sz="2800">
              <a:solidFill>
                <a:schemeClr val="bg1"/>
              </a:solidFill>
            </a:endParaRPr>
          </a:p>
        </p:txBody>
      </p:sp>
    </p:spTree>
    <p:extLst>
      <p:ext uri="{BB962C8B-B14F-4D97-AF65-F5344CB8AC3E}">
        <p14:creationId xmlns:p14="http://schemas.microsoft.com/office/powerpoint/2010/main" val="16537359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0" y="0"/>
            <a:ext cx="12192000" cy="646331"/>
          </a:xfrm>
          <a:prstGeom prst="rect">
            <a:avLst/>
          </a:prstGeom>
          <a:noFill/>
        </p:spPr>
        <p:txBody>
          <a:bodyPr wrap="square" rtlCol="0">
            <a:spAutoFit/>
          </a:bodyPr>
          <a:lstStyle/>
          <a:p>
            <a:pPr algn="ctr"/>
            <a:r>
              <a:rPr lang="en-US" sz="3600" b="1" smtClean="0">
                <a:solidFill>
                  <a:srgbClr val="002060"/>
                </a:solidFill>
              </a:rPr>
              <a:t>Satisfaction Values</a:t>
            </a:r>
            <a:endParaRPr lang="en-US" sz="3600" b="1">
              <a:solidFill>
                <a:srgbClr val="002060"/>
              </a:solidFill>
            </a:endParaRPr>
          </a:p>
        </p:txBody>
      </p:sp>
      <p:pic>
        <p:nvPicPr>
          <p:cNvPr id="4" name="char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33388" y="646331"/>
            <a:ext cx="8725223" cy="4951217"/>
          </a:xfrm>
          <a:prstGeom prst="rect">
            <a:avLst/>
          </a:prstGeom>
        </p:spPr>
      </p:pic>
      <p:sp>
        <p:nvSpPr>
          <p:cNvPr id="5" name="Metin kutusu 4"/>
          <p:cNvSpPr txBox="1"/>
          <p:nvPr/>
        </p:nvSpPr>
        <p:spPr>
          <a:xfrm>
            <a:off x="0" y="5726377"/>
            <a:ext cx="12192000" cy="461665"/>
          </a:xfrm>
          <a:prstGeom prst="rect">
            <a:avLst/>
          </a:prstGeom>
          <a:noFill/>
        </p:spPr>
        <p:txBody>
          <a:bodyPr wrap="square" rtlCol="0">
            <a:spAutoFit/>
          </a:bodyPr>
          <a:lstStyle/>
          <a:p>
            <a:pPr algn="just"/>
            <a:r>
              <a:rPr lang="tr-TR" sz="2400" b="1" smtClean="0">
                <a:solidFill>
                  <a:srgbClr val="002060"/>
                </a:solidFill>
              </a:rPr>
              <a:t>                                      STUDENT                     EMPLOYER                  TEACHING STAFF</a:t>
            </a:r>
            <a:endParaRPr lang="en-US" sz="2400" b="1">
              <a:solidFill>
                <a:srgbClr val="002060"/>
              </a:solidFill>
            </a:endParaRPr>
          </a:p>
        </p:txBody>
      </p:sp>
      <p:sp>
        <p:nvSpPr>
          <p:cNvPr id="2" name="Dikdörtgen 1"/>
          <p:cNvSpPr/>
          <p:nvPr/>
        </p:nvSpPr>
        <p:spPr>
          <a:xfrm>
            <a:off x="1123950" y="6320079"/>
            <a:ext cx="1562100" cy="4236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mtClean="0"/>
              <a:t>2013 - 2014</a:t>
            </a:r>
            <a:endParaRPr lang="tr-TR"/>
          </a:p>
        </p:txBody>
      </p:sp>
      <p:sp>
        <p:nvSpPr>
          <p:cNvPr id="7" name="Dikdörtgen 6"/>
          <p:cNvSpPr/>
          <p:nvPr/>
        </p:nvSpPr>
        <p:spPr>
          <a:xfrm>
            <a:off x="4057809" y="6321392"/>
            <a:ext cx="1543050" cy="422308"/>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mtClean="0"/>
              <a:t>2014 - 2015</a:t>
            </a:r>
            <a:endParaRPr lang="tr-TR"/>
          </a:p>
        </p:txBody>
      </p:sp>
      <p:sp>
        <p:nvSpPr>
          <p:cNvPr id="11" name="Dikdörtgen 10"/>
          <p:cNvSpPr/>
          <p:nvPr/>
        </p:nvSpPr>
        <p:spPr>
          <a:xfrm>
            <a:off x="6886735" y="6321392"/>
            <a:ext cx="1543050" cy="42230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mtClean="0"/>
              <a:t>2015 - 2016</a:t>
            </a:r>
            <a:endParaRPr lang="tr-TR"/>
          </a:p>
        </p:txBody>
      </p:sp>
      <p:sp>
        <p:nvSpPr>
          <p:cNvPr id="13" name="Dikdörtgen 12"/>
          <p:cNvSpPr/>
          <p:nvPr/>
        </p:nvSpPr>
        <p:spPr>
          <a:xfrm>
            <a:off x="9715661" y="6321392"/>
            <a:ext cx="1543050" cy="4223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mtClean="0"/>
              <a:t>2016 - 2017</a:t>
            </a:r>
            <a:endParaRPr lang="tr-TR"/>
          </a:p>
        </p:txBody>
      </p:sp>
    </p:spTree>
    <p:extLst>
      <p:ext uri="{BB962C8B-B14F-4D97-AF65-F5344CB8AC3E}">
        <p14:creationId xmlns:p14="http://schemas.microsoft.com/office/powerpoint/2010/main" val="2730399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174986"/>
            <a:ext cx="12192000" cy="769441"/>
          </a:xfrm>
          <a:prstGeom prst="rect">
            <a:avLst/>
          </a:prstGeom>
          <a:noFill/>
        </p:spPr>
        <p:txBody>
          <a:bodyPr wrap="square" rtlCol="0">
            <a:spAutoFit/>
          </a:bodyPr>
          <a:lstStyle/>
          <a:p>
            <a:pPr algn="ctr"/>
            <a:r>
              <a:rPr lang="tr-TR" sz="4400" b="1" smtClean="0">
                <a:solidFill>
                  <a:srgbClr val="C00000"/>
                </a:solidFill>
              </a:rPr>
              <a:t>Main </a:t>
            </a:r>
            <a:r>
              <a:rPr lang="tr-TR" sz="4400" b="1" err="1" smtClean="0">
                <a:solidFill>
                  <a:srgbClr val="C00000"/>
                </a:solidFill>
              </a:rPr>
              <a:t>Partners</a:t>
            </a:r>
            <a:endParaRPr lang="en-US" sz="4400" b="1">
              <a:solidFill>
                <a:srgbClr val="C00000"/>
              </a:solidFill>
            </a:endParaRPr>
          </a:p>
        </p:txBody>
      </p:sp>
      <p:pic>
        <p:nvPicPr>
          <p:cNvPr id="5" name="Resim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050342"/>
            <a:ext cx="12192000" cy="345796"/>
          </a:xfrm>
          <a:prstGeom prst="rect">
            <a:avLst/>
          </a:prstGeom>
          <a:noFill/>
          <a:ln w="9525">
            <a:noFill/>
            <a:miter lim="800000"/>
            <a:headEnd/>
            <a:tailEnd/>
          </a:ln>
        </p:spPr>
      </p:pic>
      <p:pic>
        <p:nvPicPr>
          <p:cNvPr id="7" name="Resim 6"/>
          <p:cNvPicPr>
            <a:picLocks noChangeAspect="1"/>
          </p:cNvPicPr>
          <p:nvPr/>
        </p:nvPicPr>
        <p:blipFill rotWithShape="1">
          <a:blip r:embed="rId4"/>
          <a:srcRect l="8272" t="21355" r="7394" b="14062"/>
          <a:stretch/>
        </p:blipFill>
        <p:spPr>
          <a:xfrm>
            <a:off x="609598" y="1828800"/>
            <a:ext cx="10972801" cy="4724400"/>
          </a:xfrm>
          <a:prstGeom prst="rect">
            <a:avLst/>
          </a:prstGeom>
        </p:spPr>
      </p:pic>
    </p:spTree>
    <p:extLst>
      <p:ext uri="{BB962C8B-B14F-4D97-AF65-F5344CB8AC3E}">
        <p14:creationId xmlns:p14="http://schemas.microsoft.com/office/powerpoint/2010/main" val="30483785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0" y="3"/>
            <a:ext cx="12192000" cy="1200329"/>
          </a:xfrm>
          <a:prstGeom prst="rect">
            <a:avLst/>
          </a:prstGeom>
          <a:noFill/>
        </p:spPr>
        <p:txBody>
          <a:bodyPr wrap="square" rtlCol="0">
            <a:spAutoFit/>
          </a:bodyPr>
          <a:lstStyle/>
          <a:p>
            <a:pPr algn="ctr"/>
            <a:r>
              <a:rPr lang="en-GB" sz="3600" b="1" dirty="0" err="1">
                <a:solidFill>
                  <a:srgbClr val="C00000"/>
                </a:solidFill>
              </a:rPr>
              <a:t>Sakarya</a:t>
            </a:r>
            <a:r>
              <a:rPr lang="en-GB" sz="3600" b="1" dirty="0">
                <a:solidFill>
                  <a:srgbClr val="C00000"/>
                </a:solidFill>
              </a:rPr>
              <a:t> Synergy </a:t>
            </a:r>
            <a:r>
              <a:rPr lang="en-GB" sz="3600" b="1" dirty="0" smtClean="0">
                <a:solidFill>
                  <a:srgbClr val="C00000"/>
                </a:solidFill>
              </a:rPr>
              <a:t>Team</a:t>
            </a:r>
            <a:r>
              <a:rPr lang="tr-TR" sz="3600" b="1" dirty="0" smtClean="0">
                <a:solidFill>
                  <a:srgbClr val="C00000"/>
                </a:solidFill>
              </a:rPr>
              <a:t> </a:t>
            </a:r>
            <a:r>
              <a:rPr lang="tr-TR" sz="3600" b="1" dirty="0" err="1" smtClean="0">
                <a:solidFill>
                  <a:srgbClr val="C00000"/>
                </a:solidFill>
              </a:rPr>
              <a:t>and</a:t>
            </a:r>
            <a:r>
              <a:rPr lang="tr-TR" sz="3600" b="1" dirty="0" smtClean="0">
                <a:solidFill>
                  <a:srgbClr val="C00000"/>
                </a:solidFill>
              </a:rPr>
              <a:t> </a:t>
            </a:r>
            <a:r>
              <a:rPr lang="en-US" sz="3600" b="1" dirty="0">
                <a:solidFill>
                  <a:srgbClr val="C00000"/>
                </a:solidFill>
              </a:rPr>
              <a:t>Meeting with </a:t>
            </a:r>
            <a:r>
              <a:rPr lang="tr-TR" sz="3600" b="1" dirty="0">
                <a:solidFill>
                  <a:srgbClr val="C00000"/>
                </a:solidFill>
              </a:rPr>
              <a:t>S</a:t>
            </a:r>
            <a:r>
              <a:rPr lang="en-US" sz="3600" b="1" dirty="0" err="1">
                <a:solidFill>
                  <a:srgbClr val="C00000"/>
                </a:solidFill>
              </a:rPr>
              <a:t>ector</a:t>
            </a:r>
            <a:r>
              <a:rPr lang="tr-TR" sz="3600" b="1" dirty="0">
                <a:solidFill>
                  <a:srgbClr val="C00000"/>
                </a:solidFill>
              </a:rPr>
              <a:t>s</a:t>
            </a:r>
            <a:endParaRPr lang="en-US" sz="3600" b="1" dirty="0">
              <a:solidFill>
                <a:srgbClr val="C00000"/>
              </a:solidFill>
            </a:endParaRPr>
          </a:p>
          <a:p>
            <a:pPr algn="ctr"/>
            <a:r>
              <a:rPr lang="tr-TR" sz="3600" b="1" dirty="0" smtClean="0">
                <a:solidFill>
                  <a:srgbClr val="C00000"/>
                </a:solidFill>
              </a:rPr>
              <a:t> </a:t>
            </a:r>
            <a:endParaRPr lang="en-US" sz="3600" b="1" dirty="0">
              <a:solidFill>
                <a:srgbClr val="C00000"/>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7193" y="960785"/>
            <a:ext cx="11097613" cy="2618756"/>
          </a:xfrm>
          <a:prstGeom prst="rect">
            <a:avLst/>
          </a:prstGeom>
        </p:spPr>
      </p:pic>
      <p:sp>
        <p:nvSpPr>
          <p:cNvPr id="5" name="TextBox 4"/>
          <p:cNvSpPr txBox="1"/>
          <p:nvPr/>
        </p:nvSpPr>
        <p:spPr>
          <a:xfrm>
            <a:off x="599086" y="4027367"/>
            <a:ext cx="11097613" cy="2246769"/>
          </a:xfrm>
          <a:prstGeom prst="rect">
            <a:avLst/>
          </a:prstGeom>
          <a:noFill/>
        </p:spPr>
        <p:txBody>
          <a:bodyPr wrap="square" rtlCol="0">
            <a:spAutoFit/>
          </a:bodyPr>
          <a:lstStyle/>
          <a:p>
            <a:pPr algn="just"/>
            <a:r>
              <a:rPr lang="en-US" sz="2800" b="1" dirty="0"/>
              <a:t>The </a:t>
            </a:r>
            <a:r>
              <a:rPr lang="en-US" sz="2800" b="1" dirty="0" err="1"/>
              <a:t>Sakarya</a:t>
            </a:r>
            <a:r>
              <a:rPr lang="en-US" sz="2800" b="1" dirty="0"/>
              <a:t> synergy team</a:t>
            </a:r>
            <a:r>
              <a:rPr lang="tr-TR" sz="2800" b="1" dirty="0"/>
              <a:t> </a:t>
            </a:r>
            <a:r>
              <a:rPr lang="en-US" sz="2800" b="1" dirty="0"/>
              <a:t>consist</a:t>
            </a:r>
            <a:r>
              <a:rPr lang="tr-TR" sz="2800" b="1" dirty="0"/>
              <a:t> of</a:t>
            </a:r>
            <a:r>
              <a:rPr lang="en-US" sz="2800" b="1" dirty="0"/>
              <a:t> public institutions and </a:t>
            </a:r>
            <a:r>
              <a:rPr lang="en-US" sz="2800" b="1" dirty="0" smtClean="0"/>
              <a:t>NGOs</a:t>
            </a:r>
            <a:endParaRPr lang="tr-TR" sz="2800" b="1" dirty="0" smtClean="0"/>
          </a:p>
          <a:p>
            <a:pPr algn="just"/>
            <a:endParaRPr lang="tr-TR" sz="2800" b="1" dirty="0"/>
          </a:p>
          <a:p>
            <a:pPr algn="just"/>
            <a:r>
              <a:rPr lang="en-US" sz="2800" b="1" dirty="0"/>
              <a:t>Hundreds of businessmen and industrialists together with students and university members.</a:t>
            </a:r>
          </a:p>
          <a:p>
            <a:pPr algn="just"/>
            <a:endParaRPr lang="en-US" sz="2800" b="1" dirty="0"/>
          </a:p>
        </p:txBody>
      </p:sp>
    </p:spTree>
    <p:extLst>
      <p:ext uri="{BB962C8B-B14F-4D97-AF65-F5344CB8AC3E}">
        <p14:creationId xmlns:p14="http://schemas.microsoft.com/office/powerpoint/2010/main" val="17874661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2575" y="1539534"/>
            <a:ext cx="6546851" cy="5318469"/>
          </a:xfrm>
          <a:prstGeom prst="rect">
            <a:avLst/>
          </a:prstGeom>
        </p:spPr>
      </p:pic>
      <p:sp>
        <p:nvSpPr>
          <p:cNvPr id="4" name="Metin kutusu 3"/>
          <p:cNvSpPr txBox="1"/>
          <p:nvPr/>
        </p:nvSpPr>
        <p:spPr>
          <a:xfrm>
            <a:off x="0" y="131870"/>
            <a:ext cx="12192000" cy="584775"/>
          </a:xfrm>
          <a:prstGeom prst="rect">
            <a:avLst/>
          </a:prstGeom>
          <a:noFill/>
        </p:spPr>
        <p:txBody>
          <a:bodyPr wrap="square" rtlCol="0">
            <a:spAutoFit/>
          </a:bodyPr>
          <a:lstStyle/>
          <a:p>
            <a:pPr algn="ctr"/>
            <a:r>
              <a:rPr lang="tr-TR" sz="3200" b="1">
                <a:solidFill>
                  <a:srgbClr val="C00000"/>
                </a:solidFill>
              </a:rPr>
              <a:t>T</a:t>
            </a:r>
            <a:r>
              <a:rPr lang="en-US" sz="3200" b="1">
                <a:solidFill>
                  <a:srgbClr val="C00000"/>
                </a:solidFill>
              </a:rPr>
              <a:t>hanks to </a:t>
            </a:r>
            <a:r>
              <a:rPr lang="tr-TR" sz="3200" b="1">
                <a:solidFill>
                  <a:srgbClr val="C00000"/>
                </a:solidFill>
              </a:rPr>
              <a:t>t</a:t>
            </a:r>
            <a:r>
              <a:rPr lang="en-US" sz="3200" b="1">
                <a:solidFill>
                  <a:srgbClr val="C00000"/>
                </a:solidFill>
              </a:rPr>
              <a:t>he </a:t>
            </a:r>
            <a:r>
              <a:rPr lang="tr-TR" sz="3200" b="1">
                <a:solidFill>
                  <a:srgbClr val="C00000"/>
                </a:solidFill>
              </a:rPr>
              <a:t>3</a:t>
            </a:r>
            <a:r>
              <a:rPr lang="en-US" sz="3200" b="1">
                <a:solidFill>
                  <a:srgbClr val="C00000"/>
                </a:solidFill>
              </a:rPr>
              <a:t>+1 </a:t>
            </a:r>
            <a:r>
              <a:rPr lang="tr-TR" sz="3200" b="1" err="1">
                <a:solidFill>
                  <a:srgbClr val="C00000"/>
                </a:solidFill>
              </a:rPr>
              <a:t>Education</a:t>
            </a:r>
            <a:r>
              <a:rPr lang="tr-TR" sz="3200" b="1">
                <a:solidFill>
                  <a:srgbClr val="C00000"/>
                </a:solidFill>
              </a:rPr>
              <a:t> M</a:t>
            </a:r>
            <a:r>
              <a:rPr lang="en-US" sz="3200" b="1" err="1">
                <a:solidFill>
                  <a:srgbClr val="C00000"/>
                </a:solidFill>
              </a:rPr>
              <a:t>odel</a:t>
            </a:r>
            <a:r>
              <a:rPr lang="en-US" sz="3200" b="1">
                <a:solidFill>
                  <a:srgbClr val="C00000"/>
                </a:solidFill>
              </a:rPr>
              <a:t>, </a:t>
            </a:r>
            <a:endParaRPr lang="tr-TR" sz="3200" b="1">
              <a:solidFill>
                <a:srgbClr val="C00000"/>
              </a:solidFill>
            </a:endParaRPr>
          </a:p>
        </p:txBody>
      </p:sp>
    </p:spTree>
    <p:extLst>
      <p:ext uri="{BB962C8B-B14F-4D97-AF65-F5344CB8AC3E}">
        <p14:creationId xmlns:p14="http://schemas.microsoft.com/office/powerpoint/2010/main" val="3039602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6837" y="1759867"/>
            <a:ext cx="4202721" cy="3893500"/>
          </a:xfrm>
          <a:prstGeom prst="rect">
            <a:avLst/>
          </a:prstGeom>
        </p:spPr>
      </p:pic>
      <p:sp>
        <p:nvSpPr>
          <p:cNvPr id="8" name="Metin kutusu 7"/>
          <p:cNvSpPr txBox="1"/>
          <p:nvPr/>
        </p:nvSpPr>
        <p:spPr>
          <a:xfrm>
            <a:off x="0" y="323853"/>
            <a:ext cx="12192000" cy="769441"/>
          </a:xfrm>
          <a:prstGeom prst="rect">
            <a:avLst/>
          </a:prstGeom>
          <a:noFill/>
        </p:spPr>
        <p:txBody>
          <a:bodyPr wrap="square" rtlCol="0">
            <a:spAutoFit/>
          </a:bodyPr>
          <a:lstStyle/>
          <a:p>
            <a:pPr algn="ctr"/>
            <a:r>
              <a:rPr lang="en-US" sz="4400" b="1">
                <a:solidFill>
                  <a:srgbClr val="C00000"/>
                </a:solidFill>
              </a:rPr>
              <a:t>We have the same view.</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34225" y="1759867"/>
            <a:ext cx="4202721" cy="3893500"/>
          </a:xfrm>
          <a:prstGeom prst="rect">
            <a:avLst/>
          </a:prstGeom>
        </p:spPr>
      </p:pic>
    </p:spTree>
    <p:extLst>
      <p:ext uri="{BB962C8B-B14F-4D97-AF65-F5344CB8AC3E}">
        <p14:creationId xmlns:p14="http://schemas.microsoft.com/office/powerpoint/2010/main" val="23087243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
            <a:ext cx="12192000" cy="6858000"/>
          </a:xfrm>
          <a:prstGeom prst="rect">
            <a:avLst/>
          </a:prstGeom>
        </p:spPr>
      </p:pic>
      <p:sp>
        <p:nvSpPr>
          <p:cNvPr id="28" name="Metin kutusu 27"/>
          <p:cNvSpPr txBox="1"/>
          <p:nvPr/>
        </p:nvSpPr>
        <p:spPr>
          <a:xfrm>
            <a:off x="6183089" y="1657274"/>
            <a:ext cx="2665535" cy="954107"/>
          </a:xfrm>
          <a:prstGeom prst="rect">
            <a:avLst/>
          </a:prstGeom>
          <a:noFill/>
        </p:spPr>
        <p:txBody>
          <a:bodyPr wrap="square" rtlCol="0">
            <a:spAutoFit/>
          </a:bodyPr>
          <a:lstStyle/>
          <a:p>
            <a:pPr algn="ctr"/>
            <a:r>
              <a:rPr lang="en-US" sz="2800" b="1" dirty="0">
                <a:solidFill>
                  <a:srgbClr val="FF0000"/>
                </a:solidFill>
              </a:rPr>
              <a:t>Achievement </a:t>
            </a:r>
            <a:r>
              <a:rPr lang="tr-TR" sz="2800" b="1" dirty="0">
                <a:solidFill>
                  <a:srgbClr val="FF0000"/>
                </a:solidFill>
              </a:rPr>
              <a:t>S</a:t>
            </a:r>
            <a:r>
              <a:rPr lang="en-US" sz="2800" b="1" dirty="0" err="1">
                <a:solidFill>
                  <a:srgbClr val="FF0000"/>
                </a:solidFill>
              </a:rPr>
              <a:t>ummaries</a:t>
            </a:r>
            <a:endParaRPr lang="en-US" sz="2800" b="1" dirty="0">
              <a:solidFill>
                <a:srgbClr val="FF0000"/>
              </a:solidFill>
            </a:endParaRPr>
          </a:p>
        </p:txBody>
      </p:sp>
      <p:pic>
        <p:nvPicPr>
          <p:cNvPr id="29" name="Resim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10403" y="1141812"/>
            <a:ext cx="932571" cy="504883"/>
          </a:xfrm>
          <a:prstGeom prst="rect">
            <a:avLst/>
          </a:prstGeom>
        </p:spPr>
      </p:pic>
      <p:sp>
        <p:nvSpPr>
          <p:cNvPr id="15" name="Dikdörtgen 14"/>
          <p:cNvSpPr/>
          <p:nvPr/>
        </p:nvSpPr>
        <p:spPr>
          <a:xfrm>
            <a:off x="5013960" y="6176293"/>
            <a:ext cx="3276600" cy="369332"/>
          </a:xfrm>
          <a:prstGeom prst="rect">
            <a:avLst/>
          </a:prstGeom>
        </p:spPr>
        <p:txBody>
          <a:bodyPr wrap="square">
            <a:spAutoFit/>
          </a:bodyPr>
          <a:lstStyle/>
          <a:p>
            <a:r>
              <a:rPr lang="tr-TR"/>
              <a:t>.........................</a:t>
            </a:r>
          </a:p>
        </p:txBody>
      </p:sp>
      <p:sp>
        <p:nvSpPr>
          <p:cNvPr id="16" name="Dikdörtgen 15"/>
          <p:cNvSpPr/>
          <p:nvPr/>
        </p:nvSpPr>
        <p:spPr>
          <a:xfrm>
            <a:off x="7476685" y="6057273"/>
            <a:ext cx="3276600" cy="369332"/>
          </a:xfrm>
          <a:prstGeom prst="rect">
            <a:avLst/>
          </a:prstGeom>
        </p:spPr>
        <p:txBody>
          <a:bodyPr wrap="square">
            <a:spAutoFit/>
          </a:bodyPr>
          <a:lstStyle/>
          <a:p>
            <a:r>
              <a:rPr lang="tr-TR"/>
              <a:t>.........................</a:t>
            </a:r>
          </a:p>
        </p:txBody>
      </p:sp>
      <p:grpSp>
        <p:nvGrpSpPr>
          <p:cNvPr id="24" name="Grup 23"/>
          <p:cNvGrpSpPr/>
          <p:nvPr/>
        </p:nvGrpSpPr>
        <p:grpSpPr>
          <a:xfrm>
            <a:off x="3076803" y="212001"/>
            <a:ext cx="4256917" cy="971153"/>
            <a:chOff x="3048000" y="238054"/>
            <a:chExt cx="4256917" cy="971152"/>
          </a:xfrm>
        </p:grpSpPr>
        <p:sp>
          <p:nvSpPr>
            <p:cNvPr id="25" name="Dikdörtgen 24"/>
            <p:cNvSpPr/>
            <p:nvPr/>
          </p:nvSpPr>
          <p:spPr>
            <a:xfrm>
              <a:off x="3048000" y="562875"/>
              <a:ext cx="4256917" cy="646331"/>
            </a:xfrm>
            <a:prstGeom prst="rect">
              <a:avLst/>
            </a:prstGeom>
          </p:spPr>
          <p:txBody>
            <a:bodyPr wrap="square">
              <a:spAutoFit/>
            </a:bodyPr>
            <a:lstStyle/>
            <a:p>
              <a:pPr marL="285744" indent="-285744">
                <a:buFont typeface="Arial" panose="020B0604020202020204" pitchFamily="34" charset="0"/>
                <a:buChar char="•"/>
              </a:pPr>
              <a:r>
                <a:rPr lang="en-US"/>
                <a:t>Following up the current technology</a:t>
              </a:r>
            </a:p>
            <a:p>
              <a:pPr marL="285744" indent="-285744">
                <a:buFont typeface="Arial" panose="020B0604020202020204" pitchFamily="34" charset="0"/>
                <a:buChar char="•"/>
              </a:pPr>
              <a:r>
                <a:rPr lang="en-US"/>
                <a:t>Usage of firm infrastructure.</a:t>
              </a:r>
            </a:p>
          </p:txBody>
        </p:sp>
        <p:sp>
          <p:nvSpPr>
            <p:cNvPr id="26" name="Dikdörtgen 25"/>
            <p:cNvSpPr/>
            <p:nvPr/>
          </p:nvSpPr>
          <p:spPr>
            <a:xfrm>
              <a:off x="4010660" y="238054"/>
              <a:ext cx="1653081" cy="400110"/>
            </a:xfrm>
            <a:prstGeom prst="rect">
              <a:avLst/>
            </a:prstGeom>
          </p:spPr>
          <p:txBody>
            <a:bodyPr wrap="none">
              <a:spAutoFit/>
            </a:bodyPr>
            <a:lstStyle/>
            <a:p>
              <a:r>
                <a:rPr lang="en-US" sz="2000" b="1">
                  <a:solidFill>
                    <a:srgbClr val="FF0000"/>
                  </a:solidFill>
                </a:rPr>
                <a:t>Infrastructure</a:t>
              </a:r>
              <a:endParaRPr lang="tr-TR" sz="2000" b="1">
                <a:solidFill>
                  <a:srgbClr val="FF0000"/>
                </a:solidFill>
              </a:endParaRPr>
            </a:p>
          </p:txBody>
        </p:sp>
      </p:grpSp>
      <p:grpSp>
        <p:nvGrpSpPr>
          <p:cNvPr id="27" name="Grup 26"/>
          <p:cNvGrpSpPr/>
          <p:nvPr/>
        </p:nvGrpSpPr>
        <p:grpSpPr>
          <a:xfrm>
            <a:off x="1507874" y="1367866"/>
            <a:ext cx="2814711" cy="1623211"/>
            <a:chOff x="1569720" y="1375439"/>
            <a:chExt cx="2814711" cy="1623210"/>
          </a:xfrm>
        </p:grpSpPr>
        <p:sp>
          <p:nvSpPr>
            <p:cNvPr id="30" name="Dikdörtgen 29"/>
            <p:cNvSpPr/>
            <p:nvPr/>
          </p:nvSpPr>
          <p:spPr>
            <a:xfrm>
              <a:off x="1569720" y="1798321"/>
              <a:ext cx="2814711" cy="1200328"/>
            </a:xfrm>
            <a:prstGeom prst="rect">
              <a:avLst/>
            </a:prstGeom>
          </p:spPr>
          <p:txBody>
            <a:bodyPr wrap="square">
              <a:spAutoFit/>
            </a:bodyPr>
            <a:lstStyle/>
            <a:p>
              <a:pPr marL="285744" indent="-285744">
                <a:buFont typeface="Arial" panose="020B0604020202020204" pitchFamily="34" charset="0"/>
                <a:buChar char="•"/>
              </a:pPr>
              <a:r>
                <a:rPr lang="en-US"/>
                <a:t>Practical skills</a:t>
              </a:r>
              <a:endParaRPr lang="tr-TR"/>
            </a:p>
            <a:p>
              <a:pPr marL="285744" indent="-285744">
                <a:buFont typeface="Arial" panose="020B0604020202020204" pitchFamily="34" charset="0"/>
                <a:buChar char="•"/>
              </a:pPr>
              <a:r>
                <a:rPr lang="en-US"/>
                <a:t>Easy job finding </a:t>
              </a:r>
              <a:endParaRPr lang="tr-TR"/>
            </a:p>
            <a:p>
              <a:pPr marL="285744" indent="-285744">
                <a:buFont typeface="Arial" panose="020B0604020202020204" pitchFamily="34" charset="0"/>
                <a:buChar char="•"/>
              </a:pPr>
              <a:r>
                <a:rPr lang="tr-TR"/>
                <a:t>W</a:t>
              </a:r>
              <a:r>
                <a:rPr lang="en-US" err="1"/>
                <a:t>ork</a:t>
              </a:r>
              <a:r>
                <a:rPr lang="en-US"/>
                <a:t> experience</a:t>
              </a:r>
            </a:p>
            <a:p>
              <a:pPr marL="285744" indent="-285744">
                <a:buFont typeface="Arial" panose="020B0604020202020204" pitchFamily="34" charset="0"/>
                <a:buChar char="•"/>
              </a:pPr>
              <a:endParaRPr lang="tr-TR"/>
            </a:p>
          </p:txBody>
        </p:sp>
        <p:sp>
          <p:nvSpPr>
            <p:cNvPr id="31" name="Metin kutusu 30"/>
            <p:cNvSpPr txBox="1"/>
            <p:nvPr/>
          </p:nvSpPr>
          <p:spPr>
            <a:xfrm>
              <a:off x="1569720" y="1375439"/>
              <a:ext cx="2392680" cy="400110"/>
            </a:xfrm>
            <a:prstGeom prst="rect">
              <a:avLst/>
            </a:prstGeom>
            <a:noFill/>
          </p:spPr>
          <p:txBody>
            <a:bodyPr wrap="square" rtlCol="0">
              <a:spAutoFit/>
            </a:bodyPr>
            <a:lstStyle/>
            <a:p>
              <a:pPr algn="ctr"/>
              <a:r>
                <a:rPr lang="en-US" sz="2000" b="1">
                  <a:solidFill>
                    <a:srgbClr val="FF0000"/>
                  </a:solidFill>
                </a:rPr>
                <a:t>Students</a:t>
              </a:r>
              <a:endParaRPr lang="tr-TR" b="1">
                <a:solidFill>
                  <a:srgbClr val="FF0000"/>
                </a:solidFill>
              </a:endParaRPr>
            </a:p>
          </p:txBody>
        </p:sp>
      </p:grpSp>
      <p:grpSp>
        <p:nvGrpSpPr>
          <p:cNvPr id="32" name="Grup 31"/>
          <p:cNvGrpSpPr/>
          <p:nvPr/>
        </p:nvGrpSpPr>
        <p:grpSpPr>
          <a:xfrm>
            <a:off x="921328" y="3609944"/>
            <a:ext cx="4513385" cy="1454944"/>
            <a:chOff x="914400" y="3604260"/>
            <a:chExt cx="6096000" cy="1454944"/>
          </a:xfrm>
        </p:grpSpPr>
        <p:sp>
          <p:nvSpPr>
            <p:cNvPr id="33" name="Dikdörtgen 32"/>
            <p:cNvSpPr/>
            <p:nvPr/>
          </p:nvSpPr>
          <p:spPr>
            <a:xfrm>
              <a:off x="914400" y="3858875"/>
              <a:ext cx="6096000" cy="1200329"/>
            </a:xfrm>
            <a:prstGeom prst="rect">
              <a:avLst/>
            </a:prstGeom>
          </p:spPr>
          <p:txBody>
            <a:bodyPr>
              <a:spAutoFit/>
            </a:bodyPr>
            <a:lstStyle/>
            <a:p>
              <a:pPr marL="285744" indent="-285744">
                <a:buFont typeface="Arial" panose="020B0604020202020204" pitchFamily="34" charset="0"/>
                <a:buChar char="•"/>
              </a:pPr>
              <a:r>
                <a:rPr lang="en-US"/>
                <a:t>Joint R &amp;</a:t>
              </a:r>
              <a:r>
                <a:rPr lang="tr-TR"/>
                <a:t> </a:t>
              </a:r>
              <a:r>
                <a:rPr lang="en-US"/>
                <a:t>D</a:t>
              </a:r>
              <a:endParaRPr lang="tr-TR"/>
            </a:p>
            <a:p>
              <a:pPr marL="285744" indent="-285744">
                <a:buFont typeface="Arial" panose="020B0604020202020204" pitchFamily="34" charset="0"/>
                <a:buChar char="•"/>
              </a:pPr>
              <a:r>
                <a:rPr lang="en-US"/>
                <a:t>Following up the current technology</a:t>
              </a:r>
              <a:endParaRPr lang="tr-TR"/>
            </a:p>
            <a:p>
              <a:pPr marL="285744" indent="-285744">
                <a:buFont typeface="Arial" panose="020B0604020202020204" pitchFamily="34" charset="0"/>
                <a:buChar char="•"/>
              </a:pPr>
              <a:r>
                <a:rPr lang="en-US"/>
                <a:t>Business world cooperation.</a:t>
              </a:r>
            </a:p>
            <a:p>
              <a:pPr marL="285744" indent="-285744">
                <a:buFont typeface="Arial" panose="020B0604020202020204" pitchFamily="34" charset="0"/>
                <a:buChar char="•"/>
              </a:pPr>
              <a:endParaRPr lang="tr-TR"/>
            </a:p>
          </p:txBody>
        </p:sp>
        <p:sp>
          <p:nvSpPr>
            <p:cNvPr id="34" name="Metin kutusu 33"/>
            <p:cNvSpPr txBox="1"/>
            <p:nvPr/>
          </p:nvSpPr>
          <p:spPr>
            <a:xfrm>
              <a:off x="1079502" y="3604260"/>
              <a:ext cx="2527960" cy="400110"/>
            </a:xfrm>
            <a:prstGeom prst="rect">
              <a:avLst/>
            </a:prstGeom>
            <a:noFill/>
          </p:spPr>
          <p:txBody>
            <a:bodyPr wrap="square" rtlCol="0">
              <a:spAutoFit/>
            </a:bodyPr>
            <a:lstStyle/>
            <a:p>
              <a:r>
                <a:rPr lang="en-US" sz="2000" b="1">
                  <a:solidFill>
                    <a:srgbClr val="FF0000"/>
                  </a:solidFill>
                </a:rPr>
                <a:t>Teaching</a:t>
              </a:r>
              <a:r>
                <a:rPr lang="en-US" b="1">
                  <a:solidFill>
                    <a:srgbClr val="FF0000"/>
                  </a:solidFill>
                </a:rPr>
                <a:t> </a:t>
              </a:r>
              <a:r>
                <a:rPr lang="en-US" sz="2000" b="1">
                  <a:solidFill>
                    <a:srgbClr val="FF0000"/>
                  </a:solidFill>
                </a:rPr>
                <a:t>Stuff</a:t>
              </a:r>
              <a:endParaRPr lang="tr-TR" b="1">
                <a:solidFill>
                  <a:srgbClr val="FF0000"/>
                </a:solidFill>
              </a:endParaRPr>
            </a:p>
          </p:txBody>
        </p:sp>
      </p:grpSp>
      <p:grpSp>
        <p:nvGrpSpPr>
          <p:cNvPr id="35" name="Grup 34"/>
          <p:cNvGrpSpPr/>
          <p:nvPr/>
        </p:nvGrpSpPr>
        <p:grpSpPr>
          <a:xfrm>
            <a:off x="1247620" y="5354643"/>
            <a:ext cx="3860800" cy="1601051"/>
            <a:chOff x="1153160" y="5339139"/>
            <a:chExt cx="3860800" cy="1601050"/>
          </a:xfrm>
        </p:grpSpPr>
        <p:sp>
          <p:nvSpPr>
            <p:cNvPr id="36" name="Dikdörtgen 35"/>
            <p:cNvSpPr/>
            <p:nvPr/>
          </p:nvSpPr>
          <p:spPr>
            <a:xfrm>
              <a:off x="1153160" y="5739860"/>
              <a:ext cx="3603897" cy="1200329"/>
            </a:xfrm>
            <a:prstGeom prst="rect">
              <a:avLst/>
            </a:prstGeom>
          </p:spPr>
          <p:txBody>
            <a:bodyPr wrap="square">
              <a:spAutoFit/>
            </a:bodyPr>
            <a:lstStyle/>
            <a:p>
              <a:pPr marL="285744" indent="-285744">
                <a:buFont typeface="Arial" panose="020B0604020202020204" pitchFamily="34" charset="0"/>
                <a:buChar char="•"/>
              </a:pPr>
              <a:r>
                <a:rPr lang="en-US"/>
                <a:t>Suitability for business needs</a:t>
              </a:r>
              <a:endParaRPr lang="tr-TR"/>
            </a:p>
            <a:p>
              <a:pPr marL="285744" indent="-285744">
                <a:buFont typeface="Arial" panose="020B0604020202020204" pitchFamily="34" charset="0"/>
                <a:buChar char="•"/>
              </a:pPr>
              <a:r>
                <a:rPr lang="en-US"/>
                <a:t> Coordination in the programs </a:t>
              </a:r>
              <a:endParaRPr lang="tr-TR"/>
            </a:p>
            <a:p>
              <a:pPr marL="285744" indent="-285744">
                <a:buFont typeface="Arial" panose="020B0604020202020204" pitchFamily="34" charset="0"/>
                <a:buChar char="•"/>
              </a:pPr>
              <a:r>
                <a:rPr lang="en-US"/>
                <a:t>Keeping curriculums up to date</a:t>
              </a:r>
            </a:p>
            <a:p>
              <a:pPr marL="285744" indent="-285744">
                <a:buFont typeface="Arial" panose="020B0604020202020204" pitchFamily="34" charset="0"/>
                <a:buChar char="•"/>
              </a:pPr>
              <a:endParaRPr lang="tr-TR"/>
            </a:p>
          </p:txBody>
        </p:sp>
        <p:sp>
          <p:nvSpPr>
            <p:cNvPr id="37" name="Metin kutusu 36"/>
            <p:cNvSpPr txBox="1"/>
            <p:nvPr/>
          </p:nvSpPr>
          <p:spPr>
            <a:xfrm>
              <a:off x="2727960" y="5339139"/>
              <a:ext cx="2286000" cy="400110"/>
            </a:xfrm>
            <a:prstGeom prst="rect">
              <a:avLst/>
            </a:prstGeom>
            <a:noFill/>
          </p:spPr>
          <p:txBody>
            <a:bodyPr wrap="square" rtlCol="0">
              <a:spAutoFit/>
            </a:bodyPr>
            <a:lstStyle/>
            <a:p>
              <a:pPr algn="just"/>
              <a:r>
                <a:rPr lang="en-US" sz="2000" b="1">
                  <a:solidFill>
                    <a:srgbClr val="FF0000"/>
                  </a:solidFill>
                </a:rPr>
                <a:t>Programs</a:t>
              </a:r>
              <a:endParaRPr lang="tr-TR" b="1">
                <a:solidFill>
                  <a:srgbClr val="FF0000"/>
                </a:solidFill>
              </a:endParaRPr>
            </a:p>
          </p:txBody>
        </p:sp>
      </p:grpSp>
      <p:grpSp>
        <p:nvGrpSpPr>
          <p:cNvPr id="38" name="Grup 37"/>
          <p:cNvGrpSpPr/>
          <p:nvPr/>
        </p:nvGrpSpPr>
        <p:grpSpPr>
          <a:xfrm>
            <a:off x="8884748" y="5064888"/>
            <a:ext cx="6345660" cy="1256764"/>
            <a:chOff x="8848620" y="5059204"/>
            <a:chExt cx="6345660" cy="1256765"/>
          </a:xfrm>
        </p:grpSpPr>
        <p:sp>
          <p:nvSpPr>
            <p:cNvPr id="39" name="Dikdörtgen 38"/>
            <p:cNvSpPr/>
            <p:nvPr/>
          </p:nvSpPr>
          <p:spPr>
            <a:xfrm>
              <a:off x="8848620" y="5392638"/>
              <a:ext cx="6345660" cy="923331"/>
            </a:xfrm>
            <a:prstGeom prst="rect">
              <a:avLst/>
            </a:prstGeom>
          </p:spPr>
          <p:txBody>
            <a:bodyPr wrap="square">
              <a:spAutoFit/>
            </a:bodyPr>
            <a:lstStyle/>
            <a:p>
              <a:pPr marL="285744" indent="-285744">
                <a:buFont typeface="Arial" panose="020B0604020202020204" pitchFamily="34" charset="0"/>
                <a:buChar char="•"/>
              </a:pPr>
              <a:r>
                <a:rPr lang="en-US" dirty="0">
                  <a:solidFill>
                    <a:schemeClr val="bg1"/>
                  </a:solidFill>
                </a:rPr>
                <a:t>Qualified </a:t>
              </a:r>
              <a:r>
                <a:rPr lang="tr-TR" dirty="0">
                  <a:solidFill>
                    <a:schemeClr val="bg1"/>
                  </a:solidFill>
                </a:rPr>
                <a:t>People</a:t>
              </a:r>
            </a:p>
            <a:p>
              <a:pPr marL="285744" indent="-285744">
                <a:buFont typeface="Arial" panose="020B0604020202020204" pitchFamily="34" charset="0"/>
                <a:buChar char="•"/>
              </a:pPr>
              <a:r>
                <a:rPr lang="en-US" dirty="0">
                  <a:solidFill>
                    <a:schemeClr val="bg1"/>
                  </a:solidFill>
                </a:rPr>
                <a:t>Cooperation with the University </a:t>
              </a:r>
              <a:endParaRPr lang="tr-TR" dirty="0">
                <a:solidFill>
                  <a:schemeClr val="bg1"/>
                </a:solidFill>
              </a:endParaRPr>
            </a:p>
            <a:p>
              <a:pPr marL="285744" indent="-285744">
                <a:buFont typeface="Arial" panose="020B0604020202020204" pitchFamily="34" charset="0"/>
                <a:buChar char="•"/>
              </a:pPr>
              <a:r>
                <a:rPr lang="en-US" dirty="0">
                  <a:solidFill>
                    <a:schemeClr val="bg1"/>
                  </a:solidFill>
                </a:rPr>
                <a:t>Solution-focused R &amp; D</a:t>
              </a:r>
            </a:p>
          </p:txBody>
        </p:sp>
        <p:sp>
          <p:nvSpPr>
            <p:cNvPr id="40" name="Metin kutusu 39"/>
            <p:cNvSpPr txBox="1"/>
            <p:nvPr/>
          </p:nvSpPr>
          <p:spPr>
            <a:xfrm>
              <a:off x="9418320" y="5059204"/>
              <a:ext cx="2362200" cy="400110"/>
            </a:xfrm>
            <a:prstGeom prst="rect">
              <a:avLst/>
            </a:prstGeom>
            <a:noFill/>
          </p:spPr>
          <p:txBody>
            <a:bodyPr wrap="square" rtlCol="0">
              <a:spAutoFit/>
            </a:bodyPr>
            <a:lstStyle/>
            <a:p>
              <a:pPr algn="ctr"/>
              <a:r>
                <a:rPr lang="en-US" sz="2000" b="1">
                  <a:solidFill>
                    <a:srgbClr val="FF0000"/>
                  </a:solidFill>
                </a:rPr>
                <a:t>Business</a:t>
              </a:r>
              <a:r>
                <a:rPr lang="en-US" b="1">
                  <a:solidFill>
                    <a:srgbClr val="FF0000"/>
                  </a:solidFill>
                </a:rPr>
                <a:t> world</a:t>
              </a:r>
              <a:endParaRPr lang="tr-TR" b="1">
                <a:solidFill>
                  <a:srgbClr val="FF0000"/>
                </a:solidFill>
              </a:endParaRPr>
            </a:p>
          </p:txBody>
        </p:sp>
      </p:grpSp>
    </p:spTree>
    <p:extLst>
      <p:ext uri="{BB962C8B-B14F-4D97-AF65-F5344CB8AC3E}">
        <p14:creationId xmlns:p14="http://schemas.microsoft.com/office/powerpoint/2010/main" val="26732773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268203" cy="6858000"/>
          </a:xfrm>
          <a:prstGeom prst="rect">
            <a:avLst/>
          </a:prstGeom>
        </p:spPr>
      </p:pic>
      <p:sp>
        <p:nvSpPr>
          <p:cNvPr id="5" name="Rectangle 4"/>
          <p:cNvSpPr/>
          <p:nvPr/>
        </p:nvSpPr>
        <p:spPr>
          <a:xfrm>
            <a:off x="49094" y="2197908"/>
            <a:ext cx="12268201" cy="1107996"/>
          </a:xfrm>
          <a:prstGeom prst="rect">
            <a:avLst/>
          </a:prstGeom>
          <a:noFill/>
        </p:spPr>
        <p:txBody>
          <a:bodyPr wrap="square" lIns="91440" tIns="45720" rIns="91440" bIns="45720">
            <a:spAutoFit/>
          </a:bodyPr>
          <a:lstStyle/>
          <a:p>
            <a:pPr algn="ctr"/>
            <a:r>
              <a:rPr lang="tr-TR" sz="6600" b="1">
                <a:ln w="9525">
                  <a:solidFill>
                    <a:schemeClr val="bg1"/>
                  </a:solidFill>
                  <a:prstDash val="solid"/>
                </a:ln>
                <a:solidFill>
                  <a:srgbClr val="C00000"/>
                </a:solidFill>
                <a:effectLst>
                  <a:outerShdw blurRad="38100" dist="38100" dir="2700000" algn="tl">
                    <a:srgbClr val="000000">
                      <a:alpha val="43137"/>
                    </a:srgbClr>
                  </a:outerShdw>
                </a:effectLst>
              </a:rPr>
              <a:t>Thank you!</a:t>
            </a:r>
            <a:endParaRPr lang="en-US" sz="6600" b="1">
              <a:ln w="9525">
                <a:solidFill>
                  <a:schemeClr val="bg1"/>
                </a:solidFill>
                <a:prstDash val="solid"/>
              </a:ln>
              <a:solidFill>
                <a:srgbClr val="C00000"/>
              </a:solidFill>
              <a:effectLst>
                <a:outerShdw blurRad="38100" dist="38100" dir="2700000" algn="tl">
                  <a:srgbClr val="000000">
                    <a:alpha val="43137"/>
                  </a:srgbClr>
                </a:outerShdw>
              </a:effectLst>
            </a:endParaRPr>
          </a:p>
        </p:txBody>
      </p:sp>
      <p:pic>
        <p:nvPicPr>
          <p:cNvPr id="3" name="Picture 2" descr="http://www.haber.sakarya.edu.tr/kutuphane/download/logo_eng/yatay1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6402" y="366395"/>
            <a:ext cx="3415399" cy="86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979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16000" y="889000"/>
            <a:ext cx="10160000" cy="5080000"/>
          </a:xfrm>
          <a:prstGeom prst="rect">
            <a:avLst/>
          </a:prstGeom>
        </p:spPr>
      </p:pic>
      <p:sp>
        <p:nvSpPr>
          <p:cNvPr id="5" name="Dikdörtgen 4"/>
          <p:cNvSpPr/>
          <p:nvPr/>
        </p:nvSpPr>
        <p:spPr>
          <a:xfrm>
            <a:off x="0" y="0"/>
            <a:ext cx="12192000" cy="6858000"/>
          </a:xfrm>
          <a:prstGeom prst="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Başlık 1"/>
          <p:cNvSpPr>
            <a:spLocks noGrp="1"/>
          </p:cNvSpPr>
          <p:nvPr>
            <p:ph type="title"/>
          </p:nvPr>
        </p:nvSpPr>
        <p:spPr>
          <a:xfrm>
            <a:off x="0" y="365128"/>
            <a:ext cx="12192000" cy="1325563"/>
          </a:xfrm>
        </p:spPr>
        <p:txBody>
          <a:bodyPr>
            <a:normAutofit/>
          </a:bodyPr>
          <a:lstStyle/>
          <a:p>
            <a:pPr algn="ctr"/>
            <a:r>
              <a:rPr lang="tr-TR" sz="4000" b="1" dirty="0">
                <a:solidFill>
                  <a:srgbClr val="C00000"/>
                </a:solidFill>
                <a:latin typeface="+mn-lt"/>
              </a:rPr>
              <a:t>Post-</a:t>
            </a:r>
            <a:r>
              <a:rPr lang="tr-TR" sz="4000" b="1" dirty="0" err="1">
                <a:solidFill>
                  <a:srgbClr val="C00000"/>
                </a:solidFill>
                <a:latin typeface="+mn-lt"/>
              </a:rPr>
              <a:t>Secondary</a:t>
            </a:r>
            <a:r>
              <a:rPr lang="tr-TR" sz="4000" b="1" dirty="0">
                <a:solidFill>
                  <a:srgbClr val="C00000"/>
                </a:solidFill>
                <a:latin typeface="+mn-lt"/>
              </a:rPr>
              <a:t> </a:t>
            </a:r>
            <a:r>
              <a:rPr lang="tr-TR" sz="4000" b="1" dirty="0" err="1">
                <a:solidFill>
                  <a:srgbClr val="C00000"/>
                </a:solidFill>
                <a:latin typeface="+mn-lt"/>
              </a:rPr>
              <a:t>Vocational</a:t>
            </a:r>
            <a:r>
              <a:rPr lang="tr-TR" sz="4000" b="1" dirty="0">
                <a:solidFill>
                  <a:srgbClr val="C00000"/>
                </a:solidFill>
                <a:latin typeface="+mn-lt"/>
              </a:rPr>
              <a:t> </a:t>
            </a:r>
            <a:r>
              <a:rPr lang="tr-TR" sz="4000" b="1" dirty="0" err="1" smtClean="0">
                <a:solidFill>
                  <a:srgbClr val="C00000"/>
                </a:solidFill>
                <a:latin typeface="+mn-lt"/>
              </a:rPr>
              <a:t>Higher</a:t>
            </a:r>
            <a:r>
              <a:rPr lang="tr-TR" sz="4000" b="1" dirty="0" smtClean="0">
                <a:solidFill>
                  <a:srgbClr val="C00000"/>
                </a:solidFill>
                <a:latin typeface="+mn-lt"/>
              </a:rPr>
              <a:t> Schools </a:t>
            </a:r>
            <a:r>
              <a:rPr lang="tr-TR" sz="4000" b="1" dirty="0">
                <a:solidFill>
                  <a:srgbClr val="C00000"/>
                </a:solidFill>
                <a:latin typeface="+mn-lt"/>
              </a:rPr>
              <a:t>in </a:t>
            </a:r>
            <a:r>
              <a:rPr lang="tr-TR" sz="4000" b="1" dirty="0" err="1">
                <a:solidFill>
                  <a:srgbClr val="C00000"/>
                </a:solidFill>
                <a:latin typeface="+mn-lt"/>
              </a:rPr>
              <a:t>Universities</a:t>
            </a:r>
            <a:endParaRPr lang="tr-TR" sz="4000" b="1" dirty="0">
              <a:solidFill>
                <a:srgbClr val="C00000"/>
              </a:solidFill>
              <a:latin typeface="+mn-lt"/>
            </a:endParaRPr>
          </a:p>
        </p:txBody>
      </p:sp>
      <p:sp>
        <p:nvSpPr>
          <p:cNvPr id="11" name="İçerik Yer Tutucusu 2"/>
          <p:cNvSpPr>
            <a:spLocks noGrp="1"/>
          </p:cNvSpPr>
          <p:nvPr>
            <p:ph idx="1"/>
          </p:nvPr>
        </p:nvSpPr>
        <p:spPr>
          <a:xfrm>
            <a:off x="401320" y="1831982"/>
            <a:ext cx="11389360" cy="4351338"/>
          </a:xfrm>
        </p:spPr>
        <p:txBody>
          <a:bodyPr>
            <a:normAutofit fontScale="92500" lnSpcReduction="20000"/>
          </a:bodyPr>
          <a:lstStyle/>
          <a:p>
            <a:pPr>
              <a:lnSpc>
                <a:spcPct val="150000"/>
              </a:lnSpc>
            </a:pPr>
            <a:r>
              <a:rPr lang="tr-TR" sz="3200" dirty="0" smtClean="0"/>
              <a:t>970 </a:t>
            </a:r>
            <a:r>
              <a:rPr lang="tr-TR" sz="3200" dirty="0" err="1"/>
              <a:t>Nation</a:t>
            </a:r>
            <a:r>
              <a:rPr lang="tr-TR" sz="3200" dirty="0"/>
              <a:t> </a:t>
            </a:r>
            <a:r>
              <a:rPr lang="tr-TR" sz="3200" dirty="0" err="1"/>
              <a:t>wide</a:t>
            </a:r>
            <a:r>
              <a:rPr lang="tr-TR" sz="3200" dirty="0"/>
              <a:t> </a:t>
            </a:r>
            <a:r>
              <a:rPr lang="tr-TR" sz="3200" dirty="0" err="1"/>
              <a:t>v</a:t>
            </a:r>
            <a:r>
              <a:rPr lang="tr-TR" sz="3200" dirty="0" err="1" smtClean="0"/>
              <a:t>ocational</a:t>
            </a:r>
            <a:r>
              <a:rPr lang="tr-TR" sz="3200" dirty="0" smtClean="0"/>
              <a:t> </a:t>
            </a:r>
            <a:r>
              <a:rPr lang="tr-TR" sz="3200" dirty="0" err="1" smtClean="0"/>
              <a:t>schools</a:t>
            </a:r>
            <a:r>
              <a:rPr lang="tr-TR" sz="3200" dirty="0" smtClean="0"/>
              <a:t> </a:t>
            </a:r>
            <a:endParaRPr lang="tr-TR" sz="3200" dirty="0" smtClean="0"/>
          </a:p>
          <a:p>
            <a:pPr>
              <a:lnSpc>
                <a:spcPct val="150000"/>
              </a:lnSpc>
            </a:pPr>
            <a:r>
              <a:rPr lang="tr-TR" sz="3200" dirty="0" smtClean="0"/>
              <a:t>2,5 </a:t>
            </a:r>
            <a:r>
              <a:rPr lang="tr-TR" sz="3200" dirty="0" err="1" smtClean="0"/>
              <a:t>Milion</a:t>
            </a:r>
            <a:r>
              <a:rPr lang="tr-TR" sz="3200" dirty="0" smtClean="0"/>
              <a:t> </a:t>
            </a:r>
            <a:r>
              <a:rPr lang="tr-TR" sz="3200" dirty="0" err="1" smtClean="0"/>
              <a:t>Students</a:t>
            </a:r>
            <a:r>
              <a:rPr lang="tr-TR" sz="3200" dirty="0" smtClean="0"/>
              <a:t> (1,4 </a:t>
            </a:r>
            <a:r>
              <a:rPr lang="tr-TR" sz="3200" dirty="0" err="1" smtClean="0"/>
              <a:t>milion</a:t>
            </a:r>
            <a:r>
              <a:rPr lang="tr-TR" sz="3200" dirty="0" smtClean="0"/>
              <a:t> </a:t>
            </a:r>
            <a:r>
              <a:rPr lang="tr-TR" sz="3200" dirty="0" err="1" smtClean="0"/>
              <a:t>distance</a:t>
            </a:r>
            <a:r>
              <a:rPr lang="tr-TR" sz="3200" dirty="0" smtClean="0"/>
              <a:t> </a:t>
            </a:r>
            <a:r>
              <a:rPr lang="tr-TR" sz="3200" dirty="0" err="1" smtClean="0"/>
              <a:t>and</a:t>
            </a:r>
            <a:r>
              <a:rPr lang="tr-TR" sz="3200" dirty="0" smtClean="0"/>
              <a:t> e-</a:t>
            </a:r>
            <a:r>
              <a:rPr lang="tr-TR" sz="3200" dirty="0" err="1" smtClean="0"/>
              <a:t>learning</a:t>
            </a:r>
            <a:r>
              <a:rPr lang="tr-TR" sz="3200" dirty="0" smtClean="0"/>
              <a:t>)</a:t>
            </a:r>
          </a:p>
          <a:p>
            <a:pPr>
              <a:lnSpc>
                <a:spcPct val="150000"/>
              </a:lnSpc>
            </a:pPr>
            <a:r>
              <a:rPr lang="tr-TR" sz="3200" dirty="0"/>
              <a:t>219 </a:t>
            </a:r>
            <a:r>
              <a:rPr lang="tr-TR" sz="3200" dirty="0" err="1"/>
              <a:t>Different</a:t>
            </a:r>
            <a:r>
              <a:rPr lang="tr-TR" sz="3200" dirty="0"/>
              <a:t> </a:t>
            </a:r>
            <a:r>
              <a:rPr lang="tr-TR" sz="3200" dirty="0" err="1" smtClean="0"/>
              <a:t>programmes</a:t>
            </a:r>
            <a:endParaRPr lang="tr-TR" sz="3200" dirty="0" smtClean="0"/>
          </a:p>
          <a:p>
            <a:pPr>
              <a:lnSpc>
                <a:spcPct val="150000"/>
              </a:lnSpc>
            </a:pPr>
            <a:r>
              <a:rPr lang="tr-TR" sz="3200" dirty="0"/>
              <a:t>%52 of </a:t>
            </a:r>
            <a:r>
              <a:rPr lang="tr-TR" sz="3200" dirty="0" err="1"/>
              <a:t>students</a:t>
            </a:r>
            <a:r>
              <a:rPr lang="tr-TR" sz="3200" dirty="0"/>
              <a:t> </a:t>
            </a:r>
            <a:r>
              <a:rPr lang="tr-TR" sz="3200" dirty="0" err="1"/>
              <a:t>comes</a:t>
            </a:r>
            <a:r>
              <a:rPr lang="tr-TR" sz="3200" dirty="0"/>
              <a:t> </a:t>
            </a:r>
            <a:r>
              <a:rPr lang="tr-TR" sz="3200" dirty="0" err="1"/>
              <a:t>from</a:t>
            </a:r>
            <a:r>
              <a:rPr lang="tr-TR" sz="3200" dirty="0"/>
              <a:t> </a:t>
            </a:r>
            <a:r>
              <a:rPr lang="tr-TR" sz="3200" dirty="0" err="1"/>
              <a:t>Vocational</a:t>
            </a:r>
            <a:r>
              <a:rPr lang="tr-TR" sz="3200" dirty="0"/>
              <a:t> </a:t>
            </a:r>
            <a:r>
              <a:rPr lang="tr-TR" sz="3200" dirty="0" smtClean="0"/>
              <a:t>High Schools  </a:t>
            </a:r>
            <a:r>
              <a:rPr lang="tr-TR" sz="3200" dirty="0"/>
              <a:t>(Level 4</a:t>
            </a:r>
            <a:r>
              <a:rPr lang="tr-TR" sz="3200" dirty="0" smtClean="0"/>
              <a:t>)</a:t>
            </a:r>
          </a:p>
          <a:p>
            <a:pPr>
              <a:lnSpc>
                <a:spcPct val="150000"/>
              </a:lnSpc>
            </a:pPr>
            <a:r>
              <a:rPr lang="tr-TR" sz="3200" dirty="0" err="1" smtClean="0"/>
              <a:t>Everybody</a:t>
            </a:r>
            <a:r>
              <a:rPr lang="tr-TR" sz="3200" dirty="0" smtClean="0"/>
              <a:t> can </a:t>
            </a:r>
            <a:r>
              <a:rPr lang="tr-TR" sz="3200" dirty="0" err="1" smtClean="0"/>
              <a:t>attend</a:t>
            </a:r>
            <a:r>
              <a:rPr lang="tr-TR" sz="3200" dirty="0" smtClean="0"/>
              <a:t>, </a:t>
            </a:r>
            <a:r>
              <a:rPr lang="tr-TR" sz="3200" dirty="0" err="1" smtClean="0"/>
              <a:t>mostly</a:t>
            </a:r>
            <a:r>
              <a:rPr lang="tr-TR" sz="3200" dirty="0" smtClean="0"/>
              <a:t> </a:t>
            </a:r>
            <a:r>
              <a:rPr lang="tr-TR" sz="3200" dirty="0" err="1"/>
              <a:t>young</a:t>
            </a:r>
            <a:r>
              <a:rPr lang="tr-TR" sz="3200" dirty="0"/>
              <a:t> </a:t>
            </a:r>
            <a:r>
              <a:rPr lang="tr-TR" sz="3200" dirty="0" err="1"/>
              <a:t>people</a:t>
            </a:r>
            <a:r>
              <a:rPr lang="tr-TR" sz="3200" dirty="0"/>
              <a:t> </a:t>
            </a:r>
            <a:r>
              <a:rPr lang="tr-TR" sz="3200" dirty="0" err="1"/>
              <a:t>between</a:t>
            </a:r>
            <a:r>
              <a:rPr lang="tr-TR" sz="3200" dirty="0"/>
              <a:t> 18 – 25 </a:t>
            </a:r>
            <a:r>
              <a:rPr lang="tr-TR" sz="3200" dirty="0" err="1"/>
              <a:t>ages</a:t>
            </a:r>
            <a:r>
              <a:rPr lang="tr-TR" sz="3200" dirty="0"/>
              <a:t> </a:t>
            </a:r>
            <a:endParaRPr lang="tr-TR" sz="3200" dirty="0" smtClean="0"/>
          </a:p>
          <a:p>
            <a:pPr>
              <a:lnSpc>
                <a:spcPct val="150000"/>
              </a:lnSpc>
            </a:pPr>
            <a:r>
              <a:rPr lang="tr-TR" sz="3200" dirty="0" err="1" smtClean="0"/>
              <a:t>Ability</a:t>
            </a:r>
            <a:r>
              <a:rPr lang="tr-TR" sz="3200" dirty="0" smtClean="0"/>
              <a:t> </a:t>
            </a:r>
            <a:r>
              <a:rPr lang="tr-TR" sz="3200" dirty="0" err="1" smtClean="0"/>
              <a:t>to</a:t>
            </a:r>
            <a:r>
              <a:rPr lang="tr-TR" sz="3200" dirty="0" smtClean="0"/>
              <a:t> </a:t>
            </a:r>
            <a:r>
              <a:rPr lang="tr-TR" sz="3200" dirty="0" err="1" smtClean="0"/>
              <a:t>continue</a:t>
            </a:r>
            <a:r>
              <a:rPr lang="tr-TR" sz="3200" dirty="0" smtClean="0"/>
              <a:t> </a:t>
            </a:r>
            <a:r>
              <a:rPr lang="tr-TR" sz="3200" dirty="0" err="1" smtClean="0"/>
              <a:t>barchelors</a:t>
            </a:r>
            <a:r>
              <a:rPr lang="tr-TR" sz="3200" dirty="0" smtClean="0"/>
              <a:t> </a:t>
            </a:r>
            <a:r>
              <a:rPr lang="tr-TR" sz="3200" dirty="0" err="1" smtClean="0"/>
              <a:t>by</a:t>
            </a:r>
            <a:r>
              <a:rPr lang="tr-TR" sz="3200" dirty="0" smtClean="0"/>
              <a:t> </a:t>
            </a:r>
            <a:r>
              <a:rPr lang="tr-TR" sz="3200" dirty="0" err="1" smtClean="0"/>
              <a:t>national</a:t>
            </a:r>
            <a:r>
              <a:rPr lang="tr-TR" sz="3200" dirty="0" smtClean="0"/>
              <a:t> </a:t>
            </a:r>
            <a:r>
              <a:rPr lang="tr-TR" sz="3200" dirty="0" err="1" smtClean="0"/>
              <a:t>exam</a:t>
            </a:r>
            <a:endParaRPr lang="tr-TR" sz="3200" dirty="0" smtClean="0"/>
          </a:p>
          <a:p>
            <a:pPr>
              <a:lnSpc>
                <a:spcPct val="150000"/>
              </a:lnSpc>
            </a:pPr>
            <a:endParaRPr lang="tr-TR" sz="3200" dirty="0" smtClean="0"/>
          </a:p>
          <a:p>
            <a:pPr>
              <a:lnSpc>
                <a:spcPct val="150000"/>
              </a:lnSpc>
            </a:pPr>
            <a:endParaRPr lang="tr-TR" sz="3200" dirty="0"/>
          </a:p>
        </p:txBody>
      </p:sp>
    </p:spTree>
    <p:extLst>
      <p:ext uri="{BB962C8B-B14F-4D97-AF65-F5344CB8AC3E}">
        <p14:creationId xmlns:p14="http://schemas.microsoft.com/office/powerpoint/2010/main" val="910423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İçerik Yer Tutucusu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Tree>
    <p:extLst>
      <p:ext uri="{BB962C8B-B14F-4D97-AF65-F5344CB8AC3E}">
        <p14:creationId xmlns:p14="http://schemas.microsoft.com/office/powerpoint/2010/main" val="37285727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p:txBody>
          <a:bodyPr/>
          <a:lstStyle/>
          <a:p>
            <a:endParaRPr lang="tr-T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6200"/>
            <a:ext cx="12192000" cy="6934200"/>
          </a:xfrm>
          <a:prstGeom prst="rect">
            <a:avLst/>
          </a:prstGeom>
        </p:spPr>
      </p:pic>
      <p:pic>
        <p:nvPicPr>
          <p:cNvPr id="1026" name="Picture 2" descr="saü logo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35" y="160528"/>
            <a:ext cx="1076365" cy="1458688"/>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txBox="1">
            <a:spLocks/>
          </p:cNvSpPr>
          <p:nvPr/>
        </p:nvSpPr>
        <p:spPr>
          <a:xfrm>
            <a:off x="6096000" y="-76200"/>
            <a:ext cx="6014720" cy="3561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 </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92.100</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Foreign </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 </a:t>
            </a:r>
            <a:r>
              <a:rPr lang="tr-TR"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400</a:t>
            </a:r>
          </a:p>
          <a:p>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a:t>
            </a:r>
            <a:endPar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tr-TR"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Vocational </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Schools </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 </a:t>
            </a:r>
            <a:endPar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tr-TR"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en-US" sz="24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ctive</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programmes</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51</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325</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a:t>
            </a:r>
            <a:r>
              <a:rPr lang="tr-TR"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372</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4" name="Düz Bağlayıcı 3"/>
          <p:cNvCxnSpPr/>
          <p:nvPr/>
        </p:nvCxnSpPr>
        <p:spPr>
          <a:xfrm flipV="1">
            <a:off x="6096000" y="1513840"/>
            <a:ext cx="4765040" cy="2032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1317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91999" cy="4697038"/>
          </a:xfrm>
          <a:prstGeom prst="rect">
            <a:avLst/>
          </a:prstGeom>
        </p:spPr>
      </p:pic>
      <p:sp>
        <p:nvSpPr>
          <p:cNvPr id="8" name="İçerik Yer Tutucusu 2"/>
          <p:cNvSpPr txBox="1">
            <a:spLocks/>
          </p:cNvSpPr>
          <p:nvPr/>
        </p:nvSpPr>
        <p:spPr>
          <a:xfrm>
            <a:off x="-1" y="5180149"/>
            <a:ext cx="12192000" cy="1769291"/>
          </a:xfrm>
          <a:prstGeom prst="rect">
            <a:avLst/>
          </a:prstGeom>
        </p:spPr>
        <p:txBody>
          <a:bodyPr vert="horz" lIns="91440" tIns="45720" rIns="91440" bIns="45720" numCol="1"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err="1" smtClean="0">
                <a:solidFill>
                  <a:srgbClr val="06377B"/>
                </a:solidFill>
              </a:rPr>
              <a:t>Programmes</a:t>
            </a:r>
            <a:r>
              <a:rPr lang="tr-TR" sz="2400" dirty="0" smtClean="0">
                <a:solidFill>
                  <a:srgbClr val="06377B"/>
                </a:solidFill>
              </a:rPr>
              <a:t> </a:t>
            </a:r>
            <a:r>
              <a:rPr lang="tr-TR" sz="2400" dirty="0" err="1" smtClean="0">
                <a:solidFill>
                  <a:srgbClr val="06377B"/>
                </a:solidFill>
              </a:rPr>
              <a:t>are</a:t>
            </a:r>
            <a:r>
              <a:rPr lang="tr-TR" sz="2400" dirty="0" smtClean="0">
                <a:solidFill>
                  <a:srgbClr val="06377B"/>
                </a:solidFill>
              </a:rPr>
              <a:t> </a:t>
            </a:r>
            <a:r>
              <a:rPr lang="tr-TR" sz="2400" dirty="0" err="1" smtClean="0">
                <a:solidFill>
                  <a:srgbClr val="06377B"/>
                </a:solidFill>
              </a:rPr>
              <a:t>oriented</a:t>
            </a:r>
            <a:r>
              <a:rPr lang="tr-TR" sz="2400" dirty="0" smtClean="0">
                <a:solidFill>
                  <a:srgbClr val="06377B"/>
                </a:solidFill>
              </a:rPr>
              <a:t> </a:t>
            </a:r>
            <a:r>
              <a:rPr lang="tr-TR" sz="2400" dirty="0" err="1" smtClean="0">
                <a:solidFill>
                  <a:srgbClr val="06377B"/>
                </a:solidFill>
              </a:rPr>
              <a:t>by</a:t>
            </a:r>
            <a:r>
              <a:rPr lang="tr-TR" sz="2400" dirty="0" smtClean="0">
                <a:solidFill>
                  <a:srgbClr val="06377B"/>
                </a:solidFill>
              </a:rPr>
              <a:t> </a:t>
            </a:r>
            <a:r>
              <a:rPr lang="tr-TR" sz="2400" dirty="0" err="1" smtClean="0">
                <a:solidFill>
                  <a:srgbClr val="06377B"/>
                </a:solidFill>
              </a:rPr>
              <a:t>coordination</a:t>
            </a:r>
            <a:r>
              <a:rPr lang="tr-TR" sz="2400" dirty="0" smtClean="0">
                <a:solidFill>
                  <a:srgbClr val="06377B"/>
                </a:solidFill>
              </a:rPr>
              <a:t> </a:t>
            </a:r>
            <a:r>
              <a:rPr lang="tr-TR" sz="2400" dirty="0" smtClean="0">
                <a:solidFill>
                  <a:srgbClr val="06377B"/>
                </a:solidFill>
              </a:rPr>
              <a:t>of </a:t>
            </a:r>
            <a:r>
              <a:rPr lang="tr-TR" sz="2400" dirty="0" err="1" smtClean="0">
                <a:solidFill>
                  <a:srgbClr val="06377B"/>
                </a:solidFill>
              </a:rPr>
              <a:t>employers</a:t>
            </a:r>
            <a:r>
              <a:rPr lang="tr-TR" sz="2400" dirty="0" smtClean="0">
                <a:solidFill>
                  <a:srgbClr val="06377B"/>
                </a:solidFill>
              </a:rPr>
              <a:t>, NGOS, </a:t>
            </a:r>
            <a:r>
              <a:rPr lang="tr-TR" sz="2400" dirty="0" err="1" smtClean="0">
                <a:solidFill>
                  <a:srgbClr val="06377B"/>
                </a:solidFill>
              </a:rPr>
              <a:t>sector</a:t>
            </a:r>
            <a:r>
              <a:rPr lang="tr-TR" sz="2400" dirty="0" smtClean="0">
                <a:solidFill>
                  <a:srgbClr val="06377B"/>
                </a:solidFill>
              </a:rPr>
              <a:t>, </a:t>
            </a:r>
            <a:r>
              <a:rPr lang="tr-TR" sz="2400" dirty="0" err="1" smtClean="0">
                <a:solidFill>
                  <a:srgbClr val="06377B"/>
                </a:solidFill>
              </a:rPr>
              <a:t>govermental</a:t>
            </a:r>
            <a:r>
              <a:rPr lang="tr-TR" sz="2400" dirty="0" smtClean="0">
                <a:solidFill>
                  <a:srgbClr val="06377B"/>
                </a:solidFill>
              </a:rPr>
              <a:t> </a:t>
            </a:r>
            <a:r>
              <a:rPr lang="tr-TR" sz="2400" dirty="0" err="1" smtClean="0">
                <a:solidFill>
                  <a:srgbClr val="06377B"/>
                </a:solidFill>
              </a:rPr>
              <a:t>bodies</a:t>
            </a:r>
            <a:r>
              <a:rPr lang="tr-TR" sz="2400" dirty="0" smtClean="0">
                <a:solidFill>
                  <a:srgbClr val="06377B"/>
                </a:solidFill>
              </a:rPr>
              <a:t> </a:t>
            </a:r>
            <a:r>
              <a:rPr lang="tr-TR" sz="2400" dirty="0" err="1" smtClean="0">
                <a:solidFill>
                  <a:srgbClr val="06377B"/>
                </a:solidFill>
              </a:rPr>
              <a:t>and</a:t>
            </a:r>
            <a:r>
              <a:rPr lang="tr-TR" sz="2400" dirty="0" smtClean="0">
                <a:solidFill>
                  <a:srgbClr val="06377B"/>
                </a:solidFill>
              </a:rPr>
              <a:t> </a:t>
            </a:r>
            <a:r>
              <a:rPr lang="tr-TR" sz="2400" dirty="0" err="1" smtClean="0">
                <a:solidFill>
                  <a:srgbClr val="06377B"/>
                </a:solidFill>
              </a:rPr>
              <a:t>needs</a:t>
            </a:r>
            <a:r>
              <a:rPr lang="tr-TR" sz="2400" dirty="0" smtClean="0">
                <a:solidFill>
                  <a:srgbClr val="06377B"/>
                </a:solidFill>
              </a:rPr>
              <a:t> of market (3+1 </a:t>
            </a:r>
            <a:r>
              <a:rPr lang="tr-TR" sz="2400" dirty="0" err="1" smtClean="0">
                <a:solidFill>
                  <a:srgbClr val="06377B"/>
                </a:solidFill>
              </a:rPr>
              <a:t>system</a:t>
            </a:r>
            <a:r>
              <a:rPr lang="tr-TR" sz="2400" dirty="0" smtClean="0">
                <a:solidFill>
                  <a:srgbClr val="06377B"/>
                </a:solidFill>
              </a:rPr>
              <a:t>)</a:t>
            </a:r>
          </a:p>
          <a:p>
            <a:pPr marL="0" indent="0" algn="just">
              <a:buNone/>
            </a:pPr>
            <a:endParaRPr lang="tr-TR" sz="700" dirty="0" smtClean="0">
              <a:solidFill>
                <a:srgbClr val="06377B"/>
              </a:solidFill>
            </a:endParaRPr>
          </a:p>
          <a:p>
            <a:pPr algn="just"/>
            <a:r>
              <a:rPr lang="tr-TR" sz="2400" dirty="0" err="1" smtClean="0">
                <a:solidFill>
                  <a:srgbClr val="06377B"/>
                </a:solidFill>
              </a:rPr>
              <a:t>Graduates</a:t>
            </a:r>
            <a:r>
              <a:rPr lang="tr-TR" sz="2400" dirty="0" smtClean="0">
                <a:solidFill>
                  <a:srgbClr val="06377B"/>
                </a:solidFill>
              </a:rPr>
              <a:t> </a:t>
            </a:r>
            <a:r>
              <a:rPr lang="tr-TR" sz="2400" dirty="0" err="1" smtClean="0">
                <a:solidFill>
                  <a:srgbClr val="06377B"/>
                </a:solidFill>
              </a:rPr>
              <a:t>already</a:t>
            </a:r>
            <a:r>
              <a:rPr lang="tr-TR" sz="2400" dirty="0" smtClean="0">
                <a:solidFill>
                  <a:srgbClr val="06377B"/>
                </a:solidFill>
              </a:rPr>
              <a:t> </a:t>
            </a:r>
            <a:r>
              <a:rPr lang="tr-TR" sz="2400" dirty="0" err="1" smtClean="0">
                <a:solidFill>
                  <a:srgbClr val="06377B"/>
                </a:solidFill>
              </a:rPr>
              <a:t>have</a:t>
            </a:r>
            <a:r>
              <a:rPr lang="tr-TR" sz="2400" dirty="0" smtClean="0">
                <a:solidFill>
                  <a:srgbClr val="06377B"/>
                </a:solidFill>
              </a:rPr>
              <a:t> </a:t>
            </a:r>
            <a:r>
              <a:rPr lang="tr-TR" sz="2400" dirty="0" err="1" smtClean="0">
                <a:solidFill>
                  <a:srgbClr val="06377B"/>
                </a:solidFill>
              </a:rPr>
              <a:t>national</a:t>
            </a:r>
            <a:r>
              <a:rPr lang="tr-TR" sz="2400" dirty="0" smtClean="0">
                <a:solidFill>
                  <a:srgbClr val="06377B"/>
                </a:solidFill>
              </a:rPr>
              <a:t> </a:t>
            </a:r>
            <a:r>
              <a:rPr lang="tr-TR" sz="2400" dirty="0" err="1" smtClean="0">
                <a:solidFill>
                  <a:srgbClr val="06377B"/>
                </a:solidFill>
              </a:rPr>
              <a:t>vocational</a:t>
            </a:r>
            <a:r>
              <a:rPr lang="tr-TR" sz="2400" dirty="0" smtClean="0">
                <a:solidFill>
                  <a:srgbClr val="06377B"/>
                </a:solidFill>
              </a:rPr>
              <a:t> </a:t>
            </a:r>
            <a:r>
              <a:rPr lang="tr-TR" sz="2400" dirty="0" err="1" smtClean="0">
                <a:solidFill>
                  <a:srgbClr val="06377B"/>
                </a:solidFill>
              </a:rPr>
              <a:t>accreditation</a:t>
            </a:r>
            <a:r>
              <a:rPr lang="tr-TR" sz="2400" dirty="0" smtClean="0">
                <a:solidFill>
                  <a:srgbClr val="06377B"/>
                </a:solidFill>
              </a:rPr>
              <a:t> (MYK)</a:t>
            </a:r>
          </a:p>
        </p:txBody>
      </p:sp>
    </p:spTree>
    <p:extLst>
      <p:ext uri="{BB962C8B-B14F-4D97-AF65-F5344CB8AC3E}">
        <p14:creationId xmlns:p14="http://schemas.microsoft.com/office/powerpoint/2010/main" val="26150922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1500"/>
                    </a14:imgEffect>
                    <a14:imgEffect>
                      <a14:saturation sat="334000"/>
                    </a14:imgEffect>
                  </a14:imgLayer>
                </a14:imgProps>
              </a:ext>
              <a:ext uri="{28A0092B-C50C-407E-A947-70E740481C1C}">
                <a14:useLocalDpi xmlns:a14="http://schemas.microsoft.com/office/drawing/2010/main" val="0"/>
              </a:ext>
            </a:extLst>
          </a:blip>
          <a:stretch>
            <a:fillRect/>
          </a:stretch>
        </p:blipFill>
        <p:spPr>
          <a:xfrm>
            <a:off x="0" y="0"/>
            <a:ext cx="12801600" cy="6858000"/>
          </a:xfrm>
          <a:prstGeom prst="rect">
            <a:avLst/>
          </a:prstGeom>
        </p:spPr>
      </p:pic>
      <p:sp>
        <p:nvSpPr>
          <p:cNvPr id="9" name="Başlık 1"/>
          <p:cNvSpPr>
            <a:spLocks noGrp="1"/>
          </p:cNvSpPr>
          <p:nvPr>
            <p:ph type="title"/>
          </p:nvPr>
        </p:nvSpPr>
        <p:spPr>
          <a:xfrm>
            <a:off x="0" y="856078"/>
            <a:ext cx="12801600" cy="792163"/>
          </a:xfrm>
        </p:spPr>
        <p:txBody>
          <a:bodyPr/>
          <a:lstStyle/>
          <a:p>
            <a:pPr algn="ctr"/>
            <a:r>
              <a:rPr lang="tr-TR" b="1" dirty="0" err="1" smtClean="0">
                <a:solidFill>
                  <a:srgbClr val="C00000"/>
                </a:solidFill>
                <a:latin typeface="+mn-lt"/>
              </a:rPr>
              <a:t>Programmes</a:t>
            </a:r>
            <a:endParaRPr lang="tr-TR" b="1" dirty="0">
              <a:solidFill>
                <a:srgbClr val="C00000"/>
              </a:solidFill>
              <a:latin typeface="+mn-lt"/>
            </a:endParaRPr>
          </a:p>
        </p:txBody>
      </p:sp>
      <p:sp>
        <p:nvSpPr>
          <p:cNvPr id="10" name="İçerik Yer Tutucusu 2"/>
          <p:cNvSpPr>
            <a:spLocks noGrp="1"/>
          </p:cNvSpPr>
          <p:nvPr>
            <p:ph idx="1"/>
          </p:nvPr>
        </p:nvSpPr>
        <p:spPr>
          <a:xfrm>
            <a:off x="4409427" y="2261086"/>
            <a:ext cx="4391523" cy="3693319"/>
          </a:xfrm>
          <a:noFill/>
        </p:spPr>
        <p:txBody>
          <a:bodyPr wrap="none" rtlCol="0">
            <a:spAutoFit/>
          </a:bodyPr>
          <a:lstStyle/>
          <a:p>
            <a:pPr marL="0" indent="0">
              <a:lnSpc>
                <a:spcPct val="100000"/>
              </a:lnSpc>
              <a:spcBef>
                <a:spcPts val="0"/>
              </a:spcBef>
              <a:buNone/>
            </a:pPr>
            <a:r>
              <a:rPr lang="tr-TR" sz="1800" dirty="0" err="1" smtClean="0"/>
              <a:t>Press</a:t>
            </a:r>
            <a:r>
              <a:rPr lang="tr-TR" sz="1800" dirty="0" smtClean="0"/>
              <a:t> </a:t>
            </a:r>
            <a:r>
              <a:rPr lang="tr-TR" sz="1800" dirty="0" err="1"/>
              <a:t>and</a:t>
            </a:r>
            <a:r>
              <a:rPr lang="tr-TR" sz="1800" dirty="0"/>
              <a:t> </a:t>
            </a:r>
            <a:r>
              <a:rPr lang="tr-TR" sz="1800" dirty="0" smtClean="0"/>
              <a:t>Publishing</a:t>
            </a:r>
          </a:p>
          <a:p>
            <a:pPr marL="0" indent="0">
              <a:lnSpc>
                <a:spcPct val="100000"/>
              </a:lnSpc>
              <a:spcBef>
                <a:spcPts val="0"/>
              </a:spcBef>
              <a:buNone/>
            </a:pPr>
            <a:r>
              <a:rPr lang="en-US" sz="1800" dirty="0" smtClean="0"/>
              <a:t>Office Management and Executive Assistance</a:t>
            </a:r>
            <a:endParaRPr lang="tr-TR" sz="1800" dirty="0" smtClean="0"/>
          </a:p>
          <a:p>
            <a:pPr marL="0" indent="0">
              <a:lnSpc>
                <a:spcPct val="100000"/>
              </a:lnSpc>
              <a:spcBef>
                <a:spcPts val="0"/>
              </a:spcBef>
              <a:buNone/>
            </a:pPr>
            <a:r>
              <a:rPr lang="tr-TR" sz="1800" dirty="0" smtClean="0"/>
              <a:t>Child </a:t>
            </a:r>
            <a:r>
              <a:rPr lang="tr-TR" sz="1800" dirty="0" smtClean="0"/>
              <a:t>Development</a:t>
            </a:r>
          </a:p>
          <a:p>
            <a:pPr marL="0" indent="0">
              <a:lnSpc>
                <a:spcPct val="100000"/>
              </a:lnSpc>
              <a:spcBef>
                <a:spcPts val="0"/>
              </a:spcBef>
              <a:buNone/>
            </a:pPr>
            <a:r>
              <a:rPr lang="tr-TR" sz="1800" dirty="0" err="1"/>
              <a:t>Foreign</a:t>
            </a:r>
            <a:r>
              <a:rPr lang="tr-TR" sz="1800" dirty="0"/>
              <a:t> </a:t>
            </a:r>
            <a:r>
              <a:rPr lang="tr-TR" sz="1800" dirty="0" err="1" smtClean="0"/>
              <a:t>Trade</a:t>
            </a:r>
            <a:endParaRPr lang="tr-TR" sz="1800" dirty="0" smtClean="0"/>
          </a:p>
          <a:p>
            <a:pPr marL="0" indent="0">
              <a:lnSpc>
                <a:spcPct val="100000"/>
              </a:lnSpc>
              <a:spcBef>
                <a:spcPts val="0"/>
              </a:spcBef>
              <a:buNone/>
            </a:pPr>
            <a:r>
              <a:rPr lang="tr-TR" sz="1800" dirty="0"/>
              <a:t>Accounting </a:t>
            </a:r>
            <a:r>
              <a:rPr lang="tr-TR" sz="1800" dirty="0" err="1"/>
              <a:t>and</a:t>
            </a:r>
            <a:r>
              <a:rPr lang="tr-TR" sz="1800" dirty="0"/>
              <a:t> </a:t>
            </a:r>
            <a:r>
              <a:rPr lang="tr-TR" sz="1800" dirty="0" err="1" smtClean="0"/>
              <a:t>Tax</a:t>
            </a:r>
            <a:r>
              <a:rPr lang="tr-TR" sz="1800" dirty="0" smtClean="0"/>
              <a:t> </a:t>
            </a:r>
            <a:r>
              <a:rPr lang="tr-TR" sz="1800" dirty="0" err="1" smtClean="0"/>
              <a:t>Practices</a:t>
            </a:r>
            <a:endParaRPr lang="tr-TR" sz="1800" dirty="0"/>
          </a:p>
          <a:p>
            <a:pPr marL="0" indent="0">
              <a:lnSpc>
                <a:spcPct val="100000"/>
              </a:lnSpc>
              <a:spcBef>
                <a:spcPts val="0"/>
              </a:spcBef>
              <a:buNone/>
            </a:pPr>
            <a:r>
              <a:rPr lang="tr-TR" sz="1800" dirty="0"/>
              <a:t>Marketing</a:t>
            </a:r>
            <a:endParaRPr lang="tr-TR" sz="1800" dirty="0" smtClean="0"/>
          </a:p>
          <a:p>
            <a:pPr marL="0" indent="0">
              <a:lnSpc>
                <a:spcPct val="100000"/>
              </a:lnSpc>
              <a:spcBef>
                <a:spcPts val="0"/>
              </a:spcBef>
              <a:buNone/>
            </a:pPr>
            <a:r>
              <a:rPr lang="en-US" sz="1800" dirty="0" smtClean="0"/>
              <a:t>Real </a:t>
            </a:r>
            <a:r>
              <a:rPr lang="en-US" sz="1800" dirty="0"/>
              <a:t>Estate and Property </a:t>
            </a:r>
            <a:r>
              <a:rPr lang="en-US" sz="1800" dirty="0" smtClean="0"/>
              <a:t>Management</a:t>
            </a:r>
            <a:endParaRPr lang="tr-TR" sz="1800" dirty="0" smtClean="0"/>
          </a:p>
          <a:p>
            <a:pPr marL="0" indent="0">
              <a:lnSpc>
                <a:spcPct val="100000"/>
              </a:lnSpc>
              <a:spcBef>
                <a:spcPts val="0"/>
              </a:spcBef>
              <a:buNone/>
            </a:pPr>
            <a:r>
              <a:rPr lang="tr-TR" sz="1800" dirty="0" err="1"/>
              <a:t>Retail</a:t>
            </a:r>
            <a:r>
              <a:rPr lang="tr-TR" sz="1800" dirty="0"/>
              <a:t> </a:t>
            </a:r>
            <a:r>
              <a:rPr lang="tr-TR" sz="1800" dirty="0" err="1"/>
              <a:t>and</a:t>
            </a:r>
            <a:r>
              <a:rPr lang="tr-TR" sz="1800" dirty="0"/>
              <a:t> </a:t>
            </a:r>
            <a:r>
              <a:rPr lang="tr-TR" sz="1800" dirty="0" err="1"/>
              <a:t>Store</a:t>
            </a:r>
            <a:r>
              <a:rPr lang="tr-TR" sz="1800" dirty="0"/>
              <a:t> Management</a:t>
            </a:r>
          </a:p>
          <a:p>
            <a:pPr marL="0" indent="0">
              <a:lnSpc>
                <a:spcPct val="100000"/>
              </a:lnSpc>
              <a:spcBef>
                <a:spcPts val="0"/>
              </a:spcBef>
              <a:buNone/>
            </a:pPr>
            <a:r>
              <a:rPr lang="tr-TR" sz="1800" dirty="0" err="1" smtClean="0"/>
              <a:t>Banking</a:t>
            </a:r>
            <a:r>
              <a:rPr lang="tr-TR" sz="1800" dirty="0" smtClean="0"/>
              <a:t> </a:t>
            </a:r>
            <a:r>
              <a:rPr lang="tr-TR" sz="1800" dirty="0" err="1"/>
              <a:t>and</a:t>
            </a:r>
            <a:r>
              <a:rPr lang="tr-TR" sz="1800" dirty="0"/>
              <a:t> </a:t>
            </a:r>
            <a:r>
              <a:rPr lang="tr-TR" sz="1800" dirty="0" err="1" smtClean="0"/>
              <a:t>Insurance</a:t>
            </a:r>
            <a:endParaRPr lang="tr-TR" sz="1800" dirty="0" smtClean="0"/>
          </a:p>
          <a:p>
            <a:pPr marL="0" indent="0">
              <a:lnSpc>
                <a:spcPct val="100000"/>
              </a:lnSpc>
              <a:spcBef>
                <a:spcPts val="0"/>
              </a:spcBef>
              <a:buNone/>
            </a:pPr>
            <a:r>
              <a:rPr lang="tr-TR" sz="1800" dirty="0" err="1"/>
              <a:t>Public</a:t>
            </a:r>
            <a:r>
              <a:rPr lang="tr-TR" sz="1800" dirty="0"/>
              <a:t> </a:t>
            </a:r>
            <a:r>
              <a:rPr lang="tr-TR" sz="1800" dirty="0" err="1"/>
              <a:t>Relations</a:t>
            </a:r>
            <a:r>
              <a:rPr lang="tr-TR" sz="1800" dirty="0"/>
              <a:t> </a:t>
            </a:r>
            <a:r>
              <a:rPr lang="tr-TR" sz="1800" dirty="0" err="1"/>
              <a:t>and</a:t>
            </a:r>
            <a:r>
              <a:rPr lang="tr-TR" sz="1800" dirty="0"/>
              <a:t> </a:t>
            </a:r>
            <a:r>
              <a:rPr lang="tr-TR" sz="1800" dirty="0" err="1" smtClean="0"/>
              <a:t>Publicity</a:t>
            </a:r>
            <a:endParaRPr lang="tr-TR" sz="1800" dirty="0" smtClean="0"/>
          </a:p>
          <a:p>
            <a:pPr marL="0" indent="0">
              <a:lnSpc>
                <a:spcPct val="100000"/>
              </a:lnSpc>
              <a:spcBef>
                <a:spcPts val="0"/>
              </a:spcBef>
              <a:buNone/>
            </a:pPr>
            <a:r>
              <a:rPr lang="tr-TR" sz="1800" dirty="0"/>
              <a:t>Business Administration</a:t>
            </a:r>
          </a:p>
          <a:p>
            <a:pPr marL="0" indent="0">
              <a:lnSpc>
                <a:spcPct val="100000"/>
              </a:lnSpc>
              <a:spcBef>
                <a:spcPts val="0"/>
              </a:spcBef>
              <a:buNone/>
            </a:pPr>
            <a:r>
              <a:rPr lang="tr-TR" sz="1800" dirty="0"/>
              <a:t>Finance</a:t>
            </a:r>
          </a:p>
          <a:p>
            <a:pPr marL="0" indent="0">
              <a:lnSpc>
                <a:spcPct val="100000"/>
              </a:lnSpc>
              <a:spcBef>
                <a:spcPts val="0"/>
              </a:spcBef>
              <a:buNone/>
            </a:pPr>
            <a:r>
              <a:rPr lang="tr-TR" sz="1800" dirty="0"/>
              <a:t>Media </a:t>
            </a:r>
            <a:r>
              <a:rPr lang="tr-TR" sz="1800" dirty="0" err="1"/>
              <a:t>and</a:t>
            </a:r>
            <a:r>
              <a:rPr lang="tr-TR" sz="1800" dirty="0"/>
              <a:t> </a:t>
            </a:r>
            <a:r>
              <a:rPr lang="tr-TR" sz="1800" dirty="0" err="1" smtClean="0"/>
              <a:t>Communication</a:t>
            </a:r>
            <a:endParaRPr lang="tr-TR" sz="1800" dirty="0"/>
          </a:p>
        </p:txBody>
      </p:sp>
      <p:sp>
        <p:nvSpPr>
          <p:cNvPr id="11" name="Metin kutusu 10"/>
          <p:cNvSpPr txBox="1"/>
          <p:nvPr/>
        </p:nvSpPr>
        <p:spPr>
          <a:xfrm>
            <a:off x="297864" y="387693"/>
            <a:ext cx="3844514" cy="6463308"/>
          </a:xfrm>
          <a:prstGeom prst="rect">
            <a:avLst/>
          </a:prstGeom>
          <a:noFill/>
        </p:spPr>
        <p:txBody>
          <a:bodyPr wrap="none" rtlCol="0">
            <a:spAutoFit/>
          </a:bodyPr>
          <a:lstStyle/>
          <a:p>
            <a:r>
              <a:rPr lang="en-US" dirty="0"/>
              <a:t>Auto Paint and Body Covers</a:t>
            </a:r>
            <a:endParaRPr lang="tr-TR" dirty="0"/>
          </a:p>
          <a:p>
            <a:r>
              <a:rPr lang="tr-TR" dirty="0"/>
              <a:t>Automotive </a:t>
            </a:r>
            <a:r>
              <a:rPr lang="tr-TR" dirty="0" err="1"/>
              <a:t>Technology</a:t>
            </a:r>
            <a:endParaRPr lang="tr-TR" dirty="0"/>
          </a:p>
          <a:p>
            <a:r>
              <a:rPr lang="tr-TR" dirty="0" err="1" smtClean="0"/>
              <a:t>Interior</a:t>
            </a:r>
            <a:r>
              <a:rPr lang="tr-TR" dirty="0" smtClean="0"/>
              <a:t> </a:t>
            </a:r>
            <a:r>
              <a:rPr lang="tr-TR" dirty="0" smtClean="0"/>
              <a:t>Design</a:t>
            </a:r>
          </a:p>
          <a:p>
            <a:r>
              <a:rPr lang="tr-TR" dirty="0" err="1"/>
              <a:t>Climate</a:t>
            </a:r>
            <a:r>
              <a:rPr lang="tr-TR" dirty="0"/>
              <a:t> </a:t>
            </a:r>
            <a:r>
              <a:rPr lang="tr-TR" dirty="0" err="1"/>
              <a:t>and</a:t>
            </a:r>
            <a:r>
              <a:rPr lang="tr-TR" dirty="0"/>
              <a:t> </a:t>
            </a:r>
            <a:r>
              <a:rPr lang="tr-TR" dirty="0" err="1"/>
              <a:t>Cooling</a:t>
            </a:r>
            <a:r>
              <a:rPr lang="tr-TR" dirty="0"/>
              <a:t> </a:t>
            </a:r>
            <a:r>
              <a:rPr lang="tr-TR" dirty="0" err="1" smtClean="0"/>
              <a:t>Technology</a:t>
            </a:r>
            <a:endParaRPr lang="tr-TR" dirty="0" smtClean="0"/>
          </a:p>
          <a:p>
            <a:r>
              <a:rPr lang="tr-TR" dirty="0" smtClean="0"/>
              <a:t>Construction </a:t>
            </a:r>
            <a:r>
              <a:rPr lang="tr-TR" dirty="0" err="1" smtClean="0"/>
              <a:t>Technology</a:t>
            </a:r>
            <a:endParaRPr lang="tr-TR" dirty="0" smtClean="0"/>
          </a:p>
          <a:p>
            <a:r>
              <a:rPr lang="tr-TR" dirty="0" err="1" smtClean="0"/>
              <a:t>Welding</a:t>
            </a:r>
            <a:r>
              <a:rPr lang="tr-TR" dirty="0" smtClean="0"/>
              <a:t> </a:t>
            </a:r>
            <a:r>
              <a:rPr lang="tr-TR" dirty="0" err="1" smtClean="0"/>
              <a:t>Technology</a:t>
            </a:r>
            <a:endParaRPr lang="tr-TR" dirty="0" smtClean="0"/>
          </a:p>
          <a:p>
            <a:r>
              <a:rPr lang="tr-TR" dirty="0" err="1"/>
              <a:t>Laboratory</a:t>
            </a:r>
            <a:r>
              <a:rPr lang="tr-TR" dirty="0"/>
              <a:t> </a:t>
            </a:r>
            <a:r>
              <a:rPr lang="tr-TR" dirty="0" err="1" smtClean="0"/>
              <a:t>Technology</a:t>
            </a:r>
            <a:endParaRPr lang="tr-TR" dirty="0" smtClean="0"/>
          </a:p>
          <a:p>
            <a:r>
              <a:rPr lang="tr-TR" dirty="0" err="1" smtClean="0"/>
              <a:t>Logistics</a:t>
            </a:r>
            <a:endParaRPr lang="tr-TR" dirty="0" smtClean="0"/>
          </a:p>
          <a:p>
            <a:r>
              <a:rPr lang="tr-TR" dirty="0" smtClean="0"/>
              <a:t>Machine</a:t>
            </a:r>
          </a:p>
          <a:p>
            <a:r>
              <a:rPr lang="tr-TR" dirty="0"/>
              <a:t>Machine </a:t>
            </a:r>
            <a:r>
              <a:rPr lang="tr-TR" dirty="0" err="1"/>
              <a:t>Painting</a:t>
            </a:r>
            <a:r>
              <a:rPr lang="tr-TR" dirty="0"/>
              <a:t> </a:t>
            </a:r>
            <a:r>
              <a:rPr lang="tr-TR" dirty="0" err="1"/>
              <a:t>and</a:t>
            </a:r>
            <a:r>
              <a:rPr lang="tr-TR" dirty="0"/>
              <a:t> </a:t>
            </a:r>
            <a:r>
              <a:rPr lang="tr-TR" dirty="0" smtClean="0"/>
              <a:t>Construction</a:t>
            </a:r>
          </a:p>
          <a:p>
            <a:r>
              <a:rPr lang="en-US" dirty="0"/>
              <a:t>Computer Aided Design and Animation</a:t>
            </a:r>
            <a:endParaRPr lang="tr-TR" dirty="0"/>
          </a:p>
          <a:p>
            <a:r>
              <a:rPr lang="tr-TR" dirty="0" err="1"/>
              <a:t>Computer</a:t>
            </a:r>
            <a:r>
              <a:rPr lang="tr-TR" dirty="0"/>
              <a:t> </a:t>
            </a:r>
            <a:r>
              <a:rPr lang="tr-TR" dirty="0" smtClean="0"/>
              <a:t>Programming</a:t>
            </a:r>
            <a:endParaRPr lang="tr-TR" dirty="0"/>
          </a:p>
          <a:p>
            <a:r>
              <a:rPr lang="tr-TR" dirty="0" err="1"/>
              <a:t>Environmental</a:t>
            </a:r>
            <a:r>
              <a:rPr lang="tr-TR" dirty="0"/>
              <a:t> </a:t>
            </a:r>
            <a:r>
              <a:rPr lang="tr-TR" dirty="0" err="1"/>
              <a:t>Protection</a:t>
            </a:r>
            <a:r>
              <a:rPr lang="tr-TR" dirty="0"/>
              <a:t> </a:t>
            </a:r>
            <a:r>
              <a:rPr lang="tr-TR" dirty="0" err="1"/>
              <a:t>and</a:t>
            </a:r>
            <a:r>
              <a:rPr lang="tr-TR" dirty="0"/>
              <a:t> Control</a:t>
            </a:r>
          </a:p>
          <a:p>
            <a:r>
              <a:rPr lang="tr-TR" dirty="0" err="1" smtClean="0"/>
              <a:t>Mechatronics</a:t>
            </a:r>
            <a:endParaRPr lang="tr-TR" dirty="0" smtClean="0"/>
          </a:p>
          <a:p>
            <a:r>
              <a:rPr lang="tr-TR" dirty="0" err="1" smtClean="0"/>
              <a:t>Metallurgy</a:t>
            </a:r>
            <a:endParaRPr lang="tr-TR" dirty="0" smtClean="0"/>
          </a:p>
          <a:p>
            <a:r>
              <a:rPr lang="tr-TR" dirty="0" err="1"/>
              <a:t>Architectural</a:t>
            </a:r>
            <a:r>
              <a:rPr lang="tr-TR" dirty="0"/>
              <a:t> </a:t>
            </a:r>
            <a:r>
              <a:rPr lang="tr-TR" dirty="0" err="1" smtClean="0"/>
              <a:t>Restoration</a:t>
            </a:r>
            <a:endParaRPr lang="tr-TR" dirty="0" smtClean="0"/>
          </a:p>
          <a:p>
            <a:r>
              <a:rPr lang="tr-TR" dirty="0" err="1"/>
              <a:t>Furniture</a:t>
            </a:r>
            <a:r>
              <a:rPr lang="tr-TR" dirty="0"/>
              <a:t> </a:t>
            </a:r>
            <a:r>
              <a:rPr lang="tr-TR" dirty="0" err="1"/>
              <a:t>and</a:t>
            </a:r>
            <a:r>
              <a:rPr lang="tr-TR" dirty="0"/>
              <a:t> </a:t>
            </a:r>
            <a:r>
              <a:rPr lang="tr-TR" dirty="0" err="1"/>
              <a:t>Decoration</a:t>
            </a:r>
            <a:r>
              <a:rPr lang="tr-TR" dirty="0" smtClean="0"/>
              <a:t>,</a:t>
            </a:r>
            <a:r>
              <a:rPr lang="tr-TR" dirty="0"/>
              <a:t> </a:t>
            </a:r>
            <a:endParaRPr lang="tr-TR" dirty="0" smtClean="0"/>
          </a:p>
          <a:p>
            <a:r>
              <a:rPr lang="tr-TR" dirty="0" err="1"/>
              <a:t>Electricity</a:t>
            </a:r>
            <a:endParaRPr lang="tr-TR" dirty="0"/>
          </a:p>
          <a:p>
            <a:r>
              <a:rPr lang="tr-TR" dirty="0"/>
              <a:t>Electronic </a:t>
            </a:r>
            <a:r>
              <a:rPr lang="tr-TR" dirty="0" err="1"/>
              <a:t>Technology</a:t>
            </a:r>
            <a:endParaRPr lang="tr-TR" dirty="0"/>
          </a:p>
          <a:p>
            <a:r>
              <a:rPr lang="tr-TR" dirty="0" err="1"/>
              <a:t>Industrial</a:t>
            </a:r>
            <a:r>
              <a:rPr lang="tr-TR" dirty="0"/>
              <a:t> </a:t>
            </a:r>
            <a:r>
              <a:rPr lang="tr-TR" dirty="0" err="1" smtClean="0"/>
              <a:t>Molding</a:t>
            </a:r>
            <a:endParaRPr lang="tr-TR" dirty="0" smtClean="0"/>
          </a:p>
          <a:p>
            <a:r>
              <a:rPr lang="tr-TR" dirty="0" err="1"/>
              <a:t>Gas</a:t>
            </a:r>
            <a:r>
              <a:rPr lang="tr-TR" dirty="0"/>
              <a:t> </a:t>
            </a:r>
            <a:r>
              <a:rPr lang="tr-TR" dirty="0" err="1"/>
              <a:t>and</a:t>
            </a:r>
            <a:r>
              <a:rPr lang="tr-TR" dirty="0"/>
              <a:t> </a:t>
            </a:r>
            <a:r>
              <a:rPr lang="tr-TR" dirty="0" err="1"/>
              <a:t>Plumbing</a:t>
            </a:r>
            <a:r>
              <a:rPr lang="tr-TR" dirty="0"/>
              <a:t> </a:t>
            </a:r>
            <a:r>
              <a:rPr lang="tr-TR" dirty="0" err="1" smtClean="0"/>
              <a:t>Technology</a:t>
            </a:r>
            <a:endParaRPr lang="tr-TR" dirty="0" smtClean="0"/>
          </a:p>
          <a:p>
            <a:r>
              <a:rPr lang="tr-TR" dirty="0" err="1"/>
              <a:t>Graphic</a:t>
            </a:r>
            <a:r>
              <a:rPr lang="tr-TR" dirty="0"/>
              <a:t> </a:t>
            </a:r>
            <a:r>
              <a:rPr lang="tr-TR" dirty="0" smtClean="0"/>
              <a:t>Design </a:t>
            </a:r>
          </a:p>
          <a:p>
            <a:r>
              <a:rPr lang="tr-TR" dirty="0" err="1" smtClean="0"/>
              <a:t>Textile</a:t>
            </a:r>
            <a:r>
              <a:rPr lang="tr-TR" dirty="0" smtClean="0"/>
              <a:t> </a:t>
            </a:r>
            <a:r>
              <a:rPr lang="tr-TR" dirty="0" err="1" smtClean="0"/>
              <a:t>Technology</a:t>
            </a:r>
            <a:endParaRPr lang="tr-TR" dirty="0"/>
          </a:p>
        </p:txBody>
      </p:sp>
      <p:sp>
        <p:nvSpPr>
          <p:cNvPr id="12" name="Metin kutusu 11"/>
          <p:cNvSpPr txBox="1"/>
          <p:nvPr/>
        </p:nvSpPr>
        <p:spPr>
          <a:xfrm>
            <a:off x="8952554" y="479133"/>
            <a:ext cx="3373680" cy="2308324"/>
          </a:xfrm>
          <a:prstGeom prst="rect">
            <a:avLst/>
          </a:prstGeom>
          <a:noFill/>
        </p:spPr>
        <p:txBody>
          <a:bodyPr wrap="none" rtlCol="0">
            <a:spAutoFit/>
          </a:bodyPr>
          <a:lstStyle/>
          <a:p>
            <a:r>
              <a:rPr lang="tr-TR" dirty="0" err="1"/>
              <a:t>Fashion</a:t>
            </a:r>
            <a:r>
              <a:rPr lang="tr-TR" dirty="0"/>
              <a:t> </a:t>
            </a:r>
            <a:r>
              <a:rPr lang="tr-TR" dirty="0" smtClean="0"/>
              <a:t>Design</a:t>
            </a:r>
          </a:p>
          <a:p>
            <a:r>
              <a:rPr lang="tr-TR" dirty="0" err="1" smtClean="0"/>
              <a:t>Landscape</a:t>
            </a:r>
            <a:r>
              <a:rPr lang="tr-TR" dirty="0" smtClean="0"/>
              <a:t> </a:t>
            </a:r>
            <a:r>
              <a:rPr lang="tr-TR" dirty="0" err="1"/>
              <a:t>and</a:t>
            </a:r>
            <a:r>
              <a:rPr lang="tr-TR" dirty="0"/>
              <a:t> </a:t>
            </a:r>
            <a:r>
              <a:rPr lang="tr-TR" dirty="0" err="1"/>
              <a:t>Ornamental</a:t>
            </a:r>
            <a:r>
              <a:rPr lang="tr-TR" dirty="0"/>
              <a:t> </a:t>
            </a:r>
            <a:r>
              <a:rPr lang="tr-TR" dirty="0" err="1" smtClean="0"/>
              <a:t>Plants</a:t>
            </a:r>
            <a:endParaRPr lang="tr-TR" dirty="0" smtClean="0"/>
          </a:p>
          <a:p>
            <a:r>
              <a:rPr lang="tr-TR" dirty="0" err="1" smtClean="0"/>
              <a:t>Tourism</a:t>
            </a:r>
            <a:r>
              <a:rPr lang="tr-TR" dirty="0" smtClean="0"/>
              <a:t> </a:t>
            </a:r>
            <a:r>
              <a:rPr lang="tr-TR" dirty="0" err="1" smtClean="0"/>
              <a:t>Animation</a:t>
            </a:r>
            <a:endParaRPr lang="tr-TR" dirty="0" smtClean="0"/>
          </a:p>
          <a:p>
            <a:r>
              <a:rPr lang="tr-TR" dirty="0" err="1"/>
              <a:t>Tourism</a:t>
            </a:r>
            <a:r>
              <a:rPr lang="tr-TR" dirty="0"/>
              <a:t> </a:t>
            </a:r>
            <a:r>
              <a:rPr lang="tr-TR" dirty="0" err="1"/>
              <a:t>and</a:t>
            </a:r>
            <a:r>
              <a:rPr lang="tr-TR" dirty="0"/>
              <a:t> </a:t>
            </a:r>
            <a:r>
              <a:rPr lang="tr-TR" dirty="0" smtClean="0"/>
              <a:t>Hotel Management</a:t>
            </a:r>
            <a:endParaRPr lang="tr-TR" dirty="0" smtClean="0"/>
          </a:p>
          <a:p>
            <a:r>
              <a:rPr lang="tr-TR" dirty="0" err="1"/>
              <a:t>Tourism</a:t>
            </a:r>
            <a:r>
              <a:rPr lang="tr-TR" dirty="0"/>
              <a:t> </a:t>
            </a:r>
            <a:r>
              <a:rPr lang="tr-TR" dirty="0" err="1"/>
              <a:t>and</a:t>
            </a:r>
            <a:r>
              <a:rPr lang="tr-TR" dirty="0"/>
              <a:t> Travel </a:t>
            </a:r>
            <a:r>
              <a:rPr lang="tr-TR" dirty="0" smtClean="0"/>
              <a:t>Services</a:t>
            </a:r>
          </a:p>
          <a:p>
            <a:r>
              <a:rPr lang="tr-TR" dirty="0" smtClean="0"/>
              <a:t>Cooking</a:t>
            </a:r>
          </a:p>
          <a:p>
            <a:r>
              <a:rPr lang="en-US" dirty="0"/>
              <a:t>Food Quality Control and Analysis</a:t>
            </a:r>
            <a:endParaRPr lang="tr-TR" dirty="0"/>
          </a:p>
          <a:p>
            <a:r>
              <a:rPr lang="tr-TR" dirty="0" err="1"/>
              <a:t>Food</a:t>
            </a:r>
            <a:r>
              <a:rPr lang="tr-TR" dirty="0"/>
              <a:t> </a:t>
            </a:r>
            <a:r>
              <a:rPr lang="tr-TR" dirty="0" err="1" smtClean="0"/>
              <a:t>Technology</a:t>
            </a:r>
            <a:endParaRPr lang="tr-TR" dirty="0"/>
          </a:p>
        </p:txBody>
      </p:sp>
      <p:sp>
        <p:nvSpPr>
          <p:cNvPr id="2" name="Dikdörtgen 1"/>
          <p:cNvSpPr/>
          <p:nvPr/>
        </p:nvSpPr>
        <p:spPr>
          <a:xfrm>
            <a:off x="8952554" y="3643535"/>
            <a:ext cx="3849046" cy="2862322"/>
          </a:xfrm>
          <a:prstGeom prst="rect">
            <a:avLst/>
          </a:prstGeom>
        </p:spPr>
        <p:txBody>
          <a:bodyPr wrap="square">
            <a:spAutoFit/>
          </a:bodyPr>
          <a:lstStyle/>
          <a:p>
            <a:r>
              <a:rPr lang="tr-TR" dirty="0"/>
              <a:t>First </a:t>
            </a:r>
            <a:r>
              <a:rPr lang="tr-TR" dirty="0" err="1"/>
              <a:t>and</a:t>
            </a:r>
            <a:r>
              <a:rPr lang="tr-TR" dirty="0"/>
              <a:t> </a:t>
            </a:r>
            <a:r>
              <a:rPr lang="tr-TR" dirty="0" err="1"/>
              <a:t>Emergency</a:t>
            </a:r>
            <a:r>
              <a:rPr lang="tr-TR" dirty="0"/>
              <a:t> </a:t>
            </a:r>
            <a:r>
              <a:rPr lang="tr-TR" dirty="0" smtClean="0"/>
              <a:t>Help</a:t>
            </a:r>
          </a:p>
          <a:p>
            <a:r>
              <a:rPr lang="tr-TR" dirty="0" err="1"/>
              <a:t>Occupational</a:t>
            </a:r>
            <a:r>
              <a:rPr lang="tr-TR" dirty="0"/>
              <a:t> </a:t>
            </a:r>
            <a:r>
              <a:rPr lang="tr-TR" dirty="0" err="1" smtClean="0"/>
              <a:t>Health</a:t>
            </a:r>
            <a:r>
              <a:rPr lang="tr-TR" dirty="0" smtClean="0"/>
              <a:t> </a:t>
            </a:r>
            <a:r>
              <a:rPr lang="tr-TR" dirty="0" err="1" smtClean="0"/>
              <a:t>and</a:t>
            </a:r>
            <a:r>
              <a:rPr lang="tr-TR" dirty="0" smtClean="0"/>
              <a:t> </a:t>
            </a:r>
            <a:r>
              <a:rPr lang="tr-TR" dirty="0" err="1" smtClean="0"/>
              <a:t>Safety</a:t>
            </a:r>
            <a:endParaRPr lang="tr-TR" dirty="0" smtClean="0"/>
          </a:p>
          <a:p>
            <a:r>
              <a:rPr lang="tr-TR" dirty="0" err="1" smtClean="0"/>
              <a:t>Physiotherapy</a:t>
            </a:r>
            <a:endParaRPr lang="tr-TR" dirty="0" smtClean="0"/>
          </a:p>
          <a:p>
            <a:r>
              <a:rPr lang="tr-TR" dirty="0" err="1" smtClean="0"/>
              <a:t>Optician</a:t>
            </a:r>
            <a:r>
              <a:rPr lang="tr-TR" dirty="0" err="1"/>
              <a:t>Medical</a:t>
            </a:r>
            <a:r>
              <a:rPr lang="tr-TR" dirty="0"/>
              <a:t> </a:t>
            </a:r>
            <a:r>
              <a:rPr lang="tr-TR" dirty="0" err="1"/>
              <a:t>Documentation</a:t>
            </a:r>
            <a:r>
              <a:rPr lang="tr-TR" dirty="0"/>
              <a:t> </a:t>
            </a:r>
            <a:endParaRPr lang="tr-TR" dirty="0" smtClean="0"/>
          </a:p>
          <a:p>
            <a:r>
              <a:rPr lang="tr-TR" dirty="0" err="1" smtClean="0"/>
              <a:t>and</a:t>
            </a:r>
            <a:r>
              <a:rPr lang="tr-TR" dirty="0" smtClean="0"/>
              <a:t> </a:t>
            </a:r>
            <a:r>
              <a:rPr lang="tr-TR" dirty="0" err="1"/>
              <a:t>Secretariat</a:t>
            </a:r>
            <a:endParaRPr lang="tr-TR" dirty="0"/>
          </a:p>
          <a:p>
            <a:r>
              <a:rPr lang="tr-TR" dirty="0" err="1"/>
              <a:t>Medical</a:t>
            </a:r>
            <a:r>
              <a:rPr lang="tr-TR" dirty="0"/>
              <a:t> </a:t>
            </a:r>
            <a:r>
              <a:rPr lang="tr-TR" dirty="0" err="1"/>
              <a:t>Laboratory</a:t>
            </a:r>
            <a:r>
              <a:rPr lang="tr-TR" dirty="0"/>
              <a:t> </a:t>
            </a:r>
            <a:r>
              <a:rPr lang="tr-TR" dirty="0" err="1" smtClean="0"/>
              <a:t>Techniques</a:t>
            </a:r>
            <a:endParaRPr lang="tr-TR" dirty="0" smtClean="0"/>
          </a:p>
          <a:p>
            <a:r>
              <a:rPr lang="tr-TR" dirty="0" err="1"/>
              <a:t>Elderly</a:t>
            </a:r>
            <a:r>
              <a:rPr lang="tr-TR" dirty="0"/>
              <a:t> </a:t>
            </a:r>
            <a:r>
              <a:rPr lang="tr-TR" dirty="0" err="1" smtClean="0"/>
              <a:t>Care</a:t>
            </a:r>
            <a:endParaRPr lang="tr-TR" dirty="0"/>
          </a:p>
          <a:p>
            <a:endParaRPr lang="tr-TR" dirty="0"/>
          </a:p>
          <a:p>
            <a:endParaRPr lang="tr-TR" dirty="0"/>
          </a:p>
          <a:p>
            <a:endParaRPr lang="tr-TR" dirty="0"/>
          </a:p>
        </p:txBody>
      </p:sp>
    </p:spTree>
    <p:extLst>
      <p:ext uri="{BB962C8B-B14F-4D97-AF65-F5344CB8AC3E}">
        <p14:creationId xmlns:p14="http://schemas.microsoft.com/office/powerpoint/2010/main" val="33101273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3810977"/>
          </a:xfrm>
          <a:prstGeom prst="rect">
            <a:avLst/>
          </a:prstGeom>
        </p:spPr>
      </p:pic>
      <p:sp>
        <p:nvSpPr>
          <p:cNvPr id="9" name="İçerik Yer Tutucusu 2"/>
          <p:cNvSpPr txBox="1">
            <a:spLocks/>
          </p:cNvSpPr>
          <p:nvPr/>
        </p:nvSpPr>
        <p:spPr>
          <a:xfrm>
            <a:off x="0" y="4066948"/>
            <a:ext cx="12192000" cy="279105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tr-TR" dirty="0" err="1" smtClean="0">
                <a:solidFill>
                  <a:srgbClr val="002060"/>
                </a:solidFill>
              </a:rPr>
              <a:t>Vocational</a:t>
            </a:r>
            <a:r>
              <a:rPr lang="tr-TR" dirty="0" smtClean="0">
                <a:solidFill>
                  <a:srgbClr val="002060"/>
                </a:solidFill>
              </a:rPr>
              <a:t> </a:t>
            </a:r>
            <a:r>
              <a:rPr lang="tr-TR" dirty="0" err="1" smtClean="0">
                <a:solidFill>
                  <a:srgbClr val="002060"/>
                </a:solidFill>
              </a:rPr>
              <a:t>school</a:t>
            </a:r>
            <a:r>
              <a:rPr lang="tr-TR" dirty="0" smtClean="0">
                <a:solidFill>
                  <a:srgbClr val="002060"/>
                </a:solidFill>
              </a:rPr>
              <a:t> </a:t>
            </a:r>
            <a:r>
              <a:rPr lang="tr-TR" dirty="0" err="1" smtClean="0">
                <a:solidFill>
                  <a:srgbClr val="002060"/>
                </a:solidFill>
              </a:rPr>
              <a:t>programmes</a:t>
            </a:r>
            <a:r>
              <a:rPr lang="tr-TR" dirty="0" smtClean="0">
                <a:solidFill>
                  <a:srgbClr val="002060"/>
                </a:solidFill>
              </a:rPr>
              <a:t> </a:t>
            </a:r>
            <a:r>
              <a:rPr lang="tr-TR" dirty="0" err="1" smtClean="0">
                <a:solidFill>
                  <a:srgbClr val="002060"/>
                </a:solidFill>
              </a:rPr>
              <a:t>offers</a:t>
            </a:r>
            <a:r>
              <a:rPr lang="tr-TR" dirty="0" smtClean="0">
                <a:solidFill>
                  <a:srgbClr val="002060"/>
                </a:solidFill>
              </a:rPr>
              <a:t> </a:t>
            </a:r>
            <a:r>
              <a:rPr lang="tr-TR" dirty="0" err="1" smtClean="0">
                <a:solidFill>
                  <a:srgbClr val="002060"/>
                </a:solidFill>
              </a:rPr>
              <a:t>education</a:t>
            </a:r>
            <a:r>
              <a:rPr lang="tr-TR" dirty="0" smtClean="0">
                <a:solidFill>
                  <a:srgbClr val="002060"/>
                </a:solidFill>
              </a:rPr>
              <a:t> in </a:t>
            </a:r>
            <a:r>
              <a:rPr lang="tr-TR" dirty="0" err="1" smtClean="0">
                <a:solidFill>
                  <a:srgbClr val="002060"/>
                </a:solidFill>
              </a:rPr>
              <a:t>wide</a:t>
            </a:r>
            <a:r>
              <a:rPr lang="tr-TR" dirty="0" smtClean="0">
                <a:solidFill>
                  <a:srgbClr val="002060"/>
                </a:solidFill>
              </a:rPr>
              <a:t> </a:t>
            </a:r>
            <a:r>
              <a:rPr lang="tr-TR" dirty="0" err="1" smtClean="0">
                <a:solidFill>
                  <a:srgbClr val="002060"/>
                </a:solidFill>
              </a:rPr>
              <a:t>vocational</a:t>
            </a:r>
            <a:r>
              <a:rPr lang="tr-TR" dirty="0" smtClean="0">
                <a:solidFill>
                  <a:srgbClr val="002060"/>
                </a:solidFill>
              </a:rPr>
              <a:t> </a:t>
            </a:r>
            <a:r>
              <a:rPr lang="tr-TR" dirty="0" err="1" smtClean="0">
                <a:solidFill>
                  <a:srgbClr val="002060"/>
                </a:solidFill>
              </a:rPr>
              <a:t>field</a:t>
            </a:r>
            <a:r>
              <a:rPr lang="tr-TR" dirty="0" smtClean="0">
                <a:solidFill>
                  <a:srgbClr val="002060"/>
                </a:solidFill>
              </a:rPr>
              <a:t>. </a:t>
            </a:r>
            <a:r>
              <a:rPr lang="tr-TR" dirty="0" err="1" smtClean="0">
                <a:solidFill>
                  <a:srgbClr val="002060"/>
                </a:solidFill>
              </a:rPr>
              <a:t>However</a:t>
            </a:r>
            <a:r>
              <a:rPr lang="tr-TR" dirty="0" smtClean="0">
                <a:solidFill>
                  <a:srgbClr val="002060"/>
                </a:solidFill>
              </a:rPr>
              <a:t> </a:t>
            </a:r>
            <a:r>
              <a:rPr lang="tr-TR" dirty="0" smtClean="0">
                <a:solidFill>
                  <a:srgbClr val="002060"/>
                </a:solidFill>
              </a:rPr>
              <a:t>MYK (</a:t>
            </a:r>
            <a:r>
              <a:rPr lang="tr-TR" dirty="0" err="1" smtClean="0">
                <a:solidFill>
                  <a:srgbClr val="002060"/>
                </a:solidFill>
              </a:rPr>
              <a:t>National</a:t>
            </a:r>
            <a:r>
              <a:rPr lang="tr-TR" dirty="0" smtClean="0">
                <a:solidFill>
                  <a:srgbClr val="002060"/>
                </a:solidFill>
              </a:rPr>
              <a:t> </a:t>
            </a:r>
            <a:r>
              <a:rPr lang="tr-TR" dirty="0" err="1" smtClean="0">
                <a:solidFill>
                  <a:srgbClr val="002060"/>
                </a:solidFill>
              </a:rPr>
              <a:t>Qualification</a:t>
            </a:r>
            <a:r>
              <a:rPr lang="tr-TR" dirty="0" smtClean="0">
                <a:solidFill>
                  <a:srgbClr val="002060"/>
                </a:solidFill>
              </a:rPr>
              <a:t> Framework) </a:t>
            </a:r>
            <a:r>
              <a:rPr lang="tr-TR" dirty="0" err="1" smtClean="0">
                <a:solidFill>
                  <a:srgbClr val="002060"/>
                </a:solidFill>
              </a:rPr>
              <a:t>defines</a:t>
            </a:r>
            <a:r>
              <a:rPr lang="tr-TR" dirty="0" smtClean="0">
                <a:solidFill>
                  <a:srgbClr val="002060"/>
                </a:solidFill>
              </a:rPr>
              <a:t> </a:t>
            </a:r>
            <a:r>
              <a:rPr lang="tr-TR" dirty="0" err="1" smtClean="0">
                <a:solidFill>
                  <a:srgbClr val="002060"/>
                </a:solidFill>
              </a:rPr>
              <a:t>vocational</a:t>
            </a:r>
            <a:r>
              <a:rPr lang="tr-TR" dirty="0">
                <a:solidFill>
                  <a:srgbClr val="002060"/>
                </a:solidFill>
              </a:rPr>
              <a:t> </a:t>
            </a:r>
            <a:r>
              <a:rPr lang="tr-TR" dirty="0" err="1">
                <a:solidFill>
                  <a:srgbClr val="002060"/>
                </a:solidFill>
              </a:rPr>
              <a:t>q</a:t>
            </a:r>
            <a:r>
              <a:rPr lang="tr-TR" dirty="0" err="1" smtClean="0">
                <a:solidFill>
                  <a:srgbClr val="002060"/>
                </a:solidFill>
              </a:rPr>
              <a:t>ualifications</a:t>
            </a:r>
            <a:r>
              <a:rPr lang="tr-TR" dirty="0" smtClean="0">
                <a:solidFill>
                  <a:srgbClr val="002060"/>
                </a:solidFill>
              </a:rPr>
              <a:t> </a:t>
            </a:r>
            <a:r>
              <a:rPr lang="tr-TR" dirty="0" err="1" smtClean="0">
                <a:solidFill>
                  <a:srgbClr val="002060"/>
                </a:solidFill>
              </a:rPr>
              <a:t>specificly</a:t>
            </a:r>
            <a:r>
              <a:rPr lang="tr-TR" dirty="0" smtClean="0">
                <a:solidFill>
                  <a:srgbClr val="002060"/>
                </a:solidFill>
              </a:rPr>
              <a:t> </a:t>
            </a:r>
            <a:r>
              <a:rPr lang="tr-TR" dirty="0" err="1" smtClean="0">
                <a:solidFill>
                  <a:srgbClr val="002060"/>
                </a:solidFill>
              </a:rPr>
              <a:t>for</a:t>
            </a:r>
            <a:r>
              <a:rPr lang="tr-TR" dirty="0" smtClean="0">
                <a:solidFill>
                  <a:srgbClr val="002060"/>
                </a:solidFill>
              </a:rPr>
              <a:t> a </a:t>
            </a:r>
            <a:r>
              <a:rPr lang="tr-TR" dirty="0" err="1" smtClean="0">
                <a:solidFill>
                  <a:srgbClr val="002060"/>
                </a:solidFill>
              </a:rPr>
              <a:t>one</a:t>
            </a:r>
            <a:r>
              <a:rPr lang="tr-TR" dirty="0" smtClean="0">
                <a:solidFill>
                  <a:srgbClr val="002060"/>
                </a:solidFill>
              </a:rPr>
              <a:t> </a:t>
            </a:r>
            <a:r>
              <a:rPr lang="tr-TR" dirty="0" err="1" smtClean="0">
                <a:solidFill>
                  <a:srgbClr val="002060"/>
                </a:solidFill>
              </a:rPr>
              <a:t>job</a:t>
            </a:r>
            <a:r>
              <a:rPr lang="tr-TR" dirty="0" smtClean="0">
                <a:solidFill>
                  <a:srgbClr val="002060"/>
                </a:solidFill>
              </a:rPr>
              <a:t>. </a:t>
            </a:r>
            <a:endParaRPr lang="tr-TR" dirty="0" smtClean="0">
              <a:solidFill>
                <a:srgbClr val="002060"/>
              </a:solidFill>
            </a:endParaRPr>
          </a:p>
          <a:p>
            <a:pPr>
              <a:lnSpc>
                <a:spcPct val="150000"/>
              </a:lnSpc>
            </a:pPr>
            <a:r>
              <a:rPr lang="tr-TR" dirty="0" err="1" smtClean="0">
                <a:solidFill>
                  <a:srgbClr val="002060"/>
                </a:solidFill>
              </a:rPr>
              <a:t>Mostly</a:t>
            </a:r>
            <a:r>
              <a:rPr lang="tr-TR" dirty="0" smtClean="0">
                <a:solidFill>
                  <a:srgbClr val="002060"/>
                </a:solidFill>
              </a:rPr>
              <a:t> </a:t>
            </a:r>
            <a:r>
              <a:rPr lang="tr-TR" dirty="0" err="1" smtClean="0">
                <a:solidFill>
                  <a:srgbClr val="002060"/>
                </a:solidFill>
              </a:rPr>
              <a:t>vocational</a:t>
            </a:r>
            <a:r>
              <a:rPr lang="tr-TR" dirty="0" smtClean="0">
                <a:solidFill>
                  <a:srgbClr val="002060"/>
                </a:solidFill>
              </a:rPr>
              <a:t> </a:t>
            </a:r>
            <a:r>
              <a:rPr lang="tr-TR" dirty="0" err="1" smtClean="0">
                <a:solidFill>
                  <a:srgbClr val="002060"/>
                </a:solidFill>
              </a:rPr>
              <a:t>school</a:t>
            </a:r>
            <a:r>
              <a:rPr lang="tr-TR" dirty="0" smtClean="0">
                <a:solidFill>
                  <a:srgbClr val="002060"/>
                </a:solidFill>
              </a:rPr>
              <a:t> </a:t>
            </a:r>
            <a:r>
              <a:rPr lang="tr-TR" dirty="0" err="1" smtClean="0">
                <a:solidFill>
                  <a:srgbClr val="002060"/>
                </a:solidFill>
              </a:rPr>
              <a:t>graduaters</a:t>
            </a:r>
            <a:r>
              <a:rPr lang="tr-TR" dirty="0" smtClean="0">
                <a:solidFill>
                  <a:srgbClr val="002060"/>
                </a:solidFill>
              </a:rPr>
              <a:t> </a:t>
            </a:r>
            <a:r>
              <a:rPr lang="tr-TR" dirty="0" err="1" smtClean="0">
                <a:solidFill>
                  <a:srgbClr val="002060"/>
                </a:solidFill>
              </a:rPr>
              <a:t>have</a:t>
            </a:r>
            <a:r>
              <a:rPr lang="tr-TR" dirty="0" smtClean="0">
                <a:solidFill>
                  <a:srgbClr val="002060"/>
                </a:solidFill>
              </a:rPr>
              <a:t> </a:t>
            </a:r>
            <a:r>
              <a:rPr lang="tr-TR" dirty="0" err="1" smtClean="0">
                <a:solidFill>
                  <a:srgbClr val="002060"/>
                </a:solidFill>
              </a:rPr>
              <a:t>more</a:t>
            </a:r>
            <a:r>
              <a:rPr lang="tr-TR" dirty="0" smtClean="0">
                <a:solidFill>
                  <a:srgbClr val="002060"/>
                </a:solidFill>
              </a:rPr>
              <a:t> </a:t>
            </a:r>
            <a:r>
              <a:rPr lang="tr-TR" dirty="0" err="1" smtClean="0">
                <a:solidFill>
                  <a:srgbClr val="002060"/>
                </a:solidFill>
              </a:rPr>
              <a:t>than</a:t>
            </a:r>
            <a:r>
              <a:rPr lang="tr-TR" dirty="0" smtClean="0">
                <a:solidFill>
                  <a:srgbClr val="002060"/>
                </a:solidFill>
              </a:rPr>
              <a:t> </a:t>
            </a:r>
            <a:r>
              <a:rPr lang="tr-TR" dirty="0" err="1" smtClean="0">
                <a:solidFill>
                  <a:srgbClr val="002060"/>
                </a:solidFill>
              </a:rPr>
              <a:t>one</a:t>
            </a:r>
            <a:r>
              <a:rPr lang="tr-TR" dirty="0" smtClean="0">
                <a:solidFill>
                  <a:srgbClr val="002060"/>
                </a:solidFill>
              </a:rPr>
              <a:t> </a:t>
            </a:r>
            <a:r>
              <a:rPr lang="tr-TR" dirty="0" err="1" smtClean="0">
                <a:solidFill>
                  <a:srgbClr val="002060"/>
                </a:solidFill>
              </a:rPr>
              <a:t>qualifications</a:t>
            </a:r>
            <a:r>
              <a:rPr lang="tr-TR" dirty="0" smtClean="0">
                <a:solidFill>
                  <a:srgbClr val="002060"/>
                </a:solidFill>
              </a:rPr>
              <a:t> in </a:t>
            </a:r>
            <a:r>
              <a:rPr lang="tr-TR" dirty="0" smtClean="0">
                <a:solidFill>
                  <a:srgbClr val="002060"/>
                </a:solidFill>
              </a:rPr>
              <a:t>Level 5</a:t>
            </a:r>
            <a:endParaRPr lang="tr-TR" dirty="0" smtClean="0">
              <a:solidFill>
                <a:srgbClr val="002060"/>
              </a:solidFill>
            </a:endParaRPr>
          </a:p>
        </p:txBody>
      </p:sp>
      <p:sp>
        <p:nvSpPr>
          <p:cNvPr id="11" name="Unvan 1"/>
          <p:cNvSpPr txBox="1">
            <a:spLocks/>
          </p:cNvSpPr>
          <p:nvPr/>
        </p:nvSpPr>
        <p:spPr>
          <a:xfrm>
            <a:off x="1" y="108741"/>
            <a:ext cx="12191999" cy="1894230"/>
          </a:xfrm>
          <a:prstGeom prst="rect">
            <a:avLst/>
          </a:prstGeom>
        </p:spPr>
        <p:txBody>
          <a:bodyPr vert="horz" lIns="91440" tIns="45720" rIns="91440" bIns="45720" rtlCol="0" anchor="ctr">
            <a:normAutofit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tr-TR" b="1" err="1" smtClean="0">
                <a:solidFill>
                  <a:srgbClr val="C00000"/>
                </a:solidFill>
              </a:rPr>
              <a:t>Relation</a:t>
            </a:r>
            <a:r>
              <a:rPr lang="tr-TR" b="1" smtClean="0">
                <a:solidFill>
                  <a:srgbClr val="C00000"/>
                </a:solidFill>
              </a:rPr>
              <a:t> </a:t>
            </a:r>
            <a:r>
              <a:rPr lang="tr-TR" b="1" err="1" smtClean="0">
                <a:solidFill>
                  <a:srgbClr val="C00000"/>
                </a:solidFill>
              </a:rPr>
              <a:t>between</a:t>
            </a:r>
            <a:r>
              <a:rPr lang="tr-TR" b="1" smtClean="0">
                <a:solidFill>
                  <a:srgbClr val="C00000"/>
                </a:solidFill>
              </a:rPr>
              <a:t> </a:t>
            </a:r>
          </a:p>
          <a:p>
            <a:r>
              <a:rPr lang="tr-TR" b="1" smtClean="0">
                <a:solidFill>
                  <a:srgbClr val="C00000"/>
                </a:solidFill>
              </a:rPr>
              <a:t>           </a:t>
            </a:r>
            <a:r>
              <a:rPr lang="tr-TR" b="1" err="1" smtClean="0">
                <a:solidFill>
                  <a:srgbClr val="C00000"/>
                </a:solidFill>
              </a:rPr>
              <a:t>acreditation</a:t>
            </a:r>
            <a:r>
              <a:rPr lang="tr-TR" b="1" smtClean="0">
                <a:solidFill>
                  <a:srgbClr val="C00000"/>
                </a:solidFill>
              </a:rPr>
              <a:t> and </a:t>
            </a:r>
          </a:p>
          <a:p>
            <a:r>
              <a:rPr lang="tr-TR" b="1">
                <a:solidFill>
                  <a:srgbClr val="C00000"/>
                </a:solidFill>
              </a:rPr>
              <a:t> </a:t>
            </a:r>
            <a:r>
              <a:rPr lang="tr-TR" b="1" smtClean="0">
                <a:solidFill>
                  <a:srgbClr val="C00000"/>
                </a:solidFill>
              </a:rPr>
              <a:t>                     </a:t>
            </a:r>
            <a:r>
              <a:rPr lang="tr-TR" b="1" err="1" smtClean="0">
                <a:solidFill>
                  <a:srgbClr val="C00000"/>
                </a:solidFill>
              </a:rPr>
              <a:t>programmes</a:t>
            </a:r>
            <a:endParaRPr lang="tr-TR" b="1">
              <a:solidFill>
                <a:srgbClr val="C00000"/>
              </a:solidFill>
            </a:endParaRPr>
          </a:p>
        </p:txBody>
      </p:sp>
    </p:spTree>
    <p:extLst>
      <p:ext uri="{BB962C8B-B14F-4D97-AF65-F5344CB8AC3E}">
        <p14:creationId xmlns:p14="http://schemas.microsoft.com/office/powerpoint/2010/main" val="10428837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6223</TotalTime>
  <Words>1045</Words>
  <Application>Microsoft Office PowerPoint</Application>
  <PresentationFormat>Geniş ekran</PresentationFormat>
  <Paragraphs>304</Paragraphs>
  <Slides>39</Slides>
  <Notes>38</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39</vt:i4>
      </vt:variant>
    </vt:vector>
  </HeadingPairs>
  <TitlesOfParts>
    <vt:vector size="47" baseType="lpstr">
      <vt:lpstr>Arial</vt:lpstr>
      <vt:lpstr>Calibri</vt:lpstr>
      <vt:lpstr>Calibri Light</vt:lpstr>
      <vt:lpstr>MV Boli</vt:lpstr>
      <vt:lpstr>Segoe Print</vt:lpstr>
      <vt:lpstr>Tahoma</vt:lpstr>
      <vt:lpstr>Times New Roman</vt:lpstr>
      <vt:lpstr>Office Teması</vt:lpstr>
      <vt:lpstr>PowerPoint Sunusu</vt:lpstr>
      <vt:lpstr>PowerPoint Sunusu</vt:lpstr>
      <vt:lpstr>PowerPoint Sunusu</vt:lpstr>
      <vt:lpstr>Post-Secondary Vocational Higher Schools in Universities</vt:lpstr>
      <vt:lpstr>PowerPoint Sunusu</vt:lpstr>
      <vt:lpstr>PowerPoint Sunusu</vt:lpstr>
      <vt:lpstr>PowerPoint Sunusu</vt:lpstr>
      <vt:lpstr>Programmes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SAKARYA UNIVERSITESI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dekanlik</dc:creator>
  <cp:lastModifiedBy>Mehmet Sarıbıyık</cp:lastModifiedBy>
  <cp:revision>406</cp:revision>
  <dcterms:created xsi:type="dcterms:W3CDTF">2017-03-29T11:14:54Z</dcterms:created>
  <dcterms:modified xsi:type="dcterms:W3CDTF">2018-05-18T12:56:07Z</dcterms:modified>
</cp:coreProperties>
</file>