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41"/>
  </p:notesMasterIdLst>
  <p:sldIdLst>
    <p:sldId id="256" r:id="rId2"/>
    <p:sldId id="377" r:id="rId3"/>
    <p:sldId id="381" r:id="rId4"/>
    <p:sldId id="364" r:id="rId5"/>
    <p:sldId id="378" r:id="rId6"/>
    <p:sldId id="379" r:id="rId7"/>
    <p:sldId id="380" r:id="rId8"/>
    <p:sldId id="376" r:id="rId9"/>
    <p:sldId id="367" r:id="rId10"/>
    <p:sldId id="371" r:id="rId11"/>
    <p:sldId id="370" r:id="rId12"/>
    <p:sldId id="259" r:id="rId13"/>
    <p:sldId id="260" r:id="rId14"/>
    <p:sldId id="268" r:id="rId15"/>
    <p:sldId id="269" r:id="rId16"/>
    <p:sldId id="382" r:id="rId17"/>
    <p:sldId id="319" r:id="rId18"/>
    <p:sldId id="320" r:id="rId19"/>
    <p:sldId id="323" r:id="rId20"/>
    <p:sldId id="274" r:id="rId21"/>
    <p:sldId id="334" r:id="rId22"/>
    <p:sldId id="361" r:id="rId23"/>
    <p:sldId id="357" r:id="rId24"/>
    <p:sldId id="321" r:id="rId25"/>
    <p:sldId id="328" r:id="rId26"/>
    <p:sldId id="329" r:id="rId27"/>
    <p:sldId id="383" r:id="rId28"/>
    <p:sldId id="385" r:id="rId29"/>
    <p:sldId id="372" r:id="rId30"/>
    <p:sldId id="309" r:id="rId31"/>
    <p:sldId id="310" r:id="rId32"/>
    <p:sldId id="312" r:id="rId33"/>
    <p:sldId id="373" r:id="rId34"/>
    <p:sldId id="374" r:id="rId35"/>
    <p:sldId id="315" r:id="rId36"/>
    <p:sldId id="286" r:id="rId37"/>
    <p:sldId id="288" r:id="rId38"/>
    <p:sldId id="359" r:id="rId39"/>
    <p:sldId id="348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kanlik" initials="d" lastIdx="1" clrIdx="0">
    <p:extLst/>
  </p:cmAuthor>
  <p:cmAuthor id="2" name="Windows Kullanıcısı" initials="WK" lastIdx="1" clrIdx="1">
    <p:extLst/>
  </p:cmAuthor>
  <p:cmAuthor id="3" name="pc" initials="p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8B954"/>
    <a:srgbClr val="002060"/>
    <a:srgbClr val="06377B"/>
    <a:srgbClr val="C9CED3"/>
    <a:srgbClr val="221F1D"/>
    <a:srgbClr val="EDDDC9"/>
    <a:srgbClr val="BFBFBF"/>
    <a:srgbClr val="5B9BD5"/>
    <a:srgbClr val="D8FCFF"/>
    <a:srgbClr val="75797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27" autoAdjust="0"/>
    <p:restoredTop sz="78870" autoAdjust="0"/>
  </p:normalViewPr>
  <p:slideViewPr>
    <p:cSldViewPr snapToGrid="0">
      <p:cViewPr>
        <p:scale>
          <a:sx n="90" d="100"/>
          <a:sy n="90" d="100"/>
        </p:scale>
        <p:origin x="-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7CE3B-E58B-4330-BA56-91D80111FC61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F1A60-8DE9-4F60-98E7-1AA16E3C3A7D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3076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1739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641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94226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93011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9371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458183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30397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64268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623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54483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61880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E575-AB90-4AA5-98FA-11C07B6C1265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88269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93504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2F31B-0AF6-4889-BCE4-CAEA2955CCA0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61031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68023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19091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E2BBF-6378-4E69-9F9A-D7A28020AC78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01520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E2BBF-6378-4E69-9F9A-D7A28020AC78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2803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83779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84041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22102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1081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52380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34633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73278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71101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393755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666374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88659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81124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70964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2F31B-0AF6-4889-BCE4-CAEA2955CCA0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4733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5920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2F31B-0AF6-4889-BCE4-CAEA2955CCA0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2094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4642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29118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603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8536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23575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2059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8403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1001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21981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4966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62318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2889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67004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8486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1997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9661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55" y="569126"/>
            <a:ext cx="5260469" cy="2847951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0" y="3643346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tr-TR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ПТУ в Университете </a:t>
            </a:r>
            <a:r>
              <a:rPr lang="ru-RU" altLang="tr-TR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Сакария</a:t>
            </a:r>
            <a:r>
              <a:rPr lang="ru-RU" altLang="tr-TR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образовательная модель  </a:t>
            </a:r>
            <a:endParaRPr lang="tr-TR" altLang="tr-TR" sz="3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altLang="tr-TR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3+1 </a:t>
            </a:r>
            <a:r>
              <a:rPr lang="ru-RU" altLang="tr-TR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altLang="tr-TR" sz="3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tr-TR" sz="2400" b="1" dirty="0" smtClean="0">
              <a:latin typeface="+mj-lt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701"/>
            <a:ext cx="12192000" cy="297659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0" y="52847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Проф</a:t>
            </a:r>
            <a:r>
              <a:rPr lang="tr-TR" sz="3200" b="1" dirty="0" smtClean="0"/>
              <a:t>. </a:t>
            </a:r>
            <a:r>
              <a:rPr lang="ru-RU" sz="3200" b="1" dirty="0" err="1" smtClean="0"/>
              <a:t>Др</a:t>
            </a:r>
            <a:r>
              <a:rPr lang="tr-TR" sz="3200" b="1" dirty="0" smtClean="0"/>
              <a:t>. </a:t>
            </a:r>
            <a:r>
              <a:rPr lang="ru-RU" sz="3200" b="1" dirty="0" err="1" smtClean="0"/>
              <a:t>Мехмет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Сарибиек</a:t>
            </a:r>
            <a:r>
              <a:rPr lang="tr-TR" sz="3200" b="1" dirty="0" smtClean="0"/>
              <a:t> </a:t>
            </a:r>
            <a:endParaRPr lang="tr-TR" sz="3200" b="1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65" y="1185176"/>
            <a:ext cx="1899635" cy="189963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29" y="1074699"/>
            <a:ext cx="1574543" cy="21205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6327094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“</a:t>
            </a:r>
            <a:r>
              <a:rPr lang="ru-RU" dirty="0" smtClean="0"/>
              <a:t>Формирование уровня </a:t>
            </a:r>
            <a:r>
              <a:rPr lang="tr-TR" dirty="0" smtClean="0"/>
              <a:t>5</a:t>
            </a:r>
            <a:r>
              <a:rPr lang="tr-TR" dirty="0"/>
              <a:t>” </a:t>
            </a:r>
            <a:r>
              <a:rPr lang="ru-RU" dirty="0" err="1" smtClean="0"/>
              <a:t>Конфренция</a:t>
            </a:r>
            <a:r>
              <a:rPr lang="ru-RU" dirty="0" smtClean="0"/>
              <a:t> ЕФО</a:t>
            </a:r>
            <a:r>
              <a:rPr lang="tr-TR" dirty="0" smtClean="0"/>
              <a:t>, </a:t>
            </a:r>
            <a:r>
              <a:rPr lang="ru-RU" dirty="0" smtClean="0"/>
              <a:t>Турин</a:t>
            </a:r>
            <a:r>
              <a:rPr lang="tr-TR" dirty="0" smtClean="0"/>
              <a:t> </a:t>
            </a:r>
            <a:r>
              <a:rPr lang="tr-TR" dirty="0"/>
              <a:t>7/06/18</a:t>
            </a:r>
          </a:p>
        </p:txBody>
      </p:sp>
    </p:spTree>
    <p:extLst>
      <p:ext uri="{BB962C8B-B14F-4D97-AF65-F5344CB8AC3E}">
        <p14:creationId xmlns="" xmlns:p14="http://schemas.microsoft.com/office/powerpoint/2010/main" val="38881999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19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3" r="2024"/>
          <a:stretch/>
        </p:blipFill>
        <p:spPr>
          <a:xfrm>
            <a:off x="0" y="3547"/>
            <a:ext cx="12249151" cy="685445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201954" y="2098573"/>
            <a:ext cx="55294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b="1" dirty="0" smtClean="0">
                <a:solidFill>
                  <a:srgbClr val="FFFF00"/>
                </a:solidFill>
              </a:rPr>
              <a:t>Каковы новшества программ ПТУ  в университете </a:t>
            </a:r>
            <a:r>
              <a:rPr lang="ru-RU" sz="4800" b="1" dirty="0" err="1" smtClean="0">
                <a:solidFill>
                  <a:srgbClr val="FFFF00"/>
                </a:solidFill>
              </a:rPr>
              <a:t>Сакария</a:t>
            </a:r>
            <a:r>
              <a:rPr lang="ru-RU" sz="4800" b="1" dirty="0" smtClean="0">
                <a:solidFill>
                  <a:srgbClr val="FFFF00"/>
                </a:solidFill>
              </a:rPr>
              <a:t> на 5 уровне</a:t>
            </a:r>
            <a:r>
              <a:rPr lang="tr-TR" sz="4800" b="1" dirty="0" smtClean="0">
                <a:solidFill>
                  <a:srgbClr val="FFFF00"/>
                </a:solidFill>
              </a:rPr>
              <a:t> ?  </a:t>
            </a:r>
            <a:endParaRPr lang="tr-TR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5941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50778" y="719427"/>
            <a:ext cx="75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Все начинается с человека</a:t>
            </a:r>
            <a:r>
              <a:rPr lang="tr-TR" sz="3600" b="1" dirty="0" smtClean="0">
                <a:solidFill>
                  <a:srgbClr val="C00000"/>
                </a:solidFill>
              </a:rPr>
              <a:t>,</a:t>
            </a:r>
            <a:endParaRPr lang="tr-TR" sz="3600" b="1" dirty="0">
              <a:solidFill>
                <a:srgbClr val="C0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75454" y="5657671"/>
            <a:ext cx="11578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C00000"/>
                </a:solidFill>
              </a:rPr>
              <a:t>Квалифицированные специалисты формируют и внедряют в жизнь.  </a:t>
            </a:r>
            <a:endParaRPr lang="tr-TR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587"/>
            <a:ext cx="12067674" cy="3493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8469" y="2793653"/>
            <a:ext cx="602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Люди, машины, информация, энергия, материалы и т.д.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7784641" y="3280282"/>
            <a:ext cx="1573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Производств.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2369" y="3618836"/>
            <a:ext cx="891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процесс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9860" y="3204765"/>
            <a:ext cx="18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Продукты/Услуги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7911" y="4807712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Вход</a:t>
            </a: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7505226" y="5046669"/>
            <a:ext cx="10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Процесс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10316117" y="4677337"/>
            <a:ext cx="80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Выход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29915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915151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282234" y="1370524"/>
            <a:ext cx="6305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Пока одни говорят о безработице</a:t>
            </a:r>
            <a:r>
              <a:rPr lang="en-US" sz="2800" b="1" dirty="0" smtClean="0">
                <a:solidFill>
                  <a:schemeClr val="bg1"/>
                </a:solidFill>
              </a:rPr>
              <a:t>,</a:t>
            </a:r>
            <a:endParaRPr lang="tr-TR" sz="28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р</a:t>
            </a:r>
            <a:r>
              <a:rPr lang="ru-RU" sz="2800" b="1" dirty="0" smtClean="0">
                <a:solidFill>
                  <a:schemeClr val="bg1"/>
                </a:solidFill>
              </a:rPr>
              <a:t>аботодатели ищут квалифицированных специалистов</a:t>
            </a:r>
            <a:r>
              <a:rPr lang="tr-TR" sz="2800" b="1" dirty="0" smtClean="0">
                <a:solidFill>
                  <a:schemeClr val="bg1"/>
                </a:solidFill>
              </a:rPr>
              <a:t>(!)  </a:t>
            </a:r>
            <a:endParaRPr lang="tr-TR" sz="2800" b="1" dirty="0">
              <a:solidFill>
                <a:schemeClr val="bg1"/>
              </a:solidFill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282234" y="701435"/>
            <a:ext cx="964138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Странный парадокс</a:t>
            </a:r>
            <a:r>
              <a:rPr lang="tr-TR" sz="4400" b="1" dirty="0" smtClean="0">
                <a:solidFill>
                  <a:srgbClr val="FFFF00"/>
                </a:solidFill>
              </a:rPr>
              <a:t>: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170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7705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 rot="20362149">
            <a:off x="2524977" y="2669057"/>
            <a:ext cx="5300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Кто требуется</a:t>
            </a:r>
            <a:r>
              <a:rPr lang="en-US" sz="5400" b="1" dirty="0" smtClean="0">
                <a:solidFill>
                  <a:schemeClr val="bg1"/>
                </a:solidFill>
              </a:rPr>
              <a:t>?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" y="5288340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Квалифицированные специалисты с практическими навыками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625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205" y="152402"/>
            <a:ext cx="7942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 чем заключается главная проблема</a:t>
            </a:r>
            <a:r>
              <a:rPr lang="tr-TR" sz="3600" b="1" dirty="0" smtClean="0">
                <a:solidFill>
                  <a:srgbClr val="C00000"/>
                </a:solidFill>
              </a:rPr>
              <a:t>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1" y="3447845"/>
            <a:ext cx="4667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Недостаток практических навыков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2" y="1282701"/>
            <a:ext cx="5334001" cy="17549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Я не нашел ключ на </a:t>
            </a:r>
            <a:r>
              <a:rPr lang="tr-TR" sz="2400" b="1" dirty="0" smtClean="0">
                <a:solidFill>
                  <a:schemeClr val="tx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22M</a:t>
            </a:r>
            <a:r>
              <a:rPr lang="ru-RU" sz="2400" b="1" dirty="0" smtClean="0">
                <a:solidFill>
                  <a:schemeClr val="tx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годятся два на </a:t>
            </a:r>
            <a:r>
              <a:rPr lang="tr-TR" sz="2400" b="1" dirty="0" smtClean="0">
                <a:solidFill>
                  <a:schemeClr val="tx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11M?</a:t>
            </a:r>
            <a:endParaRPr lang="tr-TR" sz="2400" b="1" dirty="0">
              <a:solidFill>
                <a:schemeClr val="tx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-2" y="6686550"/>
            <a:ext cx="12192001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7486225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yürürken düşen çocuk ile ilgili görsel sonu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4" y="1663977"/>
            <a:ext cx="5442087" cy="3647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7288821" y="1080319"/>
            <a:ext cx="4887363" cy="4716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Когда Вы учитесь ходить, Вы не знаете правила.  Вы учитесь, делая шаги и падая.   </a:t>
            </a:r>
            <a:endParaRPr lang="tr-TR" sz="4400" dirty="0"/>
          </a:p>
          <a:p>
            <a:pPr algn="r"/>
            <a:endParaRPr lang="tr-TR" sz="2800" dirty="0"/>
          </a:p>
          <a:p>
            <a:pPr algn="r"/>
            <a:r>
              <a:rPr lang="ru-RU" sz="2800" dirty="0" smtClean="0"/>
              <a:t>Ричард </a:t>
            </a:r>
            <a:r>
              <a:rPr lang="ru-RU" sz="2800" dirty="0" err="1" smtClean="0"/>
              <a:t>Брансон</a:t>
            </a:r>
            <a:endParaRPr lang="tr-TR" sz="2800" dirty="0"/>
          </a:p>
        </p:txBody>
      </p:sp>
    </p:spTree>
    <p:extLst>
      <p:ext uri="{BB962C8B-B14F-4D97-AF65-F5344CB8AC3E}">
        <p14:creationId xmlns="" xmlns:p14="http://schemas.microsoft.com/office/powerpoint/2010/main" val="2792977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7288821" y="1080319"/>
            <a:ext cx="4887363" cy="4716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err="1"/>
              <a:t>You</a:t>
            </a:r>
            <a:r>
              <a:rPr lang="tr-TR" sz="4400"/>
              <a:t> </a:t>
            </a:r>
            <a:r>
              <a:rPr lang="tr-TR" sz="4400" err="1"/>
              <a:t>don’t</a:t>
            </a:r>
            <a:r>
              <a:rPr lang="tr-TR" sz="4400"/>
              <a:t> </a:t>
            </a:r>
            <a:r>
              <a:rPr lang="tr-TR" sz="4400" err="1"/>
              <a:t>learn</a:t>
            </a:r>
            <a:r>
              <a:rPr lang="tr-TR" sz="4400"/>
              <a:t> </a:t>
            </a:r>
            <a:r>
              <a:rPr lang="tr-TR" sz="4400" err="1"/>
              <a:t>to</a:t>
            </a:r>
            <a:r>
              <a:rPr lang="tr-TR" sz="4400"/>
              <a:t> </a:t>
            </a:r>
            <a:r>
              <a:rPr lang="tr-TR" sz="4400" err="1"/>
              <a:t>walk</a:t>
            </a:r>
            <a:r>
              <a:rPr lang="tr-TR" sz="4400"/>
              <a:t> </a:t>
            </a:r>
            <a:r>
              <a:rPr lang="tr-TR" sz="4400" err="1"/>
              <a:t>by</a:t>
            </a:r>
            <a:r>
              <a:rPr lang="tr-TR" sz="4400"/>
              <a:t> </a:t>
            </a:r>
            <a:r>
              <a:rPr lang="tr-TR" sz="4400" err="1"/>
              <a:t>following</a:t>
            </a:r>
            <a:r>
              <a:rPr lang="tr-TR" sz="4400"/>
              <a:t> </a:t>
            </a:r>
            <a:r>
              <a:rPr lang="tr-TR" sz="4400" err="1"/>
              <a:t>rules</a:t>
            </a:r>
            <a:r>
              <a:rPr lang="tr-TR" sz="4400"/>
              <a:t>. </a:t>
            </a:r>
            <a:r>
              <a:rPr lang="tr-TR" sz="4400" err="1"/>
              <a:t>You</a:t>
            </a:r>
            <a:r>
              <a:rPr lang="tr-TR" sz="4400"/>
              <a:t> </a:t>
            </a:r>
            <a:r>
              <a:rPr lang="tr-TR" sz="4400" err="1"/>
              <a:t>learn</a:t>
            </a:r>
            <a:r>
              <a:rPr lang="tr-TR" sz="4400"/>
              <a:t> </a:t>
            </a:r>
          </a:p>
          <a:p>
            <a:pPr algn="ctr"/>
            <a:r>
              <a:rPr lang="tr-TR" sz="4400" err="1"/>
              <a:t>by</a:t>
            </a:r>
            <a:r>
              <a:rPr lang="tr-TR" sz="4400"/>
              <a:t> </a:t>
            </a:r>
            <a:r>
              <a:rPr lang="tr-TR" sz="4400" err="1"/>
              <a:t>doing</a:t>
            </a:r>
            <a:r>
              <a:rPr lang="tr-TR" sz="4400"/>
              <a:t> and </a:t>
            </a:r>
          </a:p>
          <a:p>
            <a:pPr algn="ctr"/>
            <a:r>
              <a:rPr lang="tr-TR" sz="4400" err="1"/>
              <a:t>by</a:t>
            </a:r>
            <a:r>
              <a:rPr lang="tr-TR" sz="4400"/>
              <a:t> </a:t>
            </a:r>
            <a:r>
              <a:rPr lang="tr-TR" sz="4400" err="1"/>
              <a:t>falling</a:t>
            </a:r>
            <a:r>
              <a:rPr lang="tr-TR" sz="4400"/>
              <a:t> </a:t>
            </a:r>
            <a:r>
              <a:rPr lang="tr-TR" sz="4400" err="1"/>
              <a:t>over</a:t>
            </a:r>
            <a:r>
              <a:rPr lang="tr-TR" sz="4400"/>
              <a:t>.</a:t>
            </a:r>
          </a:p>
          <a:p>
            <a:pPr algn="r"/>
            <a:endParaRPr lang="tr-TR" sz="2800"/>
          </a:p>
          <a:p>
            <a:pPr algn="r"/>
            <a:r>
              <a:rPr lang="tr-TR" sz="2800"/>
              <a:t>Richard </a:t>
            </a:r>
            <a:r>
              <a:rPr lang="tr-TR" sz="2800" err="1"/>
              <a:t>Branson</a:t>
            </a:r>
            <a:endParaRPr lang="tr-TR" sz="2800"/>
          </a:p>
        </p:txBody>
      </p:sp>
      <p:sp>
        <p:nvSpPr>
          <p:cNvPr id="8" name="Dikdörtgen 7"/>
          <p:cNvSpPr/>
          <p:nvPr/>
        </p:nvSpPr>
        <p:spPr>
          <a:xfrm>
            <a:off x="7288818" y="1080319"/>
            <a:ext cx="4887364" cy="4716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Сколько бы вы не читали книг про езду на велосипеде,  вы никогда не научитесь ездить, если не сядете на велосипед. </a:t>
            </a:r>
            <a:endParaRPr lang="tr-TR" sz="4000" dirty="0"/>
          </a:p>
          <a:p>
            <a:pPr algn="ctr"/>
            <a:r>
              <a:rPr lang="ru-RU" sz="4400" dirty="0" smtClean="0"/>
              <a:t> </a:t>
            </a:r>
            <a:endParaRPr lang="tr-TR" sz="44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print"/>
          <a:srcRect l="22735" r="23047"/>
          <a:stretch/>
        </p:blipFill>
        <p:spPr>
          <a:xfrm>
            <a:off x="642028" y="830373"/>
            <a:ext cx="5914417" cy="50906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6464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32186"/>
            <a:ext cx="6143625" cy="4325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örsel sonuc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3629" y="2"/>
            <a:ext cx="6048375" cy="6931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0" y="0"/>
            <a:ext cx="6143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 обучения начинается с практики</a:t>
            </a:r>
            <a:endParaRPr lang="en-US" sz="54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846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2425" y="461595"/>
            <a:ext cx="7126899" cy="59436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713786" y="461598"/>
            <a:ext cx="4173415" cy="5943599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/>
              <a:t> </a:t>
            </a:r>
            <a:r>
              <a:rPr lang="ru-RU" sz="2800" b="1" dirty="0" smtClean="0"/>
              <a:t>Я СЛЫШУ И ЗАБЫВАЮ,</a:t>
            </a:r>
            <a:endParaRPr lang="tr-TR" sz="2800" b="1" dirty="0"/>
          </a:p>
          <a:p>
            <a:endParaRPr lang="tr-TR" sz="2800" b="1" dirty="0"/>
          </a:p>
          <a:p>
            <a:r>
              <a:rPr lang="tr-TR" sz="2800" b="1" dirty="0"/>
              <a:t> </a:t>
            </a:r>
            <a:r>
              <a:rPr lang="ru-RU" sz="2800" b="1" dirty="0" smtClean="0"/>
              <a:t>Я ВИЖУ И ПОМНЮ</a:t>
            </a:r>
            <a:r>
              <a:rPr lang="tr-TR" sz="2800" b="1" dirty="0" smtClean="0"/>
              <a:t>,</a:t>
            </a:r>
            <a:endParaRPr lang="tr-TR" sz="2800" b="1" dirty="0"/>
          </a:p>
          <a:p>
            <a:endParaRPr lang="tr-TR" sz="2800" b="1" dirty="0"/>
          </a:p>
          <a:p>
            <a:r>
              <a:rPr lang="tr-TR" sz="2800" b="1" dirty="0"/>
              <a:t> </a:t>
            </a:r>
            <a:r>
              <a:rPr lang="ru-RU" sz="2800" b="1" dirty="0" smtClean="0"/>
              <a:t>Я ДЕЛАЮ И ПОНИМАЮ</a:t>
            </a:r>
            <a:r>
              <a:rPr lang="tr-TR" sz="2800" b="1" dirty="0" smtClean="0"/>
              <a:t>.</a:t>
            </a:r>
            <a:endParaRPr lang="tr-TR" sz="2800" b="1" dirty="0"/>
          </a:p>
          <a:p>
            <a:pPr algn="ctr"/>
            <a:endParaRPr lang="tr-TR" sz="2400" b="1" dirty="0"/>
          </a:p>
          <a:p>
            <a:pPr algn="r"/>
            <a:r>
              <a:rPr lang="ru-RU" sz="1600" b="1" dirty="0" smtClean="0"/>
              <a:t>КОНФУЦИЙ</a:t>
            </a:r>
            <a:endParaRPr lang="tr-TR" sz="2400" b="1" dirty="0"/>
          </a:p>
        </p:txBody>
      </p:sp>
    </p:spTree>
    <p:extLst>
      <p:ext uri="{BB962C8B-B14F-4D97-AF65-F5344CB8AC3E}">
        <p14:creationId xmlns="" xmlns:p14="http://schemas.microsoft.com/office/powerpoint/2010/main" val="2146066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örsel sonuc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72454" y="155102"/>
            <a:ext cx="1184709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600" b="1" dirty="0" smtClean="0">
                <a:solidFill>
                  <a:srgbClr val="FFFF00"/>
                </a:solidFill>
              </a:rPr>
              <a:t>МЕТОДЫ ПРАКТИЧЕСКОЙ НАРАБОТКИ НАВЫКОВ</a:t>
            </a:r>
            <a:r>
              <a:rPr lang="tr-TR" sz="4800" b="1" dirty="0" smtClean="0">
                <a:solidFill>
                  <a:srgbClr val="FFFF00"/>
                </a:solidFill>
              </a:rPr>
              <a:t>;</a:t>
            </a:r>
            <a:endParaRPr lang="tr-TR" sz="4800" b="1" dirty="0">
              <a:solidFill>
                <a:srgbClr val="FFFF00"/>
              </a:solidFill>
            </a:endParaRP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bg1"/>
                </a:solidFill>
              </a:rPr>
              <a:t>Стажировки</a:t>
            </a:r>
            <a:endParaRPr lang="tr-TR" sz="3600" b="1" dirty="0">
              <a:solidFill>
                <a:schemeClr val="bg1"/>
              </a:solidFill>
            </a:endParaRP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bg1"/>
                </a:solidFill>
              </a:rPr>
              <a:t>Профессиональная практика</a:t>
            </a:r>
            <a:endParaRPr lang="tr-TR" sz="3200" b="1" dirty="0">
              <a:solidFill>
                <a:schemeClr val="bg1"/>
              </a:solidFill>
            </a:endParaRPr>
          </a:p>
          <a:p>
            <a:pPr marL="1600160" lvl="2" indent="-68578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bg1"/>
                </a:solidFill>
              </a:rPr>
              <a:t>Прикладные курсы</a:t>
            </a:r>
            <a:endParaRPr lang="tr-TR" sz="3200" b="1" dirty="0">
              <a:solidFill>
                <a:schemeClr val="bg1"/>
              </a:solidFill>
            </a:endParaRPr>
          </a:p>
          <a:p>
            <a:pPr marL="1600160" lvl="2" indent="-68578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bg1"/>
                </a:solidFill>
              </a:rPr>
              <a:t>Практика на рабочем месте</a:t>
            </a:r>
            <a:endParaRPr lang="en-US" sz="3200" b="1" dirty="0">
              <a:solidFill>
                <a:schemeClr val="bg1"/>
              </a:solidFill>
            </a:endParaRPr>
          </a:p>
          <a:p>
            <a:pPr lvl="4">
              <a:lnSpc>
                <a:spcPct val="150000"/>
              </a:lnSpc>
            </a:pPr>
            <a:endParaRPr lang="tr-T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079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790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6528736" y="4640446"/>
            <a:ext cx="577850" cy="292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6439836" y="4570596"/>
            <a:ext cx="749300" cy="431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32972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0225087" y="1905001"/>
            <a:ext cx="714376" cy="72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016"/>
            <a:ext cx="12192000" cy="6516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52537" y="11586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Профессиональная практика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2003" y="2566393"/>
            <a:ext cx="526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 dirty="0" smtClean="0">
                <a:solidFill>
                  <a:srgbClr val="FFFFFF"/>
                </a:solidFill>
              </a:rPr>
              <a:t>Включает практическую работу учащегося на рабочем месте</a:t>
            </a:r>
            <a:r>
              <a:rPr lang="en-US" sz="2000" dirty="0" smtClean="0">
                <a:solidFill>
                  <a:srgbClr val="FFFFFF"/>
                </a:solidFill>
              </a:rPr>
              <a:t>d </a:t>
            </a:r>
            <a:r>
              <a:rPr lang="ru-RU" sz="2000" dirty="0" smtClean="0">
                <a:solidFill>
                  <a:srgbClr val="FFFFFF"/>
                </a:solidFill>
              </a:rPr>
              <a:t>в качестве трудящегося, кандидата на данное рабочее  место.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9853" y="1905000"/>
            <a:ext cx="453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Практика на рабочем месте</a:t>
            </a:r>
            <a:endParaRPr lang="tr-TR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1963" y="1905000"/>
            <a:ext cx="3215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Прикладные курсы</a:t>
            </a:r>
            <a:endParaRPr lang="tr-TR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676" y="2745274"/>
            <a:ext cx="534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Включает курсы в лаборатории, на рабочем месте и т.д.  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2267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061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325" y="889968"/>
            <a:ext cx="3338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Практическая модель </a:t>
            </a:r>
          </a:p>
          <a:p>
            <a:pPr algn="ctr"/>
            <a:r>
              <a:rPr lang="ru-RU" sz="2000" b="1" dirty="0" smtClean="0"/>
              <a:t>рабочего места на один год 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50421" y="2171867"/>
            <a:ext cx="35076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Модель практики на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рабочем месте</a:t>
            </a:r>
            <a:endParaRPr lang="tr-TR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3303" y="3439045"/>
            <a:ext cx="2308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Неполный раб. </a:t>
            </a:r>
            <a:endParaRPr lang="it-IT" sz="2000" b="1" dirty="0" smtClean="0"/>
          </a:p>
          <a:p>
            <a:pPr algn="ctr"/>
            <a:r>
              <a:rPr lang="ru-RU" sz="2000" b="1" dirty="0" smtClean="0"/>
              <a:t>День на раб. месте</a:t>
            </a:r>
            <a:endParaRPr lang="tr-TR" sz="2000" b="1" dirty="0"/>
          </a:p>
          <a:p>
            <a:pPr algn="ctr"/>
            <a:r>
              <a:rPr lang="en-US" sz="2000" b="1" dirty="0"/>
              <a:t> </a:t>
            </a:r>
            <a:r>
              <a:rPr lang="ru-RU" sz="2000" b="1" dirty="0" err="1" smtClean="0"/>
              <a:t>Практ</a:t>
            </a:r>
            <a:r>
              <a:rPr lang="ru-RU" sz="2000" b="1" dirty="0" smtClean="0"/>
              <a:t>. модель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22701" y="3420300"/>
            <a:ext cx="2987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 </a:t>
            </a:r>
            <a:r>
              <a:rPr lang="ru-RU" sz="2000" b="1" dirty="0" smtClean="0"/>
              <a:t>семестр</a:t>
            </a:r>
            <a:endParaRPr lang="tr-TR" sz="2000" b="1" dirty="0"/>
          </a:p>
          <a:p>
            <a:pPr algn="ctr"/>
            <a:r>
              <a:rPr lang="ru-RU" sz="2000" b="1" dirty="0" smtClean="0"/>
              <a:t>Практика на рабочем месте</a:t>
            </a:r>
            <a:endParaRPr lang="tr-TR" sz="2000" b="1" dirty="0"/>
          </a:p>
          <a:p>
            <a:pPr algn="ctr"/>
            <a:r>
              <a:rPr lang="en-US" sz="2000" b="1" dirty="0"/>
              <a:t>(3+1 </a:t>
            </a:r>
            <a:r>
              <a:rPr lang="ru-RU" sz="2000" b="1" dirty="0" err="1" smtClean="0"/>
              <a:t>Образоват</a:t>
            </a:r>
            <a:r>
              <a:rPr lang="ru-RU" sz="2000" b="1" dirty="0" smtClean="0"/>
              <a:t>. модель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81280" y="917113"/>
            <a:ext cx="2340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Три мастер модели</a:t>
            </a:r>
            <a:endParaRPr lang="tr-TR" sz="2000" b="1" dirty="0"/>
          </a:p>
          <a:p>
            <a:pPr algn="ctr"/>
            <a:r>
              <a:rPr lang="en-US" sz="2000" b="1" dirty="0"/>
              <a:t>(3+3 </a:t>
            </a:r>
            <a:r>
              <a:rPr lang="ru-RU" sz="2000" b="1" dirty="0" smtClean="0"/>
              <a:t>модель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grpSp>
        <p:nvGrpSpPr>
          <p:cNvPr id="2" name="Grup 1"/>
          <p:cNvGrpSpPr/>
          <p:nvPr/>
        </p:nvGrpSpPr>
        <p:grpSpPr>
          <a:xfrm>
            <a:off x="0" y="5048249"/>
            <a:ext cx="12192000" cy="1809751"/>
            <a:chOff x="-116114" y="7040827"/>
            <a:chExt cx="12192000" cy="1809751"/>
          </a:xfrm>
        </p:grpSpPr>
        <p:sp>
          <p:nvSpPr>
            <p:cNvPr id="9" name="Dikdörtgen 8"/>
            <p:cNvSpPr/>
            <p:nvPr/>
          </p:nvSpPr>
          <p:spPr>
            <a:xfrm>
              <a:off x="-116114" y="7040827"/>
              <a:ext cx="12192000" cy="1809751"/>
            </a:xfrm>
            <a:prstGeom prst="rect">
              <a:avLst/>
            </a:prstGeom>
            <a:solidFill>
              <a:srgbClr val="0637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0408" y="7811211"/>
              <a:ext cx="115706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chemeClr val="bg1"/>
                  </a:solidFill>
                </a:rPr>
                <a:t>В целях обучения студентов как квалифицированных специалистов, от них требуется завершения, по крайней мере, 1 семестра практики на рабочем месте.  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-53044" y="7115134"/>
              <a:ext cx="3859279" cy="4616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tr-TR" sz="2400" b="1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500" y="7094190"/>
              <a:ext cx="3280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</a:rPr>
                <a:t>Предложение и Цель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464531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832671" y="165800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4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4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oal ile ilgili görsel sonuc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9979" y="802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/>
          <p:nvPr/>
        </p:nvSpPr>
        <p:spPr>
          <a:xfrm>
            <a:off x="3605" y="243906"/>
            <a:ext cx="121883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достигнуть этой цели</a:t>
            </a:r>
            <a:r>
              <a:rPr lang="tr-TR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103756" y="5595280"/>
            <a:ext cx="90882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Обучать студентов в мире бизнеса; </a:t>
            </a: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+ 1 образоват. модель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447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şgen 1"/>
          <p:cNvSpPr/>
          <p:nvPr/>
        </p:nvSpPr>
        <p:spPr>
          <a:xfrm rot="5400000">
            <a:off x="347589" y="1093776"/>
            <a:ext cx="2271523" cy="2700000"/>
          </a:xfrm>
          <a:prstGeom prst="homePlate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r>
              <a:rPr lang="tr-TR" sz="2400" b="1">
                <a:solidFill>
                  <a:schemeClr val="bg1"/>
                </a:solidFill>
              </a:rPr>
              <a:t> </a:t>
            </a: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3" name="Beşgen 2"/>
          <p:cNvSpPr/>
          <p:nvPr/>
        </p:nvSpPr>
        <p:spPr>
          <a:xfrm rot="5400000">
            <a:off x="9560550" y="1058185"/>
            <a:ext cx="2342701" cy="2700000"/>
          </a:xfrm>
          <a:prstGeom prst="homePlate">
            <a:avLst/>
          </a:prstGeom>
          <a:solidFill>
            <a:srgbClr val="C0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4" name="Beşgen 3"/>
          <p:cNvSpPr/>
          <p:nvPr/>
        </p:nvSpPr>
        <p:spPr>
          <a:xfrm rot="5400000">
            <a:off x="6477698" y="1058187"/>
            <a:ext cx="2342703" cy="27000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5" name="Beşgen 4"/>
          <p:cNvSpPr/>
          <p:nvPr/>
        </p:nvSpPr>
        <p:spPr>
          <a:xfrm rot="5400000">
            <a:off x="3430438" y="1119863"/>
            <a:ext cx="2271524" cy="2700000"/>
          </a:xfrm>
          <a:prstGeom prst="homePlate">
            <a:avLst/>
          </a:prstGeom>
          <a:solidFill>
            <a:srgbClr val="00B05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6" name="Beşgen 5"/>
          <p:cNvSpPr/>
          <p:nvPr/>
        </p:nvSpPr>
        <p:spPr>
          <a:xfrm rot="16200000">
            <a:off x="1866025" y="2931457"/>
            <a:ext cx="2337819" cy="27000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7" name="Beşgen 6"/>
          <p:cNvSpPr/>
          <p:nvPr/>
        </p:nvSpPr>
        <p:spPr>
          <a:xfrm rot="5400000">
            <a:off x="8032241" y="2931045"/>
            <a:ext cx="2337819" cy="2700000"/>
          </a:xfrm>
          <a:prstGeom prst="homePlate">
            <a:avLst/>
          </a:prstGeom>
          <a:solidFill>
            <a:schemeClr val="accent5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8" name="Köşeli Çift Ayraç 7"/>
          <p:cNvSpPr/>
          <p:nvPr/>
        </p:nvSpPr>
        <p:spPr>
          <a:xfrm rot="16200000">
            <a:off x="5358781" y="3095444"/>
            <a:ext cx="1368092" cy="122413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0" y="29656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Цель: Образовательная модель </a:t>
            </a:r>
            <a:r>
              <a:rPr lang="tr-TR" sz="4400" b="1" dirty="0" smtClean="0">
                <a:solidFill>
                  <a:srgbClr val="C00000"/>
                </a:solidFill>
              </a:rPr>
              <a:t>3+1 </a:t>
            </a:r>
            <a:r>
              <a:rPr lang="ru-RU" sz="4400" b="1" dirty="0" smtClean="0">
                <a:solidFill>
                  <a:srgbClr val="C00000"/>
                </a:solidFill>
              </a:rPr>
              <a:t> </a:t>
            </a:r>
            <a:endParaRPr lang="tr-TR" sz="4400" b="1" dirty="0">
              <a:solidFill>
                <a:srgbClr val="C00000"/>
              </a:solidFill>
            </a:endParaRPr>
          </a:p>
        </p:txBody>
      </p:sp>
      <p:sp>
        <p:nvSpPr>
          <p:cNvPr id="10" name="Köşeli Çift Ayraç 9"/>
          <p:cNvSpPr/>
          <p:nvPr/>
        </p:nvSpPr>
        <p:spPr>
          <a:xfrm rot="16200000">
            <a:off x="5358781" y="4200456"/>
            <a:ext cx="1368092" cy="122413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034935" y="5651759"/>
            <a:ext cx="6166216" cy="112149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00"/>
              </a:solidFill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419101" y="1583068"/>
            <a:ext cx="20584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AFAFB"/>
                </a:solidFill>
              </a:rPr>
              <a:t>Мониторинг технологических разработок</a:t>
            </a:r>
            <a:endParaRPr lang="en-US" sz="2100" b="1" dirty="0">
              <a:solidFill>
                <a:srgbClr val="FAFAFB"/>
              </a:solidFill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3598948" y="1623421"/>
            <a:ext cx="183181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AFAFB"/>
                </a:solidFill>
              </a:rPr>
              <a:t>Понимание организ. структуры</a:t>
            </a:r>
            <a:endParaRPr lang="ru-RU" sz="2100" b="1" dirty="0">
              <a:solidFill>
                <a:srgbClr val="FAFAFB"/>
              </a:solidFill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6604376" y="1583069"/>
            <a:ext cx="20893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AFAFB"/>
                </a:solidFill>
              </a:rPr>
              <a:t>Преобразование теорет. знаний в практ. навыки</a:t>
            </a:r>
            <a:endParaRPr lang="ru-RU" sz="2100" b="1" dirty="0">
              <a:solidFill>
                <a:srgbClr val="FAFAFB"/>
              </a:solidFill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3015056" y="5780782"/>
            <a:ext cx="6166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КВАЛИФИЦИРОВАННЫЙ СПЕЦИАЛИСТ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9651706" y="1404758"/>
            <a:ext cx="2239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100" b="1" dirty="0" smtClean="0">
                <a:solidFill>
                  <a:srgbClr val="FAFAFB"/>
                </a:solidFill>
              </a:rPr>
              <a:t>Наработка рабочего опыта и дисциплины труда</a:t>
            </a:r>
            <a:endParaRPr lang="tr-TR" sz="2100" b="1" dirty="0">
              <a:solidFill>
                <a:srgbClr val="FAFAFB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8371157" y="3455213"/>
            <a:ext cx="1824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AFAFB"/>
                </a:solidFill>
              </a:rPr>
              <a:t>Повышение уровня знаний и опыта</a:t>
            </a:r>
            <a:endParaRPr lang="en-US" sz="2100" b="1" dirty="0">
              <a:solidFill>
                <a:srgbClr val="FAFAFB"/>
              </a:solidFill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2204795" y="3462250"/>
            <a:ext cx="1660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AFAFB"/>
                </a:solidFill>
              </a:rPr>
              <a:t>Наработка привычки командной работы</a:t>
            </a:r>
            <a:endParaRPr lang="en-US" sz="2100" b="1" dirty="0">
              <a:solidFill>
                <a:srgbClr val="FAFA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273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4"/>
          <a:stretch/>
        </p:blipFill>
        <p:spPr>
          <a:xfrm>
            <a:off x="0" y="-16922"/>
            <a:ext cx="12192000" cy="686222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791493" y="2799676"/>
            <a:ext cx="248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Университет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851760" y="5061179"/>
            <a:ext cx="199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Общество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6483353" y="3728407"/>
            <a:ext cx="2548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Мир бизнеса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300983" y="1022041"/>
            <a:ext cx="1948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Учащийся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706847" y="272748"/>
            <a:ext cx="1056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Преимущества </a:t>
            </a:r>
            <a:r>
              <a:rPr lang="ru-RU" sz="4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</a:t>
            </a:r>
            <a:r>
              <a:rPr lang="ru-RU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одели </a:t>
            </a:r>
            <a:r>
              <a:rPr lang="tr-TR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 </a:t>
            </a:r>
            <a:r>
              <a:rPr lang="ru-RU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634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şgen 4"/>
          <p:cNvSpPr/>
          <p:nvPr/>
        </p:nvSpPr>
        <p:spPr>
          <a:xfrm rot="5400000">
            <a:off x="658643" y="1214357"/>
            <a:ext cx="1623940" cy="270000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/>
              <a:t>Период практики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9" name="Beşgen 18"/>
          <p:cNvSpPr/>
          <p:nvPr/>
        </p:nvSpPr>
        <p:spPr>
          <a:xfrm rot="5400000">
            <a:off x="3738107" y="1214357"/>
            <a:ext cx="1623940" cy="270000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Условие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20" name="Beşgen 19"/>
          <p:cNvSpPr/>
          <p:nvPr/>
        </p:nvSpPr>
        <p:spPr>
          <a:xfrm rot="5400000">
            <a:off x="6817569" y="1214357"/>
            <a:ext cx="1623940" cy="27000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/>
              <a:t>Продолжит.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21" name="Beşgen 20"/>
          <p:cNvSpPr/>
          <p:nvPr/>
        </p:nvSpPr>
        <p:spPr>
          <a:xfrm rot="5400000">
            <a:off x="9897031" y="1214357"/>
            <a:ext cx="1623940" cy="27000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b="1" dirty="0" smtClean="0"/>
              <a:t>Оценка</a:t>
            </a:r>
            <a:endParaRPr lang="tr-TR" sz="2800" b="1" dirty="0">
              <a:solidFill>
                <a:schemeClr val="bg1"/>
              </a:solidFill>
            </a:endParaRPr>
          </a:p>
        </p:txBody>
      </p:sp>
      <p:sp>
        <p:nvSpPr>
          <p:cNvPr id="14" name="Katlanmış Nesne 13"/>
          <p:cNvSpPr/>
          <p:nvPr/>
        </p:nvSpPr>
        <p:spPr>
          <a:xfrm>
            <a:off x="120613" y="3376326"/>
            <a:ext cx="2700000" cy="2840313"/>
          </a:xfrm>
          <a:prstGeom prst="foldedCorner">
            <a:avLst/>
          </a:prstGeom>
          <a:solidFill>
            <a:srgbClr val="FF8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/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r>
              <a:rPr lang="ru-RU" sz="2800" b="1" baseline="30000" dirty="0">
                <a:solidFill>
                  <a:schemeClr val="tx1"/>
                </a:solidFill>
              </a:rPr>
              <a:t>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или</a:t>
            </a:r>
            <a:r>
              <a:rPr lang="en-US" sz="2800" b="1" dirty="0" smtClean="0">
                <a:solidFill>
                  <a:schemeClr val="tx1"/>
                </a:solidFill>
              </a:rPr>
              <a:t> 4</a:t>
            </a:r>
            <a:r>
              <a:rPr lang="ru-RU" sz="2800" b="1" baseline="30000" dirty="0">
                <a:solidFill>
                  <a:schemeClr val="tx1"/>
                </a:solidFill>
              </a:rPr>
              <a:t>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семестр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29" name="Katlanmış Nesne 28"/>
          <p:cNvSpPr/>
          <p:nvPr/>
        </p:nvSpPr>
        <p:spPr>
          <a:xfrm>
            <a:off x="3200076" y="3376329"/>
            <a:ext cx="2700000" cy="2840313"/>
          </a:xfrm>
          <a:prstGeom prst="foldedCorner">
            <a:avLst/>
          </a:prstGeom>
          <a:solidFill>
            <a:srgbClr val="FFC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>
              <a:solidFill>
                <a:schemeClr val="tx1"/>
              </a:solidFill>
            </a:endParaRPr>
          </a:p>
          <a:p>
            <a:pPr algn="ctr"/>
            <a:r>
              <a:rPr lang="tr-TR" sz="3200" b="1" dirty="0">
                <a:solidFill>
                  <a:schemeClr val="tx1"/>
                </a:solidFill>
              </a:rPr>
              <a:t/>
            </a:r>
            <a:br>
              <a:rPr lang="tr-TR" sz="3200" b="1" dirty="0">
                <a:solidFill>
                  <a:schemeClr val="tx1"/>
                </a:solidFill>
              </a:rPr>
            </a:br>
            <a:r>
              <a:rPr lang="tr-TR" sz="3200" b="1" dirty="0">
                <a:solidFill>
                  <a:schemeClr val="tx1"/>
                </a:solidFill>
              </a:rPr>
              <a:t>1,8 </a:t>
            </a:r>
            <a:r>
              <a:rPr lang="ru-RU" sz="3200" b="1" dirty="0" smtClean="0">
                <a:solidFill>
                  <a:schemeClr val="tx1"/>
                </a:solidFill>
              </a:rPr>
              <a:t>ГПА</a:t>
            </a:r>
            <a:endParaRPr lang="tr-TR" sz="3200" b="1" dirty="0">
              <a:solidFill>
                <a:schemeClr val="tx1"/>
              </a:solidFill>
            </a:endParaRPr>
          </a:p>
          <a:p>
            <a:pPr algn="ctr"/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31" name="Katlanmış Nesne 30"/>
          <p:cNvSpPr/>
          <p:nvPr/>
        </p:nvSpPr>
        <p:spPr>
          <a:xfrm>
            <a:off x="6279436" y="3376330"/>
            <a:ext cx="2700000" cy="2840313"/>
          </a:xfrm>
          <a:prstGeom prst="foldedCorner">
            <a:avLst/>
          </a:prstGeom>
          <a:solidFill>
            <a:srgbClr val="AEC5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/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tr-TR" sz="2800" b="1" dirty="0">
                <a:solidFill>
                  <a:schemeClr val="tx1"/>
                </a:solidFill>
              </a:rPr>
              <a:t/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tr-TR" sz="2800" b="1" dirty="0">
                <a:solidFill>
                  <a:schemeClr val="tx1"/>
                </a:solidFill>
              </a:rPr>
              <a:t>16 </a:t>
            </a:r>
            <a:r>
              <a:rPr lang="ru-RU" sz="2800" b="1" dirty="0" smtClean="0">
                <a:solidFill>
                  <a:schemeClr val="tx1"/>
                </a:solidFill>
              </a:rPr>
              <a:t>неделя</a:t>
            </a:r>
            <a:r>
              <a:rPr lang="tr-TR" sz="2800" b="1" dirty="0">
                <a:solidFill>
                  <a:schemeClr val="tx1"/>
                </a:solidFill>
              </a:rPr>
              <a:t/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tr-TR" sz="2800" b="1" dirty="0">
                <a:solidFill>
                  <a:schemeClr val="tx1"/>
                </a:solidFill>
              </a:rPr>
              <a:t/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Полный рабочий день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2" name="Katlanmış Nesne 31"/>
          <p:cNvSpPr/>
          <p:nvPr/>
        </p:nvSpPr>
        <p:spPr>
          <a:xfrm>
            <a:off x="9359001" y="3376330"/>
            <a:ext cx="2700000" cy="2840313"/>
          </a:xfrm>
          <a:prstGeom prst="foldedCorner">
            <a:avLst/>
          </a:prstGeom>
          <a:solidFill>
            <a:srgbClr val="79F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>
              <a:solidFill>
                <a:schemeClr val="tx1"/>
              </a:solidFill>
            </a:endParaRPr>
          </a:p>
          <a:p>
            <a:pPr algn="ctr"/>
            <a:endParaRPr lang="tr-TR" sz="2000" b="1" dirty="0">
              <a:solidFill>
                <a:schemeClr val="tx1"/>
              </a:solidFill>
            </a:endParaRP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/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Прошел</a:t>
            </a:r>
            <a:r>
              <a:rPr lang="tr-TR" sz="2800" b="1" dirty="0" smtClean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(YT)</a:t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Провал</a:t>
            </a:r>
            <a:r>
              <a:rPr lang="tr-TR" sz="2800" b="1" dirty="0" smtClean="0">
                <a:solidFill>
                  <a:schemeClr val="tx1"/>
                </a:solidFill>
              </a:rPr>
              <a:t>   </a:t>
            </a:r>
            <a:r>
              <a:rPr lang="tr-TR" sz="2800" b="1" dirty="0">
                <a:solidFill>
                  <a:schemeClr val="tx1"/>
                </a:solidFill>
              </a:rPr>
              <a:t>(YZ)</a:t>
            </a:r>
          </a:p>
          <a:p>
            <a:pPr algn="ctr"/>
            <a:r>
              <a:rPr lang="tr-TR" sz="2000" b="1" dirty="0">
                <a:solidFill>
                  <a:schemeClr val="tx1"/>
                </a:solidFill>
              </a:rPr>
              <a:t>(</a:t>
            </a:r>
            <a:r>
              <a:rPr lang="en-US" sz="2000" dirty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Требует мин. 65 из 100.   Оценки даются вместе с уполномоченным лицом компании.</a:t>
            </a:r>
            <a:r>
              <a:rPr lang="tr-TR" sz="2000" b="1" dirty="0" smtClean="0">
                <a:solidFill>
                  <a:schemeClr val="tx1"/>
                </a:solidFill>
              </a:rPr>
              <a:t>)</a:t>
            </a:r>
            <a:endParaRPr lang="tr-TR" sz="2000" b="1" dirty="0">
              <a:solidFill>
                <a:schemeClr val="tx1"/>
              </a:solidFill>
            </a:endParaRPr>
          </a:p>
          <a:p>
            <a:pPr algn="ctr"/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3" name="Aynı Yan Köşesi Kesik Dikdörtgen 32"/>
          <p:cNvSpPr/>
          <p:nvPr/>
        </p:nvSpPr>
        <p:spPr>
          <a:xfrm>
            <a:off x="1668781" y="266702"/>
            <a:ext cx="8944971" cy="888223"/>
          </a:xfrm>
          <a:prstGeom prst="snip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Процесс модели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2715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şgen 4"/>
          <p:cNvSpPr/>
          <p:nvPr/>
        </p:nvSpPr>
        <p:spPr>
          <a:xfrm rot="5400000">
            <a:off x="658643" y="1214357"/>
            <a:ext cx="1623940" cy="270000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/>
              <a:t>Приоритеты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9" name="Beşgen 18"/>
          <p:cNvSpPr/>
          <p:nvPr/>
        </p:nvSpPr>
        <p:spPr>
          <a:xfrm rot="5400000">
            <a:off x="3738107" y="1214357"/>
            <a:ext cx="1623940" cy="270000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Занятие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20" name="Beşgen 19"/>
          <p:cNvSpPr/>
          <p:nvPr/>
        </p:nvSpPr>
        <p:spPr>
          <a:xfrm rot="5400000">
            <a:off x="6817569" y="1214357"/>
            <a:ext cx="1623940" cy="27000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/>
              <a:t>Страховая премия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21" name="Beşgen 20"/>
          <p:cNvSpPr/>
          <p:nvPr/>
        </p:nvSpPr>
        <p:spPr>
          <a:xfrm rot="5400000">
            <a:off x="9897031" y="1214357"/>
            <a:ext cx="1623940" cy="27000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Оплата</a:t>
            </a:r>
            <a:endParaRPr lang="en-US" sz="3200" b="1" dirty="0"/>
          </a:p>
        </p:txBody>
      </p:sp>
      <p:sp>
        <p:nvSpPr>
          <p:cNvPr id="14" name="Katlanmış Nesne 13"/>
          <p:cNvSpPr/>
          <p:nvPr/>
        </p:nvSpPr>
        <p:spPr>
          <a:xfrm>
            <a:off x="120613" y="3376326"/>
            <a:ext cx="2700000" cy="3151084"/>
          </a:xfrm>
          <a:prstGeom prst="foldedCorner">
            <a:avLst/>
          </a:prstGeom>
          <a:solidFill>
            <a:srgbClr val="FF8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Требование компании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Доверие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Оплата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Питание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Транспорт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Предпочтение учащегося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Katlanmış Nesne 28"/>
          <p:cNvSpPr/>
          <p:nvPr/>
        </p:nvSpPr>
        <p:spPr>
          <a:xfrm>
            <a:off x="3200080" y="3376329"/>
            <a:ext cx="2699897" cy="3151083"/>
          </a:xfrm>
          <a:prstGeom prst="foldedCorner">
            <a:avLst/>
          </a:prstGeom>
          <a:solidFill>
            <a:srgbClr val="FFC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Уполномоченные преподаватели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Уполномоченные лица на рабочем месте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Katlanmış Nesne 30"/>
          <p:cNvSpPr/>
          <p:nvPr/>
        </p:nvSpPr>
        <p:spPr>
          <a:xfrm>
            <a:off x="6279438" y="3376327"/>
            <a:ext cx="2700103" cy="3151083"/>
          </a:xfrm>
          <a:prstGeom prst="foldedCorner">
            <a:avLst/>
          </a:prstGeom>
          <a:solidFill>
            <a:srgbClr val="AEC5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 стороны университета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2" name="Katlanmış Nesne 31"/>
          <p:cNvSpPr/>
          <p:nvPr/>
        </p:nvSpPr>
        <p:spPr>
          <a:xfrm>
            <a:off x="9358901" y="3376327"/>
            <a:ext cx="2700103" cy="3151083"/>
          </a:xfrm>
          <a:prstGeom prst="foldedCorner">
            <a:avLst/>
          </a:prstGeom>
          <a:solidFill>
            <a:srgbClr val="79F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solidFill>
                <a:schemeClr val="tx1"/>
              </a:solidFill>
            </a:endParaRPr>
          </a:p>
          <a:p>
            <a:pPr algn="ctr"/>
            <a:endParaRPr lang="tr-TR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Компанией</a:t>
            </a:r>
            <a:endParaRPr lang="tr-TR" sz="2400" b="1" dirty="0" smtClean="0">
              <a:solidFill>
                <a:schemeClr val="tx1"/>
              </a:solidFill>
            </a:endParaRPr>
          </a:p>
        </p:txBody>
      </p:sp>
      <p:sp>
        <p:nvSpPr>
          <p:cNvPr id="11" name="Aynı Yan Köşesi Kesik Dikdörtgen 10"/>
          <p:cNvSpPr/>
          <p:nvPr/>
        </p:nvSpPr>
        <p:spPr>
          <a:xfrm>
            <a:off x="1668781" y="266702"/>
            <a:ext cx="8944971" cy="888223"/>
          </a:xfrm>
          <a:prstGeom prst="snip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Процесс модели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9300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3" y="0"/>
            <a:ext cx="80771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89399"/>
            <a:ext cx="43052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Система </a:t>
            </a:r>
            <a:endParaRPr lang="it-IT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управления профессиональной практикой </a:t>
            </a:r>
            <a:endParaRPr lang="it-IT" sz="3600" b="1" dirty="0" smtClean="0">
              <a:solidFill>
                <a:srgbClr val="C00000"/>
              </a:solidFill>
            </a:endParaRPr>
          </a:p>
          <a:p>
            <a:pPr algn="ctr"/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72197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C00000"/>
                </a:solidFill>
              </a:rPr>
              <a:t>www.muys.sakarya.edu.tr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40181" y="791407"/>
            <a:ext cx="139091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200" dirty="0" smtClean="0"/>
              <a:t>Пользователь</a:t>
            </a:r>
            <a:endParaRPr lang="it-IT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301543" y="1345200"/>
            <a:ext cx="12878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200" dirty="0" smtClean="0"/>
              <a:t>пароль</a:t>
            </a: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340181" y="1815921"/>
            <a:ext cx="1674254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az-Cyrl-AZ" sz="1200" dirty="0" smtClean="0">
                <a:solidFill>
                  <a:schemeClr val="bg1"/>
                </a:solidFill>
              </a:rPr>
              <a:t>Имя пользователя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62907" y="2292439"/>
            <a:ext cx="2253802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az-Cyrl-AZ" sz="1200" dirty="0" smtClean="0">
                <a:solidFill>
                  <a:schemeClr val="bg1"/>
                </a:solidFill>
              </a:rPr>
              <a:t>Новая регистрация Бизнеса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327301" y="2768958"/>
            <a:ext cx="1674254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Для учреждений, уже зарегистрированных в системе, запрос на новое имя пользователя будет получен от координатора MEYOK</a:t>
            </a:r>
            <a:endParaRPr lang="it-IT" sz="1200" dirty="0" smtClean="0"/>
          </a:p>
          <a:p>
            <a:endParaRPr lang="it-IT" sz="1200" dirty="0" smtClean="0"/>
          </a:p>
          <a:p>
            <a:r>
              <a:rPr lang="ru-RU" sz="1200" dirty="0" smtClean="0"/>
              <a:t>Тел: 0264 2957200 Мейл: meyok@sakarya.edu.tr</a:t>
            </a:r>
            <a:endParaRPr lang="it-IT" sz="1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168980" y="785611"/>
            <a:ext cx="58083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Система управления профессиональной практикой,где хранится информация об учащихся и рабочих местах, с записями об автомтизированных и ручных процессах, что дает возможность администратору системы управлять рабочими процессами и распределять их между пользователями. </a:t>
            </a:r>
            <a:endParaRPr lang="it-IT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687876" y="2764467"/>
            <a:ext cx="1828803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100" b="1" dirty="0" smtClean="0"/>
              <a:t>Протоколы кооперации</a:t>
            </a:r>
            <a:endParaRPr lang="it-IT" sz="1100" b="1" dirty="0" smtClean="0"/>
          </a:p>
          <a:p>
            <a:endParaRPr lang="it-IT" sz="1200" b="1" dirty="0" smtClean="0"/>
          </a:p>
          <a:p>
            <a:r>
              <a:rPr lang="it-IT" sz="1100" dirty="0" smtClean="0"/>
              <a:t>SAI -  </a:t>
            </a:r>
            <a:r>
              <a:rPr lang="az-Cyrl-AZ" sz="1100" dirty="0" smtClean="0"/>
              <a:t>Муниципалитет Сакарая</a:t>
            </a:r>
            <a:endParaRPr lang="it-IT" sz="1100" dirty="0" smtClean="0"/>
          </a:p>
          <a:p>
            <a:r>
              <a:rPr lang="it-IT" sz="1100" dirty="0" smtClean="0"/>
              <a:t>SAI – SATSO</a:t>
            </a:r>
          </a:p>
          <a:p>
            <a:r>
              <a:rPr lang="it-IT" sz="1100" dirty="0" smtClean="0"/>
              <a:t>SAI -  </a:t>
            </a:r>
            <a:r>
              <a:rPr lang="it-IT" sz="1100" dirty="0" err="1" smtClean="0"/>
              <a:t>Sakarya</a:t>
            </a:r>
            <a:r>
              <a:rPr lang="it-IT" sz="1100" dirty="0" smtClean="0"/>
              <a:t> </a:t>
            </a:r>
            <a:r>
              <a:rPr lang="az-Cyrl-AZ" sz="1100" dirty="0" smtClean="0"/>
              <a:t>ТОРГОВЛЯ</a:t>
            </a:r>
            <a:r>
              <a:rPr lang="it-IT" sz="1100" dirty="0" smtClean="0"/>
              <a:t> </a:t>
            </a:r>
            <a:r>
              <a:rPr lang="az-Cyrl-AZ" sz="1100" dirty="0" smtClean="0"/>
              <a:t>ОБМЕН</a:t>
            </a:r>
            <a:endParaRPr lang="it-IT" sz="1100" dirty="0" smtClean="0"/>
          </a:p>
          <a:p>
            <a:r>
              <a:rPr lang="it-IT" sz="1100" dirty="0" smtClean="0"/>
              <a:t>SAI- </a:t>
            </a:r>
            <a:r>
              <a:rPr lang="it-IT" sz="1100" dirty="0" err="1" smtClean="0"/>
              <a:t>S</a:t>
            </a:r>
            <a:r>
              <a:rPr lang="it-IT" sz="1100" dirty="0" err="1" smtClean="0"/>
              <a:t>akarya</a:t>
            </a:r>
            <a:r>
              <a:rPr lang="it-IT" sz="1100" dirty="0" smtClean="0"/>
              <a:t> </a:t>
            </a:r>
            <a:r>
              <a:rPr lang="az-Cyrl-AZ" sz="1100" dirty="0" smtClean="0"/>
              <a:t>ПОМЕЩЕНИЕ </a:t>
            </a:r>
            <a:r>
              <a:rPr lang="it-IT" sz="1100" dirty="0" smtClean="0"/>
              <a:t>CPA</a:t>
            </a:r>
          </a:p>
          <a:p>
            <a:r>
              <a:rPr lang="it-IT" sz="1100" dirty="0" smtClean="0"/>
              <a:t>SAI – SESOB</a:t>
            </a:r>
          </a:p>
          <a:p>
            <a:r>
              <a:rPr lang="it-IT" sz="1100" dirty="0" smtClean="0"/>
              <a:t>SAI- MUSIAD</a:t>
            </a:r>
          </a:p>
          <a:p>
            <a:r>
              <a:rPr lang="it-IT" sz="1100" dirty="0" smtClean="0"/>
              <a:t>SAI-FIXED</a:t>
            </a:r>
          </a:p>
          <a:p>
            <a:r>
              <a:rPr lang="it-IT" sz="1100" dirty="0" smtClean="0"/>
              <a:t>SAI-SASIAD</a:t>
            </a:r>
          </a:p>
          <a:p>
            <a:r>
              <a:rPr lang="it-IT" sz="1100" dirty="0" smtClean="0"/>
              <a:t>SAI-TUMSIAD</a:t>
            </a:r>
          </a:p>
          <a:p>
            <a:r>
              <a:rPr lang="it-IT" sz="1100" dirty="0" smtClean="0"/>
              <a:t>SAI-SAMIB</a:t>
            </a:r>
          </a:p>
          <a:p>
            <a:r>
              <a:rPr lang="it-IT" sz="1100" dirty="0" smtClean="0"/>
              <a:t>SAI-</a:t>
            </a:r>
            <a:r>
              <a:rPr lang="az-Cyrl-AZ" sz="1100" dirty="0" smtClean="0"/>
              <a:t>ПОДРЯДЧИКИ</a:t>
            </a:r>
            <a:endParaRPr lang="it-IT" sz="1100" dirty="0" smtClean="0"/>
          </a:p>
          <a:p>
            <a:r>
              <a:rPr lang="az-Cyrl-AZ" sz="1100" dirty="0" smtClean="0"/>
              <a:t>АССОЦИАЦИЯ</a:t>
            </a:r>
            <a:endParaRPr lang="it-IT" sz="11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592187" y="5704113"/>
            <a:ext cx="230726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 smtClean="0"/>
              <a:t>Формы</a:t>
            </a:r>
            <a:endParaRPr lang="it-IT" sz="1200" b="1" dirty="0" smtClean="0"/>
          </a:p>
          <a:p>
            <a:r>
              <a:rPr lang="ru-RU" sz="1200" dirty="0" smtClean="0"/>
              <a:t>3+1 Бланк заявки на рабочее место. Бланк оценки рабочего места. Форма оценки преподавательского состава.</a:t>
            </a:r>
            <a:endParaRPr lang="it-IT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643730" y="2987749"/>
            <a:ext cx="1967023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100" b="1" dirty="0" smtClean="0"/>
              <a:t>Протоколы кооперации</a:t>
            </a:r>
            <a:endParaRPr lang="it-IT" sz="1100" b="1" dirty="0" smtClean="0"/>
          </a:p>
          <a:p>
            <a:r>
              <a:rPr lang="it-IT" sz="1100" dirty="0" smtClean="0"/>
              <a:t>SAI - </a:t>
            </a:r>
            <a:r>
              <a:rPr lang="az-Cyrl-AZ" sz="1100" dirty="0" smtClean="0"/>
              <a:t>Муниципалитет </a:t>
            </a:r>
            <a:r>
              <a:rPr lang="it-IT" sz="1100" dirty="0" err="1" smtClean="0"/>
              <a:t>Sakarya</a:t>
            </a:r>
            <a:endParaRPr lang="it-IT" sz="1100" dirty="0" smtClean="0"/>
          </a:p>
          <a:p>
            <a:r>
              <a:rPr lang="it-IT" sz="1100" dirty="0" smtClean="0"/>
              <a:t>SAI – SATSO</a:t>
            </a:r>
          </a:p>
          <a:p>
            <a:r>
              <a:rPr lang="it-IT" sz="1100" dirty="0" smtClean="0"/>
              <a:t>SAI- MUSIAD</a:t>
            </a:r>
          </a:p>
          <a:p>
            <a:r>
              <a:rPr lang="it-IT" sz="1100" dirty="0" smtClean="0"/>
              <a:t>SAI-FIXED</a:t>
            </a:r>
          </a:p>
          <a:p>
            <a:r>
              <a:rPr lang="it-IT" sz="1100" dirty="0" smtClean="0"/>
              <a:t>SAI-SASIAD</a:t>
            </a:r>
          </a:p>
          <a:p>
            <a:r>
              <a:rPr lang="it-IT" sz="1100" dirty="0" smtClean="0"/>
              <a:t>SAI-TUMSIAD</a:t>
            </a:r>
          </a:p>
          <a:p>
            <a:r>
              <a:rPr lang="it-IT" sz="1100" dirty="0" smtClean="0"/>
              <a:t>SAI-SAMIB</a:t>
            </a:r>
          </a:p>
          <a:p>
            <a:r>
              <a:rPr lang="it-IT" sz="1100" dirty="0" smtClean="0"/>
              <a:t>SAI-</a:t>
            </a:r>
            <a:r>
              <a:rPr lang="az-Cyrl-AZ" sz="1100" dirty="0" smtClean="0"/>
              <a:t>ПОДРЯДЧИКИ</a:t>
            </a:r>
            <a:endParaRPr lang="it-IT" sz="1100" dirty="0" smtClean="0"/>
          </a:p>
          <a:p>
            <a:r>
              <a:rPr lang="az-Cyrl-AZ" sz="1100" dirty="0" smtClean="0"/>
              <a:t>АССОЦИАЦИЯ</a:t>
            </a:r>
            <a:r>
              <a:rPr lang="it-IT" sz="1100" dirty="0" smtClean="0"/>
              <a:t>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835114" y="5349066"/>
            <a:ext cx="2169043" cy="1369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 smtClean="0"/>
              <a:t>Формы</a:t>
            </a:r>
            <a:endParaRPr lang="it-IT" sz="1200" b="1" dirty="0" smtClean="0"/>
          </a:p>
          <a:p>
            <a:r>
              <a:rPr lang="ru-RU" sz="1200" dirty="0" smtClean="0"/>
              <a:t>Бланк заявки ходатайства 7+1 Торговый. Бланк оценки обучения торгового представителя.Форма оценки инструктора аудитора.</a:t>
            </a:r>
            <a:endParaRPr lang="it-IT" sz="1200" dirty="0" smtClean="0"/>
          </a:p>
          <a:p>
            <a:endParaRPr lang="it-IT" sz="11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727812" y="0"/>
            <a:ext cx="21082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Университет Сакарьи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58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5900" y="1079500"/>
            <a:ext cx="19812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15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Неавтоматическое распределение</a:t>
            </a:r>
            <a:endParaRPr lang="it-IT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38200" y="0"/>
            <a:ext cx="21082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Университет Сакарьи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3200" y="1600200"/>
            <a:ext cx="16002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Отчётность</a:t>
            </a:r>
            <a:endParaRPr lang="it-IT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0500" y="3365500"/>
            <a:ext cx="26289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Процедура на общественных рабочих местах</a:t>
            </a:r>
            <a:endParaRPr lang="it-IT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5900" y="3873500"/>
            <a:ext cx="28448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Ожидающие подтверждения</a:t>
            </a:r>
            <a:endParaRPr lang="it-IT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3200" y="4373881"/>
            <a:ext cx="18415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Архив</a:t>
            </a:r>
            <a:endParaRPr lang="it-IT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0500" y="4907281"/>
            <a:ext cx="12827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Выход</a:t>
            </a:r>
            <a:endParaRPr lang="it-IT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695700" y="1346200"/>
            <a:ext cx="83439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Все нераспределённые студенты на этом этапе будут автоматически распределены по компаниям …</a:t>
            </a:r>
            <a:endParaRPr lang="it-IT" sz="15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946400" y="1917700"/>
            <a:ext cx="2946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Период распределения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82900" y="2298700"/>
            <a:ext cx="3835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Период автоматического распределения</a:t>
            </a:r>
            <a:endParaRPr lang="it-IT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21500" y="1930400"/>
            <a:ext cx="3238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latin typeface="Arial" pitchFamily="34" charset="0"/>
                <a:cs typeface="Arial" pitchFamily="34" charset="0"/>
              </a:rPr>
              <a:t>2016-2017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Весенний семестр</a:t>
            </a:r>
            <a:endParaRPr lang="it-IT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626100" y="3606800"/>
            <a:ext cx="3784600" cy="38472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РАСПРЕДЕЛИТЬ АВТОМАТИЧЕСКИ</a:t>
            </a:r>
            <a:endParaRPr lang="it-IT" sz="1900" b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819400" y="4196081"/>
            <a:ext cx="33909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Общее число студентов в системе</a:t>
            </a:r>
            <a:endParaRPr lang="it-IT" sz="1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806700" y="4559300"/>
            <a:ext cx="40513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Число студентов, сделавших свой выбор</a:t>
            </a:r>
            <a:endParaRPr lang="it-IT" sz="1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832100" y="4970781"/>
            <a:ext cx="35433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Общее число компаний в системе</a:t>
            </a:r>
            <a:endParaRPr lang="it-IT" sz="1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819400" y="5321300"/>
            <a:ext cx="40386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Число компаний, ожидающих подтверждения</a:t>
            </a:r>
            <a:endParaRPr lang="it-IT" sz="1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870200" y="5664200"/>
            <a:ext cx="3136900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Общая квота по компаниям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 (3+1)</a:t>
            </a:r>
          </a:p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Общая квота по компаниям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 (7+1)</a:t>
            </a:r>
          </a:p>
          <a:p>
            <a:endParaRPr lang="it-IT" sz="1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794500" y="5582216"/>
            <a:ext cx="4940300" cy="1123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 smtClean="0">
                <a:latin typeface="Arial" pitchFamily="34" charset="0"/>
                <a:cs typeface="Arial" pitchFamily="34" charset="0"/>
              </a:rPr>
              <a:t>2750 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Общее число запросов на активный (действующий) и постоянный сроки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t-IT" sz="1300" b="1" dirty="0" smtClean="0">
                <a:latin typeface="Arial" pitchFamily="34" charset="0"/>
                <a:cs typeface="Arial" pitchFamily="34" charset="0"/>
              </a:rPr>
              <a:t>262 </a:t>
            </a:r>
            <a:r>
              <a:rPr lang="ru-RU" sz="1400" b="1" dirty="0" smtClean="0"/>
              <a:t>Общее число запросов на активный (действующий) и постоянный сроки</a:t>
            </a:r>
            <a:endParaRPr lang="it-IT" sz="1300" b="1" dirty="0" smtClean="0">
              <a:latin typeface="Arial" pitchFamily="34" charset="0"/>
              <a:cs typeface="Arial" pitchFamily="34" charset="0"/>
            </a:endParaRPr>
          </a:p>
          <a:p>
            <a:endParaRPr lang="it-IT" sz="1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921500" y="2235200"/>
            <a:ext cx="37973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latin typeface="Arial" pitchFamily="34" charset="0"/>
                <a:cs typeface="Arial" pitchFamily="34" charset="0"/>
              </a:rPr>
              <a:t>25.08.2014 00:</a:t>
            </a:r>
            <a:r>
              <a:rPr lang="it-IT" sz="1400" b="1" dirty="0" err="1" smtClean="0">
                <a:latin typeface="Arial" pitchFamily="34" charset="0"/>
                <a:cs typeface="Arial" pitchFamily="34" charset="0"/>
              </a:rPr>
              <a:t>00</a:t>
            </a:r>
            <a:r>
              <a:rPr lang="it-IT" sz="1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it-IT" sz="1400" b="1" dirty="0" err="1" smtClean="0">
                <a:latin typeface="Arial" pitchFamily="34" charset="0"/>
                <a:cs typeface="Arial" pitchFamily="34" charset="0"/>
              </a:rPr>
              <a:t>00</a:t>
            </a:r>
            <a:r>
              <a:rPr lang="it-IT" sz="1400" b="1" dirty="0" smtClean="0">
                <a:latin typeface="Arial" pitchFamily="34" charset="0"/>
                <a:cs typeface="Arial" pitchFamily="34" charset="0"/>
              </a:rPr>
              <a:t> -  26.08.2014  00:</a:t>
            </a:r>
            <a:r>
              <a:rPr lang="it-IT" sz="1400" b="1" dirty="0" err="1" smtClean="0">
                <a:latin typeface="Arial" pitchFamily="34" charset="0"/>
                <a:cs typeface="Arial" pitchFamily="34" charset="0"/>
              </a:rPr>
              <a:t>00</a:t>
            </a:r>
            <a:r>
              <a:rPr lang="it-IT" sz="1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it-IT" sz="1400" b="1" dirty="0" err="1" smtClean="0">
                <a:latin typeface="Arial" pitchFamily="34" charset="0"/>
                <a:cs typeface="Arial" pitchFamily="34" charset="0"/>
              </a:rPr>
              <a:t>00</a:t>
            </a:r>
            <a:endParaRPr lang="it-IT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845300" y="4191000"/>
            <a:ext cx="11049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 smtClean="0">
                <a:latin typeface="Arial" pitchFamily="34" charset="0"/>
                <a:cs typeface="Arial" pitchFamily="34" charset="0"/>
              </a:rPr>
              <a:t>1869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870700" y="4495800"/>
            <a:ext cx="5080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 smtClean="0">
                <a:latin typeface="Arial" pitchFamily="34" charset="0"/>
                <a:cs typeface="Arial" pitchFamily="34" charset="0"/>
              </a:rPr>
              <a:t>0</a:t>
            </a:r>
            <a:endParaRPr lang="it-IT" sz="1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832600" y="5054600"/>
            <a:ext cx="12192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 smtClean="0">
                <a:latin typeface="Arial" pitchFamily="34" charset="0"/>
                <a:cs typeface="Arial" pitchFamily="34" charset="0"/>
              </a:rPr>
              <a:t>5576</a:t>
            </a:r>
          </a:p>
          <a:p>
            <a:r>
              <a:rPr lang="it-IT" sz="1300" b="1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84814" y="2096447"/>
            <a:ext cx="10414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Анкета</a:t>
            </a:r>
            <a:endParaRPr lang="it-IT" sz="15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72114" y="2567295"/>
            <a:ext cx="19304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Главная страница</a:t>
            </a:r>
            <a:endParaRPr lang="it-IT" sz="15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41300" y="3035300"/>
            <a:ext cx="19812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Отчётност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ь</a:t>
            </a:r>
            <a:endParaRPr lang="it-IT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53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0" y="21423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Цифры по практике на рабочих местах</a:t>
            </a:r>
            <a:endParaRPr lang="en-US" sz="44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9969675"/>
              </p:ext>
            </p:extLst>
          </p:nvPr>
        </p:nvGraphicFramePr>
        <p:xfrm>
          <a:off x="547686" y="5331395"/>
          <a:ext cx="11096626" cy="1270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70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979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1585">
                <a:tc rowSpan="2">
                  <a:txBody>
                    <a:bodyPr/>
                    <a:lstStyle/>
                    <a:p>
                      <a:pPr algn="r"/>
                      <a:r>
                        <a:rPr lang="ru-RU" sz="3200" b="1" i="1" dirty="0" smtClean="0">
                          <a:solidFill>
                            <a:schemeClr val="bg2"/>
                          </a:solidFill>
                        </a:rPr>
                        <a:t>ИТОГО</a:t>
                      </a:r>
                      <a:endParaRPr lang="tr-TR" sz="3200" b="1" i="1" dirty="0">
                        <a:solidFill>
                          <a:schemeClr val="bg2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3+1 </a:t>
                      </a:r>
                      <a:r>
                        <a:rPr lang="tr-TR" sz="2400" baseline="0" dirty="0" smtClean="0"/>
                        <a:t> </a:t>
                      </a:r>
                      <a:r>
                        <a:rPr lang="ru-RU" sz="2400" baseline="0" dirty="0" smtClean="0"/>
                        <a:t>число заявок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3+1</a:t>
                      </a:r>
                      <a:r>
                        <a:rPr lang="tr-TR" sz="2400" baseline="0" dirty="0" smtClean="0"/>
                        <a:t>  </a:t>
                      </a:r>
                      <a:r>
                        <a:rPr lang="ru-RU" sz="2400" baseline="0" dirty="0" err="1" smtClean="0"/>
                        <a:t>устан</a:t>
                      </a:r>
                      <a:r>
                        <a:rPr lang="ru-RU" sz="2400" baseline="0" dirty="0" smtClean="0"/>
                        <a:t>. число учащихся</a:t>
                      </a:r>
                      <a:endParaRPr lang="tr-T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3990">
                <a:tc vMerge="1">
                  <a:txBody>
                    <a:bodyPr/>
                    <a:lstStyle/>
                    <a:p>
                      <a:pPr algn="r"/>
                      <a:endParaRPr lang="tr-TR" sz="3200" b="1" i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 smtClean="0">
                          <a:solidFill>
                            <a:schemeClr val="bg2"/>
                          </a:solidFill>
                        </a:rPr>
                        <a:t>32.819</a:t>
                      </a:r>
                      <a:endParaRPr lang="tr-TR" sz="32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smtClean="0">
                          <a:solidFill>
                            <a:schemeClr val="bg2"/>
                          </a:solidFill>
                        </a:rPr>
                        <a:t>22.027</a:t>
                      </a:r>
                      <a:endParaRPr lang="tr-TR" sz="3200" b="1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95512" y="983680"/>
            <a:ext cx="7800975" cy="397192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292576" y="2085277"/>
            <a:ext cx="1351736" cy="4683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Требуемое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10292576" y="2991943"/>
            <a:ext cx="1351736" cy="468351"/>
          </a:xfrm>
          <a:prstGeom prst="rect">
            <a:avLst/>
          </a:prstGeom>
          <a:solidFill>
            <a:srgbClr val="98B9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Имеющееся</a:t>
            </a:r>
            <a:endParaRPr lang="tr-TR" sz="1400" dirty="0"/>
          </a:p>
        </p:txBody>
      </p:sp>
    </p:spTree>
    <p:extLst>
      <p:ext uri="{BB962C8B-B14F-4D97-AF65-F5344CB8AC3E}">
        <p14:creationId xmlns="" xmlns:p14="http://schemas.microsoft.com/office/powerpoint/2010/main" val="1782155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2910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ПТУ в Турции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-36430" y="1495255"/>
            <a:ext cx="4741780" cy="536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4"/>
          <p:cNvSpPr txBox="1"/>
          <p:nvPr/>
        </p:nvSpPr>
        <p:spPr>
          <a:xfrm>
            <a:off x="536713" y="1613603"/>
            <a:ext cx="1113921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dirty="0" smtClean="0"/>
              <a:t>ПТУ</a:t>
            </a:r>
            <a:r>
              <a:rPr lang="en-GB" sz="3200" dirty="0" smtClean="0"/>
              <a:t>, </a:t>
            </a:r>
            <a:r>
              <a:rPr lang="ru-RU" sz="3200" dirty="0" smtClean="0"/>
              <a:t>призванные готовить квалифицированных специалистов для конкретных профессий, являются учреждениями высшей степени профессиональной подготовки.  </a:t>
            </a:r>
            <a:endParaRPr lang="tr-TR" sz="3200" dirty="0"/>
          </a:p>
          <a:p>
            <a:pPr algn="just">
              <a:lnSpc>
                <a:spcPct val="150000"/>
              </a:lnSpc>
            </a:pPr>
            <a:endParaRPr lang="tr-TR" sz="2000" dirty="0"/>
          </a:p>
          <a:p>
            <a:pPr algn="just">
              <a:lnSpc>
                <a:spcPct val="150000"/>
              </a:lnSpc>
            </a:pPr>
            <a:r>
              <a:rPr lang="ru-RU" sz="3200" dirty="0" smtClean="0"/>
              <a:t>Общий период обучения рассчитан на два года. Он может включать 4 или 6 семестров, или всего </a:t>
            </a:r>
            <a:r>
              <a:rPr lang="tr-TR" sz="3200" dirty="0" smtClean="0"/>
              <a:t>120 </a:t>
            </a:r>
            <a:r>
              <a:rPr lang="ru-RU" sz="3200" dirty="0" smtClean="0"/>
              <a:t> единиц по шкале </a:t>
            </a:r>
            <a:r>
              <a:rPr lang="tr-TR" sz="3200" dirty="0" smtClean="0"/>
              <a:t>E</a:t>
            </a:r>
            <a:r>
              <a:rPr lang="ru-RU" sz="3200" dirty="0" smtClean="0"/>
              <a:t>КТС</a:t>
            </a:r>
            <a:r>
              <a:rPr lang="tr-TR" sz="3200" dirty="0" smtClean="0"/>
              <a:t>.</a:t>
            </a:r>
            <a:endParaRPr lang="tr-TR" sz="3200" dirty="0"/>
          </a:p>
        </p:txBody>
      </p:sp>
    </p:spTree>
    <p:extLst>
      <p:ext uri="{BB962C8B-B14F-4D97-AF65-F5344CB8AC3E}">
        <p14:creationId xmlns="" xmlns:p14="http://schemas.microsoft.com/office/powerpoint/2010/main" val="2121555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00747" y="4476751"/>
            <a:ext cx="7620000" cy="209550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TextBox 2"/>
          <p:cNvSpPr txBox="1"/>
          <p:nvPr/>
        </p:nvSpPr>
        <p:spPr>
          <a:xfrm>
            <a:off x="200747" y="4476751"/>
            <a:ext cx="7620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>
                <a:solidFill>
                  <a:srgbClr val="FFFF00"/>
                </a:solidFill>
              </a:rPr>
              <a:t>Мы и наши партнеры работаем для того, что обеспечить учащимся занятость в </a:t>
            </a:r>
            <a:r>
              <a:rPr lang="ru-RU" sz="3600" b="1" dirty="0" smtClean="0">
                <a:solidFill>
                  <a:srgbClr val="FFFF00"/>
                </a:solidFill>
              </a:rPr>
              <a:t>компаниях.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752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228600"/>
            <a:ext cx="12192000" cy="6219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34475"/>
            <a:ext cx="41346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Профили студентов на практике</a:t>
            </a:r>
            <a:endParaRPr lang="en-US" sz="4400" b="1" dirty="0">
              <a:solidFill>
                <a:srgbClr val="C00000"/>
              </a:solidFill>
            </a:endParaRPr>
          </a:p>
          <a:p>
            <a:endParaRPr lang="tr-TR" sz="3600" dirty="0"/>
          </a:p>
        </p:txBody>
      </p:sp>
    </p:spTree>
    <p:extLst>
      <p:ext uri="{BB962C8B-B14F-4D97-AF65-F5344CB8AC3E}">
        <p14:creationId xmlns="" xmlns:p14="http://schemas.microsoft.com/office/powerpoint/2010/main" val="2907596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6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51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Опросы по удовлетворенности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827" y="1419505"/>
            <a:ext cx="52553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FFFFFF"/>
                </a:solidFill>
              </a:rPr>
              <a:t>Для заполнения</a:t>
            </a:r>
            <a:endParaRPr lang="tr-TR" sz="3200" dirty="0">
              <a:solidFill>
                <a:srgbClr val="FFFFFF"/>
              </a:solidFill>
            </a:endParaRPr>
          </a:p>
          <a:p>
            <a:pPr algn="just"/>
            <a:endParaRPr lang="tr-TR" sz="3200" dirty="0">
              <a:solidFill>
                <a:srgbClr val="FFFFFF"/>
              </a:solidFill>
            </a:endParaRP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</a:rPr>
              <a:t>П</a:t>
            </a:r>
            <a:r>
              <a:rPr lang="ru-RU" sz="3200" dirty="0" smtClean="0">
                <a:solidFill>
                  <a:srgbClr val="FFFFFF"/>
                </a:solidFill>
              </a:rPr>
              <a:t>реподавателями</a:t>
            </a:r>
            <a:endParaRPr lang="tr-TR" sz="3200" dirty="0">
              <a:solidFill>
                <a:srgbClr val="FFFFFF"/>
              </a:solidFill>
            </a:endParaRP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FFFF"/>
                </a:solidFill>
              </a:rPr>
              <a:t>Учащимися</a:t>
            </a:r>
            <a:endParaRPr lang="tr-TR" sz="3200" dirty="0">
              <a:solidFill>
                <a:srgbClr val="FFFFFF"/>
              </a:solidFill>
            </a:endParaRP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</a:rPr>
              <a:t>Р</a:t>
            </a:r>
            <a:r>
              <a:rPr lang="ru-RU" sz="3200" dirty="0" smtClean="0">
                <a:solidFill>
                  <a:srgbClr val="FFFFFF"/>
                </a:solidFill>
              </a:rPr>
              <a:t>аботодателями</a:t>
            </a:r>
            <a:endParaRPr lang="tr-TR" sz="3200" dirty="0">
              <a:solidFill>
                <a:srgbClr val="FFFFFF"/>
              </a:solidFill>
            </a:endParaRPr>
          </a:p>
          <a:p>
            <a:pPr algn="just"/>
            <a:r>
              <a:rPr lang="ru-RU" sz="3200" dirty="0" smtClean="0">
                <a:solidFill>
                  <a:srgbClr val="FFFFFF"/>
                </a:solidFill>
              </a:rPr>
              <a:t>После практики на рабочем месте</a:t>
            </a:r>
            <a:r>
              <a:rPr lang="en-US" sz="3200" dirty="0" smtClean="0">
                <a:solidFill>
                  <a:srgbClr val="FFFFFF"/>
                </a:solidFill>
              </a:rPr>
              <a:t>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827" y="4963720"/>
            <a:ext cx="11487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Целью этих исследований является определение сильных и слабых сторон, возможностей для улучшения, а также получение статистической информации, как например, данные по распределению по секторам,  предпочитаемые области,  местонахождения фирм и т.д.   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735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tin kutusu 1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Показатели удовлетворения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char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33388" y="646331"/>
            <a:ext cx="8725223" cy="495121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0" y="57263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		  УЧАЩИЙСЯ	               РАБОТОДАТЕЛЬ</a:t>
            </a:r>
            <a:r>
              <a:rPr lang="tr-TR" sz="2400" b="1" dirty="0" smtClean="0">
                <a:solidFill>
                  <a:srgbClr val="002060"/>
                </a:solidFill>
              </a:rPr>
              <a:t>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ПРЕПОДОВАТЕЛИ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123950" y="6320079"/>
            <a:ext cx="1562100" cy="4236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2013 - 2014</a:t>
            </a:r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4057809" y="6321392"/>
            <a:ext cx="1543050" cy="422308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2014 - 2015</a:t>
            </a:r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6886735" y="6321392"/>
            <a:ext cx="1543050" cy="4223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2015 - 2016</a:t>
            </a:r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9715661" y="6321392"/>
            <a:ext cx="1543050" cy="422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2016 - 2017</a:t>
            </a:r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30399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-197223" y="28090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Основные партнеры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0342"/>
            <a:ext cx="12192000" cy="34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/>
          <a:srcRect l="8272" t="21355" r="7394" b="14062"/>
          <a:stretch/>
        </p:blipFill>
        <p:spPr>
          <a:xfrm>
            <a:off x="609598" y="1828800"/>
            <a:ext cx="10972801" cy="472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8378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0" y="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Сплоченная команда </a:t>
            </a:r>
            <a:r>
              <a:rPr lang="ru-RU" sz="3600" b="1" dirty="0" err="1" smtClean="0">
                <a:solidFill>
                  <a:srgbClr val="C00000"/>
                </a:solidFill>
              </a:rPr>
              <a:t>Сакария</a:t>
            </a:r>
            <a:r>
              <a:rPr lang="en-GB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 и секторальные заседания</a:t>
            </a:r>
            <a:endParaRPr lang="en-US" sz="3600" b="1" dirty="0">
              <a:solidFill>
                <a:srgbClr val="C00000"/>
              </a:solidFill>
            </a:endParaRPr>
          </a:p>
          <a:p>
            <a:pPr algn="ctr"/>
            <a:r>
              <a:rPr lang="tr-TR" sz="3600" b="1" dirty="0" smtClean="0">
                <a:solidFill>
                  <a:srgbClr val="C00000"/>
                </a:solidFill>
              </a:rPr>
              <a:t>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47193" y="960785"/>
            <a:ext cx="11097613" cy="2618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086" y="4027367"/>
            <a:ext cx="110976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В сплоченную команду </a:t>
            </a:r>
            <a:r>
              <a:rPr lang="ru-RU" sz="2800" b="1" dirty="0" err="1" smtClean="0"/>
              <a:t>Сакария</a:t>
            </a:r>
            <a:r>
              <a:rPr lang="ru-RU" sz="2800" b="1" dirty="0" smtClean="0"/>
              <a:t> входят государственные учреждения и НПО.</a:t>
            </a:r>
            <a:endParaRPr lang="tr-TR" sz="2800" b="1" dirty="0"/>
          </a:p>
          <a:p>
            <a:pPr algn="just"/>
            <a:r>
              <a:rPr lang="ru-RU" sz="2800" b="1" dirty="0" smtClean="0"/>
              <a:t>Сотни предпринимателей и промышленников вместе со студентами и сотрудниками университета.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1787466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5" y="1539534"/>
            <a:ext cx="6546851" cy="531846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0" y="1318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Благодаря образовательной модели </a:t>
            </a:r>
            <a:r>
              <a:rPr lang="tr-TR" sz="3200" b="1" dirty="0" smtClean="0">
                <a:solidFill>
                  <a:srgbClr val="C00000"/>
                </a:solidFill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</a:rPr>
              <a:t>+1, </a:t>
            </a:r>
            <a:endParaRPr lang="tr-T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6020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7" y="1759867"/>
            <a:ext cx="4202721" cy="38935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0" y="3238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Мы видим мир одинаково</a:t>
            </a:r>
            <a:r>
              <a:rPr lang="en-US" sz="4400" b="1" dirty="0" smtClean="0">
                <a:solidFill>
                  <a:srgbClr val="C00000"/>
                </a:solidFill>
              </a:rPr>
              <a:t>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4225" y="1759867"/>
            <a:ext cx="4202721" cy="389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8724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287" y="0"/>
            <a:ext cx="12192000" cy="6858000"/>
          </a:xfrm>
          <a:prstGeom prst="rect">
            <a:avLst/>
          </a:prstGeom>
        </p:spPr>
      </p:pic>
      <p:sp>
        <p:nvSpPr>
          <p:cNvPr id="28" name="Metin kutusu 27"/>
          <p:cNvSpPr txBox="1"/>
          <p:nvPr/>
        </p:nvSpPr>
        <p:spPr>
          <a:xfrm>
            <a:off x="5609884" y="1711865"/>
            <a:ext cx="266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Кратко о достижениях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9" name="Resim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4" y="1237347"/>
            <a:ext cx="932571" cy="504883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4004026" y="6258180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.........................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6494046" y="6111865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.........................</a:t>
            </a:r>
          </a:p>
        </p:txBody>
      </p:sp>
      <p:grpSp>
        <p:nvGrpSpPr>
          <p:cNvPr id="24" name="Grup 23"/>
          <p:cNvGrpSpPr/>
          <p:nvPr/>
        </p:nvGrpSpPr>
        <p:grpSpPr>
          <a:xfrm>
            <a:off x="2831144" y="252945"/>
            <a:ext cx="3883555" cy="1802148"/>
            <a:chOff x="2802341" y="278998"/>
            <a:chExt cx="3883555" cy="1802147"/>
          </a:xfrm>
        </p:grpSpPr>
        <p:sp>
          <p:nvSpPr>
            <p:cNvPr id="25" name="Dikdörtgen 24"/>
            <p:cNvSpPr/>
            <p:nvPr/>
          </p:nvSpPr>
          <p:spPr>
            <a:xfrm>
              <a:off x="2802341" y="603818"/>
              <a:ext cx="3883555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Мониторинг современной технологии</a:t>
              </a:r>
              <a:endParaRPr lang="en-US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Использование </a:t>
              </a:r>
              <a:endParaRPr lang="it-IT" dirty="0" smtClean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endParaRPr lang="it-IT" dirty="0" smtClean="0"/>
            </a:p>
            <a:p>
              <a:pPr marL="285744" indent="-285744"/>
              <a:r>
                <a:rPr lang="ru-RU" dirty="0" smtClean="0"/>
                <a:t>инфраструктуры фирм.</a:t>
              </a:r>
              <a:endParaRPr lang="en-US" dirty="0"/>
            </a:p>
          </p:txBody>
        </p:sp>
        <p:sp>
          <p:nvSpPr>
            <p:cNvPr id="26" name="Dikdörtgen 25"/>
            <p:cNvSpPr/>
            <p:nvPr/>
          </p:nvSpPr>
          <p:spPr>
            <a:xfrm>
              <a:off x="2973430" y="278998"/>
              <a:ext cx="20046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Инфраструктура</a:t>
              </a:r>
              <a:endParaRPr lang="tr-TR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880077" y="1354218"/>
            <a:ext cx="2882950" cy="1859267"/>
            <a:chOff x="941923" y="1361791"/>
            <a:chExt cx="2882950" cy="1859266"/>
          </a:xfrm>
        </p:grpSpPr>
        <p:sp>
          <p:nvSpPr>
            <p:cNvPr id="30" name="Dikdörtgen 29"/>
            <p:cNvSpPr/>
            <p:nvPr/>
          </p:nvSpPr>
          <p:spPr>
            <a:xfrm>
              <a:off x="1010162" y="1743730"/>
              <a:ext cx="2814711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Практические навыки</a:t>
              </a:r>
              <a:endParaRPr lang="tr-TR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Быстрое трудоустройство</a:t>
              </a:r>
              <a:endParaRPr lang="tr-TR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Рабочий опыт</a:t>
              </a:r>
              <a:endParaRPr lang="en-US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endParaRPr lang="tr-TR" dirty="0"/>
            </a:p>
          </p:txBody>
        </p:sp>
        <p:sp>
          <p:nvSpPr>
            <p:cNvPr id="31" name="Metin kutusu 30"/>
            <p:cNvSpPr txBox="1"/>
            <p:nvPr/>
          </p:nvSpPr>
          <p:spPr>
            <a:xfrm>
              <a:off x="941923" y="1361791"/>
              <a:ext cx="23926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0000"/>
                  </a:solidFill>
                </a:rPr>
                <a:t>Учащиеся</a:t>
              </a:r>
              <a:endParaRPr lang="tr-T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266236" y="3609944"/>
            <a:ext cx="4513385" cy="1523183"/>
            <a:chOff x="29601" y="3604260"/>
            <a:chExt cx="6096000" cy="1523183"/>
          </a:xfrm>
        </p:grpSpPr>
        <p:sp>
          <p:nvSpPr>
            <p:cNvPr id="33" name="Dikdörtgen 32"/>
            <p:cNvSpPr/>
            <p:nvPr/>
          </p:nvSpPr>
          <p:spPr>
            <a:xfrm>
              <a:off x="29601" y="3927114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Совместное </a:t>
              </a:r>
              <a:r>
                <a:rPr lang="en-US" dirty="0" smtClean="0"/>
                <a:t>R </a:t>
              </a:r>
              <a:r>
                <a:rPr lang="en-US" dirty="0"/>
                <a:t>&amp;</a:t>
              </a:r>
              <a:r>
                <a:rPr lang="tr-TR" dirty="0"/>
                <a:t> </a:t>
              </a:r>
              <a:r>
                <a:rPr lang="en-US" dirty="0"/>
                <a:t>D</a:t>
              </a:r>
              <a:endParaRPr lang="tr-TR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Мониторинг современной технологии</a:t>
              </a:r>
              <a:endParaRPr lang="tr-TR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/>
                <a:t>Сотрудничество с миром бизнеса.</a:t>
              </a:r>
              <a:endParaRPr lang="en-US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endParaRPr lang="tr-TR" dirty="0"/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102536" y="3604260"/>
              <a:ext cx="2527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Преподаватели</a:t>
              </a:r>
              <a:endParaRPr lang="tr-TR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1206676" y="5312222"/>
            <a:ext cx="3603897" cy="1749725"/>
            <a:chOff x="1139512" y="5535419"/>
            <a:chExt cx="3603897" cy="1749724"/>
          </a:xfrm>
        </p:grpSpPr>
        <p:sp>
          <p:nvSpPr>
            <p:cNvPr id="36" name="Dikdörtgen 35"/>
            <p:cNvSpPr/>
            <p:nvPr/>
          </p:nvSpPr>
          <p:spPr>
            <a:xfrm>
              <a:off x="1139512" y="5930927"/>
              <a:ext cx="3603897" cy="1354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Отвечает интересам мира бизнеса</a:t>
              </a:r>
              <a:endParaRPr lang="tr-TR" sz="1600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Координация программ</a:t>
              </a:r>
              <a:r>
                <a:rPr lang="en-US" sz="1600" dirty="0" smtClean="0"/>
                <a:t>Keeping </a:t>
              </a:r>
              <a:r>
                <a:rPr lang="ru-RU" sz="1600" dirty="0" smtClean="0"/>
                <a:t>Современные </a:t>
              </a:r>
              <a:r>
                <a:rPr lang="ru-RU" sz="1600" dirty="0" err="1" smtClean="0"/>
                <a:t>образоват</a:t>
              </a:r>
              <a:r>
                <a:rPr lang="ru-RU" sz="1600" dirty="0" smtClean="0"/>
                <a:t>. программы</a:t>
              </a:r>
              <a:endParaRPr lang="en-US" sz="1600" dirty="0"/>
            </a:p>
            <a:p>
              <a:pPr marL="285744" indent="-285744">
                <a:buFont typeface="Arial" panose="020B0604020202020204" pitchFamily="34" charset="0"/>
                <a:buChar char="•"/>
              </a:pPr>
              <a:endParaRPr lang="tr-TR" dirty="0"/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1561440" y="5535419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b="1" dirty="0" smtClean="0">
                  <a:solidFill>
                    <a:srgbClr val="FF0000"/>
                  </a:solidFill>
                </a:rPr>
                <a:t>Программы</a:t>
              </a:r>
              <a:endParaRPr lang="tr-T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8074854" y="5058042"/>
            <a:ext cx="6345660" cy="1256764"/>
            <a:chOff x="8848620" y="5059204"/>
            <a:chExt cx="6345660" cy="1256765"/>
          </a:xfrm>
        </p:grpSpPr>
        <p:sp>
          <p:nvSpPr>
            <p:cNvPr id="39" name="Dikdörtgen 38"/>
            <p:cNvSpPr/>
            <p:nvPr/>
          </p:nvSpPr>
          <p:spPr>
            <a:xfrm>
              <a:off x="8848620" y="5392638"/>
              <a:ext cx="6345660" cy="923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bg1"/>
                  </a:solidFill>
                </a:rPr>
                <a:t>Квалифицированные спец.</a:t>
              </a:r>
              <a:endParaRPr lang="tr-TR" dirty="0">
                <a:solidFill>
                  <a:schemeClr val="bg1"/>
                </a:solidFill>
              </a:endParaRP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bg1"/>
                  </a:solidFill>
                </a:rPr>
                <a:t>Сотрудничество с университетом</a:t>
              </a:r>
              <a:endParaRPr lang="tr-TR" dirty="0">
                <a:solidFill>
                  <a:schemeClr val="bg1"/>
                </a:solidFill>
              </a:endParaRP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bg1"/>
                  </a:solidFill>
                </a:rPr>
                <a:t>Ориентированные на решения 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R &amp; D</a:t>
              </a:r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9418320" y="5059204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0000"/>
                  </a:solidFill>
                </a:rPr>
                <a:t>Мир бизнеса</a:t>
              </a:r>
              <a:endParaRPr lang="tr-TR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73277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820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94" y="2197908"/>
            <a:ext cx="122682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  <a:r>
              <a:rPr lang="tr-TR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haber.sakarya.edu.tr/kutuphane/download/logo_eng/yatay1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02" y="366395"/>
            <a:ext cx="3415399" cy="861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6997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889000"/>
            <a:ext cx="10160000" cy="5080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0" y="36512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Послесреднее образование: высшие профессиональные училища в университетах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İçerik Yer Tutucusu 2"/>
          <p:cNvSpPr>
            <a:spLocks noGrp="1"/>
          </p:cNvSpPr>
          <p:nvPr>
            <p:ph idx="1"/>
          </p:nvPr>
        </p:nvSpPr>
        <p:spPr>
          <a:xfrm>
            <a:off x="401320" y="1831982"/>
            <a:ext cx="1138936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/>
              <a:t>970 </a:t>
            </a:r>
            <a:r>
              <a:rPr lang="ru-RU" sz="3200" dirty="0" smtClean="0"/>
              <a:t>ПТУ в стране</a:t>
            </a:r>
            <a:endParaRPr lang="tr-TR" sz="3200" dirty="0" smtClean="0"/>
          </a:p>
          <a:p>
            <a:pPr>
              <a:lnSpc>
                <a:spcPct val="150000"/>
              </a:lnSpc>
            </a:pPr>
            <a:r>
              <a:rPr lang="tr-TR" sz="3200" dirty="0" smtClean="0"/>
              <a:t>2,5 </a:t>
            </a:r>
            <a:r>
              <a:rPr lang="ru-RU" sz="3200" dirty="0" smtClean="0"/>
              <a:t>миллиона студентов </a:t>
            </a:r>
            <a:r>
              <a:rPr lang="tr-TR" sz="3200" dirty="0" smtClean="0"/>
              <a:t>(1,4 </a:t>
            </a:r>
            <a:r>
              <a:rPr lang="ru-RU" sz="3200" dirty="0" smtClean="0"/>
              <a:t>миллиона дистанционного и электронного дистанционного обучения</a:t>
            </a:r>
            <a:r>
              <a:rPr lang="tr-TR" sz="3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tr-TR" sz="3200" dirty="0"/>
              <a:t>219 </a:t>
            </a:r>
            <a:r>
              <a:rPr lang="ru-RU" sz="3200" dirty="0" smtClean="0"/>
              <a:t>различных программ</a:t>
            </a:r>
            <a:endParaRPr lang="tr-TR" sz="3200" dirty="0" smtClean="0"/>
          </a:p>
          <a:p>
            <a:pPr>
              <a:lnSpc>
                <a:spcPct val="150000"/>
              </a:lnSpc>
            </a:pPr>
            <a:r>
              <a:rPr lang="tr-TR" sz="3200" dirty="0"/>
              <a:t>%52 </a:t>
            </a:r>
            <a:r>
              <a:rPr lang="ru-RU" sz="3200" dirty="0" smtClean="0"/>
              <a:t>студентов приходят из высших профессиональных училищ </a:t>
            </a:r>
            <a:r>
              <a:rPr lang="tr-TR" sz="3200" dirty="0" smtClean="0"/>
              <a:t>(</a:t>
            </a:r>
            <a:r>
              <a:rPr lang="ru-RU" sz="3200" dirty="0" smtClean="0"/>
              <a:t>Уровень </a:t>
            </a:r>
            <a:r>
              <a:rPr lang="tr-TR" sz="3200" dirty="0" smtClean="0"/>
              <a:t>4)</a:t>
            </a:r>
          </a:p>
          <a:p>
            <a:pPr>
              <a:lnSpc>
                <a:spcPct val="150000"/>
              </a:lnSpc>
            </a:pPr>
            <a:r>
              <a:rPr lang="ru-RU" sz="3200" dirty="0" smtClean="0"/>
              <a:t>Открыто для всех, в основном это молодежь в возрасте </a:t>
            </a:r>
            <a:r>
              <a:rPr lang="tr-TR" sz="3200" dirty="0" smtClean="0"/>
              <a:t>18 </a:t>
            </a:r>
            <a:r>
              <a:rPr lang="tr-TR" sz="3200" dirty="0"/>
              <a:t>– 25 </a:t>
            </a:r>
            <a:r>
              <a:rPr lang="ru-RU" sz="3200" dirty="0" smtClean="0"/>
              <a:t>лет</a:t>
            </a:r>
            <a:r>
              <a:rPr lang="tr-TR" sz="32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 smtClean="0"/>
              <a:t>Могут продолжать обучение</a:t>
            </a:r>
            <a:r>
              <a:rPr lang="es-ES" sz="3200" dirty="0" smtClean="0"/>
              <a:t> </a:t>
            </a:r>
            <a:r>
              <a:rPr lang="ru-RU" sz="3200" dirty="0" smtClean="0"/>
              <a:t>по программам </a:t>
            </a:r>
            <a:r>
              <a:rPr lang="ru-RU" sz="3200" dirty="0" err="1" smtClean="0"/>
              <a:t>бакалавриата</a:t>
            </a:r>
            <a:r>
              <a:rPr lang="ru-RU" sz="3200" dirty="0" smtClean="0"/>
              <a:t> после сдачи государственного экзамена   </a:t>
            </a:r>
            <a:endParaRPr lang="tr-TR" sz="3200" dirty="0" smtClean="0"/>
          </a:p>
          <a:p>
            <a:pPr>
              <a:lnSpc>
                <a:spcPct val="150000"/>
              </a:lnSpc>
            </a:pPr>
            <a:endParaRPr lang="tr-TR" sz="3200" dirty="0" smtClean="0"/>
          </a:p>
          <a:p>
            <a:pPr>
              <a:lnSpc>
                <a:spcPct val="150000"/>
              </a:lnSpc>
            </a:pPr>
            <a:endParaRPr lang="tr-TR" sz="3200" dirty="0"/>
          </a:p>
        </p:txBody>
      </p:sp>
    </p:spTree>
    <p:extLst>
      <p:ext uri="{BB962C8B-B14F-4D97-AF65-F5344CB8AC3E}">
        <p14:creationId xmlns="" xmlns:p14="http://schemas.microsoft.com/office/powerpoint/2010/main" val="91042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8572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1026" name="Picture 2" descr="saü logo ile ilgili g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5" y="160528"/>
            <a:ext cx="1076365" cy="1458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6096000" y="-76200"/>
            <a:ext cx="6014720" cy="356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учащихся		92.100</a:t>
            </a:r>
            <a:b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Иностран. студентов		3.400</a:t>
            </a: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Персонал</a:t>
            </a:r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2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tr-T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ПТУ</a:t>
            </a:r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endParaRPr lang="tr-T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Активные программы</a:t>
            </a:r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51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Персонал</a:t>
            </a:r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372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6096000" y="1513840"/>
            <a:ext cx="4765040" cy="2032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77131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4697038"/>
          </a:xfrm>
          <a:prstGeom prst="rect">
            <a:avLst/>
          </a:prstGeom>
        </p:spPr>
      </p:pic>
      <p:sp>
        <p:nvSpPr>
          <p:cNvPr id="8" name="İçerik Yer Tutucusu 2"/>
          <p:cNvSpPr txBox="1">
            <a:spLocks/>
          </p:cNvSpPr>
          <p:nvPr/>
        </p:nvSpPr>
        <p:spPr>
          <a:xfrm>
            <a:off x="-1" y="5180149"/>
            <a:ext cx="12192000" cy="17692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06377B"/>
                </a:solidFill>
              </a:rPr>
              <a:t>Программы сориентированы на координацию работодателей, НПО, секторов и государственных органов в зависимости от потребностей рынка (система 3 + 1)</a:t>
            </a:r>
            <a:r>
              <a:rPr lang="de-DE" sz="2400" dirty="0" smtClean="0">
                <a:solidFill>
                  <a:srgbClr val="06377B"/>
                </a:solidFill>
              </a:rPr>
              <a:t> </a:t>
            </a:r>
            <a:r>
              <a:rPr lang="ru-RU" sz="2400" dirty="0" smtClean="0">
                <a:solidFill>
                  <a:srgbClr val="06377B"/>
                </a:solidFill>
              </a:rPr>
              <a:t> </a:t>
            </a:r>
            <a:endParaRPr lang="tr-TR" sz="700" dirty="0" smtClean="0">
              <a:solidFill>
                <a:srgbClr val="06377B"/>
              </a:solidFill>
            </a:endParaRPr>
          </a:p>
          <a:p>
            <a:pPr algn="just"/>
            <a:r>
              <a:rPr lang="ru-RU" sz="2400" dirty="0" smtClean="0">
                <a:solidFill>
                  <a:srgbClr val="06377B"/>
                </a:solidFill>
              </a:rPr>
              <a:t>Выпускники уже имеют национальную аккредитацию ПТО </a:t>
            </a:r>
            <a:r>
              <a:rPr lang="tr-TR" sz="2400" dirty="0" smtClean="0">
                <a:solidFill>
                  <a:srgbClr val="06377B"/>
                </a:solidFill>
              </a:rPr>
              <a:t>(</a:t>
            </a:r>
            <a:r>
              <a:rPr lang="ru-RU" sz="2400" dirty="0" smtClean="0">
                <a:solidFill>
                  <a:srgbClr val="06377B"/>
                </a:solidFill>
              </a:rPr>
              <a:t>НРК</a:t>
            </a:r>
            <a:r>
              <a:rPr lang="tr-TR" sz="2400" dirty="0" smtClean="0">
                <a:solidFill>
                  <a:srgbClr val="06377B"/>
                </a:solidFill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615092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3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129" y="-6999"/>
            <a:ext cx="12801600" cy="6858000"/>
          </a:xfrm>
          <a:prstGeom prst="rect">
            <a:avLst/>
          </a:prstGeom>
        </p:spPr>
      </p:pic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2445026" y="816321"/>
            <a:ext cx="6679096" cy="7921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n-lt"/>
              </a:rPr>
              <a:t>Программы</a:t>
            </a:r>
            <a:endParaRPr lang="tr-TR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İçerik Yer Tutucusu 2"/>
          <p:cNvSpPr>
            <a:spLocks noGrp="1"/>
          </p:cNvSpPr>
          <p:nvPr>
            <p:ph idx="1"/>
          </p:nvPr>
        </p:nvSpPr>
        <p:spPr>
          <a:xfrm>
            <a:off x="4170888" y="2300843"/>
            <a:ext cx="3820405" cy="3970318"/>
          </a:xfr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Пресса и публикации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Делопроизводство и админ.вопросы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Развитие детей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Внешняя торговля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Бухгалтерский учет и налоги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Маркетинг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Управление недвижимостью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Управление розничной торговлю и </a:t>
            </a:r>
            <a:endParaRPr lang="it-IT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складами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Банки и страхование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Обществ. Отношения и реклама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Администрация бизнеса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Финансы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Сети и коммуникации</a:t>
            </a:r>
            <a:endParaRPr lang="ru-RU" sz="18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297864" y="387693"/>
            <a:ext cx="3683444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Окраска и покрытие кузова машин</a:t>
            </a:r>
          </a:p>
          <a:p>
            <a:r>
              <a:rPr lang="ru-RU" dirty="0" smtClean="0"/>
              <a:t>Технология автом.</a:t>
            </a:r>
          </a:p>
          <a:p>
            <a:r>
              <a:rPr lang="ru-RU" dirty="0" smtClean="0"/>
              <a:t>Дизайн интерьера</a:t>
            </a:r>
          </a:p>
          <a:p>
            <a:r>
              <a:rPr lang="ru-RU" dirty="0" smtClean="0"/>
              <a:t>Техн. климатизации и охлаждения</a:t>
            </a:r>
          </a:p>
          <a:p>
            <a:r>
              <a:rPr lang="ru-RU" dirty="0" smtClean="0"/>
              <a:t>Строительные технологии</a:t>
            </a:r>
          </a:p>
          <a:p>
            <a:r>
              <a:rPr lang="ru-RU" dirty="0" smtClean="0"/>
              <a:t>Технологии сварки</a:t>
            </a:r>
          </a:p>
          <a:p>
            <a:r>
              <a:rPr lang="ru-RU" dirty="0" smtClean="0"/>
              <a:t>Лабораторные технологии</a:t>
            </a:r>
          </a:p>
          <a:p>
            <a:r>
              <a:rPr lang="ru-RU" dirty="0" smtClean="0"/>
              <a:t>Логистика</a:t>
            </a:r>
          </a:p>
          <a:p>
            <a:r>
              <a:rPr lang="ru-RU" dirty="0" smtClean="0"/>
              <a:t>Механизмы</a:t>
            </a:r>
          </a:p>
          <a:p>
            <a:r>
              <a:rPr lang="ru-RU" dirty="0" smtClean="0"/>
              <a:t>Окраска </a:t>
            </a:r>
            <a:r>
              <a:rPr lang="ru-RU" dirty="0"/>
              <a:t>м</a:t>
            </a:r>
            <a:r>
              <a:rPr lang="ru-RU" dirty="0" smtClean="0"/>
              <a:t>еханизмов и строит.</a:t>
            </a:r>
          </a:p>
          <a:p>
            <a:r>
              <a:rPr lang="ru-RU" dirty="0" smtClean="0"/>
              <a:t>Компьютерный дизайн и анимация</a:t>
            </a:r>
          </a:p>
          <a:p>
            <a:r>
              <a:rPr lang="ru-RU" dirty="0" smtClean="0"/>
              <a:t>Компьютерное программирование</a:t>
            </a:r>
          </a:p>
          <a:p>
            <a:r>
              <a:rPr lang="ru-RU" dirty="0" smtClean="0"/>
              <a:t>Контроль и защита окр. среды</a:t>
            </a:r>
          </a:p>
          <a:p>
            <a:r>
              <a:rPr lang="ru-RU" dirty="0" smtClean="0"/>
              <a:t>Мехатроника</a:t>
            </a:r>
          </a:p>
          <a:p>
            <a:r>
              <a:rPr lang="ru-RU" dirty="0" smtClean="0"/>
              <a:t>Металлургия</a:t>
            </a:r>
          </a:p>
          <a:p>
            <a:r>
              <a:rPr lang="ru-RU" dirty="0" smtClean="0"/>
              <a:t>Архитект. реставрация</a:t>
            </a:r>
          </a:p>
          <a:p>
            <a:r>
              <a:rPr lang="ru-RU" dirty="0" smtClean="0"/>
              <a:t>Мебель и декор. убранство</a:t>
            </a:r>
          </a:p>
          <a:p>
            <a:r>
              <a:rPr lang="ru-RU" dirty="0" smtClean="0"/>
              <a:t>Электричество</a:t>
            </a:r>
          </a:p>
          <a:p>
            <a:r>
              <a:rPr lang="ru-RU" dirty="0" smtClean="0"/>
              <a:t>Электронные технологии</a:t>
            </a:r>
          </a:p>
          <a:p>
            <a:r>
              <a:rPr lang="ru-RU" dirty="0" smtClean="0"/>
              <a:t>Промышленные формы</a:t>
            </a:r>
          </a:p>
          <a:p>
            <a:r>
              <a:rPr lang="ru-RU" dirty="0" smtClean="0"/>
              <a:t>Газовые и канализ. технологии</a:t>
            </a:r>
          </a:p>
          <a:p>
            <a:r>
              <a:rPr lang="ru-RU" dirty="0" smtClean="0"/>
              <a:t>Графический дизайн</a:t>
            </a:r>
          </a:p>
          <a:p>
            <a:r>
              <a:rPr lang="ru-RU" dirty="0" smtClean="0"/>
              <a:t>Текстильная технология</a:t>
            </a:r>
            <a:endParaRPr lang="ru-RU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8395963" y="260473"/>
            <a:ext cx="34647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Модный дизайн</a:t>
            </a:r>
          </a:p>
          <a:p>
            <a:r>
              <a:rPr lang="ru-RU" dirty="0" smtClean="0"/>
              <a:t>Ландшафт и орнамен.растения</a:t>
            </a:r>
          </a:p>
          <a:p>
            <a:r>
              <a:rPr lang="ru-RU" dirty="0" smtClean="0"/>
              <a:t>Туризм и реклама</a:t>
            </a:r>
          </a:p>
          <a:p>
            <a:r>
              <a:rPr lang="ru-RU" dirty="0" smtClean="0"/>
              <a:t>Туризм и гостин. дело</a:t>
            </a:r>
          </a:p>
          <a:p>
            <a:r>
              <a:rPr lang="ru-RU" dirty="0" smtClean="0"/>
              <a:t>Туризм и услуги для путешествий</a:t>
            </a:r>
          </a:p>
          <a:p>
            <a:r>
              <a:rPr lang="ru-RU" dirty="0" smtClean="0"/>
              <a:t>Приготовление пищи</a:t>
            </a:r>
          </a:p>
          <a:p>
            <a:r>
              <a:rPr lang="ru-RU" dirty="0" smtClean="0"/>
              <a:t>Контроль и анализ пищи</a:t>
            </a:r>
          </a:p>
          <a:p>
            <a:r>
              <a:rPr lang="ru-RU" dirty="0" smtClean="0"/>
              <a:t>Технология приготовления пищи</a:t>
            </a:r>
            <a:endParaRPr lang="ru-RU" dirty="0"/>
          </a:p>
        </p:txBody>
      </p:sp>
      <p:sp>
        <p:nvSpPr>
          <p:cNvPr id="2" name="Dikdörtgen 1"/>
          <p:cNvSpPr/>
          <p:nvPr/>
        </p:nvSpPr>
        <p:spPr>
          <a:xfrm>
            <a:off x="8342954" y="3544143"/>
            <a:ext cx="38490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Первая и неотложная помощь</a:t>
            </a:r>
          </a:p>
          <a:p>
            <a:r>
              <a:rPr lang="ru-RU" dirty="0" smtClean="0"/>
              <a:t>Охрана и безопасность труда</a:t>
            </a:r>
          </a:p>
          <a:p>
            <a:r>
              <a:rPr lang="ru-RU" dirty="0" smtClean="0"/>
              <a:t>Физиотерапия</a:t>
            </a:r>
          </a:p>
          <a:p>
            <a:r>
              <a:rPr lang="ru-RU" dirty="0" smtClean="0"/>
              <a:t>Оптическая мед. Документация и секретариат</a:t>
            </a:r>
          </a:p>
          <a:p>
            <a:r>
              <a:rPr lang="ru-RU" dirty="0" smtClean="0"/>
              <a:t>Медиц. </a:t>
            </a:r>
            <a:r>
              <a:rPr lang="ru-RU" dirty="0"/>
              <a:t>л</a:t>
            </a:r>
            <a:r>
              <a:rPr lang="ru-RU" dirty="0" smtClean="0"/>
              <a:t>абор. технологии</a:t>
            </a:r>
          </a:p>
          <a:p>
            <a:r>
              <a:rPr lang="ru-RU" dirty="0" smtClean="0"/>
              <a:t>Уход за пожилыми людьми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310127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810977"/>
          </a:xfrm>
          <a:prstGeom prst="rect">
            <a:avLst/>
          </a:prstGeom>
        </p:spPr>
      </p:pic>
      <p:sp>
        <p:nvSpPr>
          <p:cNvPr id="9" name="İçerik Yer Tutucusu 2"/>
          <p:cNvSpPr txBox="1">
            <a:spLocks/>
          </p:cNvSpPr>
          <p:nvPr/>
        </p:nvSpPr>
        <p:spPr>
          <a:xfrm>
            <a:off x="0" y="4066948"/>
            <a:ext cx="12192000" cy="2791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Программы ПТУ охватывают обширный диапазон профессионального обучения. Однако, НРК</a:t>
            </a:r>
            <a:r>
              <a:rPr lang="en-US" dirty="0" smtClean="0">
                <a:solidFill>
                  <a:srgbClr val="002060"/>
                </a:solidFill>
              </a:rPr>
              <a:t> (</a:t>
            </a:r>
            <a:r>
              <a:rPr lang="ru-RU" dirty="0" smtClean="0">
                <a:solidFill>
                  <a:srgbClr val="002060"/>
                </a:solidFill>
              </a:rPr>
              <a:t>Национальные Рамки Квалификации</a:t>
            </a:r>
            <a:r>
              <a:rPr lang="tr-TR" dirty="0" smtClean="0">
                <a:solidFill>
                  <a:srgbClr val="002060"/>
                </a:solidFill>
              </a:rPr>
              <a:t>) </a:t>
            </a:r>
            <a:r>
              <a:rPr lang="ru-RU" dirty="0" smtClean="0">
                <a:solidFill>
                  <a:srgbClr val="002060"/>
                </a:solidFill>
              </a:rPr>
              <a:t>определяют специфичность профессиональной квалификации для одного рабочего места.   </a:t>
            </a:r>
            <a:endParaRPr lang="tr-TR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В основном выпускники ПТУ имеют более одной квалификации Уровня </a:t>
            </a:r>
            <a:r>
              <a:rPr lang="tr-TR" dirty="0" smtClean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" y="108741"/>
            <a:ext cx="12191999" cy="1894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Взаимоотношения между </a:t>
            </a:r>
            <a:endParaRPr lang="it-IT" b="1" dirty="0" smtClean="0">
              <a:solidFill>
                <a:srgbClr val="C00000"/>
              </a:solidFill>
            </a:endParaRPr>
          </a:p>
          <a:p>
            <a:pPr algn="just"/>
            <a:r>
              <a:rPr lang="it-IT" b="1" dirty="0" smtClean="0">
                <a:solidFill>
                  <a:srgbClr val="C00000"/>
                </a:solidFill>
              </a:rPr>
              <a:t>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аккредитацией и </a:t>
            </a:r>
            <a:endParaRPr lang="it-IT" b="1" dirty="0" smtClean="0">
              <a:solidFill>
                <a:srgbClr val="C00000"/>
              </a:solidFill>
            </a:endParaRPr>
          </a:p>
          <a:p>
            <a:pPr algn="just"/>
            <a:r>
              <a:rPr lang="it-IT" b="1" dirty="0" smtClean="0">
                <a:solidFill>
                  <a:srgbClr val="C00000"/>
                </a:solidFill>
              </a:rPr>
              <a:t>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программами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883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6704</TotalTime>
  <Words>1265</Words>
  <Application>Microsoft Office PowerPoint</Application>
  <PresentationFormat>Personalizzato</PresentationFormat>
  <Paragraphs>362</Paragraphs>
  <Slides>39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Office Teması</vt:lpstr>
      <vt:lpstr>Diapositiva 1</vt:lpstr>
      <vt:lpstr>Diapositiva 2</vt:lpstr>
      <vt:lpstr>Diapositiva 3</vt:lpstr>
      <vt:lpstr>Послесреднее образование: высшие профессиональные училища в университетах</vt:lpstr>
      <vt:lpstr>Diapositiva 5</vt:lpstr>
      <vt:lpstr>Diapositiva 6</vt:lpstr>
      <vt:lpstr>Diapositiva 7</vt:lpstr>
      <vt:lpstr>Программы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 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>SAKARYA UNIVERSITESI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dekanlik</dc:creator>
  <cp:lastModifiedBy>Erica</cp:lastModifiedBy>
  <cp:revision>466</cp:revision>
  <dcterms:created xsi:type="dcterms:W3CDTF">2017-03-29T11:14:54Z</dcterms:created>
  <dcterms:modified xsi:type="dcterms:W3CDTF">2018-05-31T17:10:19Z</dcterms:modified>
</cp:coreProperties>
</file>