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notesMasterIdLst>
    <p:notesMasterId r:id="rId41"/>
  </p:notesMasterIdLst>
  <p:sldIdLst>
    <p:sldId id="256" r:id="rId2"/>
    <p:sldId id="377" r:id="rId3"/>
    <p:sldId id="381" r:id="rId4"/>
    <p:sldId id="364" r:id="rId5"/>
    <p:sldId id="378" r:id="rId6"/>
    <p:sldId id="379" r:id="rId7"/>
    <p:sldId id="380" r:id="rId8"/>
    <p:sldId id="376" r:id="rId9"/>
    <p:sldId id="367" r:id="rId10"/>
    <p:sldId id="371" r:id="rId11"/>
    <p:sldId id="370" r:id="rId12"/>
    <p:sldId id="259" r:id="rId13"/>
    <p:sldId id="260" r:id="rId14"/>
    <p:sldId id="268" r:id="rId15"/>
    <p:sldId id="269" r:id="rId16"/>
    <p:sldId id="382" r:id="rId17"/>
    <p:sldId id="319" r:id="rId18"/>
    <p:sldId id="320" r:id="rId19"/>
    <p:sldId id="323" r:id="rId20"/>
    <p:sldId id="274" r:id="rId21"/>
    <p:sldId id="334" r:id="rId22"/>
    <p:sldId id="361" r:id="rId23"/>
    <p:sldId id="357" r:id="rId24"/>
    <p:sldId id="321" r:id="rId25"/>
    <p:sldId id="328" r:id="rId26"/>
    <p:sldId id="329" r:id="rId27"/>
    <p:sldId id="307" r:id="rId28"/>
    <p:sldId id="383" r:id="rId29"/>
    <p:sldId id="372" r:id="rId30"/>
    <p:sldId id="309" r:id="rId31"/>
    <p:sldId id="310" r:id="rId32"/>
    <p:sldId id="312" r:id="rId33"/>
    <p:sldId id="373" r:id="rId34"/>
    <p:sldId id="374" r:id="rId35"/>
    <p:sldId id="315" r:id="rId36"/>
    <p:sldId id="286" r:id="rId37"/>
    <p:sldId id="288" r:id="rId38"/>
    <p:sldId id="359" r:id="rId39"/>
    <p:sldId id="348" r:id="rId4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kanlik" initials="d" lastIdx="1" clrIdx="0">
    <p:extLst/>
  </p:cmAuthor>
  <p:cmAuthor id="2" name="Windows Kullanıcısı" initials="WK" lastIdx="1" clrIdx="1">
    <p:extLst/>
  </p:cmAuthor>
  <p:cmAuthor id="3" name="pc" initials="p" lastIdx="3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8B954"/>
    <a:srgbClr val="002060"/>
    <a:srgbClr val="06377B"/>
    <a:srgbClr val="C9CED3"/>
    <a:srgbClr val="221F1D"/>
    <a:srgbClr val="EDDDC9"/>
    <a:srgbClr val="BFBFBF"/>
    <a:srgbClr val="5B9BD5"/>
    <a:srgbClr val="D8FCFF"/>
    <a:srgbClr val="75797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21627" autoAdjust="0"/>
    <p:restoredTop sz="78870" autoAdjust="0"/>
  </p:normalViewPr>
  <p:slideViewPr>
    <p:cSldViewPr snapToGrid="0">
      <p:cViewPr varScale="1">
        <p:scale>
          <a:sx n="90" d="100"/>
          <a:sy n="90" d="100"/>
        </p:scale>
        <p:origin x="-126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7CE3B-E58B-4330-BA56-91D80111FC61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F1A60-8DE9-4F60-98E7-1AA16E3C3A7D}" type="slidenum">
              <a:rPr lang="tr-TR" smtClean="0"/>
              <a:pPr/>
              <a:t>‹N›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530763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81739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46411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942268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793011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993711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458183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030397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164268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46237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454483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618804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2E575-AB90-4AA5-98FA-11C07B6C1265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9882697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9935049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2F31B-0AF6-4889-BCE4-CAEA2955CCA0}" type="slidenum">
              <a:rPr lang="tr-TR" smtClean="0"/>
              <a:pPr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8610319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8680238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4190916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E2BBF-6378-4E69-9F9A-D7A28020AC78}" type="slidenum">
              <a:rPr lang="tr-TR" smtClean="0"/>
              <a:pPr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5015207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E2BBF-6378-4E69-9F9A-D7A28020AC78}" type="slidenum">
              <a:rPr lang="tr-TR" smtClean="0"/>
              <a:pPr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028030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0837791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28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8840418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22102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10816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2523808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346336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0732780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0711013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3937552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6663740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7886594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5811247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5709640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2F31B-0AF6-4889-BCE4-CAEA2955CCA0}" type="slidenum">
              <a:rPr lang="tr-TR" smtClean="0"/>
              <a:pPr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847339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759204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2F31B-0AF6-4889-BCE4-CAEA2955CCA0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920940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046421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529118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06038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1A60-8DE9-4F60-98E7-1AA16E3C3A7D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285361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D9A0-C4A4-459B-8879-584C39F8992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04B3-9E40-438A-917D-E5E1C480B693}" type="slidenum">
              <a:rPr lang="tr-TR" smtClean="0"/>
              <a:pPr/>
              <a:t>‹N›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235755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D9A0-C4A4-459B-8879-584C39F8992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04B3-9E40-438A-917D-E5E1C480B693}" type="slidenum">
              <a:rPr lang="tr-TR" smtClean="0"/>
              <a:pPr/>
              <a:t>‹N›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020597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D9A0-C4A4-459B-8879-584C39F8992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04B3-9E40-438A-917D-E5E1C480B693}" type="slidenum">
              <a:rPr lang="tr-TR" smtClean="0"/>
              <a:pPr/>
              <a:t>‹N›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884030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D9A0-C4A4-459B-8879-584C39F8992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04B3-9E40-438A-917D-E5E1C480B693}" type="slidenum">
              <a:rPr lang="tr-TR" smtClean="0"/>
              <a:pPr/>
              <a:t>‹N›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710017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D9A0-C4A4-459B-8879-584C39F8992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04B3-9E40-438A-917D-E5E1C480B693}" type="slidenum">
              <a:rPr lang="tr-TR" smtClean="0"/>
              <a:pPr/>
              <a:t>‹N›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21981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D9A0-C4A4-459B-8879-584C39F8992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04B3-9E40-438A-917D-E5E1C480B693}" type="slidenum">
              <a:rPr lang="tr-TR" smtClean="0"/>
              <a:pPr/>
              <a:t>‹N›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049665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D9A0-C4A4-459B-8879-584C39F8992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04B3-9E40-438A-917D-E5E1C480B693}" type="slidenum">
              <a:rPr lang="tr-TR" smtClean="0"/>
              <a:pPr/>
              <a:t>‹N›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623181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D9A0-C4A4-459B-8879-584C39F8992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04B3-9E40-438A-917D-E5E1C480B693}" type="slidenum">
              <a:rPr lang="tr-TR" smtClean="0"/>
              <a:pPr/>
              <a:t>‹N›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828890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D9A0-C4A4-459B-8879-584C39F8992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04B3-9E40-438A-917D-E5E1C480B693}" type="slidenum">
              <a:rPr lang="tr-TR" smtClean="0"/>
              <a:pPr/>
              <a:t>‹N›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670040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D9A0-C4A4-459B-8879-584C39F8992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04B3-9E40-438A-917D-E5E1C480B693}" type="slidenum">
              <a:rPr lang="tr-TR" smtClean="0"/>
              <a:pPr/>
              <a:t>‹N›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484865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D9A0-C4A4-459B-8879-584C39F8992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04B3-9E40-438A-917D-E5E1C480B693}" type="slidenum">
              <a:rPr lang="tr-TR" smtClean="0"/>
              <a:pPr/>
              <a:t>‹N›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719974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0D9A0-C4A4-459B-8879-584C39F89924}" type="datetimeFigureOut">
              <a:rPr lang="tr-TR" smtClean="0"/>
              <a:pPr/>
              <a:t>31.05.2018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904B3-9E40-438A-917D-E5E1C480B693}" type="slidenum">
              <a:rPr lang="tr-TR" smtClean="0"/>
              <a:pPr/>
              <a:t>‹N›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596613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2155" y="569126"/>
            <a:ext cx="5260469" cy="2847951"/>
          </a:xfrm>
          <a:prstGeom prst="rect">
            <a:avLst/>
          </a:prstGeom>
        </p:spPr>
      </p:pic>
      <p:sp>
        <p:nvSpPr>
          <p:cNvPr id="11" name="Metin kutusu 10"/>
          <p:cNvSpPr txBox="1"/>
          <p:nvPr/>
        </p:nvSpPr>
        <p:spPr>
          <a:xfrm>
            <a:off x="0" y="3643346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tr-TR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 professionnelle à</a:t>
            </a:r>
          </a:p>
          <a:p>
            <a:pPr algn="ctr"/>
            <a:r>
              <a:rPr lang="fr-FR" altLang="tr-TR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l’Université de Sakarya et modèle pédagogique 3+1</a:t>
            </a:r>
          </a:p>
          <a:p>
            <a:pPr algn="r"/>
            <a:endParaRPr lang="tr-TR" sz="2400" b="1" dirty="0" smtClean="0">
              <a:latin typeface="+mj-lt"/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13701"/>
            <a:ext cx="12192000" cy="297659"/>
          </a:xfrm>
          <a:prstGeom prst="rect">
            <a:avLst/>
          </a:prstGeom>
        </p:spPr>
      </p:pic>
      <p:sp>
        <p:nvSpPr>
          <p:cNvPr id="13" name="Metin kutusu 12"/>
          <p:cNvSpPr txBox="1"/>
          <p:nvPr/>
        </p:nvSpPr>
        <p:spPr>
          <a:xfrm>
            <a:off x="136389" y="508592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Prof. Dr. Mehmet </a:t>
            </a:r>
            <a:r>
              <a:rPr lang="tr-TR" sz="3200" b="1" dirty="0" err="1"/>
              <a:t>Sarıbıyık</a:t>
            </a:r>
            <a:endParaRPr lang="tr-TR" sz="3200" b="1" dirty="0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79365" y="1185176"/>
            <a:ext cx="1899635" cy="1899635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1629" y="1074699"/>
            <a:ext cx="1574543" cy="212059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extLst/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" y="90101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altLang="tr-TR">
              <a:latin typeface="Arial" panose="020B0604020202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0" y="6327094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 smtClean="0"/>
              <a:t>“</a:t>
            </a:r>
            <a:r>
              <a:rPr lang="it-IT" dirty="0" err="1" smtClean="0"/>
              <a:t>Détermination</a:t>
            </a:r>
            <a:r>
              <a:rPr lang="it-IT" dirty="0" smtClean="0"/>
              <a:t> </a:t>
            </a:r>
            <a:r>
              <a:rPr lang="it-IT" dirty="0" err="1" smtClean="0"/>
              <a:t>du</a:t>
            </a:r>
            <a:r>
              <a:rPr lang="it-IT" dirty="0" smtClean="0"/>
              <a:t> </a:t>
            </a:r>
            <a:r>
              <a:rPr lang="it-IT" dirty="0" err="1" smtClean="0"/>
              <a:t>niveau</a:t>
            </a:r>
            <a:r>
              <a:rPr lang="it-IT" dirty="0" smtClean="0"/>
              <a:t> </a:t>
            </a:r>
            <a:r>
              <a:rPr lang="tr-TR" dirty="0" smtClean="0"/>
              <a:t>5</a:t>
            </a:r>
            <a:r>
              <a:rPr lang="tr-TR" dirty="0"/>
              <a:t>” </a:t>
            </a:r>
            <a:r>
              <a:rPr lang="it-IT" dirty="0" err="1" smtClean="0"/>
              <a:t>Conférence</a:t>
            </a:r>
            <a:r>
              <a:rPr lang="it-IT" dirty="0" smtClean="0"/>
              <a:t> </a:t>
            </a:r>
            <a:r>
              <a:rPr lang="tr-TR" dirty="0" smtClean="0"/>
              <a:t>ETF, T</a:t>
            </a:r>
            <a:r>
              <a:rPr lang="it-IT" dirty="0" err="1" smtClean="0"/>
              <a:t>urin</a:t>
            </a:r>
            <a:r>
              <a:rPr lang="it-IT" dirty="0" smtClean="0"/>
              <a:t> </a:t>
            </a:r>
            <a:r>
              <a:rPr lang="tr-TR" dirty="0" smtClean="0"/>
              <a:t>7/06/18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3888199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1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63" r="2024"/>
          <a:stretch/>
        </p:blipFill>
        <p:spPr>
          <a:xfrm>
            <a:off x="0" y="3547"/>
            <a:ext cx="12249151" cy="6854453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5973354" y="856357"/>
            <a:ext cx="552948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4800" b="1" dirty="0" smtClean="0">
                <a:solidFill>
                  <a:srgbClr val="FFFF00"/>
                </a:solidFill>
              </a:rPr>
              <a:t>Quels sont  les aspects innovateurs des programmes scolaires professionnels de niveau 5 à l’Université de Sakarya?  </a:t>
            </a:r>
            <a:endParaRPr lang="fr-FR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5941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250778" y="719427"/>
            <a:ext cx="7533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C00000"/>
                </a:solidFill>
              </a:rPr>
              <a:t>Tout commence avec un être humain,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489059" y="5813334"/>
            <a:ext cx="11578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b="1" dirty="0" smtClean="0">
                <a:solidFill>
                  <a:srgbClr val="C00000"/>
                </a:solidFill>
              </a:rPr>
              <a:t>est mis en forme par des gens qualifiés et appliqué à la vie.</a:t>
            </a:r>
            <a:endParaRPr lang="fr-FR" sz="36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87587"/>
            <a:ext cx="12067674" cy="34932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8469" y="2793653"/>
            <a:ext cx="602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chemeClr val="bg1"/>
                </a:solidFill>
              </a:rPr>
              <a:t>H</a:t>
            </a:r>
            <a:r>
              <a:rPr lang="it-IT" b="1" dirty="0" err="1" smtClean="0">
                <a:solidFill>
                  <a:schemeClr val="bg1"/>
                </a:solidFill>
              </a:rPr>
              <a:t>omme</a:t>
            </a:r>
            <a:r>
              <a:rPr lang="tr-TR" b="1" dirty="0" smtClean="0">
                <a:solidFill>
                  <a:schemeClr val="bg1"/>
                </a:solidFill>
              </a:rPr>
              <a:t>,  </a:t>
            </a:r>
            <a:r>
              <a:rPr lang="tr-TR" b="1" dirty="0">
                <a:solidFill>
                  <a:schemeClr val="bg1"/>
                </a:solidFill>
              </a:rPr>
              <a:t>Machine,  Information,  </a:t>
            </a:r>
            <a:r>
              <a:rPr lang="tr-TR" b="1" dirty="0" smtClean="0">
                <a:solidFill>
                  <a:schemeClr val="bg1"/>
                </a:solidFill>
              </a:rPr>
              <a:t>Energ</a:t>
            </a:r>
            <a:r>
              <a:rPr lang="it-IT" b="1" dirty="0" err="1" smtClean="0">
                <a:solidFill>
                  <a:schemeClr val="bg1"/>
                </a:solidFill>
              </a:rPr>
              <a:t>ie</a:t>
            </a:r>
            <a:r>
              <a:rPr lang="tr-TR" b="1" dirty="0" smtClean="0">
                <a:solidFill>
                  <a:schemeClr val="bg1"/>
                </a:solidFill>
              </a:rPr>
              <a:t>,  Mat</a:t>
            </a:r>
            <a:r>
              <a:rPr lang="it-IT" b="1" dirty="0" err="1" smtClean="0">
                <a:solidFill>
                  <a:schemeClr val="bg1"/>
                </a:solidFill>
              </a:rPr>
              <a:t>ière</a:t>
            </a:r>
            <a:r>
              <a:rPr lang="tr-TR" b="1" dirty="0" smtClean="0">
                <a:solidFill>
                  <a:schemeClr val="bg1"/>
                </a:solidFill>
              </a:rPr>
              <a:t> </a:t>
            </a:r>
            <a:r>
              <a:rPr lang="tr-TR" b="1" dirty="0">
                <a:solidFill>
                  <a:schemeClr val="bg1"/>
                </a:solidFill>
              </a:rPr>
              <a:t>etc</a:t>
            </a:r>
            <a:r>
              <a:rPr lang="tr-TR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84641" y="3280282"/>
            <a:ext cx="1573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solidFill>
                  <a:schemeClr val="bg1"/>
                </a:solidFill>
              </a:rPr>
              <a:t>Processus</a:t>
            </a:r>
            <a:r>
              <a:rPr lang="it-IT" sz="1600" dirty="0" smtClean="0">
                <a:solidFill>
                  <a:schemeClr val="bg1"/>
                </a:solidFill>
              </a:rPr>
              <a:t> de</a:t>
            </a:r>
            <a:endParaRPr lang="tr-TR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88049" y="3603596"/>
            <a:ext cx="1103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</a:rPr>
              <a:t>production</a:t>
            </a:r>
            <a:endParaRPr lang="tr-TR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29860" y="3204765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Prod</a:t>
            </a:r>
            <a:r>
              <a:rPr lang="it-IT" dirty="0" err="1" smtClean="0">
                <a:solidFill>
                  <a:schemeClr val="bg1"/>
                </a:solidFill>
              </a:rPr>
              <a:t>uit</a:t>
            </a:r>
            <a:r>
              <a:rPr lang="tr-TR" dirty="0" smtClean="0">
                <a:solidFill>
                  <a:schemeClr val="bg1"/>
                </a:solidFill>
              </a:rPr>
              <a:t>/Service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87911" y="480771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Input</a:t>
            </a:r>
            <a:endParaRPr lang="tr-TR" dirty="0"/>
          </a:p>
        </p:txBody>
      </p:sp>
      <p:sp>
        <p:nvSpPr>
          <p:cNvPr id="11" name="TextBox 10"/>
          <p:cNvSpPr txBox="1"/>
          <p:nvPr/>
        </p:nvSpPr>
        <p:spPr>
          <a:xfrm>
            <a:off x="7745424" y="5046669"/>
            <a:ext cx="11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Process</a:t>
            </a:r>
            <a:r>
              <a:rPr lang="it-IT" dirty="0" err="1" smtClean="0"/>
              <a:t>us</a:t>
            </a:r>
            <a:endParaRPr lang="tr-TR" dirty="0"/>
          </a:p>
        </p:txBody>
      </p:sp>
      <p:sp>
        <p:nvSpPr>
          <p:cNvPr id="12" name="TextBox 11"/>
          <p:cNvSpPr txBox="1"/>
          <p:nvPr/>
        </p:nvSpPr>
        <p:spPr>
          <a:xfrm>
            <a:off x="10316117" y="4677337"/>
            <a:ext cx="945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Résultat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229915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1"/>
            <a:ext cx="12192000" cy="6915151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282234" y="1370524"/>
            <a:ext cx="6305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Alors même que l’on parle de chômage, les entreprises recherchent de la main d’œuvre qualifiée (!)  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282234" y="732212"/>
            <a:ext cx="964138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RE" sz="4000" b="1" dirty="0" smtClean="0">
                <a:solidFill>
                  <a:srgbClr val="FFFF00"/>
                </a:solidFill>
              </a:rPr>
              <a:t>Un curieux paradoxe </a:t>
            </a:r>
            <a:r>
              <a:rPr lang="tr-TR" sz="4000" b="1" dirty="0" smtClean="0">
                <a:solidFill>
                  <a:srgbClr val="FFFF00"/>
                </a:solidFill>
              </a:rPr>
              <a:t>: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5170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-19051"/>
            <a:ext cx="12191999" cy="6877051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 rot="20362149">
            <a:off x="1656206" y="2535765"/>
            <a:ext cx="7991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solidFill>
                  <a:schemeClr val="bg1"/>
                </a:solidFill>
              </a:rPr>
              <a:t>De quoi avons-nous besoin ?</a:t>
            </a:r>
            <a:endParaRPr lang="fr-FR" sz="4800" b="1" dirty="0">
              <a:solidFill>
                <a:schemeClr val="bg1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0" y="5659333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FFFF00"/>
                </a:solidFill>
              </a:rPr>
              <a:t>De personnes qualifiées avec des compétences pratiques</a:t>
            </a:r>
            <a:endParaRPr lang="fr-FR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7625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6205" y="152402"/>
            <a:ext cx="7151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C00000"/>
                </a:solidFill>
              </a:rPr>
              <a:t>Quel est le tout premier problème </a:t>
            </a:r>
            <a:r>
              <a:rPr lang="tr-TR" sz="3600" b="1" dirty="0" smtClean="0">
                <a:solidFill>
                  <a:srgbClr val="C00000"/>
                </a:solidFill>
              </a:rPr>
              <a:t>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301" y="3511943"/>
            <a:ext cx="4667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bg1"/>
                </a:solidFill>
              </a:rPr>
              <a:t>Le manque de compétences pratiques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096002" y="1282701"/>
            <a:ext cx="5334001" cy="17549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Je n’ai pas vu de clef de 22M; avec deux clefs de 11, ça ira quand même ?</a:t>
            </a:r>
            <a:endParaRPr lang="fr-FR" sz="2400" b="1" dirty="0">
              <a:solidFill>
                <a:schemeClr val="tx1"/>
              </a:solidFill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-2" y="6686550"/>
            <a:ext cx="12192001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748622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yürürken düşen çocuk ile ilgili görsel sonucu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514" y="1663977"/>
            <a:ext cx="5442087" cy="364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7259217" y="914401"/>
            <a:ext cx="4916968" cy="52624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 smtClean="0"/>
          </a:p>
          <a:p>
            <a:pPr algn="ctr"/>
            <a:r>
              <a:rPr lang="fr-FR" sz="4400" dirty="0" smtClean="0"/>
              <a:t>Ce n’est pas en suivant des règles qu’on apprend à marcher. C’est en marchant et en tombant.</a:t>
            </a:r>
          </a:p>
          <a:p>
            <a:pPr algn="r"/>
            <a:endParaRPr lang="tr-TR" sz="2000" dirty="0"/>
          </a:p>
          <a:p>
            <a:pPr algn="r"/>
            <a:r>
              <a:rPr lang="tr-TR" sz="2800" dirty="0"/>
              <a:t>Richard Branson</a:t>
            </a:r>
          </a:p>
        </p:txBody>
      </p:sp>
    </p:spTree>
    <p:extLst>
      <p:ext uri="{BB962C8B-B14F-4D97-AF65-F5344CB8AC3E}">
        <p14:creationId xmlns:p14="http://schemas.microsoft.com/office/powerpoint/2010/main" xmlns="" val="279297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7288821" y="1080319"/>
            <a:ext cx="4887363" cy="4716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err="1"/>
              <a:t>You</a:t>
            </a:r>
            <a:r>
              <a:rPr lang="tr-TR" sz="4400"/>
              <a:t> </a:t>
            </a:r>
            <a:r>
              <a:rPr lang="tr-TR" sz="4400" err="1"/>
              <a:t>don’t</a:t>
            </a:r>
            <a:r>
              <a:rPr lang="tr-TR" sz="4400"/>
              <a:t> </a:t>
            </a:r>
            <a:r>
              <a:rPr lang="tr-TR" sz="4400" err="1"/>
              <a:t>learn</a:t>
            </a:r>
            <a:r>
              <a:rPr lang="tr-TR" sz="4400"/>
              <a:t> </a:t>
            </a:r>
            <a:r>
              <a:rPr lang="tr-TR" sz="4400" err="1"/>
              <a:t>to</a:t>
            </a:r>
            <a:r>
              <a:rPr lang="tr-TR" sz="4400"/>
              <a:t> </a:t>
            </a:r>
            <a:r>
              <a:rPr lang="tr-TR" sz="4400" err="1"/>
              <a:t>walk</a:t>
            </a:r>
            <a:r>
              <a:rPr lang="tr-TR" sz="4400"/>
              <a:t> </a:t>
            </a:r>
            <a:r>
              <a:rPr lang="tr-TR" sz="4400" err="1"/>
              <a:t>by</a:t>
            </a:r>
            <a:r>
              <a:rPr lang="tr-TR" sz="4400"/>
              <a:t> </a:t>
            </a:r>
            <a:r>
              <a:rPr lang="tr-TR" sz="4400" err="1"/>
              <a:t>following</a:t>
            </a:r>
            <a:r>
              <a:rPr lang="tr-TR" sz="4400"/>
              <a:t> </a:t>
            </a:r>
            <a:r>
              <a:rPr lang="tr-TR" sz="4400" err="1"/>
              <a:t>rules</a:t>
            </a:r>
            <a:r>
              <a:rPr lang="tr-TR" sz="4400"/>
              <a:t>. </a:t>
            </a:r>
            <a:r>
              <a:rPr lang="tr-TR" sz="4400" err="1"/>
              <a:t>You</a:t>
            </a:r>
            <a:r>
              <a:rPr lang="tr-TR" sz="4400"/>
              <a:t> </a:t>
            </a:r>
            <a:r>
              <a:rPr lang="tr-TR" sz="4400" err="1"/>
              <a:t>learn</a:t>
            </a:r>
            <a:r>
              <a:rPr lang="tr-TR" sz="4400"/>
              <a:t> </a:t>
            </a:r>
          </a:p>
          <a:p>
            <a:pPr algn="ctr"/>
            <a:r>
              <a:rPr lang="tr-TR" sz="4400" err="1"/>
              <a:t>by</a:t>
            </a:r>
            <a:r>
              <a:rPr lang="tr-TR" sz="4400"/>
              <a:t> </a:t>
            </a:r>
            <a:r>
              <a:rPr lang="tr-TR" sz="4400" err="1"/>
              <a:t>doing</a:t>
            </a:r>
            <a:r>
              <a:rPr lang="tr-TR" sz="4400"/>
              <a:t> and </a:t>
            </a:r>
          </a:p>
          <a:p>
            <a:pPr algn="ctr"/>
            <a:r>
              <a:rPr lang="tr-TR" sz="4400" err="1"/>
              <a:t>by</a:t>
            </a:r>
            <a:r>
              <a:rPr lang="tr-TR" sz="4400"/>
              <a:t> </a:t>
            </a:r>
            <a:r>
              <a:rPr lang="tr-TR" sz="4400" err="1"/>
              <a:t>falling</a:t>
            </a:r>
            <a:r>
              <a:rPr lang="tr-TR" sz="4400"/>
              <a:t> </a:t>
            </a:r>
            <a:r>
              <a:rPr lang="tr-TR" sz="4400" err="1"/>
              <a:t>over</a:t>
            </a:r>
            <a:r>
              <a:rPr lang="tr-TR" sz="4400"/>
              <a:t>.</a:t>
            </a:r>
          </a:p>
          <a:p>
            <a:pPr algn="r"/>
            <a:endParaRPr lang="tr-TR" sz="2800"/>
          </a:p>
          <a:p>
            <a:pPr algn="r"/>
            <a:r>
              <a:rPr lang="tr-TR" sz="2800"/>
              <a:t>Richard </a:t>
            </a:r>
            <a:r>
              <a:rPr lang="tr-TR" sz="2800" err="1"/>
              <a:t>Branson</a:t>
            </a:r>
            <a:endParaRPr lang="tr-TR" sz="2800"/>
          </a:p>
        </p:txBody>
      </p:sp>
      <p:sp>
        <p:nvSpPr>
          <p:cNvPr id="8" name="Dikdörtgen 7"/>
          <p:cNvSpPr/>
          <p:nvPr/>
        </p:nvSpPr>
        <p:spPr>
          <a:xfrm>
            <a:off x="7288818" y="1080319"/>
            <a:ext cx="4887364" cy="4716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 smtClean="0"/>
              <a:t>La théorie c’est bien joli… mais vous n’apprendrez à faire du vélo qu’en pédalant</a:t>
            </a:r>
            <a:r>
              <a:rPr lang="en-US" sz="4400" dirty="0" smtClean="0"/>
              <a:t>.</a:t>
            </a:r>
            <a:endParaRPr lang="tr-TR" sz="4400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 cstate="print"/>
          <a:srcRect l="22735" r="23047"/>
          <a:stretch/>
        </p:blipFill>
        <p:spPr>
          <a:xfrm>
            <a:off x="642028" y="830373"/>
            <a:ext cx="5914417" cy="50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6464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532186"/>
            <a:ext cx="6143625" cy="432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Görsel sonucu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143629" y="2"/>
            <a:ext cx="6048375" cy="693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-1" y="388930"/>
            <a:ext cx="6143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véritable apprentissage commence par la </a:t>
            </a:r>
            <a:r>
              <a:rPr lang="fr-FR" sz="4200" b="1" u="sng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pratique</a:t>
            </a:r>
            <a:endParaRPr lang="fr-FR" sz="4200" b="1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5846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52425" y="461595"/>
            <a:ext cx="7126899" cy="59436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713786" y="461598"/>
            <a:ext cx="4173415" cy="5943599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smtClean="0"/>
              <a:t> </a:t>
            </a:r>
            <a:r>
              <a:rPr lang="fr-FR" sz="2800" b="1" dirty="0" smtClean="0"/>
              <a:t>J’ENTENDS, J’OUBLIE,</a:t>
            </a:r>
          </a:p>
          <a:p>
            <a:endParaRPr lang="fr-FR" sz="2800" b="1" dirty="0" smtClean="0"/>
          </a:p>
          <a:p>
            <a:r>
              <a:rPr lang="fr-FR" sz="2800" b="1" dirty="0" smtClean="0"/>
              <a:t> JE VOIS, JE ME SOUVIENS,</a:t>
            </a:r>
          </a:p>
          <a:p>
            <a:endParaRPr lang="fr-FR" sz="2800" b="1" dirty="0" smtClean="0"/>
          </a:p>
          <a:p>
            <a:r>
              <a:rPr lang="fr-FR" sz="2800" b="1" dirty="0" smtClean="0"/>
              <a:t> JE FAIS, JE COMPRENDS.</a:t>
            </a:r>
          </a:p>
          <a:p>
            <a:pPr algn="ctr"/>
            <a:endParaRPr lang="tr-TR" sz="2400" b="1" dirty="0"/>
          </a:p>
          <a:p>
            <a:pPr algn="r"/>
            <a:r>
              <a:rPr lang="tr-TR" sz="1600" b="1" dirty="0"/>
              <a:t>CONFUCIUS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xmlns="" val="2146066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örsel sonuc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172454" y="155102"/>
            <a:ext cx="1184709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4400" b="1" dirty="0" smtClean="0">
                <a:solidFill>
                  <a:srgbClr val="FFFF00"/>
                </a:solidFill>
              </a:rPr>
              <a:t>Méthodes d’acquisition de compétences pratiques</a:t>
            </a:r>
          </a:p>
          <a:p>
            <a:pPr marL="457189" indent="-457189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3600" b="1" dirty="0" smtClean="0">
                <a:solidFill>
                  <a:schemeClr val="bg1"/>
                </a:solidFill>
              </a:rPr>
              <a:t>Stages</a:t>
            </a:r>
          </a:p>
          <a:p>
            <a:pPr marL="457189" indent="-457189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3600" b="1" dirty="0" smtClean="0">
                <a:solidFill>
                  <a:schemeClr val="bg1"/>
                </a:solidFill>
              </a:rPr>
              <a:t>Pratiques professionnelles</a:t>
            </a:r>
            <a:endParaRPr lang="fr-FR" sz="3200" b="1" dirty="0" smtClean="0">
              <a:solidFill>
                <a:schemeClr val="bg1"/>
              </a:solidFill>
            </a:endParaRPr>
          </a:p>
          <a:p>
            <a:pPr marL="1600160" lvl="2" indent="-68578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3200" b="1" dirty="0" smtClean="0">
                <a:solidFill>
                  <a:schemeClr val="bg1"/>
                </a:solidFill>
              </a:rPr>
              <a:t>Cours pratiques</a:t>
            </a:r>
          </a:p>
          <a:p>
            <a:pPr marL="1600160" lvl="2" indent="-68578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3200" b="1" dirty="0" smtClean="0">
                <a:solidFill>
                  <a:schemeClr val="bg1"/>
                </a:solidFill>
              </a:rPr>
              <a:t>Pratiques en milieu de travail</a:t>
            </a:r>
          </a:p>
          <a:p>
            <a:pPr lvl="4">
              <a:lnSpc>
                <a:spcPct val="150000"/>
              </a:lnSpc>
            </a:pPr>
            <a:endParaRPr lang="tr-T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3079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" y="0"/>
            <a:ext cx="1217903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6"/>
          <p:cNvSpPr/>
          <p:nvPr/>
        </p:nvSpPr>
        <p:spPr>
          <a:xfrm>
            <a:off x="6528736" y="4640446"/>
            <a:ext cx="577850" cy="2921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/>
          <p:cNvSpPr/>
          <p:nvPr/>
        </p:nvSpPr>
        <p:spPr>
          <a:xfrm>
            <a:off x="6439836" y="4570596"/>
            <a:ext cx="749300" cy="431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83297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3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0225087" y="1905001"/>
            <a:ext cx="714376" cy="72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11016"/>
            <a:ext cx="12192000" cy="65165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3910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4000" b="1" dirty="0" smtClean="0">
                <a:solidFill>
                  <a:srgbClr val="C00000"/>
                </a:solidFill>
              </a:rPr>
              <a:t>Pratiques Professionnelles</a:t>
            </a:r>
            <a:endParaRPr lang="fr-FR" sz="4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32003" y="2566393"/>
            <a:ext cx="5261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fr-FR" sz="2400" dirty="0" smtClean="0">
                <a:solidFill>
                  <a:srgbClr val="FFFFFF"/>
                </a:solidFill>
              </a:rPr>
              <a:t>Activités de travail des étudiants comme candidats à l’emploi auprès d’une entreprise.</a:t>
            </a:r>
            <a:endParaRPr lang="fr-FR" sz="2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17421" y="1830354"/>
            <a:ext cx="4533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0070C0"/>
                </a:solidFill>
              </a:rPr>
              <a:t>Pratiques en milieu de travail</a:t>
            </a:r>
            <a:endParaRPr lang="fr-FR" sz="28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1963" y="1905000"/>
            <a:ext cx="2599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solidFill>
                  <a:srgbClr val="0070C0"/>
                </a:solidFill>
              </a:rPr>
              <a:t>C</a:t>
            </a:r>
            <a:r>
              <a:rPr lang="fr-FR" sz="2800" b="1" dirty="0" smtClean="0">
                <a:solidFill>
                  <a:srgbClr val="0070C0"/>
                </a:solidFill>
              </a:rPr>
              <a:t>ours pratiques </a:t>
            </a:r>
            <a:endParaRPr lang="fr-FR" sz="28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2676" y="2745274"/>
            <a:ext cx="5345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>
                <a:solidFill>
                  <a:schemeClr val="bg1"/>
                </a:solidFill>
              </a:rPr>
              <a:t>Laboratoires ateliers, milieux de travail et autres activités pratiques.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2267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633"/>
            <a:ext cx="12192000" cy="5061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5914" y="759655"/>
            <a:ext cx="2405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Modèle de pratique</a:t>
            </a:r>
          </a:p>
          <a:p>
            <a:pPr algn="ctr"/>
            <a:r>
              <a:rPr lang="fr-FR" sz="1600" b="1" dirty="0" smtClean="0"/>
              <a:t>un an en</a:t>
            </a:r>
          </a:p>
          <a:p>
            <a:pPr algn="ctr"/>
            <a:r>
              <a:rPr lang="fr-FR" sz="1600" b="1" dirty="0" smtClean="0"/>
              <a:t>milieu de travail</a:t>
            </a:r>
            <a:endParaRPr lang="fr-FR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640114" y="2291137"/>
            <a:ext cx="31373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C00000"/>
                </a:solidFill>
              </a:rPr>
              <a:t>Modèle de pratique</a:t>
            </a:r>
          </a:p>
          <a:p>
            <a:pPr algn="ctr"/>
            <a:r>
              <a:rPr lang="fr-FR" sz="2800" b="1" dirty="0" smtClean="0">
                <a:solidFill>
                  <a:srgbClr val="C00000"/>
                </a:solidFill>
              </a:rPr>
              <a:t>en milieu de travail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24808" y="3573180"/>
            <a:ext cx="186942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Modèle de pratique</a:t>
            </a:r>
          </a:p>
          <a:p>
            <a:pPr algn="ctr"/>
            <a:r>
              <a:rPr lang="fr-FR" sz="1600" b="1" dirty="0" smtClean="0"/>
              <a:t>en milieu de travail </a:t>
            </a:r>
          </a:p>
          <a:p>
            <a:pPr algn="ctr"/>
            <a:r>
              <a:rPr lang="fr-FR" sz="1600" b="1" dirty="0" smtClean="0"/>
              <a:t>à temps partiel</a:t>
            </a:r>
            <a:endParaRPr lang="fr-FR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122701" y="3593804"/>
            <a:ext cx="2987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1 semestre de</a:t>
            </a:r>
          </a:p>
          <a:p>
            <a:pPr algn="ctr"/>
            <a:r>
              <a:rPr lang="fr-FR" sz="1600" b="1" dirty="0" smtClean="0"/>
              <a:t>pratique en milieu de travail</a:t>
            </a:r>
          </a:p>
          <a:p>
            <a:pPr algn="ctr"/>
            <a:r>
              <a:rPr lang="fr-FR" sz="1600" b="1" dirty="0" smtClean="0"/>
              <a:t>(Modèle instruction 3+1 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019603" y="758087"/>
            <a:ext cx="1326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Modèle </a:t>
            </a:r>
          </a:p>
          <a:p>
            <a:pPr algn="ctr"/>
            <a:r>
              <a:rPr lang="fr-FR" sz="1600" b="1" dirty="0" smtClean="0"/>
              <a:t>3 Masters </a:t>
            </a:r>
          </a:p>
          <a:p>
            <a:pPr algn="ctr"/>
            <a:r>
              <a:rPr lang="fr-FR" sz="1600" b="1" dirty="0" smtClean="0"/>
              <a:t>(Modèle 3+</a:t>
            </a:r>
            <a:r>
              <a:rPr lang="en-US" sz="1600" b="1" dirty="0" smtClean="0"/>
              <a:t>3)</a:t>
            </a:r>
            <a:endParaRPr lang="en-US" sz="1600" b="1" dirty="0"/>
          </a:p>
        </p:txBody>
      </p:sp>
      <p:grpSp>
        <p:nvGrpSpPr>
          <p:cNvPr id="2" name="Grup 1"/>
          <p:cNvGrpSpPr/>
          <p:nvPr/>
        </p:nvGrpSpPr>
        <p:grpSpPr>
          <a:xfrm>
            <a:off x="0" y="5048249"/>
            <a:ext cx="12192000" cy="1809751"/>
            <a:chOff x="-116114" y="7040827"/>
            <a:chExt cx="12192000" cy="1809751"/>
          </a:xfrm>
        </p:grpSpPr>
        <p:sp>
          <p:nvSpPr>
            <p:cNvPr id="9" name="Dikdörtgen 8"/>
            <p:cNvSpPr/>
            <p:nvPr/>
          </p:nvSpPr>
          <p:spPr>
            <a:xfrm>
              <a:off x="-116114" y="7040827"/>
              <a:ext cx="12192000" cy="1809751"/>
            </a:xfrm>
            <a:prstGeom prst="rect">
              <a:avLst/>
            </a:prstGeom>
            <a:solidFill>
              <a:srgbClr val="06377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00408" y="7811211"/>
              <a:ext cx="115706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>
                  <a:solidFill>
                    <a:schemeClr val="bg1"/>
                  </a:solidFill>
                </a:rPr>
                <a:t>Pour devenir des travailleurs compétents, les étudiants devraient faire au moins un semestre de pratique en milieu professionnel</a:t>
              </a:r>
              <a:r>
                <a:rPr lang="en-GB" sz="2800" dirty="0" smtClean="0">
                  <a:solidFill>
                    <a:schemeClr val="bg1"/>
                  </a:solidFill>
                </a:rPr>
                <a:t>.</a:t>
              </a:r>
              <a:endParaRPr lang="tr-TR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Metin kutusu 10"/>
            <p:cNvSpPr txBox="1"/>
            <p:nvPr/>
          </p:nvSpPr>
          <p:spPr>
            <a:xfrm>
              <a:off x="-53044" y="7115134"/>
              <a:ext cx="3859279" cy="46166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tr-TR" sz="2400" b="1">
                <a:solidFill>
                  <a:srgbClr val="C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500" y="7094190"/>
              <a:ext cx="37462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>
                  <a:solidFill>
                    <a:schemeClr val="bg1"/>
                  </a:solidFill>
                </a:rPr>
                <a:t>Proposition et objectif</a:t>
              </a:r>
              <a:endParaRPr lang="fr-FR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4645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1832671" y="165800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tr-TR" sz="48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sz="4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goal ile ilgili görsel sonuc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/>
          <p:nvPr/>
        </p:nvSpPr>
        <p:spPr>
          <a:xfrm>
            <a:off x="3605" y="243906"/>
            <a:ext cx="1218839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Comment atteignons-nous cet objectif</a:t>
            </a:r>
            <a:r>
              <a:rPr lang="it-IT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103756" y="5595280"/>
            <a:ext cx="90882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Former les étudiants au monde du travail; </a:t>
            </a:r>
          </a:p>
          <a:p>
            <a:pPr algn="r"/>
            <a:r>
              <a:rPr lang="fr-FR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Modèle pédagogique </a:t>
            </a:r>
            <a:r>
              <a:rPr lang="tr-TR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tr-TR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644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eşgen 1"/>
          <p:cNvSpPr/>
          <p:nvPr/>
        </p:nvSpPr>
        <p:spPr>
          <a:xfrm rot="5400000">
            <a:off x="347589" y="1093776"/>
            <a:ext cx="2271523" cy="2700000"/>
          </a:xfrm>
          <a:prstGeom prst="homePlate">
            <a:avLst/>
          </a:prstGeom>
          <a:solidFill>
            <a:srgbClr val="00B0F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endParaRPr lang="tr-TR" sz="2400" b="1">
              <a:solidFill>
                <a:schemeClr val="bg1"/>
              </a:solidFill>
            </a:endParaRPr>
          </a:p>
          <a:p>
            <a:pPr algn="ctr"/>
            <a:r>
              <a:rPr lang="tr-TR" sz="2400" b="1">
                <a:solidFill>
                  <a:schemeClr val="bg1"/>
                </a:solidFill>
              </a:rPr>
              <a:t> </a:t>
            </a:r>
          </a:p>
          <a:p>
            <a:pPr algn="ctr"/>
            <a:endParaRPr lang="tr-TR" sz="2400" b="1">
              <a:solidFill>
                <a:schemeClr val="bg1"/>
              </a:solidFill>
            </a:endParaRPr>
          </a:p>
          <a:p>
            <a:pPr algn="ctr"/>
            <a:endParaRPr lang="tr-TR" sz="2400" b="1">
              <a:solidFill>
                <a:schemeClr val="bg1"/>
              </a:solidFill>
            </a:endParaRPr>
          </a:p>
          <a:p>
            <a:pPr algn="ctr"/>
            <a:endParaRPr lang="tr-TR" sz="2400" b="1">
              <a:solidFill>
                <a:schemeClr val="bg1"/>
              </a:solidFill>
            </a:endParaRPr>
          </a:p>
        </p:txBody>
      </p:sp>
      <p:sp>
        <p:nvSpPr>
          <p:cNvPr id="3" name="Beşgen 2"/>
          <p:cNvSpPr/>
          <p:nvPr/>
        </p:nvSpPr>
        <p:spPr>
          <a:xfrm rot="5400000">
            <a:off x="9560550" y="1058185"/>
            <a:ext cx="2342701" cy="2700000"/>
          </a:xfrm>
          <a:prstGeom prst="homePlate">
            <a:avLst/>
          </a:prstGeom>
          <a:solidFill>
            <a:srgbClr val="C0000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endParaRPr lang="tr-TR" sz="2400" b="1">
              <a:solidFill>
                <a:schemeClr val="bg1"/>
              </a:solidFill>
            </a:endParaRPr>
          </a:p>
        </p:txBody>
      </p:sp>
      <p:sp>
        <p:nvSpPr>
          <p:cNvPr id="4" name="Beşgen 3"/>
          <p:cNvSpPr/>
          <p:nvPr/>
        </p:nvSpPr>
        <p:spPr>
          <a:xfrm rot="5400000">
            <a:off x="6477698" y="1058187"/>
            <a:ext cx="2342703" cy="2700000"/>
          </a:xfrm>
          <a:prstGeom prst="homePlate">
            <a:avLst/>
          </a:prstGeom>
          <a:solidFill>
            <a:schemeClr val="accent6">
              <a:lumMod val="75000"/>
            </a:schemeClr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endParaRPr lang="tr-TR" sz="2400" b="1">
              <a:solidFill>
                <a:schemeClr val="bg1"/>
              </a:solidFill>
            </a:endParaRPr>
          </a:p>
        </p:txBody>
      </p:sp>
      <p:sp>
        <p:nvSpPr>
          <p:cNvPr id="5" name="Beşgen 4"/>
          <p:cNvSpPr/>
          <p:nvPr/>
        </p:nvSpPr>
        <p:spPr>
          <a:xfrm rot="5400000">
            <a:off x="3430438" y="1119863"/>
            <a:ext cx="2271524" cy="2700000"/>
          </a:xfrm>
          <a:prstGeom prst="homePlate">
            <a:avLst/>
          </a:prstGeom>
          <a:solidFill>
            <a:srgbClr val="00B05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endParaRPr lang="tr-TR" sz="2400" b="1">
              <a:solidFill>
                <a:schemeClr val="bg1"/>
              </a:solidFill>
            </a:endParaRPr>
          </a:p>
          <a:p>
            <a:pPr algn="ctr"/>
            <a:endParaRPr lang="tr-TR" sz="2400" b="1">
              <a:solidFill>
                <a:schemeClr val="bg1"/>
              </a:solidFill>
            </a:endParaRPr>
          </a:p>
          <a:p>
            <a:pPr algn="ctr"/>
            <a:endParaRPr lang="tr-TR" sz="2400" b="1">
              <a:solidFill>
                <a:schemeClr val="bg1"/>
              </a:solidFill>
            </a:endParaRPr>
          </a:p>
          <a:p>
            <a:pPr algn="ctr"/>
            <a:endParaRPr lang="tr-TR" sz="2400" b="1">
              <a:solidFill>
                <a:schemeClr val="bg1"/>
              </a:solidFill>
            </a:endParaRPr>
          </a:p>
        </p:txBody>
      </p:sp>
      <p:sp>
        <p:nvSpPr>
          <p:cNvPr id="6" name="Beşgen 5"/>
          <p:cNvSpPr/>
          <p:nvPr/>
        </p:nvSpPr>
        <p:spPr>
          <a:xfrm rot="16200000">
            <a:off x="1866025" y="2931457"/>
            <a:ext cx="2337819" cy="2700000"/>
          </a:xfrm>
          <a:prstGeom prst="homePlate">
            <a:avLst/>
          </a:prstGeom>
          <a:solidFill>
            <a:schemeClr val="accent4">
              <a:lumMod val="75000"/>
            </a:schemeClr>
          </a:solidFill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endParaRPr lang="tr-TR" sz="2400" b="1">
              <a:solidFill>
                <a:schemeClr val="bg1"/>
              </a:solidFill>
            </a:endParaRPr>
          </a:p>
        </p:txBody>
      </p:sp>
      <p:sp>
        <p:nvSpPr>
          <p:cNvPr id="7" name="Beşgen 6"/>
          <p:cNvSpPr/>
          <p:nvPr/>
        </p:nvSpPr>
        <p:spPr>
          <a:xfrm rot="5400000">
            <a:off x="8032241" y="2931045"/>
            <a:ext cx="2337819" cy="2700000"/>
          </a:xfrm>
          <a:prstGeom prst="homePlate">
            <a:avLst/>
          </a:prstGeom>
          <a:solidFill>
            <a:schemeClr val="accent5">
              <a:lumMod val="75000"/>
            </a:schemeClr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endParaRPr lang="tr-TR" sz="2400" b="1">
              <a:solidFill>
                <a:schemeClr val="bg1"/>
              </a:solidFill>
            </a:endParaRPr>
          </a:p>
          <a:p>
            <a:pPr algn="ctr"/>
            <a:endParaRPr lang="tr-TR" sz="2400" b="1">
              <a:solidFill>
                <a:schemeClr val="bg1"/>
              </a:solidFill>
            </a:endParaRPr>
          </a:p>
          <a:p>
            <a:pPr algn="ctr"/>
            <a:endParaRPr lang="tr-TR" sz="2400" b="1">
              <a:solidFill>
                <a:schemeClr val="bg1"/>
              </a:solidFill>
            </a:endParaRPr>
          </a:p>
          <a:p>
            <a:pPr algn="ctr"/>
            <a:endParaRPr lang="tr-TR" sz="2400" b="1">
              <a:solidFill>
                <a:schemeClr val="bg1"/>
              </a:solidFill>
            </a:endParaRPr>
          </a:p>
          <a:p>
            <a:pPr algn="ctr"/>
            <a:endParaRPr lang="tr-TR" sz="2400" b="1">
              <a:solidFill>
                <a:schemeClr val="bg1"/>
              </a:solidFill>
            </a:endParaRPr>
          </a:p>
        </p:txBody>
      </p:sp>
      <p:sp>
        <p:nvSpPr>
          <p:cNvPr id="8" name="Köşeli Çift Ayraç 7"/>
          <p:cNvSpPr/>
          <p:nvPr/>
        </p:nvSpPr>
        <p:spPr>
          <a:xfrm rot="16200000">
            <a:off x="5358781" y="3095444"/>
            <a:ext cx="1368092" cy="1224136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0" y="29656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C00000"/>
                </a:solidFill>
              </a:rPr>
              <a:t>Objectif du modèle pédagogique 3+1</a:t>
            </a:r>
            <a:endParaRPr lang="fr-FR" sz="4400" b="1" dirty="0">
              <a:solidFill>
                <a:srgbClr val="C00000"/>
              </a:solidFill>
            </a:endParaRPr>
          </a:p>
        </p:txBody>
      </p:sp>
      <p:sp>
        <p:nvSpPr>
          <p:cNvPr id="10" name="Köşeli Çift Ayraç 9"/>
          <p:cNvSpPr/>
          <p:nvPr/>
        </p:nvSpPr>
        <p:spPr>
          <a:xfrm rot="16200000">
            <a:off x="5358781" y="4200456"/>
            <a:ext cx="1368092" cy="1224136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3034935" y="5651759"/>
            <a:ext cx="6166216" cy="112149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00"/>
              </a:solidFill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419101" y="1583068"/>
            <a:ext cx="2058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AFAFB"/>
                </a:solidFill>
              </a:rPr>
              <a:t>Suivre les développements technologiques</a:t>
            </a:r>
            <a:endParaRPr lang="fr-FR" sz="2000" b="1" dirty="0">
              <a:solidFill>
                <a:srgbClr val="FAFAFB"/>
              </a:solidFill>
            </a:endParaRPr>
          </a:p>
        </p:txBody>
      </p:sp>
      <p:sp>
        <p:nvSpPr>
          <p:cNvPr id="15" name="TextBox 6"/>
          <p:cNvSpPr txBox="1"/>
          <p:nvPr/>
        </p:nvSpPr>
        <p:spPr>
          <a:xfrm>
            <a:off x="3598948" y="1623421"/>
            <a:ext cx="18318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AFAFB"/>
                </a:solidFill>
              </a:rPr>
              <a:t>Comprendre la structure de l’organisation</a:t>
            </a:r>
            <a:endParaRPr lang="fr-FR" sz="2000" b="1" dirty="0">
              <a:solidFill>
                <a:srgbClr val="FAFAFB"/>
              </a:solidFill>
            </a:endParaRPr>
          </a:p>
        </p:txBody>
      </p:sp>
      <p:sp>
        <p:nvSpPr>
          <p:cNvPr id="16" name="TextBox 8"/>
          <p:cNvSpPr txBox="1"/>
          <p:nvPr/>
        </p:nvSpPr>
        <p:spPr>
          <a:xfrm>
            <a:off x="6604376" y="1583069"/>
            <a:ext cx="20893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AFAFB"/>
                </a:solidFill>
              </a:rPr>
              <a:t>Transformer le savoir théorique en compétences pratiques</a:t>
            </a:r>
            <a:endParaRPr lang="fr-FR" sz="2000" b="1" dirty="0">
              <a:solidFill>
                <a:srgbClr val="FAFAFB"/>
              </a:solidFill>
            </a:endParaRPr>
          </a:p>
        </p:txBody>
      </p:sp>
      <p:sp>
        <p:nvSpPr>
          <p:cNvPr id="17" name="TextBox 9"/>
          <p:cNvSpPr txBox="1"/>
          <p:nvPr/>
        </p:nvSpPr>
        <p:spPr>
          <a:xfrm>
            <a:off x="3034935" y="5893201"/>
            <a:ext cx="6166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FFFF00"/>
                </a:solidFill>
              </a:rPr>
              <a:t>UNE PERSONNE QUALIFIÉE</a:t>
            </a:r>
            <a:endParaRPr lang="fr-FR" sz="4000" b="1" dirty="0">
              <a:solidFill>
                <a:srgbClr val="FFFF00"/>
              </a:solidFill>
            </a:endParaRPr>
          </a:p>
        </p:txBody>
      </p:sp>
      <p:sp>
        <p:nvSpPr>
          <p:cNvPr id="18" name="TextBox 10"/>
          <p:cNvSpPr txBox="1"/>
          <p:nvPr/>
        </p:nvSpPr>
        <p:spPr>
          <a:xfrm>
            <a:off x="9439422" y="1623419"/>
            <a:ext cx="2546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fr-FR" sz="2000" b="1" dirty="0" smtClean="0">
                <a:solidFill>
                  <a:srgbClr val="FAFAFB"/>
                </a:solidFill>
              </a:rPr>
              <a:t>Instaurer  expérience professionnelle et discipline de travail</a:t>
            </a:r>
            <a:endParaRPr lang="fr-FR" sz="2000" b="1" dirty="0">
              <a:solidFill>
                <a:srgbClr val="FAFAFB"/>
              </a:solidFill>
            </a:endParaRPr>
          </a:p>
        </p:txBody>
      </p:sp>
      <p:sp>
        <p:nvSpPr>
          <p:cNvPr id="19" name="TextBox 11"/>
          <p:cNvSpPr txBox="1"/>
          <p:nvPr/>
        </p:nvSpPr>
        <p:spPr>
          <a:xfrm>
            <a:off x="8371157" y="3455213"/>
            <a:ext cx="1824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AFAFB"/>
                </a:solidFill>
              </a:rPr>
              <a:t>Accroître connaissances et expérience</a:t>
            </a:r>
            <a:endParaRPr lang="fr-FR" sz="2000" b="1" dirty="0">
              <a:solidFill>
                <a:srgbClr val="FAFAFB"/>
              </a:solidFill>
            </a:endParaRPr>
          </a:p>
        </p:txBody>
      </p:sp>
      <p:sp>
        <p:nvSpPr>
          <p:cNvPr id="20" name="TextBox 12"/>
          <p:cNvSpPr txBox="1"/>
          <p:nvPr/>
        </p:nvSpPr>
        <p:spPr>
          <a:xfrm>
            <a:off x="2204795" y="3462250"/>
            <a:ext cx="1660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AFAFB"/>
                </a:solidFill>
              </a:rPr>
              <a:t>S’habituer au travail en équipe</a:t>
            </a:r>
            <a:endParaRPr lang="fr-FR" sz="2000" b="1" dirty="0">
              <a:solidFill>
                <a:srgbClr val="FAFA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527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04"/>
          <a:stretch/>
        </p:blipFill>
        <p:spPr>
          <a:xfrm>
            <a:off x="-148856" y="-4223"/>
            <a:ext cx="12192000" cy="6862223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109546" y="2620771"/>
            <a:ext cx="2481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Université</a:t>
            </a:r>
          </a:p>
          <a:p>
            <a:endParaRPr lang="tr-TR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3110177" y="5001544"/>
            <a:ext cx="19987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Société</a:t>
            </a:r>
          </a:p>
          <a:p>
            <a:endParaRPr lang="tr-TR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7139334" y="3489868"/>
            <a:ext cx="2548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Entreprises</a:t>
            </a:r>
            <a:endParaRPr lang="fr-FR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8300983" y="1022041"/>
            <a:ext cx="19487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Étudiant</a:t>
            </a:r>
            <a:r>
              <a:rPr lang="en-US" sz="32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706847" y="272748"/>
            <a:ext cx="1056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avantages du Modèle pédagogique 3+1</a:t>
            </a:r>
            <a:endParaRPr lang="fr-FR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1634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eşgen 4"/>
          <p:cNvSpPr/>
          <p:nvPr/>
        </p:nvSpPr>
        <p:spPr>
          <a:xfrm rot="5400000">
            <a:off x="658643" y="1214357"/>
            <a:ext cx="1623940" cy="2700000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3200" b="1" dirty="0" smtClean="0"/>
              <a:t>Période de pratique</a:t>
            </a:r>
            <a:endParaRPr lang="fr-FR" sz="3200" b="1" dirty="0">
              <a:solidFill>
                <a:schemeClr val="bg1"/>
              </a:solidFill>
            </a:endParaRPr>
          </a:p>
        </p:txBody>
      </p:sp>
      <p:sp>
        <p:nvSpPr>
          <p:cNvPr id="19" name="Beşgen 18"/>
          <p:cNvSpPr/>
          <p:nvPr/>
        </p:nvSpPr>
        <p:spPr>
          <a:xfrm rot="5400000">
            <a:off x="3738107" y="1214357"/>
            <a:ext cx="1623940" cy="270000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lnSpc>
                <a:spcPct val="150000"/>
              </a:lnSpc>
            </a:pPr>
            <a:r>
              <a:rPr lang="fr-FR" sz="3200" b="1" dirty="0" err="1" smtClean="0"/>
              <a:t>Prérequis</a:t>
            </a:r>
            <a:endParaRPr lang="fr-FR" sz="3200" b="1" dirty="0">
              <a:solidFill>
                <a:schemeClr val="bg1"/>
              </a:solidFill>
            </a:endParaRPr>
          </a:p>
        </p:txBody>
      </p:sp>
      <p:sp>
        <p:nvSpPr>
          <p:cNvPr id="20" name="Beşgen 19"/>
          <p:cNvSpPr/>
          <p:nvPr/>
        </p:nvSpPr>
        <p:spPr>
          <a:xfrm rot="5400000">
            <a:off x="6817569" y="1214357"/>
            <a:ext cx="1623940" cy="2700000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3200" b="1" dirty="0" smtClean="0"/>
              <a:t>Durée</a:t>
            </a:r>
            <a:endParaRPr lang="fr-FR" sz="3200" b="1" dirty="0">
              <a:solidFill>
                <a:schemeClr val="bg1"/>
              </a:solidFill>
            </a:endParaRPr>
          </a:p>
        </p:txBody>
      </p:sp>
      <p:sp>
        <p:nvSpPr>
          <p:cNvPr id="21" name="Beşgen 20"/>
          <p:cNvSpPr/>
          <p:nvPr/>
        </p:nvSpPr>
        <p:spPr>
          <a:xfrm rot="5400000">
            <a:off x="9897031" y="1214357"/>
            <a:ext cx="1623940" cy="2700000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800" b="1" dirty="0" smtClean="0"/>
              <a:t>Évaluation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14" name="Katlanmış Nesne 13"/>
          <p:cNvSpPr/>
          <p:nvPr/>
        </p:nvSpPr>
        <p:spPr>
          <a:xfrm>
            <a:off x="120613" y="3376326"/>
            <a:ext cx="2700000" cy="2840313"/>
          </a:xfrm>
          <a:prstGeom prst="foldedCorner">
            <a:avLst/>
          </a:prstGeom>
          <a:solidFill>
            <a:srgbClr val="FF8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tx1"/>
                </a:solidFill>
              </a:rPr>
              <a:t/>
            </a:r>
            <a:br>
              <a:rPr lang="fr-FR" sz="2800" b="1" dirty="0" smtClean="0">
                <a:solidFill>
                  <a:schemeClr val="tx1"/>
                </a:solidFill>
              </a:rPr>
            </a:br>
            <a:r>
              <a:rPr lang="fr-FR" sz="2800" b="1" dirty="0" smtClean="0">
                <a:solidFill>
                  <a:schemeClr val="tx1"/>
                </a:solidFill>
              </a:rPr>
              <a:t>3</a:t>
            </a:r>
            <a:r>
              <a:rPr lang="fr-FR" sz="2800" b="1" baseline="30000" dirty="0" smtClean="0">
                <a:solidFill>
                  <a:schemeClr val="tx1"/>
                </a:solidFill>
              </a:rPr>
              <a:t>ème</a:t>
            </a:r>
            <a:r>
              <a:rPr lang="fr-FR" sz="2800" b="1" dirty="0" smtClean="0">
                <a:solidFill>
                  <a:schemeClr val="tx1"/>
                </a:solidFill>
              </a:rPr>
              <a:t> ou 4</a:t>
            </a:r>
            <a:r>
              <a:rPr lang="fr-FR" sz="2800" b="1" baseline="30000" dirty="0" smtClean="0">
                <a:solidFill>
                  <a:schemeClr val="tx1"/>
                </a:solidFill>
              </a:rPr>
              <a:t>ème</a:t>
            </a:r>
            <a:r>
              <a:rPr lang="fr-FR" sz="2800" b="1" dirty="0" smtClean="0">
                <a:solidFill>
                  <a:schemeClr val="tx1"/>
                </a:solidFill>
              </a:rPr>
              <a:t> semestre</a:t>
            </a:r>
            <a:endParaRPr lang="fr-FR" sz="2800" b="1" dirty="0">
              <a:solidFill>
                <a:schemeClr val="tx1"/>
              </a:solidFill>
            </a:endParaRPr>
          </a:p>
        </p:txBody>
      </p:sp>
      <p:sp>
        <p:nvSpPr>
          <p:cNvPr id="29" name="Katlanmış Nesne 28"/>
          <p:cNvSpPr/>
          <p:nvPr/>
        </p:nvSpPr>
        <p:spPr>
          <a:xfrm>
            <a:off x="3200076" y="3376329"/>
            <a:ext cx="2700000" cy="2840313"/>
          </a:xfrm>
          <a:prstGeom prst="foldedCorner">
            <a:avLst/>
          </a:prstGeom>
          <a:solidFill>
            <a:srgbClr val="FFC7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 b="1">
              <a:solidFill>
                <a:schemeClr val="tx1"/>
              </a:solidFill>
            </a:endParaRPr>
          </a:p>
          <a:p>
            <a:pPr algn="ctr"/>
            <a:r>
              <a:rPr lang="tr-TR" sz="3200" b="1">
                <a:solidFill>
                  <a:schemeClr val="tx1"/>
                </a:solidFill>
              </a:rPr>
              <a:t/>
            </a:r>
            <a:br>
              <a:rPr lang="tr-TR" sz="3200" b="1">
                <a:solidFill>
                  <a:schemeClr val="tx1"/>
                </a:solidFill>
              </a:rPr>
            </a:br>
            <a:r>
              <a:rPr lang="tr-TR" sz="3200" b="1">
                <a:solidFill>
                  <a:schemeClr val="tx1"/>
                </a:solidFill>
              </a:rPr>
              <a:t>1,8 GPA</a:t>
            </a:r>
          </a:p>
          <a:p>
            <a:pPr algn="ctr"/>
            <a:endParaRPr lang="tr-TR" sz="3200" b="1">
              <a:solidFill>
                <a:schemeClr val="tx1"/>
              </a:solidFill>
            </a:endParaRPr>
          </a:p>
        </p:txBody>
      </p:sp>
      <p:sp>
        <p:nvSpPr>
          <p:cNvPr id="31" name="Katlanmış Nesne 30"/>
          <p:cNvSpPr/>
          <p:nvPr/>
        </p:nvSpPr>
        <p:spPr>
          <a:xfrm>
            <a:off x="6279436" y="3376330"/>
            <a:ext cx="2700000" cy="2840313"/>
          </a:xfrm>
          <a:prstGeom prst="foldedCorner">
            <a:avLst/>
          </a:prstGeom>
          <a:solidFill>
            <a:srgbClr val="AEC5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tx1"/>
                </a:solidFill>
              </a:rPr>
              <a:t/>
            </a:r>
            <a:br>
              <a:rPr lang="fr-FR" sz="2800" b="1" dirty="0" smtClean="0">
                <a:solidFill>
                  <a:schemeClr val="tx1"/>
                </a:solidFill>
              </a:rPr>
            </a:br>
            <a:r>
              <a:rPr lang="fr-FR" sz="2800" b="1" dirty="0" smtClean="0">
                <a:solidFill>
                  <a:schemeClr val="tx1"/>
                </a:solidFill>
              </a:rPr>
              <a:t/>
            </a:r>
            <a:br>
              <a:rPr lang="fr-FR" sz="2800" b="1" dirty="0" smtClean="0">
                <a:solidFill>
                  <a:schemeClr val="tx1"/>
                </a:solidFill>
              </a:rPr>
            </a:br>
            <a:r>
              <a:rPr lang="fr-FR" sz="2800" b="1" dirty="0" smtClean="0">
                <a:solidFill>
                  <a:schemeClr val="tx1"/>
                </a:solidFill>
              </a:rPr>
              <a:t>16 semaines</a:t>
            </a:r>
            <a:br>
              <a:rPr lang="fr-FR" sz="2800" b="1" dirty="0" smtClean="0">
                <a:solidFill>
                  <a:schemeClr val="tx1"/>
                </a:solidFill>
              </a:rPr>
            </a:br>
            <a:r>
              <a:rPr lang="fr-FR" sz="2800" b="1" dirty="0" smtClean="0">
                <a:solidFill>
                  <a:schemeClr val="tx1"/>
                </a:solidFill>
              </a:rPr>
              <a:t/>
            </a:r>
            <a:br>
              <a:rPr lang="fr-FR" sz="2800" b="1" dirty="0" smtClean="0">
                <a:solidFill>
                  <a:schemeClr val="tx1"/>
                </a:solidFill>
              </a:rPr>
            </a:br>
            <a:r>
              <a:rPr lang="fr-FR" sz="2800" b="1" dirty="0" smtClean="0">
                <a:solidFill>
                  <a:schemeClr val="tx1"/>
                </a:solidFill>
              </a:rPr>
              <a:t>à plein temps</a:t>
            </a:r>
            <a:endParaRPr lang="fr-FR" sz="2800" b="1" dirty="0">
              <a:solidFill>
                <a:schemeClr val="tx1"/>
              </a:solidFill>
            </a:endParaRPr>
          </a:p>
        </p:txBody>
      </p:sp>
      <p:sp>
        <p:nvSpPr>
          <p:cNvPr id="32" name="Katlanmış Nesne 31"/>
          <p:cNvSpPr/>
          <p:nvPr/>
        </p:nvSpPr>
        <p:spPr>
          <a:xfrm>
            <a:off x="9359001" y="3376330"/>
            <a:ext cx="2700000" cy="2840313"/>
          </a:xfrm>
          <a:prstGeom prst="foldedCorner">
            <a:avLst/>
          </a:prstGeom>
          <a:solidFill>
            <a:srgbClr val="79F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 b="1" dirty="0">
              <a:solidFill>
                <a:schemeClr val="tx1"/>
              </a:solidFill>
            </a:endParaRPr>
          </a:p>
          <a:p>
            <a:pPr algn="ctr"/>
            <a:endParaRPr lang="tr-TR" sz="2000" b="1" dirty="0">
              <a:solidFill>
                <a:schemeClr val="tx1"/>
              </a:solidFill>
            </a:endParaRPr>
          </a:p>
          <a:p>
            <a:pPr algn="ctr"/>
            <a:r>
              <a:rPr lang="tr-TR" sz="2800" b="1" dirty="0">
                <a:solidFill>
                  <a:schemeClr val="tx1"/>
                </a:solidFill>
              </a:rPr>
              <a:t/>
            </a:r>
            <a:br>
              <a:rPr lang="tr-TR" sz="2800" b="1" dirty="0">
                <a:solidFill>
                  <a:schemeClr val="tx1"/>
                </a:solidFill>
              </a:rPr>
            </a:br>
            <a:r>
              <a:rPr lang="fr-FR" sz="2800" b="1" dirty="0" smtClean="0">
                <a:solidFill>
                  <a:schemeClr val="tx1"/>
                </a:solidFill>
              </a:rPr>
              <a:t>Réussite (</a:t>
            </a:r>
            <a:r>
              <a:rPr lang="fr-FR" sz="2800" b="1" dirty="0" err="1" smtClean="0">
                <a:solidFill>
                  <a:schemeClr val="tx1"/>
                </a:solidFill>
              </a:rPr>
              <a:t>YT</a:t>
            </a:r>
            <a:r>
              <a:rPr lang="fr-FR" sz="2800" b="1" dirty="0" smtClean="0">
                <a:solidFill>
                  <a:schemeClr val="tx1"/>
                </a:solidFill>
              </a:rPr>
              <a:t>)</a:t>
            </a:r>
            <a:br>
              <a:rPr lang="fr-FR" sz="2800" b="1" dirty="0" smtClean="0">
                <a:solidFill>
                  <a:schemeClr val="tx1"/>
                </a:solidFill>
              </a:rPr>
            </a:br>
            <a:r>
              <a:rPr lang="fr-FR" sz="2800" b="1" cap="all" dirty="0" smtClean="0">
                <a:solidFill>
                  <a:schemeClr val="tx1"/>
                </a:solidFill>
              </a:rPr>
              <a:t>é</a:t>
            </a:r>
            <a:r>
              <a:rPr lang="fr-FR" sz="2800" b="1" dirty="0" smtClean="0">
                <a:solidFill>
                  <a:schemeClr val="tx1"/>
                </a:solidFill>
              </a:rPr>
              <a:t>chec   (</a:t>
            </a:r>
            <a:r>
              <a:rPr lang="fr-FR" sz="2800" b="1" dirty="0" err="1" smtClean="0">
                <a:solidFill>
                  <a:schemeClr val="tx1"/>
                </a:solidFill>
              </a:rPr>
              <a:t>YZ</a:t>
            </a:r>
            <a:r>
              <a:rPr lang="fr-FR" sz="2800" b="1" dirty="0" smtClean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fr-FR" sz="2000" b="1" dirty="0" smtClean="0">
                <a:solidFill>
                  <a:schemeClr val="tx1"/>
                </a:solidFill>
              </a:rPr>
              <a:t>(Note minimum 65 sur 100. Les notes sont attribuées en collaboration avec la personne représentant l’entreprise)</a:t>
            </a:r>
          </a:p>
          <a:p>
            <a:pPr algn="ctr"/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33" name="Aynı Yan Köşesi Kesik Dikdörtgen 32"/>
          <p:cNvSpPr/>
          <p:nvPr/>
        </p:nvSpPr>
        <p:spPr>
          <a:xfrm>
            <a:off x="1668781" y="266702"/>
            <a:ext cx="8944971" cy="888223"/>
          </a:xfrm>
          <a:prstGeom prst="snip2Same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 smtClean="0">
                <a:solidFill>
                  <a:srgbClr val="FFFF00"/>
                </a:solidFill>
              </a:rPr>
              <a:t>Le déroulement du Modèle</a:t>
            </a:r>
            <a:endParaRPr lang="fr-FR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2715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eşgen 4"/>
          <p:cNvSpPr/>
          <p:nvPr/>
        </p:nvSpPr>
        <p:spPr>
          <a:xfrm rot="5400000">
            <a:off x="658643" y="1214357"/>
            <a:ext cx="1623940" cy="2700000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b="1" dirty="0" err="1" smtClean="0"/>
              <a:t>Priorités</a:t>
            </a:r>
            <a:endParaRPr lang="tr-TR" sz="3200" b="1" dirty="0">
              <a:solidFill>
                <a:schemeClr val="bg1"/>
              </a:solidFill>
            </a:endParaRPr>
          </a:p>
        </p:txBody>
      </p:sp>
      <p:sp>
        <p:nvSpPr>
          <p:cNvPr id="19" name="Beşgen 18"/>
          <p:cNvSpPr/>
          <p:nvPr/>
        </p:nvSpPr>
        <p:spPr>
          <a:xfrm rot="5400000">
            <a:off x="3738107" y="1214357"/>
            <a:ext cx="1623940" cy="270000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/>
              <a:t>Déroulement</a:t>
            </a:r>
            <a:endParaRPr lang="tr-TR" sz="3200" b="1" dirty="0">
              <a:solidFill>
                <a:schemeClr val="bg1"/>
              </a:solidFill>
            </a:endParaRPr>
          </a:p>
        </p:txBody>
      </p:sp>
      <p:sp>
        <p:nvSpPr>
          <p:cNvPr id="20" name="Beşgen 19"/>
          <p:cNvSpPr/>
          <p:nvPr/>
        </p:nvSpPr>
        <p:spPr>
          <a:xfrm rot="5400000">
            <a:off x="6817569" y="1214357"/>
            <a:ext cx="1623940" cy="2700000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 </a:t>
            </a:r>
            <a:r>
              <a:rPr lang="fr-FR" sz="3200" b="1" dirty="0" smtClean="0">
                <a:solidFill>
                  <a:schemeClr val="bg1"/>
                </a:solidFill>
              </a:rPr>
              <a:t>Prime d’assurance</a:t>
            </a:r>
            <a:endParaRPr lang="fr-FR" sz="3200" b="1" dirty="0">
              <a:solidFill>
                <a:schemeClr val="bg1"/>
              </a:solidFill>
            </a:endParaRPr>
          </a:p>
        </p:txBody>
      </p:sp>
      <p:sp>
        <p:nvSpPr>
          <p:cNvPr id="21" name="Beşgen 20"/>
          <p:cNvSpPr/>
          <p:nvPr/>
        </p:nvSpPr>
        <p:spPr>
          <a:xfrm rot="5400000">
            <a:off x="9897031" y="1214357"/>
            <a:ext cx="1623940" cy="2700000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/>
              <a:t>Paiement</a:t>
            </a:r>
            <a:endParaRPr lang="en-US" sz="3200" b="1" dirty="0"/>
          </a:p>
        </p:txBody>
      </p:sp>
      <p:sp>
        <p:nvSpPr>
          <p:cNvPr id="14" name="Katlanmış Nesne 13"/>
          <p:cNvSpPr/>
          <p:nvPr/>
        </p:nvSpPr>
        <p:spPr>
          <a:xfrm>
            <a:off x="173776" y="3440122"/>
            <a:ext cx="2700000" cy="3151084"/>
          </a:xfrm>
          <a:prstGeom prst="foldedCorner">
            <a:avLst/>
          </a:prstGeom>
          <a:solidFill>
            <a:srgbClr val="FF8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b="1" dirty="0" smtClean="0">
              <a:solidFill>
                <a:schemeClr val="tx1"/>
              </a:solidFill>
            </a:endParaRPr>
          </a:p>
          <a:p>
            <a:r>
              <a:rPr lang="fr-FR" sz="2400" b="1" dirty="0" smtClean="0">
                <a:solidFill>
                  <a:schemeClr val="tx1"/>
                </a:solidFill>
              </a:rPr>
              <a:t>Demande de l’entreprise</a:t>
            </a:r>
          </a:p>
          <a:p>
            <a:r>
              <a:rPr lang="fr-FR" sz="2400" b="1" dirty="0" smtClean="0">
                <a:solidFill>
                  <a:schemeClr val="tx1"/>
                </a:solidFill>
              </a:rPr>
              <a:t>Confiance</a:t>
            </a:r>
          </a:p>
          <a:p>
            <a:r>
              <a:rPr lang="fr-FR" sz="2400" b="1" dirty="0" smtClean="0">
                <a:solidFill>
                  <a:schemeClr val="tx1"/>
                </a:solidFill>
              </a:rPr>
              <a:t>Paiement</a:t>
            </a:r>
          </a:p>
          <a:p>
            <a:r>
              <a:rPr lang="fr-FR" sz="2400" b="1" dirty="0" smtClean="0">
                <a:solidFill>
                  <a:schemeClr val="tx1"/>
                </a:solidFill>
              </a:rPr>
              <a:t>Repas</a:t>
            </a:r>
          </a:p>
          <a:p>
            <a:r>
              <a:rPr lang="fr-FR" sz="2400" b="1" dirty="0" smtClean="0">
                <a:solidFill>
                  <a:schemeClr val="tx1"/>
                </a:solidFill>
              </a:rPr>
              <a:t>Transports</a:t>
            </a:r>
          </a:p>
          <a:p>
            <a:r>
              <a:rPr lang="fr-FR" sz="2400" b="1" dirty="0" smtClean="0">
                <a:solidFill>
                  <a:schemeClr val="tx1"/>
                </a:solidFill>
              </a:rPr>
              <a:t>Préférences de l’étudiant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29" name="Katlanmış Nesne 28"/>
          <p:cNvSpPr/>
          <p:nvPr/>
        </p:nvSpPr>
        <p:spPr>
          <a:xfrm>
            <a:off x="3200080" y="3376329"/>
            <a:ext cx="2699897" cy="3151083"/>
          </a:xfrm>
          <a:prstGeom prst="foldedCorner">
            <a:avLst/>
          </a:prstGeom>
          <a:solidFill>
            <a:srgbClr val="FFC7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Enseignants autorisés</a:t>
            </a:r>
          </a:p>
          <a:p>
            <a:pPr algn="ctr"/>
            <a:endParaRPr lang="fr-FR" sz="2400" b="1" dirty="0" smtClean="0">
              <a:solidFill>
                <a:schemeClr val="tx1"/>
              </a:solidFill>
            </a:endParaRPr>
          </a:p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Autorisation pour la personne en milieu de travail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31" name="Katlanmış Nesne 30"/>
          <p:cNvSpPr/>
          <p:nvPr/>
        </p:nvSpPr>
        <p:spPr>
          <a:xfrm>
            <a:off x="6279438" y="3376327"/>
            <a:ext cx="2700103" cy="3151083"/>
          </a:xfrm>
          <a:prstGeom prst="foldedCorner">
            <a:avLst/>
          </a:prstGeom>
          <a:solidFill>
            <a:srgbClr val="AEC5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 b="1" dirty="0">
              <a:solidFill>
                <a:schemeClr val="tx1"/>
              </a:solidFill>
            </a:endParaRPr>
          </a:p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Par l’université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32" name="Katlanmış Nesne 31"/>
          <p:cNvSpPr/>
          <p:nvPr/>
        </p:nvSpPr>
        <p:spPr>
          <a:xfrm>
            <a:off x="9358901" y="3376327"/>
            <a:ext cx="2700103" cy="3151083"/>
          </a:xfrm>
          <a:prstGeom prst="foldedCorner">
            <a:avLst/>
          </a:prstGeom>
          <a:solidFill>
            <a:srgbClr val="79F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 b="1" dirty="0">
              <a:solidFill>
                <a:schemeClr val="tx1"/>
              </a:solidFill>
            </a:endParaRPr>
          </a:p>
          <a:p>
            <a:pPr algn="ctr"/>
            <a:endParaRPr lang="tr-TR" sz="2400" b="1" dirty="0">
              <a:solidFill>
                <a:schemeClr val="tx1"/>
              </a:solidFill>
            </a:endParaRPr>
          </a:p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Par l’entreprise</a:t>
            </a:r>
          </a:p>
        </p:txBody>
      </p:sp>
      <p:sp>
        <p:nvSpPr>
          <p:cNvPr id="11" name="Aynı Yan Köşesi Kesik Dikdörtgen 10"/>
          <p:cNvSpPr/>
          <p:nvPr/>
        </p:nvSpPr>
        <p:spPr>
          <a:xfrm>
            <a:off x="1668781" y="266702"/>
            <a:ext cx="8944971" cy="888223"/>
          </a:xfrm>
          <a:prstGeom prst="snip2Same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 smtClean="0">
                <a:solidFill>
                  <a:srgbClr val="FFFF00"/>
                </a:solidFill>
              </a:rPr>
              <a:t>Le déroulement du Modèle</a:t>
            </a:r>
            <a:endParaRPr lang="fr-FR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5930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4801" y="10633"/>
            <a:ext cx="80771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1189399"/>
            <a:ext cx="43052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900" b="1" dirty="0" smtClean="0">
                <a:solidFill>
                  <a:srgbClr val="C00000"/>
                </a:solidFill>
              </a:rPr>
              <a:t>Système de gestion des pratiques en milieu de travail</a:t>
            </a:r>
          </a:p>
          <a:p>
            <a:pPr algn="ctr"/>
            <a:endParaRPr lang="tr-TR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172197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>
                <a:solidFill>
                  <a:srgbClr val="C00000"/>
                </a:solidFill>
              </a:rPr>
              <a:t>www.muys.sakarya.edu.tr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359349" y="786810"/>
            <a:ext cx="120147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Utilisateur</a:t>
            </a:r>
            <a:endParaRPr lang="fr-FR" sz="11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359349" y="1307806"/>
            <a:ext cx="90376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Mot de passe</a:t>
            </a:r>
            <a:endParaRPr lang="fr-FR" sz="10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071192" y="946298"/>
            <a:ext cx="59010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200" dirty="0" smtClean="0"/>
              <a:t>Système de Gestion de la Pratique Professionnelle, pour garder trace des informations sur les entreprises et les étudiants, les rapports sur les placements automatiques ou non des étudiants; il permet aux administrateurs de gérer la plateforme de travail des utilisateurs.</a:t>
            </a:r>
            <a:endParaRPr lang="it-IT" sz="12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327451" y="1871332"/>
            <a:ext cx="1594884" cy="27699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Login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306187" y="2275368"/>
            <a:ext cx="1775637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Enregistrement nouvelle entreprise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348717" y="2753832"/>
            <a:ext cx="170120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Pour les établissements déjà enregistrés, le nouveau mot de passe peut être demandé auprès du coordinateur MEYOK.</a:t>
            </a:r>
          </a:p>
          <a:p>
            <a:endParaRPr lang="fr-FR" sz="1000" dirty="0" smtClean="0"/>
          </a:p>
          <a:p>
            <a:r>
              <a:rPr lang="fr-FR" sz="1000" dirty="0" smtClean="0"/>
              <a:t>Téléphone : 0264 2957200 E-mail meyok@sakarya.edu.tr</a:t>
            </a:r>
            <a:endParaRPr lang="it-IT" sz="10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6762308" y="3030280"/>
            <a:ext cx="20520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Protocoles de coopération</a:t>
            </a:r>
          </a:p>
          <a:p>
            <a:endParaRPr lang="it-IT" sz="12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5986129" y="3402417"/>
            <a:ext cx="2456120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SAI -  Commune Métropolitaine de Sakarya</a:t>
            </a:r>
          </a:p>
          <a:p>
            <a:r>
              <a:rPr lang="it-IT" sz="1000" dirty="0" smtClean="0"/>
              <a:t>SAI – SATSO</a:t>
            </a:r>
          </a:p>
          <a:p>
            <a:r>
              <a:rPr lang="it-IT" sz="1000" dirty="0" smtClean="0"/>
              <a:t>SAI -  ECHANGES COMMERCIAUX </a:t>
            </a:r>
            <a:r>
              <a:rPr lang="it-IT" sz="1000" dirty="0" err="1" smtClean="0"/>
              <a:t>Sakarya</a:t>
            </a:r>
            <a:r>
              <a:rPr lang="it-IT" sz="1000" dirty="0" smtClean="0"/>
              <a:t> </a:t>
            </a:r>
          </a:p>
          <a:p>
            <a:r>
              <a:rPr lang="it-IT" sz="1000" dirty="0" smtClean="0"/>
              <a:t>SAI - </a:t>
            </a:r>
            <a:r>
              <a:rPr lang="it-IT" sz="1000" dirty="0" err="1" smtClean="0"/>
              <a:t>Sakarya</a:t>
            </a:r>
            <a:r>
              <a:rPr lang="it-IT" sz="1000" dirty="0" smtClean="0"/>
              <a:t> </a:t>
            </a:r>
            <a:r>
              <a:rPr lang="it-IT" sz="1000" dirty="0" smtClean="0"/>
              <a:t>CPA ROOM</a:t>
            </a:r>
          </a:p>
          <a:p>
            <a:r>
              <a:rPr lang="it-IT" sz="1000" dirty="0" smtClean="0"/>
              <a:t>SAI – SESOB</a:t>
            </a:r>
          </a:p>
          <a:p>
            <a:r>
              <a:rPr lang="it-IT" sz="1000" dirty="0" smtClean="0"/>
              <a:t>SAI- MUSIAD</a:t>
            </a:r>
          </a:p>
          <a:p>
            <a:r>
              <a:rPr lang="it-IT" sz="1000" dirty="0" smtClean="0"/>
              <a:t>SAI – FIXED</a:t>
            </a:r>
          </a:p>
          <a:p>
            <a:r>
              <a:rPr lang="it-IT" sz="1000" dirty="0" smtClean="0"/>
              <a:t>SAI – SASIAD</a:t>
            </a:r>
          </a:p>
          <a:p>
            <a:r>
              <a:rPr lang="it-IT" sz="1000" dirty="0" smtClean="0"/>
              <a:t>SAI – TUMSIAD</a:t>
            </a:r>
          </a:p>
          <a:p>
            <a:r>
              <a:rPr lang="it-IT" sz="1000" dirty="0" smtClean="0"/>
              <a:t>SAI – SAMIB</a:t>
            </a:r>
          </a:p>
          <a:p>
            <a:r>
              <a:rPr lang="it-IT" sz="1000" dirty="0" smtClean="0"/>
              <a:t>SAI - ASSOCIATION DES ENTREPRENEURS</a:t>
            </a:r>
            <a:endParaRPr lang="it-IT" sz="10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9856381" y="3009013"/>
            <a:ext cx="194575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Protocoles de coopération</a:t>
            </a:r>
            <a:endParaRPr lang="fr-FR" sz="12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9441712" y="3391786"/>
            <a:ext cx="237106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SAI -Commune métropolitaine de Sakarya</a:t>
            </a:r>
          </a:p>
          <a:p>
            <a:r>
              <a:rPr lang="it-IT" sz="1000" dirty="0" smtClean="0"/>
              <a:t>SAI – SATSO</a:t>
            </a:r>
          </a:p>
          <a:p>
            <a:r>
              <a:rPr lang="it-IT" sz="1000" dirty="0" smtClean="0"/>
              <a:t>SAI- MUSIAD</a:t>
            </a:r>
          </a:p>
          <a:p>
            <a:r>
              <a:rPr lang="it-IT" sz="1000" dirty="0" smtClean="0"/>
              <a:t>SAI-FIXED</a:t>
            </a:r>
          </a:p>
          <a:p>
            <a:r>
              <a:rPr lang="it-IT" sz="1000" dirty="0" smtClean="0"/>
              <a:t>SAI-SASIAD</a:t>
            </a:r>
          </a:p>
          <a:p>
            <a:r>
              <a:rPr lang="it-IT" sz="1000" dirty="0" smtClean="0"/>
              <a:t>SAI-TUMSIAD</a:t>
            </a:r>
          </a:p>
          <a:p>
            <a:r>
              <a:rPr lang="it-IT" sz="1000" dirty="0" smtClean="0"/>
              <a:t>SAI-SAMIB</a:t>
            </a:r>
          </a:p>
          <a:p>
            <a:r>
              <a:rPr lang="it-IT" sz="1000" dirty="0" smtClean="0"/>
              <a:t>SAI- ASSOCIATION DES ENTREPRENEURS</a:t>
            </a:r>
            <a:endParaRPr lang="it-IT" sz="10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6751675" y="5449922"/>
            <a:ext cx="1754371" cy="14080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Formulaires;</a:t>
            </a:r>
          </a:p>
          <a:p>
            <a:r>
              <a:rPr lang="fr-FR" sz="1050" dirty="0" smtClean="0"/>
              <a:t>Formulaire d'acceptation de demande du lieu de travail en 3+1. Formulaire d'évaluation du lieu de travail. Formulaire d'évaluation des enseignants.</a:t>
            </a:r>
            <a:endParaRPr lang="it-IT" sz="1050" dirty="0" smtClean="0"/>
          </a:p>
        </p:txBody>
      </p:sp>
      <p:sp>
        <p:nvSpPr>
          <p:cNvPr id="18" name="CasellaDiTesto 17"/>
          <p:cNvSpPr txBox="1"/>
          <p:nvPr/>
        </p:nvSpPr>
        <p:spPr>
          <a:xfrm>
            <a:off x="9760688" y="5473005"/>
            <a:ext cx="2147777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Formulaires;</a:t>
            </a:r>
          </a:p>
          <a:p>
            <a:endParaRPr lang="it-IT" sz="1200" dirty="0" smtClean="0"/>
          </a:p>
          <a:p>
            <a:r>
              <a:rPr lang="fr-FR" sz="1000" dirty="0" smtClean="0"/>
              <a:t>Formulaire d'acceptation de demande en 7+1 Commercial. Formulaire d'évaluation du responsable commercial. Formulaire d'évaluation des instructeurs auditeurs.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xmlns="" val="373458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73486" y="1133340"/>
            <a:ext cx="16484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accent5"/>
                </a:solidFill>
              </a:rPr>
              <a:t>Placement manuel</a:t>
            </a:r>
            <a:endParaRPr lang="fr-FR" sz="1400" b="1" dirty="0">
              <a:solidFill>
                <a:schemeClr val="accent5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84219" y="1569077"/>
            <a:ext cx="15604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accent5"/>
                </a:solidFill>
              </a:rPr>
              <a:t>Rapport</a:t>
            </a:r>
            <a:endParaRPr lang="fr-FR" sz="1400" b="1" dirty="0">
              <a:solidFill>
                <a:schemeClr val="accent5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69193" y="2004811"/>
            <a:ext cx="9928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accent5"/>
                </a:solidFill>
              </a:rPr>
              <a:t>Enquête</a:t>
            </a:r>
            <a:endParaRPr lang="fr-FR" sz="1400" b="1" dirty="0">
              <a:solidFill>
                <a:schemeClr val="accent5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54170" y="2517824"/>
            <a:ext cx="107538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accent5"/>
                </a:solidFill>
              </a:rPr>
              <a:t>Home</a:t>
            </a:r>
            <a:endParaRPr lang="it-IT" sz="1400" b="1" dirty="0">
              <a:solidFill>
                <a:schemeClr val="accent5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64900" y="2940677"/>
            <a:ext cx="152829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accent5"/>
                </a:solidFill>
              </a:rPr>
              <a:t>Rapport</a:t>
            </a:r>
            <a:endParaRPr lang="fr-FR" sz="1400" b="1" dirty="0">
              <a:solidFill>
                <a:schemeClr val="accent5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62753" y="3440807"/>
            <a:ext cx="25865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accent5"/>
                </a:solidFill>
              </a:rPr>
              <a:t>Procédure travail collectif</a:t>
            </a:r>
            <a:endParaRPr lang="fr-FR" sz="1400" b="1" dirty="0">
              <a:solidFill>
                <a:schemeClr val="accent5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85829" y="3876541"/>
            <a:ext cx="19287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accent5"/>
                </a:solidFill>
              </a:rPr>
              <a:t>Attente d’approbation</a:t>
            </a:r>
            <a:endParaRPr lang="fr-FR" sz="1400" b="1" dirty="0">
              <a:solidFill>
                <a:schemeClr val="accent5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45584" y="4363791"/>
            <a:ext cx="21118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accent5"/>
                </a:solidFill>
              </a:rPr>
              <a:t>Opérations d’archivage</a:t>
            </a:r>
            <a:endParaRPr lang="fr-FR" sz="1400" b="1" dirty="0">
              <a:solidFill>
                <a:schemeClr val="accent5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82072" y="4838163"/>
            <a:ext cx="570965" cy="3133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accent5"/>
                </a:solidFill>
              </a:rPr>
              <a:t>Fin</a:t>
            </a:r>
            <a:endParaRPr lang="it-IT" sz="1400" b="1" dirty="0">
              <a:solidFill>
                <a:schemeClr val="accent5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692426" y="1391495"/>
            <a:ext cx="80879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Tous les étudiants qui ne sont pas placés à cette étape seront automatiquement pris en charge par les entreprises</a:t>
            </a:r>
            <a:endParaRPr lang="fr-FR" sz="1400" b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871988" y="1893196"/>
            <a:ext cx="180161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300" b="1" dirty="0" smtClean="0"/>
              <a:t>Période de placement</a:t>
            </a:r>
            <a:endParaRPr lang="fr-FR" sz="1300" b="1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6875170" y="1916806"/>
            <a:ext cx="2075646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2016-2017 </a:t>
            </a:r>
            <a:r>
              <a:rPr lang="en-US" sz="1300" dirty="0" err="1" smtClean="0"/>
              <a:t>Printemps</a:t>
            </a:r>
            <a:endParaRPr lang="it-IT" sz="13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2856961" y="2187264"/>
            <a:ext cx="3814295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300" b="1" dirty="0" smtClean="0"/>
              <a:t>Placements automatiques à faire pendant ces dates</a:t>
            </a:r>
            <a:endParaRPr lang="fr-FR" sz="1300" b="1" dirty="0"/>
          </a:p>
        </p:txBody>
      </p:sp>
      <p:sp>
        <p:nvSpPr>
          <p:cNvPr id="24" name="Rettangolo arrotondato 23"/>
          <p:cNvSpPr/>
          <p:nvPr/>
        </p:nvSpPr>
        <p:spPr>
          <a:xfrm>
            <a:off x="5496560" y="3593206"/>
            <a:ext cx="3338347" cy="425003"/>
          </a:xfrm>
          <a:prstGeom prst="roundRect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 smtClean="0"/>
              <a:t>PLACEMENTS</a:t>
            </a:r>
            <a:r>
              <a:rPr lang="it-IT" b="1" dirty="0" smtClean="0"/>
              <a:t> </a:t>
            </a:r>
            <a:r>
              <a:rPr lang="it-IT" b="1" dirty="0" err="1" smtClean="0"/>
              <a:t>AUTOMATIQUES</a:t>
            </a:r>
            <a:endParaRPr lang="it-IT" b="1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6860144" y="2197994"/>
            <a:ext cx="3224013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25.08.2014 00:00:00 – 26.08.2014 00:00:00</a:t>
            </a:r>
            <a:endParaRPr lang="it-IT" sz="13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2803299" y="4219979"/>
            <a:ext cx="336568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b="1" dirty="0" smtClean="0"/>
              <a:t> </a:t>
            </a:r>
            <a:r>
              <a:rPr lang="fr-FR" sz="1300" b="1" dirty="0" smtClean="0"/>
              <a:t>Nombre d’étudiants dans le système</a:t>
            </a:r>
            <a:endParaRPr lang="fr-FR" sz="1300" b="1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2826910" y="4514047"/>
            <a:ext cx="2507089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300" b="1" dirty="0" smtClean="0"/>
              <a:t> Nombre d’étudiants ayant choisi</a:t>
            </a:r>
            <a:endParaRPr lang="fr-FR" sz="1300" b="1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2850522" y="5052814"/>
            <a:ext cx="316391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b="1" dirty="0" smtClean="0"/>
              <a:t> </a:t>
            </a:r>
            <a:r>
              <a:rPr lang="fr-FR" sz="1300" b="1" dirty="0" smtClean="0"/>
              <a:t>Nombre de sociétés dans le système</a:t>
            </a:r>
            <a:endParaRPr lang="fr-FR" sz="1300" b="1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2850522" y="5349027"/>
            <a:ext cx="3631558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b="1" dirty="0" smtClean="0"/>
              <a:t> </a:t>
            </a:r>
            <a:r>
              <a:rPr lang="fr-FR" sz="1300" b="1" dirty="0" smtClean="0"/>
              <a:t>Nombre d’entreprises en attente d’approbation</a:t>
            </a:r>
            <a:endParaRPr lang="fr-FR" sz="1300" b="1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2861255" y="5617337"/>
            <a:ext cx="2764666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300" b="1" dirty="0" smtClean="0"/>
              <a:t>Capacité totale des entreprises </a:t>
            </a:r>
            <a:r>
              <a:rPr lang="en-US" sz="1300" b="1" dirty="0" smtClean="0"/>
              <a:t>(3+1)</a:t>
            </a:r>
            <a:endParaRPr lang="it-IT" sz="1300" b="1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2902467" y="5898526"/>
            <a:ext cx="2764666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300" b="1" dirty="0" smtClean="0"/>
              <a:t>Capacité totale des entreprises (7+1</a:t>
            </a:r>
            <a:r>
              <a:rPr lang="en-US" sz="1300" b="1" dirty="0" smtClean="0"/>
              <a:t>)</a:t>
            </a:r>
            <a:endParaRPr lang="it-IT" sz="1300" b="1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6229350" y="5595869"/>
            <a:ext cx="5722245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300" dirty="0" smtClean="0"/>
              <a:t>2750 (Demandes totales période active et demandes totales  sur toute la période</a:t>
            </a:r>
            <a:endParaRPr lang="fr-FR" sz="1300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6615447" y="5889936"/>
            <a:ext cx="4447505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300" dirty="0" smtClean="0"/>
              <a:t>262 (Demandes totales période active et toute la période</a:t>
            </a:r>
            <a:r>
              <a:rPr lang="en-US" sz="1300" dirty="0" smtClean="0"/>
              <a:t>.)</a:t>
            </a:r>
            <a:endParaRPr lang="it-IT" sz="1300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6602568" y="4232857"/>
            <a:ext cx="970210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1869</a:t>
            </a:r>
            <a:endParaRPr lang="it-IT" sz="1300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6613299" y="4514045"/>
            <a:ext cx="573112" cy="289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0</a:t>
            </a:r>
            <a:endParaRPr lang="it-IT" sz="1300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6636911" y="5014175"/>
            <a:ext cx="1038897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5576</a:t>
            </a:r>
            <a:endParaRPr lang="it-IT" sz="1300" dirty="0"/>
          </a:p>
        </p:txBody>
      </p:sp>
      <p:sp>
        <p:nvSpPr>
          <p:cNvPr id="37" name="CasellaDiTesto 36"/>
          <p:cNvSpPr txBox="1"/>
          <p:nvPr/>
        </p:nvSpPr>
        <p:spPr>
          <a:xfrm>
            <a:off x="6647645" y="5321121"/>
            <a:ext cx="628918" cy="2940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300" dirty="0" smtClean="0"/>
              <a:t>2</a:t>
            </a:r>
            <a:endParaRPr lang="it-IT" sz="1300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837129" y="180304"/>
            <a:ext cx="1777283" cy="769441"/>
          </a:xfrm>
          <a:prstGeom prst="rect">
            <a:avLst/>
          </a:prstGeom>
          <a:solidFill>
            <a:srgbClr val="06377B"/>
          </a:solidFill>
        </p:spPr>
        <p:txBody>
          <a:bodyPr wrap="square" rtlCol="0">
            <a:spAutoFit/>
          </a:bodyPr>
          <a:lstStyle/>
          <a:p>
            <a:r>
              <a:rPr lang="it-IT" sz="2800" b="1" dirty="0" err="1" smtClean="0">
                <a:solidFill>
                  <a:schemeClr val="bg1"/>
                </a:solidFill>
              </a:rPr>
              <a:t>SAKARYA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</a:p>
          <a:p>
            <a:r>
              <a:rPr lang="it-IT" sz="1600" dirty="0" smtClean="0">
                <a:solidFill>
                  <a:schemeClr val="bg1"/>
                </a:solidFill>
              </a:rPr>
              <a:t>U N I V E R S I T Y</a:t>
            </a:r>
            <a:endParaRPr lang="it-I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65338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/>
          <p:cNvSpPr txBox="1"/>
          <p:nvPr/>
        </p:nvSpPr>
        <p:spPr>
          <a:xfrm>
            <a:off x="0" y="214239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C00000"/>
                </a:solidFill>
              </a:rPr>
              <a:t>Statistiques des pratiques en milieu de travail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547686" y="5331395"/>
          <a:ext cx="11096626" cy="1270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8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704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979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91585">
                <a:tc rowSpan="2">
                  <a:txBody>
                    <a:bodyPr/>
                    <a:lstStyle/>
                    <a:p>
                      <a:pPr algn="r"/>
                      <a:r>
                        <a:rPr lang="tr-TR" sz="3200" b="1" i="1" dirty="0" smtClean="0">
                          <a:solidFill>
                            <a:schemeClr val="bg2"/>
                          </a:solidFill>
                        </a:rPr>
                        <a:t>TOTAL</a:t>
                      </a:r>
                      <a:endParaRPr lang="tr-TR" sz="3200" b="1" i="1" dirty="0">
                        <a:solidFill>
                          <a:schemeClr val="bg2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noProof="0" smtClean="0"/>
                        <a:t>Nombre</a:t>
                      </a:r>
                      <a:r>
                        <a:rPr lang="fr-FR" sz="2400" baseline="0" noProof="0" smtClean="0"/>
                        <a:t> de demandes de </a:t>
                      </a:r>
                      <a:r>
                        <a:rPr lang="fr-FR" sz="2400" noProof="0" smtClean="0"/>
                        <a:t>3+1</a:t>
                      </a:r>
                      <a:endParaRPr lang="fr-FR" sz="24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noProof="0" dirty="0" smtClean="0"/>
                        <a:t>Nombre</a:t>
                      </a:r>
                      <a:r>
                        <a:rPr lang="fr-FR" sz="2400" baseline="0" noProof="0" dirty="0" smtClean="0"/>
                        <a:t> d’étudiants en </a:t>
                      </a:r>
                      <a:r>
                        <a:rPr lang="fr-FR" sz="2400" noProof="0" dirty="0" smtClean="0"/>
                        <a:t>3+1</a:t>
                      </a:r>
                      <a:endParaRPr lang="fr-FR" sz="24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3990">
                <a:tc vMerge="1">
                  <a:txBody>
                    <a:bodyPr/>
                    <a:lstStyle/>
                    <a:p>
                      <a:pPr algn="r"/>
                      <a:endParaRPr lang="tr-TR" sz="3200" b="1" i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b="1" smtClean="0">
                          <a:solidFill>
                            <a:schemeClr val="bg2"/>
                          </a:solidFill>
                        </a:rPr>
                        <a:t>32.819</a:t>
                      </a:r>
                      <a:endParaRPr lang="tr-TR" sz="3200" b="1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b="1" smtClean="0">
                          <a:solidFill>
                            <a:schemeClr val="bg2"/>
                          </a:solidFill>
                        </a:rPr>
                        <a:t>22.027</a:t>
                      </a:r>
                      <a:endParaRPr lang="tr-TR" sz="3200" b="1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195512" y="983680"/>
            <a:ext cx="7800975" cy="3971925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0292576" y="2085277"/>
            <a:ext cx="1351736" cy="46835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Demandes</a:t>
            </a:r>
            <a:endParaRPr lang="fr-FR" dirty="0"/>
          </a:p>
        </p:txBody>
      </p:sp>
      <p:sp>
        <p:nvSpPr>
          <p:cNvPr id="6" name="Dikdörtgen 5"/>
          <p:cNvSpPr/>
          <p:nvPr/>
        </p:nvSpPr>
        <p:spPr>
          <a:xfrm>
            <a:off x="10292576" y="2991943"/>
            <a:ext cx="1351736" cy="468351"/>
          </a:xfrm>
          <a:prstGeom prst="rect">
            <a:avLst/>
          </a:prstGeom>
          <a:solidFill>
            <a:srgbClr val="98B9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Effectifs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78215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62910"/>
            <a:ext cx="121920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FFFF00"/>
                </a:solidFill>
              </a:rPr>
              <a:t>La formation professionnelle en Turquie</a:t>
            </a:r>
            <a:endParaRPr lang="fr-FR" sz="4400" b="1" dirty="0">
              <a:solidFill>
                <a:srgbClr val="FFFF00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-36430" y="1495255"/>
            <a:ext cx="4741780" cy="5362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TextBox 4"/>
          <p:cNvSpPr txBox="1"/>
          <p:nvPr/>
        </p:nvSpPr>
        <p:spPr>
          <a:xfrm>
            <a:off x="412596" y="2353907"/>
            <a:ext cx="111392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200" dirty="0" smtClean="0"/>
              <a:t>Les formations d’enseignement professionnel ont pour but de préparer une main d’œuvre qualifiée pour des professions spécifiques ; elles débouchent sur diplôme de niveau supérieur.</a:t>
            </a:r>
          </a:p>
          <a:p>
            <a:pPr algn="just">
              <a:lnSpc>
                <a:spcPct val="150000"/>
              </a:lnSpc>
            </a:pPr>
            <a:endParaRPr lang="fr-FR" sz="2000" dirty="0" smtClean="0"/>
          </a:p>
          <a:p>
            <a:pPr algn="just">
              <a:lnSpc>
                <a:spcPct val="150000"/>
              </a:lnSpc>
            </a:pPr>
            <a:r>
              <a:rPr lang="fr-FR" sz="3200" dirty="0" smtClean="0"/>
              <a:t>Ce diplôme s’obtient en deux ans et peut s’étendre sur quatre ou six semestres, pour un total de 120 crédits </a:t>
            </a:r>
            <a:r>
              <a:rPr lang="fr-FR" sz="3200" dirty="0" err="1" smtClean="0"/>
              <a:t>ECTS</a:t>
            </a:r>
            <a:r>
              <a:rPr lang="fr-FR" sz="3200" dirty="0" smtClean="0"/>
              <a:t>.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xmlns="" val="2121555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200747" y="4476751"/>
            <a:ext cx="7620000" cy="2095500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TextBox 2"/>
          <p:cNvSpPr txBox="1"/>
          <p:nvPr/>
        </p:nvSpPr>
        <p:spPr>
          <a:xfrm>
            <a:off x="200747" y="4476751"/>
            <a:ext cx="7620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solidFill>
                  <a:srgbClr val="FFFF00"/>
                </a:solidFill>
              </a:rPr>
              <a:t>Avec nos partenaires pour placer les étudiants en entreprise</a:t>
            </a:r>
            <a:r>
              <a:rPr lang="en-US" sz="4400" b="1" dirty="0" smtClean="0">
                <a:solidFill>
                  <a:srgbClr val="FFFF00"/>
                </a:solidFill>
              </a:rPr>
              <a:t>.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4752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" y="228600"/>
            <a:ext cx="12192000" cy="62192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034475"/>
            <a:ext cx="413467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solidFill>
                  <a:srgbClr val="C00000"/>
                </a:solidFill>
              </a:rPr>
              <a:t>Profils d’étudiants en travaux pratiques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xmlns="" val="2907596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068" y="-1206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8512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FFFF00"/>
                </a:solidFill>
              </a:rPr>
              <a:t>Enquêtes sur la satisfaction</a:t>
            </a:r>
            <a:endParaRPr lang="fr-FR" sz="44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826" y="1419505"/>
            <a:ext cx="6160651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dirty="0" smtClean="0">
                <a:solidFill>
                  <a:srgbClr val="FFFFFF"/>
                </a:solidFill>
              </a:rPr>
              <a:t>Menées auprès de</a:t>
            </a:r>
          </a:p>
          <a:p>
            <a:pPr algn="just"/>
            <a:endParaRPr lang="fr-FR" sz="3200" dirty="0" smtClean="0">
              <a:solidFill>
                <a:srgbClr val="FFFFFF"/>
              </a:solidFill>
            </a:endParaRPr>
          </a:p>
          <a:p>
            <a:pPr marL="457189" indent="-457189" algn="just">
              <a:buFont typeface="Arial" panose="020B0604020202020204" pitchFamily="34" charset="0"/>
              <a:buChar char="•"/>
            </a:pPr>
            <a:r>
              <a:rPr lang="fr-FR" sz="3200" dirty="0" smtClean="0">
                <a:solidFill>
                  <a:srgbClr val="FFFFFF"/>
                </a:solidFill>
              </a:rPr>
              <a:t>Enseignants</a:t>
            </a:r>
          </a:p>
          <a:p>
            <a:pPr marL="457189" indent="-457189" algn="just">
              <a:buFont typeface="Arial" panose="020B0604020202020204" pitchFamily="34" charset="0"/>
              <a:buChar char="•"/>
            </a:pPr>
            <a:r>
              <a:rPr lang="fr-FR" sz="3200" dirty="0" smtClean="0">
                <a:solidFill>
                  <a:srgbClr val="FFFFFF"/>
                </a:solidFill>
              </a:rPr>
              <a:t>Étudiants</a:t>
            </a:r>
          </a:p>
          <a:p>
            <a:pPr marL="457189" indent="-457189" algn="just">
              <a:buFont typeface="Arial" panose="020B0604020202020204" pitchFamily="34" charset="0"/>
              <a:buChar char="•"/>
            </a:pPr>
            <a:r>
              <a:rPr lang="fr-FR" sz="3200" dirty="0" smtClean="0">
                <a:solidFill>
                  <a:srgbClr val="FFFFFF"/>
                </a:solidFill>
              </a:rPr>
              <a:t>Entreprises</a:t>
            </a:r>
          </a:p>
          <a:p>
            <a:pPr marL="457189" indent="-457189" algn="just"/>
            <a:endParaRPr lang="fr-FR" sz="1600" dirty="0" smtClean="0">
              <a:solidFill>
                <a:srgbClr val="FFFFFF"/>
              </a:solidFill>
            </a:endParaRPr>
          </a:p>
          <a:p>
            <a:pPr algn="just"/>
            <a:r>
              <a:rPr lang="fr-FR" sz="3000" dirty="0" smtClean="0">
                <a:solidFill>
                  <a:srgbClr val="FFFFFF"/>
                </a:solidFill>
              </a:rPr>
              <a:t>après la pratique en milieu de travail</a:t>
            </a:r>
            <a:r>
              <a:rPr lang="en-US" sz="3000" dirty="0" smtClean="0">
                <a:solidFill>
                  <a:srgbClr val="FFFFFF"/>
                </a:solidFill>
              </a:rPr>
              <a:t>.</a:t>
            </a: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827" y="4963720"/>
            <a:ext cx="1148732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600" dirty="0" smtClean="0">
                <a:solidFill>
                  <a:schemeClr val="bg1"/>
                </a:solidFill>
              </a:rPr>
              <a:t>Ces enquêtes entendent déterminer les points forts et les points faibles, les aspects pouvant être améliorés et servent à récolter des informations de nature statistique (distribution par secteurs, zones préférées, emplacement des entreprises etc.)</a:t>
            </a:r>
            <a:endParaRPr lang="fr-FR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3735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etin kutusu 11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</a:rPr>
              <a:t>Niveau de satisfaction</a:t>
            </a:r>
            <a:endParaRPr lang="fr-FR" sz="3600" b="1" dirty="0">
              <a:solidFill>
                <a:srgbClr val="002060"/>
              </a:solidFill>
            </a:endParaRPr>
          </a:p>
        </p:txBody>
      </p:sp>
      <p:pic>
        <p:nvPicPr>
          <p:cNvPr id="4" name="char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733388" y="646331"/>
            <a:ext cx="8725223" cy="495121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0" y="572637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 smtClean="0">
                <a:solidFill>
                  <a:srgbClr val="002060"/>
                </a:solidFill>
              </a:rPr>
              <a:t>                                      ÉTUDIANTS                  EMPLOYEURS               ENSEIGNANTS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1123950" y="6320079"/>
            <a:ext cx="1562100" cy="42362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mtClean="0"/>
              <a:t>2013 - 2014</a:t>
            </a:r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4057809" y="6321392"/>
            <a:ext cx="1543050" cy="422308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mtClean="0"/>
              <a:t>2014 - 2015</a:t>
            </a:r>
            <a:endParaRPr lang="tr-TR"/>
          </a:p>
        </p:txBody>
      </p:sp>
      <p:sp>
        <p:nvSpPr>
          <p:cNvPr id="11" name="Dikdörtgen 10"/>
          <p:cNvSpPr/>
          <p:nvPr/>
        </p:nvSpPr>
        <p:spPr>
          <a:xfrm>
            <a:off x="6886735" y="6321392"/>
            <a:ext cx="1543050" cy="4223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mtClean="0"/>
              <a:t>2015 - 2016</a:t>
            </a:r>
            <a:endParaRPr lang="tr-TR"/>
          </a:p>
        </p:txBody>
      </p:sp>
      <p:sp>
        <p:nvSpPr>
          <p:cNvPr id="13" name="Dikdörtgen 12"/>
          <p:cNvSpPr/>
          <p:nvPr/>
        </p:nvSpPr>
        <p:spPr>
          <a:xfrm>
            <a:off x="9715661" y="6321392"/>
            <a:ext cx="1543050" cy="422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mtClean="0"/>
              <a:t>2016 - 2017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730399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0" y="17498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C00000"/>
                </a:solidFill>
              </a:rPr>
              <a:t>Nos principaux partenaires</a:t>
            </a:r>
            <a:endParaRPr lang="fr-FR" sz="4400" b="1" dirty="0">
              <a:solidFill>
                <a:srgbClr val="C00000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50342"/>
            <a:ext cx="12192000" cy="34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 cstate="print"/>
          <a:srcRect l="8272" t="21355" r="7394" b="14062"/>
          <a:stretch/>
        </p:blipFill>
        <p:spPr>
          <a:xfrm>
            <a:off x="609598" y="1828800"/>
            <a:ext cx="10972801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8378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0" y="3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C00000"/>
                </a:solidFill>
              </a:rPr>
              <a:t>L’équipe synergie de Sakarya et les meetings avec les secteurs</a:t>
            </a:r>
          </a:p>
          <a:p>
            <a:pPr algn="ctr"/>
            <a:r>
              <a:rPr lang="tr-TR" sz="3600" b="1" dirty="0" smtClean="0">
                <a:solidFill>
                  <a:srgbClr val="C00000"/>
                </a:solidFill>
              </a:rPr>
              <a:t> 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47193" y="960785"/>
            <a:ext cx="11097613" cy="2618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9086" y="4027367"/>
            <a:ext cx="110976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 smtClean="0"/>
              <a:t>L’équipe synergie Sakarya rassemble autorités publiques et ONG</a:t>
            </a:r>
          </a:p>
          <a:p>
            <a:pPr algn="just"/>
            <a:endParaRPr lang="fr-FR" sz="2800" b="1" dirty="0" smtClean="0"/>
          </a:p>
          <a:p>
            <a:pPr algn="just"/>
            <a:r>
              <a:rPr lang="fr-FR" sz="2800" b="1" dirty="0" smtClean="0"/>
              <a:t>Des centaines d’hommes d’affaires et d’industriels avec les étudiants et les membres de l’université</a:t>
            </a:r>
            <a:r>
              <a:rPr lang="en-US" sz="2800" b="1" dirty="0" smtClean="0"/>
              <a:t>.</a:t>
            </a:r>
            <a:endParaRPr lang="en-US" sz="2800" b="1" dirty="0"/>
          </a:p>
          <a:p>
            <a:pPr algn="just"/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1787466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2575" y="1539534"/>
            <a:ext cx="6546851" cy="5318469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0" y="1318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C00000"/>
                </a:solidFill>
              </a:rPr>
              <a:t>Grâce au Modèle pédagogique 3+1</a:t>
            </a:r>
            <a:r>
              <a:rPr lang="en-US" sz="3200" b="1" dirty="0" smtClean="0">
                <a:solidFill>
                  <a:srgbClr val="C00000"/>
                </a:solidFill>
              </a:rPr>
              <a:t>, </a:t>
            </a:r>
            <a:endParaRPr lang="tr-T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960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6837" y="1759867"/>
            <a:ext cx="4202721" cy="3893500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0" y="32385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C00000"/>
                </a:solidFill>
              </a:rPr>
              <a:t>Nous partageons une même vision</a:t>
            </a:r>
            <a:r>
              <a:rPr lang="en-US" sz="4400" b="1" dirty="0" smtClean="0">
                <a:solidFill>
                  <a:srgbClr val="C00000"/>
                </a:solidFill>
              </a:rPr>
              <a:t>.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634225" y="1759867"/>
            <a:ext cx="4202721" cy="389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8724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Resi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etin kutusu 27"/>
          <p:cNvSpPr txBox="1"/>
          <p:nvPr/>
        </p:nvSpPr>
        <p:spPr>
          <a:xfrm>
            <a:off x="6183089" y="1657274"/>
            <a:ext cx="266553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00" b="1" dirty="0" smtClean="0">
              <a:solidFill>
                <a:srgbClr val="FF0000"/>
              </a:solidFill>
            </a:endParaRPr>
          </a:p>
          <a:p>
            <a:pPr algn="ctr"/>
            <a:r>
              <a:rPr lang="fr-FR" sz="2800" b="1" dirty="0" smtClean="0">
                <a:solidFill>
                  <a:srgbClr val="FF0000"/>
                </a:solidFill>
              </a:rPr>
              <a:t>Résultats</a:t>
            </a:r>
            <a:endParaRPr lang="fr-FR" sz="2800" b="1" dirty="0">
              <a:solidFill>
                <a:srgbClr val="FF0000"/>
              </a:solidFill>
            </a:endParaRPr>
          </a:p>
        </p:txBody>
      </p:sp>
      <p:pic>
        <p:nvPicPr>
          <p:cNvPr id="29" name="Resim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0403" y="1141812"/>
            <a:ext cx="932571" cy="504883"/>
          </a:xfrm>
          <a:prstGeom prst="rect">
            <a:avLst/>
          </a:prstGeom>
        </p:spPr>
      </p:pic>
      <p:sp>
        <p:nvSpPr>
          <p:cNvPr id="15" name="Dikdörtgen 14"/>
          <p:cNvSpPr/>
          <p:nvPr/>
        </p:nvSpPr>
        <p:spPr>
          <a:xfrm>
            <a:off x="5013960" y="6176293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/>
              <a:t>.........................</a:t>
            </a:r>
          </a:p>
        </p:txBody>
      </p:sp>
      <p:sp>
        <p:nvSpPr>
          <p:cNvPr id="16" name="Dikdörtgen 15"/>
          <p:cNvSpPr/>
          <p:nvPr/>
        </p:nvSpPr>
        <p:spPr>
          <a:xfrm>
            <a:off x="7476685" y="6057273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/>
              <a:t>.........................</a:t>
            </a:r>
          </a:p>
        </p:txBody>
      </p:sp>
      <p:grpSp>
        <p:nvGrpSpPr>
          <p:cNvPr id="24" name="Grup 23"/>
          <p:cNvGrpSpPr/>
          <p:nvPr/>
        </p:nvGrpSpPr>
        <p:grpSpPr>
          <a:xfrm>
            <a:off x="2401553" y="197933"/>
            <a:ext cx="4256917" cy="971152"/>
            <a:chOff x="3048000" y="238054"/>
            <a:chExt cx="4256917" cy="971151"/>
          </a:xfrm>
        </p:grpSpPr>
        <p:sp>
          <p:nvSpPr>
            <p:cNvPr id="25" name="Dikdörtgen 24"/>
            <p:cNvSpPr/>
            <p:nvPr/>
          </p:nvSpPr>
          <p:spPr>
            <a:xfrm>
              <a:off x="3048000" y="562875"/>
              <a:ext cx="4256917" cy="646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fr-FR" dirty="0" smtClean="0"/>
                <a:t>À la pointe de la technologie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fr-FR" dirty="0" smtClean="0"/>
                <a:t>Usage de l’infrastructure de l’entreprise.</a:t>
              </a:r>
              <a:endParaRPr lang="fr-FR" dirty="0"/>
            </a:p>
          </p:txBody>
        </p:sp>
        <p:sp>
          <p:nvSpPr>
            <p:cNvPr id="26" name="Dikdörtgen 25"/>
            <p:cNvSpPr/>
            <p:nvPr/>
          </p:nvSpPr>
          <p:spPr>
            <a:xfrm>
              <a:off x="4008625" y="238054"/>
              <a:ext cx="209608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        Infrastructure</a:t>
              </a:r>
              <a:endParaRPr lang="tr-TR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up 26"/>
          <p:cNvGrpSpPr/>
          <p:nvPr/>
        </p:nvGrpSpPr>
        <p:grpSpPr>
          <a:xfrm>
            <a:off x="1507874" y="1367866"/>
            <a:ext cx="3472089" cy="1623211"/>
            <a:chOff x="1569720" y="1375439"/>
            <a:chExt cx="3472089" cy="1623210"/>
          </a:xfrm>
        </p:grpSpPr>
        <p:sp>
          <p:nvSpPr>
            <p:cNvPr id="30" name="Dikdörtgen 29"/>
            <p:cNvSpPr/>
            <p:nvPr/>
          </p:nvSpPr>
          <p:spPr>
            <a:xfrm>
              <a:off x="1569720" y="1798321"/>
              <a:ext cx="3472089" cy="1200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fr-FR" dirty="0" smtClean="0"/>
                <a:t>Compétences pratiques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fr-FR" dirty="0" smtClean="0"/>
                <a:t>Recherche d’emploi facilitée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fr-FR" dirty="0" smtClean="0"/>
                <a:t>Expérience professionnelle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endParaRPr lang="tr-TR" dirty="0"/>
            </a:p>
          </p:txBody>
        </p:sp>
        <p:sp>
          <p:nvSpPr>
            <p:cNvPr id="31" name="Metin kutusu 30"/>
            <p:cNvSpPr txBox="1"/>
            <p:nvPr/>
          </p:nvSpPr>
          <p:spPr>
            <a:xfrm>
              <a:off x="1569720" y="1375439"/>
              <a:ext cx="23926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FF0000"/>
                  </a:solidFill>
                </a:rPr>
                <a:t>Étudiants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endParaRPr lang="tr-TR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up 31"/>
          <p:cNvGrpSpPr/>
          <p:nvPr/>
        </p:nvGrpSpPr>
        <p:grpSpPr>
          <a:xfrm>
            <a:off x="921328" y="3609944"/>
            <a:ext cx="4513385" cy="1454944"/>
            <a:chOff x="914400" y="3604260"/>
            <a:chExt cx="6096000" cy="1454944"/>
          </a:xfrm>
        </p:grpSpPr>
        <p:sp>
          <p:nvSpPr>
            <p:cNvPr id="33" name="Dikdörtgen 32"/>
            <p:cNvSpPr/>
            <p:nvPr/>
          </p:nvSpPr>
          <p:spPr>
            <a:xfrm>
              <a:off x="914400" y="3858875"/>
              <a:ext cx="6096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fr-FR" dirty="0" smtClean="0"/>
                <a:t>R &amp; D communs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fr-FR" dirty="0" smtClean="0"/>
                <a:t>À la pointe de la technologie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fr-FR" dirty="0" smtClean="0"/>
                <a:t>Coopération avec le monde des affaires.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endParaRPr lang="tr-TR" dirty="0"/>
            </a:p>
          </p:txBody>
        </p:sp>
        <p:sp>
          <p:nvSpPr>
            <p:cNvPr id="34" name="Metin kutusu 33"/>
            <p:cNvSpPr txBox="1"/>
            <p:nvPr/>
          </p:nvSpPr>
          <p:spPr>
            <a:xfrm>
              <a:off x="1079502" y="3604260"/>
              <a:ext cx="25279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0000"/>
                  </a:solidFill>
                </a:rPr>
                <a:t>Enseignants</a:t>
              </a:r>
              <a:endParaRPr lang="tr-TR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Grup 34"/>
          <p:cNvGrpSpPr/>
          <p:nvPr/>
        </p:nvGrpSpPr>
        <p:grpSpPr>
          <a:xfrm>
            <a:off x="942536" y="5354643"/>
            <a:ext cx="4165884" cy="1601050"/>
            <a:chOff x="848076" y="5339139"/>
            <a:chExt cx="4165884" cy="1601049"/>
          </a:xfrm>
        </p:grpSpPr>
        <p:sp>
          <p:nvSpPr>
            <p:cNvPr id="36" name="Dikdörtgen 35"/>
            <p:cNvSpPr/>
            <p:nvPr/>
          </p:nvSpPr>
          <p:spPr>
            <a:xfrm>
              <a:off x="848076" y="5739860"/>
              <a:ext cx="4093698" cy="1200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fr-FR" dirty="0" smtClean="0"/>
                <a:t>Adaptés aux nécessités des entreprises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fr-FR" dirty="0" smtClean="0"/>
                <a:t>Coordination des programmes 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fr-FR" dirty="0" smtClean="0"/>
                <a:t>Curriculums à jour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endParaRPr lang="tr-TR" dirty="0"/>
            </a:p>
          </p:txBody>
        </p:sp>
        <p:sp>
          <p:nvSpPr>
            <p:cNvPr id="37" name="Metin kutusu 36"/>
            <p:cNvSpPr txBox="1"/>
            <p:nvPr/>
          </p:nvSpPr>
          <p:spPr>
            <a:xfrm>
              <a:off x="2536198" y="5339139"/>
              <a:ext cx="24777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2000" b="1" dirty="0" smtClean="0">
                  <a:solidFill>
                    <a:srgbClr val="FF0000"/>
                  </a:solidFill>
                </a:rPr>
                <a:t>Programmes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8" name="Grup 37"/>
          <p:cNvGrpSpPr/>
          <p:nvPr/>
        </p:nvGrpSpPr>
        <p:grpSpPr>
          <a:xfrm>
            <a:off x="8884748" y="5064888"/>
            <a:ext cx="6345660" cy="1256764"/>
            <a:chOff x="8848620" y="5059204"/>
            <a:chExt cx="6345660" cy="1256765"/>
          </a:xfrm>
        </p:grpSpPr>
        <p:sp>
          <p:nvSpPr>
            <p:cNvPr id="39" name="Dikdörtgen 38"/>
            <p:cNvSpPr/>
            <p:nvPr/>
          </p:nvSpPr>
          <p:spPr>
            <a:xfrm>
              <a:off x="8848620" y="5392638"/>
              <a:ext cx="6345660" cy="923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fr-FR" dirty="0" smtClean="0">
                  <a:solidFill>
                    <a:schemeClr val="bg1"/>
                  </a:solidFill>
                </a:rPr>
                <a:t>Des personnes qualifiées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fr-FR" dirty="0" smtClean="0">
                  <a:solidFill>
                    <a:schemeClr val="bg1"/>
                  </a:solidFill>
                </a:rPr>
                <a:t>Coopération avec l’Université 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fr-FR" dirty="0" smtClean="0">
                  <a:solidFill>
                    <a:schemeClr val="bg1"/>
                  </a:solidFill>
                </a:rPr>
                <a:t>R &amp; D tourné vers les solutions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40" name="Metin kutusu 39"/>
            <p:cNvSpPr txBox="1"/>
            <p:nvPr/>
          </p:nvSpPr>
          <p:spPr>
            <a:xfrm>
              <a:off x="9418320" y="5059204"/>
              <a:ext cx="2362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rgbClr val="FF0000"/>
                  </a:solidFill>
                </a:rPr>
                <a:t>Entreprises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73277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0"/>
            <a:ext cx="1226820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094" y="2197908"/>
            <a:ext cx="1226820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Merci de votre attention</a:t>
            </a:r>
            <a:r>
              <a:rPr lang="tr-TR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http://www.haber.sakarya.edu.tr/kutuphane/download/logo_eng/yatay1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6402" y="366395"/>
            <a:ext cx="3415399" cy="86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6997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0" y="889000"/>
            <a:ext cx="10160000" cy="508000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0" name="Başlık 1"/>
          <p:cNvSpPr>
            <a:spLocks noGrp="1"/>
          </p:cNvSpPr>
          <p:nvPr>
            <p:ph type="title"/>
          </p:nvPr>
        </p:nvSpPr>
        <p:spPr>
          <a:xfrm>
            <a:off x="0" y="36512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 smtClean="0">
                <a:solidFill>
                  <a:srgbClr val="C00000"/>
                </a:solidFill>
                <a:latin typeface="+mn-lt"/>
              </a:rPr>
              <a:t>Les écoles universitaires d’enseignement professionnel</a:t>
            </a:r>
            <a:endParaRPr lang="fr-FR" sz="4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İçerik Yer Tutucusu 2"/>
          <p:cNvSpPr>
            <a:spLocks noGrp="1"/>
          </p:cNvSpPr>
          <p:nvPr>
            <p:ph idx="1"/>
          </p:nvPr>
        </p:nvSpPr>
        <p:spPr>
          <a:xfrm>
            <a:off x="401320" y="1831982"/>
            <a:ext cx="11389360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fr-FR" sz="3200" dirty="0" smtClean="0"/>
              <a:t>970 Écoles professionnelles à l’échelle du pays</a:t>
            </a:r>
          </a:p>
          <a:p>
            <a:pPr>
              <a:lnSpc>
                <a:spcPct val="150000"/>
              </a:lnSpc>
            </a:pPr>
            <a:r>
              <a:rPr lang="fr-FR" sz="3200" dirty="0" smtClean="0"/>
              <a:t>2,5 Millions d’étudiants (1,4 millions d’étudiants à distance et en e-</a:t>
            </a:r>
            <a:r>
              <a:rPr lang="fr-FR" sz="3200" dirty="0" err="1" smtClean="0"/>
              <a:t>learning</a:t>
            </a:r>
            <a:r>
              <a:rPr lang="fr-FR" sz="32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fr-FR" sz="3200" dirty="0" smtClean="0"/>
              <a:t>219 Programmes différents</a:t>
            </a:r>
          </a:p>
          <a:p>
            <a:pPr>
              <a:lnSpc>
                <a:spcPct val="150000"/>
              </a:lnSpc>
            </a:pPr>
            <a:r>
              <a:rPr lang="fr-FR" sz="3200" dirty="0" smtClean="0"/>
              <a:t>52% des étudiants en provenance d’écoles professionnelles secondaires (Niveau 4)</a:t>
            </a:r>
          </a:p>
          <a:p>
            <a:pPr>
              <a:lnSpc>
                <a:spcPct val="150000"/>
              </a:lnSpc>
            </a:pPr>
            <a:r>
              <a:rPr lang="fr-FR" sz="3200" dirty="0" smtClean="0"/>
              <a:t>Ouvert à tous, pour l’essentiel des jeunes entre 18 et 25 ans </a:t>
            </a:r>
          </a:p>
          <a:p>
            <a:pPr>
              <a:lnSpc>
                <a:spcPct val="150000"/>
              </a:lnSpc>
            </a:pPr>
            <a:r>
              <a:rPr lang="fr-FR" sz="3200" dirty="0" smtClean="0"/>
              <a:t>Possibilité de poursuivre après le baccalauréat avec l’examen national</a:t>
            </a:r>
          </a:p>
          <a:p>
            <a:pPr>
              <a:lnSpc>
                <a:spcPct val="150000"/>
              </a:lnSpc>
            </a:pPr>
            <a:endParaRPr lang="tr-TR" sz="3200" dirty="0" smtClean="0"/>
          </a:p>
          <a:p>
            <a:pPr>
              <a:lnSpc>
                <a:spcPct val="150000"/>
              </a:lnSpc>
            </a:pP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xmlns="" val="91042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8572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pic>
        <p:nvPicPr>
          <p:cNvPr id="1026" name="Picture 2" descr="saü logo ile ilgili g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235" y="160528"/>
            <a:ext cx="1076365" cy="145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van 1"/>
          <p:cNvSpPr txBox="1">
            <a:spLocks/>
          </p:cNvSpPr>
          <p:nvPr/>
        </p:nvSpPr>
        <p:spPr>
          <a:xfrm>
            <a:off x="6096000" y="-76200"/>
            <a:ext cx="6014720" cy="3561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Nombre d’étudiants	92.100</a:t>
            </a:r>
            <a:b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Étudiants étrangers	  3.400</a:t>
            </a:r>
          </a:p>
          <a:p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Enseignants			  2.700</a:t>
            </a:r>
          </a:p>
          <a:p>
            <a:endParaRPr lang="tr-TR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Formations professionnelles	15 </a:t>
            </a:r>
          </a:p>
          <a:p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Programmes en cours		51</a:t>
            </a:r>
          </a:p>
          <a:p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Étudiants 			    29.325</a:t>
            </a:r>
          </a:p>
          <a:p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Enseignants			         372</a:t>
            </a:r>
            <a:endParaRPr lang="fr-F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Düz Bağlayıcı 3"/>
          <p:cNvCxnSpPr/>
          <p:nvPr/>
        </p:nvCxnSpPr>
        <p:spPr>
          <a:xfrm flipV="1">
            <a:off x="6096000" y="1513840"/>
            <a:ext cx="4765040" cy="2032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77131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" y="0"/>
            <a:ext cx="12191999" cy="4697038"/>
          </a:xfrm>
          <a:prstGeom prst="rect">
            <a:avLst/>
          </a:prstGeom>
        </p:spPr>
      </p:pic>
      <p:sp>
        <p:nvSpPr>
          <p:cNvPr id="8" name="İçerik Yer Tutucusu 2"/>
          <p:cNvSpPr txBox="1">
            <a:spLocks/>
          </p:cNvSpPr>
          <p:nvPr/>
        </p:nvSpPr>
        <p:spPr>
          <a:xfrm>
            <a:off x="-1" y="5180149"/>
            <a:ext cx="12192000" cy="17692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400" dirty="0" smtClean="0">
                <a:solidFill>
                  <a:srgbClr val="06377B"/>
                </a:solidFill>
              </a:rPr>
              <a:t>Les programmes sont conçus en collaboration entre les employeurs, les ONG, les services, les autorités gouvernementales et suivant les nécessités du marché (système 3+1)</a:t>
            </a:r>
          </a:p>
          <a:p>
            <a:pPr marL="0" indent="0" algn="just">
              <a:buNone/>
            </a:pPr>
            <a:endParaRPr lang="fr-FR" sz="700" dirty="0" smtClean="0">
              <a:solidFill>
                <a:srgbClr val="06377B"/>
              </a:solidFill>
            </a:endParaRPr>
          </a:p>
          <a:p>
            <a:pPr algn="just"/>
            <a:r>
              <a:rPr lang="fr-FR" sz="2400" dirty="0" smtClean="0">
                <a:solidFill>
                  <a:srgbClr val="06377B"/>
                </a:solidFill>
              </a:rPr>
              <a:t>Les diplômés possèdent déjà une habilitation professionnelle nationale (</a:t>
            </a:r>
            <a:r>
              <a:rPr lang="fr-FR" sz="2400" dirty="0" err="1" smtClean="0">
                <a:solidFill>
                  <a:srgbClr val="06377B"/>
                </a:solidFill>
              </a:rPr>
              <a:t>MYK</a:t>
            </a:r>
            <a:r>
              <a:rPr lang="fr-FR" sz="2400" dirty="0" smtClean="0">
                <a:solidFill>
                  <a:srgbClr val="06377B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2615092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1500"/>
                    </a14:imgEffect>
                    <a14:imgEffect>
                      <a14:saturation sat="3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0480"/>
            <a:ext cx="12801600" cy="6858000"/>
          </a:xfrm>
          <a:prstGeom prst="rect">
            <a:avLst/>
          </a:prstGeom>
        </p:spPr>
      </p:pic>
      <p:sp>
        <p:nvSpPr>
          <p:cNvPr id="9" name="Başlık 1"/>
          <p:cNvSpPr>
            <a:spLocks noGrp="1"/>
          </p:cNvSpPr>
          <p:nvPr>
            <p:ph type="title"/>
          </p:nvPr>
        </p:nvSpPr>
        <p:spPr>
          <a:xfrm>
            <a:off x="0" y="856078"/>
            <a:ext cx="12801600" cy="792163"/>
          </a:xfrm>
        </p:spPr>
        <p:txBody>
          <a:bodyPr/>
          <a:lstStyle/>
          <a:p>
            <a:pPr algn="ctr"/>
            <a:r>
              <a:rPr lang="it-IT" b="1" dirty="0" err="1" smtClean="0">
                <a:solidFill>
                  <a:srgbClr val="C00000"/>
                </a:solidFill>
                <a:latin typeface="+mn-lt"/>
              </a:rPr>
              <a:t>Filières</a:t>
            </a:r>
            <a:endParaRPr lang="tr-TR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" name="İçerik Yer Tutucusu 2"/>
          <p:cNvSpPr>
            <a:spLocks noGrp="1"/>
          </p:cNvSpPr>
          <p:nvPr>
            <p:ph idx="1"/>
          </p:nvPr>
        </p:nvSpPr>
        <p:spPr>
          <a:xfrm>
            <a:off x="4409427" y="2261086"/>
            <a:ext cx="4105739" cy="3693319"/>
          </a:xfrm>
          <a:noFill/>
        </p:spPr>
        <p:txBody>
          <a:bodyPr wrap="none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800" dirty="0" smtClean="0"/>
              <a:t>Presse et édition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800" dirty="0" smtClean="0"/>
              <a:t>Management et assistance administrative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800" dirty="0" smtClean="0"/>
              <a:t>Éducation des enfants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800" dirty="0" smtClean="0"/>
              <a:t>Commerce international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800" dirty="0" smtClean="0"/>
              <a:t>Comptabilité et fiscalité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800" dirty="0" smtClean="0"/>
              <a:t>Marketing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800" dirty="0" smtClean="0"/>
              <a:t>Gestion immobilière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800" dirty="0" smtClean="0"/>
              <a:t>Gestion commerce et magasins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800" dirty="0" smtClean="0"/>
              <a:t>Banques et assurances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800" dirty="0" smtClean="0"/>
              <a:t>Relations publiques et publicité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800" dirty="0" smtClean="0"/>
              <a:t>Administration des entreprises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800" dirty="0" smtClean="0"/>
              <a:t>Finance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800" dirty="0" smtClean="0"/>
              <a:t>Médias et communication</a:t>
            </a:r>
            <a:endParaRPr lang="fr-FR" sz="1800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297864" y="387693"/>
            <a:ext cx="4764381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Peinture auto et protection</a:t>
            </a:r>
          </a:p>
          <a:p>
            <a:r>
              <a:rPr lang="fr-FR" dirty="0" smtClean="0"/>
              <a:t>Technologie automobile</a:t>
            </a:r>
          </a:p>
          <a:p>
            <a:r>
              <a:rPr lang="fr-FR" dirty="0" smtClean="0"/>
              <a:t>Design d’intérieur</a:t>
            </a:r>
          </a:p>
          <a:p>
            <a:r>
              <a:rPr lang="fr-FR" dirty="0" smtClean="0"/>
              <a:t>Technologie de climatisation et rafraîchissement</a:t>
            </a:r>
          </a:p>
          <a:p>
            <a:r>
              <a:rPr lang="fr-FR" dirty="0" smtClean="0"/>
              <a:t>Bâtiment</a:t>
            </a:r>
          </a:p>
          <a:p>
            <a:r>
              <a:rPr lang="fr-FR" dirty="0" smtClean="0"/>
              <a:t>Technologie du soudage</a:t>
            </a:r>
          </a:p>
          <a:p>
            <a:r>
              <a:rPr lang="fr-FR" dirty="0" smtClean="0"/>
              <a:t>Techniques de laboratoire</a:t>
            </a:r>
          </a:p>
          <a:p>
            <a:r>
              <a:rPr lang="fr-FR" dirty="0" smtClean="0"/>
              <a:t>Logistique</a:t>
            </a:r>
          </a:p>
          <a:p>
            <a:r>
              <a:rPr lang="fr-FR" dirty="0" smtClean="0"/>
              <a:t>Mécanique</a:t>
            </a:r>
          </a:p>
          <a:p>
            <a:r>
              <a:rPr lang="fr-FR" dirty="0" smtClean="0"/>
              <a:t>Peinture et construction mécaniques</a:t>
            </a:r>
          </a:p>
          <a:p>
            <a:r>
              <a:rPr lang="fr-FR" dirty="0" smtClean="0"/>
              <a:t>CAO et Animation</a:t>
            </a:r>
          </a:p>
          <a:p>
            <a:r>
              <a:rPr lang="fr-FR" dirty="0" smtClean="0"/>
              <a:t>Programmation informatique</a:t>
            </a:r>
          </a:p>
          <a:p>
            <a:r>
              <a:rPr lang="fr-FR" dirty="0" smtClean="0"/>
              <a:t>Protection - sauvegarde de l’environnement</a:t>
            </a:r>
          </a:p>
          <a:p>
            <a:r>
              <a:rPr lang="fr-FR" dirty="0" smtClean="0"/>
              <a:t>Mécatronique</a:t>
            </a:r>
          </a:p>
          <a:p>
            <a:r>
              <a:rPr lang="fr-FR" dirty="0" smtClean="0"/>
              <a:t>Métallurgie</a:t>
            </a:r>
          </a:p>
          <a:p>
            <a:r>
              <a:rPr lang="fr-FR" dirty="0" smtClean="0"/>
              <a:t>Restaurations architecturales</a:t>
            </a:r>
          </a:p>
          <a:p>
            <a:r>
              <a:rPr lang="fr-FR" dirty="0" smtClean="0"/>
              <a:t>Ameublement et décoration, </a:t>
            </a:r>
          </a:p>
          <a:p>
            <a:r>
              <a:rPr lang="fr-FR" dirty="0" smtClean="0"/>
              <a:t>Électricité</a:t>
            </a:r>
          </a:p>
          <a:p>
            <a:r>
              <a:rPr lang="fr-FR" dirty="0" smtClean="0"/>
              <a:t>Technologie électronique</a:t>
            </a:r>
          </a:p>
          <a:p>
            <a:r>
              <a:rPr lang="fr-FR" dirty="0" smtClean="0"/>
              <a:t>Moulage industriel</a:t>
            </a:r>
          </a:p>
          <a:p>
            <a:r>
              <a:rPr lang="fr-FR" dirty="0" smtClean="0"/>
              <a:t>Technologie gaz et plomberie</a:t>
            </a:r>
          </a:p>
          <a:p>
            <a:r>
              <a:rPr lang="fr-FR" dirty="0" smtClean="0"/>
              <a:t>Design  graphique</a:t>
            </a:r>
          </a:p>
          <a:p>
            <a:r>
              <a:rPr lang="fr-FR" dirty="0" smtClean="0"/>
              <a:t>Technologies du textile</a:t>
            </a:r>
            <a:endParaRPr lang="fr-FR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8569782" y="553561"/>
            <a:ext cx="33815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Stylisme</a:t>
            </a:r>
          </a:p>
          <a:p>
            <a:r>
              <a:rPr lang="fr-FR" dirty="0" smtClean="0"/>
              <a:t>Paysages et plantes ornementales</a:t>
            </a:r>
          </a:p>
          <a:p>
            <a:r>
              <a:rPr lang="fr-FR" dirty="0" smtClean="0"/>
              <a:t>Animation touristique</a:t>
            </a:r>
          </a:p>
          <a:p>
            <a:r>
              <a:rPr lang="fr-FR" dirty="0" smtClean="0"/>
              <a:t>Tourisme - management hôtelier</a:t>
            </a:r>
          </a:p>
          <a:p>
            <a:r>
              <a:rPr lang="fr-FR" dirty="0" smtClean="0"/>
              <a:t>Tourisme – Services de voyage</a:t>
            </a:r>
          </a:p>
          <a:p>
            <a:r>
              <a:rPr lang="fr-FR" dirty="0" smtClean="0"/>
              <a:t>Cuisine</a:t>
            </a:r>
          </a:p>
          <a:p>
            <a:r>
              <a:rPr lang="fr-FR" dirty="0" smtClean="0"/>
              <a:t>Contrôles et analyses alimentaires</a:t>
            </a:r>
          </a:p>
          <a:p>
            <a:r>
              <a:rPr lang="fr-FR" dirty="0" smtClean="0"/>
              <a:t>Technologies alimentaires</a:t>
            </a:r>
            <a:endParaRPr lang="fr-FR" dirty="0"/>
          </a:p>
        </p:txBody>
      </p:sp>
      <p:sp>
        <p:nvSpPr>
          <p:cNvPr id="2" name="Dikdörtgen 1"/>
          <p:cNvSpPr/>
          <p:nvPr/>
        </p:nvSpPr>
        <p:spPr>
          <a:xfrm>
            <a:off x="8601679" y="3611638"/>
            <a:ext cx="38490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Premiers secours et mesures d’urgence</a:t>
            </a:r>
          </a:p>
          <a:p>
            <a:r>
              <a:rPr lang="fr-FR" dirty="0" smtClean="0"/>
              <a:t>Santé et sécurité du travail</a:t>
            </a:r>
          </a:p>
          <a:p>
            <a:r>
              <a:rPr lang="fr-FR" dirty="0" smtClean="0"/>
              <a:t>Kinésithérapie</a:t>
            </a:r>
          </a:p>
          <a:p>
            <a:r>
              <a:rPr lang="fr-FR" dirty="0" smtClean="0"/>
              <a:t>Documentation médicale optique</a:t>
            </a:r>
          </a:p>
          <a:p>
            <a:r>
              <a:rPr lang="fr-FR" dirty="0" smtClean="0"/>
              <a:t>et secrétariat</a:t>
            </a:r>
          </a:p>
          <a:p>
            <a:r>
              <a:rPr lang="fr-FR" dirty="0" smtClean="0"/>
              <a:t>Techniques de laboratoire médical</a:t>
            </a:r>
          </a:p>
          <a:p>
            <a:r>
              <a:rPr lang="fr-FR" dirty="0" smtClean="0"/>
              <a:t>Soins des personnes âgées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3310127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0"/>
            <a:ext cx="12192000" cy="3810977"/>
          </a:xfrm>
          <a:prstGeom prst="rect">
            <a:avLst/>
          </a:prstGeom>
        </p:spPr>
      </p:pic>
      <p:sp>
        <p:nvSpPr>
          <p:cNvPr id="9" name="İçerik Yer Tutucusu 2"/>
          <p:cNvSpPr txBox="1">
            <a:spLocks/>
          </p:cNvSpPr>
          <p:nvPr/>
        </p:nvSpPr>
        <p:spPr>
          <a:xfrm>
            <a:off x="0" y="4066948"/>
            <a:ext cx="12192000" cy="2791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fr-FR" dirty="0" smtClean="0">
                <a:solidFill>
                  <a:srgbClr val="002060"/>
                </a:solidFill>
              </a:rPr>
              <a:t>Les programmes d’enseignement professionnel proposent une instruction dans de nombreux secteurs. Le </a:t>
            </a:r>
            <a:r>
              <a:rPr lang="fr-FR" dirty="0" err="1" smtClean="0">
                <a:solidFill>
                  <a:srgbClr val="002060"/>
                </a:solidFill>
              </a:rPr>
              <a:t>MYK</a:t>
            </a:r>
            <a:r>
              <a:rPr lang="fr-FR" dirty="0" smtClean="0">
                <a:solidFill>
                  <a:srgbClr val="002060"/>
                </a:solidFill>
              </a:rPr>
              <a:t> (National Qualification Framework) définit les qualifications professionnelles spécifiques pour un emploi précis. </a:t>
            </a:r>
          </a:p>
          <a:p>
            <a:pPr>
              <a:lnSpc>
                <a:spcPct val="150000"/>
              </a:lnSpc>
            </a:pPr>
            <a:r>
              <a:rPr lang="fr-FR" dirty="0" smtClean="0">
                <a:solidFill>
                  <a:srgbClr val="002060"/>
                </a:solidFill>
              </a:rPr>
              <a:t>La plupart des diplômés de l’enseignement à vocation professionnelle possèdent plus d’une qualification en niveau 5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1" y="108741"/>
            <a:ext cx="12191999" cy="1894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rgbClr val="C00000"/>
                </a:solidFill>
              </a:rPr>
              <a:t>Le rapport entre</a:t>
            </a:r>
          </a:p>
          <a:p>
            <a:r>
              <a:rPr lang="fr-FR" b="1" dirty="0" smtClean="0">
                <a:solidFill>
                  <a:srgbClr val="C00000"/>
                </a:solidFill>
              </a:rPr>
              <a:t>           habilitation et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smtClean="0">
                <a:solidFill>
                  <a:srgbClr val="C00000"/>
                </a:solidFill>
              </a:rPr>
              <a:t>                     programmes</a:t>
            </a:r>
            <a:endParaRPr lang="tr-T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288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6580</TotalTime>
  <Words>1428</Words>
  <Application>Microsoft Office PowerPoint</Application>
  <PresentationFormat>Personalizzato</PresentationFormat>
  <Paragraphs>363</Paragraphs>
  <Slides>39</Slides>
  <Notes>38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0" baseType="lpstr">
      <vt:lpstr>Office Teması</vt:lpstr>
      <vt:lpstr>Diapositiva 1</vt:lpstr>
      <vt:lpstr>Diapositiva 2</vt:lpstr>
      <vt:lpstr>Diapositiva 3</vt:lpstr>
      <vt:lpstr>Les écoles universitaires d’enseignement professionnel</vt:lpstr>
      <vt:lpstr>Diapositiva 5</vt:lpstr>
      <vt:lpstr>Diapositiva 6</vt:lpstr>
      <vt:lpstr>Diapositiva 7</vt:lpstr>
      <vt:lpstr>Filières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 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</vt:vector>
  </TitlesOfParts>
  <Company>SAKARYA UNIVERSITESI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dekanlik</dc:creator>
  <cp:lastModifiedBy>Erica</cp:lastModifiedBy>
  <cp:revision>458</cp:revision>
  <dcterms:created xsi:type="dcterms:W3CDTF">2017-03-29T11:14:54Z</dcterms:created>
  <dcterms:modified xsi:type="dcterms:W3CDTF">2018-05-31T17:05:13Z</dcterms:modified>
</cp:coreProperties>
</file>