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62" r:id="rId5"/>
    <p:sldMasterId id="2147483669" r:id="rId6"/>
    <p:sldMasterId id="2147483676" r:id="rId7"/>
    <p:sldMasterId id="2147483683" r:id="rId8"/>
  </p:sldMasterIdLst>
  <p:notesMasterIdLst>
    <p:notesMasterId r:id="rId12"/>
  </p:notesMasterIdLst>
  <p:handoutMasterIdLst>
    <p:handoutMasterId r:id="rId13"/>
  </p:handoutMasterIdLst>
  <p:sldIdLst>
    <p:sldId id="468" r:id="rId9"/>
    <p:sldId id="471" r:id="rId10"/>
    <p:sldId id="473" r:id="rId11"/>
  </p:sldIdLst>
  <p:sldSz cx="9144000" cy="5143500" type="screen16x9"/>
  <p:notesSz cx="6797675" cy="9928225"/>
  <p:embeddedFontLst>
    <p:embeddedFont>
      <p:font typeface="Montreal-DemiBold" panose="020B0604020202020204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ＭＳ Ｐゴシック" panose="020B0600070205080204" pitchFamily="34" charset="-128"/>
      <p:regular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2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2674">
          <p15:clr>
            <a:srgbClr val="A4A3A4"/>
          </p15:clr>
        </p15:guide>
        <p15:guide id="4" orient="horz" pos="123">
          <p15:clr>
            <a:srgbClr val="A4A3A4"/>
          </p15:clr>
        </p15:guide>
        <p15:guide id="5" orient="horz" pos="1665">
          <p15:clr>
            <a:srgbClr val="A4A3A4"/>
          </p15:clr>
        </p15:guide>
        <p15:guide id="6" orient="horz" pos="1030">
          <p15:clr>
            <a:srgbClr val="A4A3A4"/>
          </p15:clr>
        </p15:guide>
        <p15:guide id="7" orient="horz" pos="961">
          <p15:clr>
            <a:srgbClr val="A4A3A4"/>
          </p15:clr>
        </p15:guide>
        <p15:guide id="8" orient="horz" pos="2799">
          <p15:clr>
            <a:srgbClr val="A4A3A4"/>
          </p15:clr>
        </p15:guide>
        <p15:guide id="9" pos="2880">
          <p15:clr>
            <a:srgbClr val="A4A3A4"/>
          </p15:clr>
        </p15:guide>
        <p15:guide id="10" pos="5738">
          <p15:clr>
            <a:srgbClr val="A4A3A4"/>
          </p15:clr>
        </p15:guide>
        <p15:guide id="11" pos="254">
          <p15:clr>
            <a:srgbClr val="A4A3A4"/>
          </p15:clr>
        </p15:guide>
        <p15:guide id="12" pos="5511">
          <p15:clr>
            <a:srgbClr val="A4A3A4"/>
          </p15:clr>
        </p15:guide>
        <p15:guide id="13" pos="5602">
          <p15:clr>
            <a:srgbClr val="A4A3A4"/>
          </p15:clr>
        </p15:guide>
        <p15:guide id="14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Cavanagh" initials="SC" lastIdx="10" clrIdx="0">
    <p:extLst>
      <p:ext uri="{19B8F6BF-5375-455C-9EA6-DF929625EA0E}">
        <p15:presenceInfo xmlns:p15="http://schemas.microsoft.com/office/powerpoint/2012/main" userId="S-1-5-21-1719972083-1073659269-3228366198-1573" providerId="AD"/>
      </p:ext>
    </p:extLst>
  </p:cmAuthor>
  <p:cmAuthor id="2" name="Aleksandra Falcone" initials="AF" lastIdx="1" clrIdx="1">
    <p:extLst>
      <p:ext uri="{19B8F6BF-5375-455C-9EA6-DF929625EA0E}">
        <p15:presenceInfo xmlns:p15="http://schemas.microsoft.com/office/powerpoint/2012/main" userId="S-1-5-21-1719972083-1073659269-3228366198-27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560"/>
    <a:srgbClr val="0092BB"/>
    <a:srgbClr val="66BED6"/>
    <a:srgbClr val="F7EC2E"/>
    <a:srgbClr val="FEBC11"/>
    <a:srgbClr val="F58233"/>
    <a:srgbClr val="C81524"/>
    <a:srgbClr val="96BF3D"/>
    <a:srgbClr val="732368"/>
    <a:srgbClr val="C9D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9" autoAdjust="0"/>
    <p:restoredTop sz="58486" autoAdjust="0"/>
  </p:normalViewPr>
  <p:slideViewPr>
    <p:cSldViewPr>
      <p:cViewPr varScale="1">
        <p:scale>
          <a:sx n="103" d="100"/>
          <a:sy n="103" d="100"/>
        </p:scale>
        <p:origin x="834" y="96"/>
      </p:cViewPr>
      <p:guideLst>
        <p:guide orient="horz" pos="1562"/>
        <p:guide orient="horz" pos="804"/>
        <p:guide orient="horz" pos="2674"/>
        <p:guide orient="horz" pos="123"/>
        <p:guide orient="horz" pos="1665"/>
        <p:guide orient="horz" pos="1030"/>
        <p:guide orient="horz" pos="961"/>
        <p:guide orient="horz" pos="2799"/>
        <p:guide pos="2880"/>
        <p:guide pos="5738"/>
        <p:guide pos="254"/>
        <p:guide pos="5511"/>
        <p:guide pos="5602"/>
        <p:guide pos="158"/>
      </p:guideLst>
    </p:cSldViewPr>
  </p:slideViewPr>
  <p:outlineViewPr>
    <p:cViewPr>
      <p:scale>
        <a:sx n="33" d="100"/>
        <a:sy n="33" d="100"/>
      </p:scale>
      <p:origin x="48" y="320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-2226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r">
              <a:defRPr sz="1300"/>
            </a:lvl1pPr>
          </a:lstStyle>
          <a:p>
            <a:fld id="{903835C8-BB37-4429-9A1B-ACF14AE7E7D6}" type="datetimeFigureOut">
              <a:rPr lang="en-GB" smtClean="0"/>
              <a:pPr/>
              <a:t>01/06/2018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r">
              <a:defRPr sz="1300"/>
            </a:lvl1pPr>
          </a:lstStyle>
          <a:p>
            <a:fld id="{F7985194-D133-4B33-AAB3-837EB8B59E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/>
          <a:lstStyle>
            <a:lvl1pPr algn="r">
              <a:defRPr sz="1300"/>
            </a:lvl1pPr>
          </a:lstStyle>
          <a:p>
            <a:fld id="{8F6D398E-25CB-40CF-A09E-EE5459CE508C}" type="datetimeFigureOut">
              <a:rPr lang="en-GB" smtClean="0"/>
              <a:pPr/>
              <a:t>01/06/2018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3" tIns="45921" rIns="91843" bIns="459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6189" y="4676080"/>
            <a:ext cx="6165297" cy="4608512"/>
          </a:xfrm>
          <a:prstGeom prst="rect">
            <a:avLst/>
          </a:prstGeom>
        </p:spPr>
        <p:txBody>
          <a:bodyPr vert="horz" lIns="91843" tIns="45921" rIns="91843" bIns="459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2"/>
          </a:xfrm>
          <a:prstGeom prst="rect">
            <a:avLst/>
          </a:prstGeom>
        </p:spPr>
        <p:txBody>
          <a:bodyPr vert="horz" lIns="91843" tIns="45921" rIns="91843" bIns="45921" rtlCol="0" anchor="b"/>
          <a:lstStyle>
            <a:lvl1pPr algn="r">
              <a:defRPr sz="1300"/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63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 txBox="1">
            <a:spLocks noGrp="1" noChangeArrowheads="1"/>
          </p:cNvSpPr>
          <p:nvPr/>
        </p:nvSpPr>
        <p:spPr bwMode="auto">
          <a:xfrm>
            <a:off x="3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300">
                <a:solidFill>
                  <a:schemeClr val="tx1"/>
                </a:solidFill>
                <a:latin typeface="Times New Roman" pitchFamily="18" charset="0"/>
              </a:rPr>
              <a:t>MSE 15.06 draft 16.05.2011</a:t>
            </a: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51101" y="9429752"/>
            <a:ext cx="2944958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28" tIns="45913" rIns="91828" bIns="45913" anchor="b"/>
          <a:lstStyle>
            <a:lvl1pPr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1pPr>
            <a:lvl2pPr marL="742950" indent="-28575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2pPr>
            <a:lvl3pPr marL="11430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3pPr>
            <a:lvl4pPr marL="16002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4pPr>
            <a:lvl5pPr marL="2057400" indent="-228600" defTabSz="955675"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Times New Roman" pitchFamily="18" charset="0"/>
              <a:defRPr sz="1600">
                <a:solidFill>
                  <a:srgbClr val="5F5F5F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97B985C-99D0-4AF4-8C96-BC0387912038}" type="slidenum">
              <a:rPr lang="en-GB" sz="130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284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Comms</a:t>
            </a:r>
            <a:r>
              <a:rPr lang="en-GB" baseline="0" dirty="0" smtClean="0"/>
              <a:t> to update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C38AD-272E-49C6-9EDF-AC09A3477B4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6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6" y="1289175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3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5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4" y="2281024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4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5" y="339503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5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4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37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4" y="1598614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1" y="2922589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7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1" y="4528947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7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8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8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3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8B2-332D-4240-BF4A-8629655DF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1" y="4528947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3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378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7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prstClr val="black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48B2-332D-4240-BF4A-8629655DFC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78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591" indent="-173034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591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50" indent="-182558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07" indent="-182558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53" indent="-171446" algn="l" defTabSz="914378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#ntr*1-C_2017189EN.01002201-E0001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95486"/>
            <a:ext cx="8064500" cy="3457071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en-GB" sz="180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1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18870"/>
              </p:ext>
            </p:extLst>
          </p:nvPr>
        </p:nvGraphicFramePr>
        <p:xfrm>
          <a:off x="453142" y="411510"/>
          <a:ext cx="8439338" cy="39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482"/>
                <a:gridCol w="2240625"/>
                <a:gridCol w="2019983"/>
                <a:gridCol w="2232248"/>
              </a:tblGrid>
              <a:tr h="958171">
                <a:tc>
                  <a:txBody>
                    <a:bodyPr/>
                    <a:lstStyle/>
                    <a:p>
                      <a:r>
                        <a:rPr lang="it-IT" dirty="0" smtClean="0"/>
                        <a:t>5 </a:t>
                      </a:r>
                      <a:r>
                        <a:rPr lang="ru-RU" dirty="0" smtClean="0"/>
                        <a:t>уровень</a:t>
                      </a:r>
                      <a:r>
                        <a:rPr lang="ru-RU" baseline="0" dirty="0" smtClean="0"/>
                        <a:t> ЕРК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Знания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Навыки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Ответственность и автономия</a:t>
                      </a:r>
                      <a:endParaRPr lang="en-GB" dirty="0"/>
                    </a:p>
                  </a:txBody>
                  <a:tcPr/>
                </a:tc>
              </a:tr>
              <a:tr h="3002269"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</a:t>
                      </a:r>
                      <a:r>
                        <a:rPr lang="en-GB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 (*1)</a:t>
                      </a:r>
                      <a:endParaRPr lang="en-GB" sz="1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обучения для уровня 5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всесторонние, специализированные, фактические и теоретические знания в области работы или учебы и осознание границ этих знаний</a:t>
                      </a:r>
                      <a:r>
                        <a:rPr lang="en-GB" dirty="0"/>
                        <a:t/>
                      </a:r>
                      <a:br>
                        <a:rPr lang="en-GB" dirty="0"/>
                      </a:br>
                      <a:endParaRPr lang="en-GB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широкий спектр познавательных и практических навыков, необходимых для разработки творческих решений абстрактных проблем</a:t>
                      </a:r>
                      <a:endParaRPr lang="en-GB" sz="1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управление и надзор в контексте работы или учебной деятельности, где происходят непредсказуемые изменения;</a:t>
                      </a:r>
                      <a:br>
                        <a:rPr lang="ru-RU" sz="1400" dirty="0" smtClean="0"/>
                      </a:br>
                      <a:r>
                        <a:rPr lang="ru-RU" sz="1400" dirty="0" smtClean="0"/>
                        <a:t>оценка</a:t>
                      </a:r>
                      <a:r>
                        <a:rPr lang="ru-RU" sz="1400" baseline="0" dirty="0" smtClean="0"/>
                        <a:t> и повышение</a:t>
                      </a:r>
                      <a:r>
                        <a:rPr lang="ru-RU" sz="1400" dirty="0" smtClean="0"/>
                        <a:t> производительности себя и других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0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6533" y="1131590"/>
            <a:ext cx="8424862" cy="5755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200" dirty="0"/>
              <a:t/>
            </a:r>
            <a:br>
              <a:rPr lang="en-GB" sz="3200" dirty="0"/>
            </a:br>
            <a:endParaRPr lang="en-GB" sz="3000" dirty="0">
              <a:solidFill>
                <a:srgbClr val="0092BB"/>
              </a:solidFill>
              <a:ea typeface="+mn-ea"/>
              <a:cs typeface="+mn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95486"/>
            <a:ext cx="8499513" cy="3457071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Характеристика 5 Уровня</a:t>
            </a:r>
            <a:endParaRPr lang="it-IT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ru-RU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на стыке профессионального образования и обучения (ПОО), среднего и высшего образования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ru-RU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Много разных видов квалификаций, много разных типов учебных заведений, много разных путей обучения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r>
              <a:rPr lang="ru-RU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Востребованность </a:t>
            </a: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– </a:t>
            </a:r>
            <a:r>
              <a:rPr lang="ru-RU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со стороны работодателей; молодежи; взрослых обучающихся; тех, кто хочет сменить работу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ru-RU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И всё еще зачастую 5 Уровень невидим или находится за пределами НРК</a:t>
            </a: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1800"/>
              </a:spcBef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endParaRPr lang="it-IT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lvl="1" indent="0" algn="ctr">
              <a:lnSpc>
                <a:spcPct val="120000"/>
              </a:lnSpc>
              <a:spcBef>
                <a:spcPts val="1800"/>
              </a:spcBef>
              <a:buNone/>
              <a:defRPr/>
            </a:pPr>
            <a:r>
              <a:rPr lang="it-IT" sz="180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endParaRPr lang="en-GB" sz="18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548B2-332D-4240-BF4A-8629655DFC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 t="-3178" r="31990" b="33908"/>
          <a:stretch/>
        </p:blipFill>
        <p:spPr>
          <a:xfrm>
            <a:off x="251521" y="483518"/>
            <a:ext cx="8424936" cy="40529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87257" y="4659982"/>
            <a:ext cx="2133600" cy="274637"/>
          </a:xfrm>
          <a:prstGeom prst="rect">
            <a:avLst/>
          </a:prstGeom>
        </p:spPr>
        <p:txBody>
          <a:bodyPr/>
          <a:lstStyle/>
          <a:p>
            <a:fld id="{D1E0AE72-E1C4-499C-856A-E026A047B260}" type="slidenum">
              <a:rPr lang="en-GB" smtClean="0"/>
              <a:t>3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11760" y="274093"/>
            <a:ext cx="1869721" cy="2297655"/>
          </a:xfrm>
          <a:prstGeom prst="rect">
            <a:avLst/>
          </a:prstGeom>
          <a:solidFill>
            <a:srgbClr val="73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Южное и Восточное Средиземноморье</a:t>
            </a:r>
            <a:endParaRPr lang="it-IT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Алжир, Египет,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Иордания, Леван, Ливия, Марокко, Палестина</a:t>
            </a:r>
            <a:r>
              <a:rPr lang="it-IT" sz="1600" baseline="30000" dirty="0" smtClean="0">
                <a:solidFill>
                  <a:schemeClr val="bg1"/>
                </a:solidFill>
                <a:latin typeface="Calibri" pitchFamily="34" charset="0"/>
              </a:rPr>
              <a:t>**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Сирия,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Тунис и Израиль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00818" y="283096"/>
            <a:ext cx="1539334" cy="2288653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Восточное Партнерство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</a:t>
            </a:r>
            <a:endParaRPr lang="it-IT" sz="16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Армения, Азербайджан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Беларусь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Грузия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Республика Молдова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Украина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1520" y="283097"/>
            <a:ext cx="1997413" cy="2288652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Юго-восток Европы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/>
            </a:r>
            <a:b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Албания, Босния и Герцеговина, Косово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*,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бывшая Югославская Республика Македония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Черногория</a:t>
            </a:r>
            <a:r>
              <a:rPr lang="it-IT" sz="1600" dirty="0" smtClean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Сербия</a:t>
            </a:r>
            <a:endParaRPr lang="it-IT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Турция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012160" y="286021"/>
            <a:ext cx="1515227" cy="17816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Центральная Азия</a:t>
            </a:r>
            <a:r>
              <a:rPr lang="it-IT" sz="16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  </a:t>
            </a:r>
            <a:endParaRPr lang="it-IT" sz="16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Казахстан, Киргизия, Таджикистан, Туркменистан, Узбекистан</a:t>
            </a:r>
            <a:endParaRPr lang="it-IT" sz="16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596336" y="283097"/>
            <a:ext cx="1036753" cy="4011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Calibri" pitchFamily="34" charset="0"/>
              </a:rPr>
              <a:t>Россия</a:t>
            </a:r>
            <a:endParaRPr lang="it-IT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3777302"/>
            <a:ext cx="2377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 </a:t>
            </a:r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Данное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обозначение не наносит ущерба позиции по статусу и соответствует резолюции 1244 СБ ООН и мнению международного суда о декларации независимости </a:t>
            </a:r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Косово</a:t>
            </a:r>
          </a:p>
          <a:p>
            <a:r>
              <a:rPr lang="en-GB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 </a:t>
            </a:r>
            <a:r>
              <a:rPr lang="ru-RU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обозначение </a:t>
            </a:r>
            <a:r>
              <a:rPr lang="ru-RU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 должно толковаться как признание государства Палестина и не наносит ущерба индивидуальным позициям государств-членов ЕС по данному вопросу</a:t>
            </a:r>
            <a:r>
              <a:rPr lang="en-GB" sz="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GB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ther_x0020_Document_x0020_Type xmlns="df6b2545-d15d-4d63-86ca-644416e434f8">Presentation</Other_x0020_Document_x0020_Type>
    <ETFLanguage xmlns="365cd7fe-1c86-43d4-891b-05a6047b13eb">English</ETFLanguage>
    <CPSubArea xmlns="365cd7fe-1c86-43d4-891b-05a6047b13eb">Governing Board</CPSubArea>
    <ReferenceYear xmlns="365cd7fe-1c86-43d4-891b-05a6047b13eb">2015</ReferenceYear>
    <ReferenceNumber xmlns="365cd7fe-1c86-43d4-891b-05a6047b13eb" xsi:nil="true"/>
    <Corporate_x0020_Performance_x0020_Keywords xmlns="df6b2545-d15d-4d63-86ca-644416e434f8">
      <Value>Governing Board</Value>
    </Corporate_x0020_Performance_x0020_Keywords>
    <Authors xmlns="365cd7fe-1c86-43d4-891b-05a6047b13eb" xsi:nil="true"/>
    <Origin xmlns="365cd7fe-1c86-43d4-891b-05a6047b13eb">ETF</Origin>
    <General_x0020_Keywords xmlns="df6b2545-d15d-4d63-86ca-644416e434f8">
      <Value>Corporate</Value>
    </General_x0020_Keywords>
    <Status xmlns="365cd7fe-1c86-43d4-891b-05a6047b13eb">Draft</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ther Document" ma:contentTypeID="0x01010018C77CAB493C4CC28C851D171ACDEB5D00FCF6565F3E957449B85F2E7ADC7E3518002841E4B0C566AA45AF3A1C7F7EC3EBFE" ma:contentTypeVersion="12" ma:contentTypeDescription="" ma:contentTypeScope="" ma:versionID="127d2acfb9b230d44132585a8e7de46a">
  <xsd:schema xmlns:xsd="http://www.w3.org/2001/XMLSchema" xmlns:xs="http://www.w3.org/2001/XMLSchema" xmlns:p="http://schemas.microsoft.com/office/2006/metadata/properties" xmlns:ns1="df6b2545-d15d-4d63-86ca-644416e434f8" xmlns:ns2="365cd7fe-1c86-43d4-891b-05a6047b13eb" targetNamespace="http://schemas.microsoft.com/office/2006/metadata/properties" ma:root="true" ma:fieldsID="f53c698c5282847105776dd4217a0d53" ns1:_="" ns2:_="">
    <xsd:import namespace="df6b2545-d15d-4d63-86ca-644416e434f8"/>
    <xsd:import namespace="365cd7fe-1c86-43d4-891b-05a6047b13eb"/>
    <xsd:element name="properties">
      <xsd:complexType>
        <xsd:sequence>
          <xsd:element name="documentManagement">
            <xsd:complexType>
              <xsd:all>
                <xsd:element ref="ns1:Other_x0020_Document_x0020_Type"/>
                <xsd:element ref="ns2:CPSubArea"/>
                <xsd:element ref="ns2:ReferenceYear"/>
                <xsd:element ref="ns2:ReferenceNumber" minOccurs="0"/>
                <xsd:element ref="ns2:Origin"/>
                <xsd:element ref="ns2:Status"/>
                <xsd:element ref="ns2:Authors" minOccurs="0"/>
                <xsd:element ref="ns2:ETFLanguage" minOccurs="0"/>
                <xsd:element ref="ns1:General_x0020_Keywords" minOccurs="0"/>
                <xsd:element ref="ns1:Corporate_x0020_Performance_x0020_Keywor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2545-d15d-4d63-86ca-644416e434f8" elementFormDefault="qualified">
    <xsd:import namespace="http://schemas.microsoft.com/office/2006/documentManagement/types"/>
    <xsd:import namespace="http://schemas.microsoft.com/office/infopath/2007/PartnerControls"/>
    <xsd:element name="Other_x0020_Document_x0020_Type" ma:index="0" ma:displayName="Other Document Type" ma:format="Dropdown" ma:internalName="Other_x0020_Document_x0020_Type" ma:readOnly="false">
      <xsd:simpleType>
        <xsd:restriction base="dms:Choice">
          <xsd:enumeration value="Contract-agreement"/>
          <xsd:enumeration value="Cooperation agreement"/>
          <xsd:enumeration value="Correspondence"/>
          <xsd:enumeration value="Evaluation report"/>
          <xsd:enumeration value="Final report"/>
          <xsd:enumeration value="Inception report"/>
          <xsd:enumeration value="Interim report"/>
          <xsd:enumeration value="Agenda"/>
          <xsd:enumeration value="Minutes"/>
          <xsd:enumeration value="Memo"/>
          <xsd:enumeration value="Memorandum of understanding"/>
          <xsd:enumeration value="Mission report"/>
          <xsd:enumeration value="Monitoring report"/>
          <xsd:enumeration value="Other"/>
          <xsd:enumeration value="Presentation"/>
          <xsd:enumeration value="Progress report"/>
          <xsd:enumeration value="Project leaflet"/>
          <xsd:enumeration value="Project plan"/>
          <xsd:enumeration value="Proposal"/>
          <xsd:enumeration value="Report"/>
          <xsd:enumeration value="Service level agreement"/>
        </xsd:restriction>
      </xsd:simpleType>
    </xsd:element>
    <xsd:element name="General_x0020_Keywords" ma:index="10" nillable="true" ma:displayName="General Keywords" ma:internalName="General_x0020_Keywords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"/>
                    <xsd:enumeration value="Annual reporting"/>
                    <xsd:enumeration value="Audit"/>
                    <xsd:enumeration value="Budget"/>
                    <xsd:enumeration value="Communication"/>
                    <xsd:enumeration value="Corporate"/>
                    <xsd:enumeration value="Correspondence"/>
                    <xsd:enumeration value="Evaluation"/>
                    <xsd:enumeration value="Facilities"/>
                    <xsd:enumeration value="Finance"/>
                    <xsd:enumeration value="Human resources"/>
                    <xsd:enumeration value="ICT"/>
                    <xsd:enumeration value="Intranet"/>
                    <xsd:enumeration value="Management"/>
                    <xsd:enumeration value="Monitoring"/>
                    <xsd:enumeration value="Operations"/>
                    <xsd:enumeration value="Organisational development"/>
                    <xsd:enumeration value="Planning"/>
                    <xsd:enumeration value="Procurement"/>
                    <xsd:enumeration value="Quarterly reporting"/>
                    <xsd:enumeration value="Staff committee"/>
                    <xsd:enumeration value="Strategy"/>
                  </xsd:restriction>
                </xsd:simpleType>
              </xsd:element>
            </xsd:sequence>
          </xsd:extension>
        </xsd:complexContent>
      </xsd:complexType>
    </xsd:element>
    <xsd:element name="Corporate_x0020_Performance_x0020_Keywords" ma:index="11" nillable="true" ma:displayName="Corporate Performance Keywords" ma:internalName="Corporate_x0020_Performance_x0020_Keyword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ual reporting"/>
                    <xsd:enumeration value="Archiving"/>
                    <xsd:enumeration value="Assessment"/>
                    <xsd:enumeration value="Audit"/>
                    <xsd:enumeration value="CAF"/>
                    <xsd:enumeration value="Classified"/>
                    <xsd:enumeration value="Compliance"/>
                    <xsd:enumeration value="Data protection"/>
                    <xsd:enumeration value="Discharge"/>
                    <xsd:enumeration value="Document management"/>
                    <xsd:enumeration value="Ethics and integrity"/>
                    <xsd:enumeration value="European Court of Auditors"/>
                    <xsd:enumeration value="Evaluation"/>
                    <xsd:enumeration value="External audit"/>
                    <xsd:enumeration value="Filing"/>
                    <xsd:enumeration value="Governance"/>
                    <xsd:enumeration value="Governing Board"/>
                    <xsd:enumeration value="Improvement"/>
                    <xsd:enumeration value="Indicators"/>
                    <xsd:enumeration value="Internal Audit Service"/>
                    <xsd:enumeration value="Internal Control Standards"/>
                    <xsd:enumeration value="Membership"/>
                    <xsd:enumeration value="Mid term perspective"/>
                    <xsd:enumeration value="Monitoring"/>
                    <xsd:enumeration value="Performance"/>
                    <xsd:enumeration value="Performance management"/>
                    <xsd:enumeration value="Planning"/>
                    <xsd:enumeration value="Process management"/>
                    <xsd:enumeration value="Quality"/>
                    <xsd:enumeration value="Quarterly reporting"/>
                    <xsd:enumeration value="Registration"/>
                    <xsd:enumeration value="Retention"/>
                    <xsd:enumeration value="Risk management"/>
                    <xsd:enumeration value="Self assessment"/>
                    <xsd:enumeration value="Social partners"/>
                    <xsd:enumeration value="Stakeholders"/>
                    <xsd:enumeration value="Survey"/>
                    <xsd:enumeration value="Written procedure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cd7fe-1c86-43d4-891b-05a6047b13eb" elementFormDefault="qualified">
    <xsd:import namespace="http://schemas.microsoft.com/office/2006/documentManagement/types"/>
    <xsd:import namespace="http://schemas.microsoft.com/office/infopath/2007/PartnerControls"/>
    <xsd:element name="CPSubArea" ma:index="1" ma:displayName="Corporate Performance Sub Area" ma:format="Dropdown" ma:internalName="CPSubArea" ma:readOnly="false">
      <xsd:simpleType>
        <xsd:restriction base="dms:Choice">
          <xsd:enumeration value="Corporate Planning and Reporting"/>
          <xsd:enumeration value="Quality Audit and Risk Management"/>
          <xsd:enumeration value="Monitoring and Evaluation"/>
          <xsd:enumeration value="Process Development"/>
          <xsd:enumeration value="Stakeholders Cooperation"/>
          <xsd:enumeration value="Document management"/>
          <xsd:enumeration value="Governing Board"/>
          <xsd:enumeration value="Management and coordination"/>
          <xsd:enumeration value="Planning monitoring and reporting"/>
          <xsd:enumeration value="Finance and procurement"/>
        </xsd:restriction>
      </xsd:simpleType>
    </xsd:element>
    <xsd:element name="ReferenceYear" ma:index="4" ma:displayName="Reference Year" ma:format="Dropdown" ma:internalName="ReferenceYear">
      <xsd:simpleType>
        <xsd:restriction base="dms:Choice">
          <xsd:enumeration value="2030"/>
          <xsd:enumeration value="2029"/>
          <xsd:enumeration value="2028"/>
          <xsd:enumeration value="2027"/>
          <xsd:enumeration value="2026"/>
          <xsd:enumeration value="2025"/>
          <xsd:enumeration value="2024"/>
          <xsd:enumeration value="2023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  <xsd:enumeration value="1997"/>
          <xsd:enumeration value="1996"/>
          <xsd:enumeration value="1995"/>
          <xsd:enumeration value="1994"/>
          <xsd:enumeration value="1993"/>
          <xsd:enumeration value="1992"/>
          <xsd:enumeration value="1991"/>
          <xsd:enumeration value="1990"/>
          <xsd:enumeration value="1989"/>
          <xsd:enumeration value="1988"/>
          <xsd:enumeration value="1987"/>
          <xsd:enumeration value="1986"/>
          <xsd:enumeration value="1985"/>
          <xsd:enumeration value="0000"/>
        </xsd:restriction>
      </xsd:simpleType>
    </xsd:element>
    <xsd:element name="ReferenceNumber" ma:index="5" nillable="true" ma:displayName="Reference Number" ma:internalName="ReferenceNumber">
      <xsd:simpleType>
        <xsd:restriction base="dms:Text"/>
      </xsd:simpleType>
    </xsd:element>
    <xsd:element name="Origin" ma:index="6" ma:displayName="Origin" ma:internalName="Origin">
      <xsd:simpleType>
        <xsd:restriction base="dms:Choice">
          <xsd:enumeration value="ETF"/>
          <xsd:enumeration value="External"/>
          <xsd:enumeration value="Commission"/>
        </xsd:restriction>
      </xsd:simpleType>
    </xsd:element>
    <xsd:element name="Status" ma:index="7" ma:displayName="Status" ma:internalName="Status">
      <xsd:simpleType>
        <xsd:restriction base="dms:Choice">
          <xsd:enumeration value="Draft"/>
          <xsd:enumeration value="Final"/>
          <xsd:enumeration value="Expired"/>
        </xsd:restriction>
      </xsd:simpleType>
    </xsd:element>
    <xsd:element name="Authors" ma:index="8" nillable="true" ma:displayName="Authors" ma:internalName="Authors">
      <xsd:simpleType>
        <xsd:restriction base="dms:Text"/>
      </xsd:simpleType>
    </xsd:element>
    <xsd:element name="ETFLanguage" ma:index="9" nillable="true" ma:displayName="Language" ma:default="English" ma:format="Dropdown" ma:internalName="ETFLanguage">
      <xsd:simpleType>
        <xsd:restriction base="dms:Choice">
          <xsd:enumeration value="English"/>
          <xsd:enumeration value="Italian"/>
          <xsd:enumeration value="French"/>
          <xsd:enumeration value="German"/>
          <xsd:enumeration value="Spanish"/>
          <xsd:enumeration value="Arabic"/>
          <xsd:enumeration value="Russia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202824-CE94-4259-A7E7-9984D524E3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EDF84-8992-43E7-A63D-A5F327F697A1}">
  <ds:schemaRefs>
    <ds:schemaRef ds:uri="df6b2545-d15d-4d63-86ca-644416e434f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65cd7fe-1c86-43d4-891b-05a6047b13e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5ED7023-057B-4D02-BBD9-7A00D3526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6b2545-d15d-4d63-86ca-644416e434f8"/>
    <ds:schemaRef ds:uri="365cd7fe-1c86-43d4-891b-05a6047b13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PPT_221112</Template>
  <TotalTime>8829</TotalTime>
  <Words>234</Words>
  <Application>Microsoft Office PowerPoint</Application>
  <PresentationFormat>On-screen Show (16:9)</PresentationFormat>
  <Paragraphs>41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Wingdings</vt:lpstr>
      <vt:lpstr>Montreal-DemiBold</vt:lpstr>
      <vt:lpstr>Calibri</vt:lpstr>
      <vt:lpstr>ＭＳ Ｐゴシック</vt:lpstr>
      <vt:lpstr>Times New Roman</vt:lpstr>
      <vt:lpstr>Corporate Template PPT_221112</vt:lpstr>
      <vt:lpstr>Green Theme</vt:lpstr>
      <vt:lpstr>Orange Theme</vt:lpstr>
      <vt:lpstr>Yellow Theme</vt:lpstr>
      <vt:lpstr>1_Corporate Template PPT_221112</vt:lpstr>
      <vt:lpstr> </vt:lpstr>
      <vt:lpstr> </vt:lpstr>
      <vt:lpstr>PowerPoint Presentation</vt:lpstr>
    </vt:vector>
  </TitlesOfParts>
  <Company>European Training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&amp; DEVELOPMENTS  AT THE ETF</dc:title>
  <dc:creator>Alina Codrescu</dc:creator>
  <cp:lastModifiedBy>Maria Lvova</cp:lastModifiedBy>
  <cp:revision>313</cp:revision>
  <cp:lastPrinted>2017-05-11T07:41:18Z</cp:lastPrinted>
  <dcterms:created xsi:type="dcterms:W3CDTF">2013-06-05T06:46:40Z</dcterms:created>
  <dcterms:modified xsi:type="dcterms:W3CDTF">2018-06-01T12:28:47Z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0x01010018C77CAB493C4CC28C851D171ACDEB5D00FCF6565F3E957449B85F2E7ADC7E3518002841E4B0C566AA45AF3A1C7F7EC3EBFE</vt:lpwstr>
  </property>
  <property fmtid="{D5CDD505-2E9C-101B-9397-08002B2CF9AE}" pid="3" name="Area">
    <vt:lpwstr>Corporate Performance</vt:lpwstr>
  </property>
</Properties>
</file>