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62" r:id="rId5"/>
    <p:sldMasterId id="2147483669" r:id="rId6"/>
    <p:sldMasterId id="2147483676" r:id="rId7"/>
    <p:sldMasterId id="2147483683" r:id="rId8"/>
  </p:sldMasterIdLst>
  <p:notesMasterIdLst>
    <p:notesMasterId r:id="rId12"/>
  </p:notesMasterIdLst>
  <p:handoutMasterIdLst>
    <p:handoutMasterId r:id="rId13"/>
  </p:handoutMasterIdLst>
  <p:sldIdLst>
    <p:sldId id="468" r:id="rId9"/>
    <p:sldId id="471" r:id="rId10"/>
    <p:sldId id="473" r:id="rId11"/>
  </p:sldIdLst>
  <p:sldSz cx="9144000" cy="5143500" type="screen16x9"/>
  <p:notesSz cx="6797675" cy="9928225"/>
  <p:embeddedFontLst>
    <p:embeddedFont>
      <p:font typeface="Montreal-DemiBold" panose="020B0604020202020204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ＭＳ Ｐゴシック" panose="020B0600070205080204" pitchFamily="34" charset="-128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2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orient="horz" pos="1665">
          <p15:clr>
            <a:srgbClr val="A4A3A4"/>
          </p15:clr>
        </p15:guide>
        <p15:guide id="6" orient="horz" pos="1030">
          <p15:clr>
            <a:srgbClr val="A4A3A4"/>
          </p15:clr>
        </p15:guide>
        <p15:guide id="7" orient="horz" pos="961">
          <p15:clr>
            <a:srgbClr val="A4A3A4"/>
          </p15:clr>
        </p15:guide>
        <p15:guide id="8" orient="horz" pos="2799">
          <p15:clr>
            <a:srgbClr val="A4A3A4"/>
          </p15:clr>
        </p15:guide>
        <p15:guide id="9" pos="2880">
          <p15:clr>
            <a:srgbClr val="A4A3A4"/>
          </p15:clr>
        </p15:guide>
        <p15:guide id="10" pos="5738">
          <p15:clr>
            <a:srgbClr val="A4A3A4"/>
          </p15:clr>
        </p15:guide>
        <p15:guide id="11" pos="254">
          <p15:clr>
            <a:srgbClr val="A4A3A4"/>
          </p15:clr>
        </p15:guide>
        <p15:guide id="12" pos="5511">
          <p15:clr>
            <a:srgbClr val="A4A3A4"/>
          </p15:clr>
        </p15:guide>
        <p15:guide id="13" pos="5602">
          <p15:clr>
            <a:srgbClr val="A4A3A4"/>
          </p15:clr>
        </p15:guide>
        <p15:guide id="14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Cavanagh" initials="SC" lastIdx="10" clrIdx="0">
    <p:extLst>
      <p:ext uri="{19B8F6BF-5375-455C-9EA6-DF929625EA0E}">
        <p15:presenceInfo xmlns:p15="http://schemas.microsoft.com/office/powerpoint/2012/main" userId="S-1-5-21-1719972083-1073659269-3228366198-1573" providerId="AD"/>
      </p:ext>
    </p:extLst>
  </p:cmAuthor>
  <p:cmAuthor id="2" name="Aleksandra Falcone" initials="AF" lastIdx="1" clrIdx="1">
    <p:extLst>
      <p:ext uri="{19B8F6BF-5375-455C-9EA6-DF929625EA0E}">
        <p15:presenceInfo xmlns:p15="http://schemas.microsoft.com/office/powerpoint/2012/main" userId="S-1-5-21-1719972083-1073659269-3228366198-2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60"/>
    <a:srgbClr val="0092BB"/>
    <a:srgbClr val="66BED6"/>
    <a:srgbClr val="F7EC2E"/>
    <a:srgbClr val="FEBC11"/>
    <a:srgbClr val="F58233"/>
    <a:srgbClr val="C81524"/>
    <a:srgbClr val="96BF3D"/>
    <a:srgbClr val="732368"/>
    <a:srgbClr val="C9D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58486" autoAdjust="0"/>
  </p:normalViewPr>
  <p:slideViewPr>
    <p:cSldViewPr>
      <p:cViewPr varScale="1">
        <p:scale>
          <a:sx n="154" d="100"/>
          <a:sy n="154" d="100"/>
        </p:scale>
        <p:origin x="654" y="126"/>
      </p:cViewPr>
      <p:guideLst>
        <p:guide orient="horz" pos="1562"/>
        <p:guide orient="horz" pos="804"/>
        <p:guide orient="horz" pos="2674"/>
        <p:guide orient="horz" pos="123"/>
        <p:guide orient="horz" pos="1665"/>
        <p:guide orient="horz" pos="1030"/>
        <p:guide orient="horz" pos="961"/>
        <p:guide orient="horz" pos="2799"/>
        <p:guide pos="2880"/>
        <p:guide pos="5738"/>
        <p:guide pos="254"/>
        <p:guide pos="5511"/>
        <p:guide pos="5602"/>
        <p:guide pos="158"/>
      </p:guideLst>
    </p:cSldViewPr>
  </p:slideViewPr>
  <p:outlineViewPr>
    <p:cViewPr>
      <p:scale>
        <a:sx n="33" d="100"/>
        <a:sy n="33" d="100"/>
      </p:scale>
      <p:origin x="48" y="32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226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r">
              <a:defRPr sz="1300"/>
            </a:lvl1pPr>
          </a:lstStyle>
          <a:p>
            <a:fld id="{903835C8-BB37-4429-9A1B-ACF14AE7E7D6}" type="datetimeFigureOut">
              <a:rPr lang="en-GB" smtClean="0"/>
              <a:pPr/>
              <a:t>04/06/2018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r">
              <a:defRPr sz="13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r">
              <a:defRPr sz="1300"/>
            </a:lvl1pPr>
          </a:lstStyle>
          <a:p>
            <a:fld id="{8F6D398E-25CB-40CF-A09E-EE5459CE508C}" type="datetimeFigureOut">
              <a:rPr lang="en-GB" smtClean="0"/>
              <a:pPr/>
              <a:t>04/06/2018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3" tIns="45921" rIns="91843" bIns="459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6189" y="4676080"/>
            <a:ext cx="6165297" cy="4608512"/>
          </a:xfrm>
          <a:prstGeom prst="rect">
            <a:avLst/>
          </a:prstGeom>
        </p:spPr>
        <p:txBody>
          <a:bodyPr vert="horz" lIns="91843" tIns="45921" rIns="91843" bIns="459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r">
              <a:defRPr sz="13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63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28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Comms</a:t>
            </a:r>
            <a:r>
              <a:rPr lang="en-GB" baseline="0" dirty="0" smtClean="0"/>
              <a:t> to update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6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6" y="1289175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3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5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4" y="2281024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4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5" y="339503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5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4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4" y="1598614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1" y="2922589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7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1" y="4528947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7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8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8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1" y="4528947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3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7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591" indent="-173034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591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50" indent="-182558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07" indent="-182558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53" indent="-171446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#ntr*1-C_2017189EN.01002201-E0001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5486"/>
            <a:ext cx="8064500" cy="3457071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en-GB" sz="1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1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78415"/>
              </p:ext>
            </p:extLst>
          </p:nvPr>
        </p:nvGraphicFramePr>
        <p:xfrm>
          <a:off x="1084022" y="483518"/>
          <a:ext cx="7629883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86"/>
                <a:gridCol w="2025716"/>
                <a:gridCol w="1862716"/>
                <a:gridCol w="1981665"/>
              </a:tblGrid>
              <a:tr h="648072">
                <a:tc>
                  <a:txBody>
                    <a:bodyPr/>
                    <a:lstStyle/>
                    <a:p>
                      <a:r>
                        <a:rPr lang="it-IT" dirty="0" smtClean="0"/>
                        <a:t>CEC </a:t>
                      </a:r>
                      <a:r>
                        <a:rPr lang="it-IT" dirty="0" err="1" smtClean="0"/>
                        <a:t>Niveau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smtClean="0"/>
                        <a:t>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Savoir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Aptitudes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Responsabilité</a:t>
                      </a:r>
                      <a:r>
                        <a:rPr lang="it-IT" baseline="0" dirty="0" smtClean="0"/>
                        <a:t> et autonomie</a:t>
                      </a:r>
                      <a:endParaRPr lang="it-IT" dirty="0" smtClean="0"/>
                    </a:p>
                  </a:txBody>
                  <a:tcPr/>
                </a:tc>
              </a:tr>
              <a:tr h="2736304">
                <a:tc>
                  <a:txBody>
                    <a:bodyPr/>
                    <a:lstStyle/>
                    <a:p>
                      <a:r>
                        <a:rPr lang="en-GB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 (*1)</a:t>
                      </a:r>
                      <a:endParaRPr lang="en-GB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apprentissage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Savoirs complètes, spécialisés, factuels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théoriques dans un domaine de travail ou d'étude et une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conscience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limites de ces </a:t>
                      </a:r>
                      <a:r>
                        <a:rPr lang="fr-BE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savoirs</a:t>
                      </a:r>
                      <a:endParaRPr lang="en-GB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r>
                        <a:rPr lang="en-GB" dirty="0"/>
                        <a:t/>
                      </a:r>
                      <a:br>
                        <a:rPr lang="en-GB" dirty="0"/>
                      </a:br>
                      <a:endParaRPr lang="en-GB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gamme complète de compétences cognitives et pratiques nécessaires pour développer des solutions créatives aux problèmes abstraits</a:t>
                      </a:r>
                      <a:endParaRPr lang="en-GB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Exercer la gestion et la supervision dans des contextes de travail ou d'études où il y a un changement imprévisible; revoir et développer la performance de soi et des autres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0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483518"/>
            <a:ext cx="8139473" cy="3816424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Le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niveau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5 est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important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it-IT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fr-FR" sz="1800" dirty="0"/>
              <a:t>à la jonction de l'EFP, de l'enseignement général et </a:t>
            </a:r>
            <a:r>
              <a:rPr lang="fr-FR" sz="1800" dirty="0" smtClean="0"/>
              <a:t>supérieur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fr-FR" sz="1800" dirty="0"/>
              <a:t>de nombreux types de </a:t>
            </a:r>
            <a:r>
              <a:rPr lang="fr-FR" sz="1800" dirty="0" smtClean="0"/>
              <a:t>certifications, </a:t>
            </a:r>
            <a:r>
              <a:rPr lang="fr-FR" sz="1800" dirty="0"/>
              <a:t>de nombreux prestataires, de nombreux parcours d'apprentissage </a:t>
            </a:r>
            <a:endParaRPr lang="fr-FR" sz="1800" dirty="0" smtClean="0"/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fr-FR" sz="1800" dirty="0" smtClean="0"/>
              <a:t>en </a:t>
            </a:r>
            <a:r>
              <a:rPr lang="fr-FR" sz="1800" dirty="0"/>
              <a:t>demande - par les employeurs, les jeunes, les apprenants adultes, les changeurs d'emploi </a:t>
            </a:r>
            <a:endParaRPr lang="fr-FR" sz="1800" dirty="0" smtClean="0"/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fr-FR" sz="1800" dirty="0" smtClean="0"/>
              <a:t>		Pourtant </a:t>
            </a:r>
            <a:r>
              <a:rPr lang="fr-FR" sz="1800" dirty="0"/>
              <a:t>souvent invisibles ou en dehors des </a:t>
            </a:r>
            <a:r>
              <a:rPr lang="fr-FR" sz="1800" dirty="0" err="1" smtClean="0"/>
              <a:t>CNCs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-3178" r="22919" b="33908"/>
          <a:stretch/>
        </p:blipFill>
        <p:spPr>
          <a:xfrm>
            <a:off x="359556" y="283096"/>
            <a:ext cx="8545526" cy="42534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87257" y="4659982"/>
            <a:ext cx="2133600" cy="274637"/>
          </a:xfrm>
          <a:prstGeom prst="rect">
            <a:avLst/>
          </a:prstGeom>
        </p:spPr>
        <p:txBody>
          <a:bodyPr/>
          <a:lstStyle/>
          <a:p>
            <a:fld id="{D1E0AE72-E1C4-499C-856A-E026A047B260}" type="slidenum">
              <a:rPr lang="en-GB" smtClean="0"/>
              <a:t>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76306" y="274094"/>
            <a:ext cx="1805175" cy="2016224"/>
          </a:xfrm>
          <a:prstGeom prst="rect">
            <a:avLst/>
          </a:prstGeom>
          <a:solidFill>
            <a:srgbClr val="73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Méditerranée méridionale et </a:t>
            </a:r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</a:rPr>
              <a:t>orientale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Algerie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Egypte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Jordanie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Liban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Libye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Maroc, 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Palestine</a:t>
            </a:r>
            <a:r>
              <a:rPr lang="it-IT" sz="1600" baseline="30000" dirty="0" smtClean="0">
                <a:solidFill>
                  <a:schemeClr val="bg1"/>
                </a:solidFill>
                <a:latin typeface="Calibri" pitchFamily="34" charset="0"/>
              </a:rPr>
              <a:t>**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Syrie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Tunisie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 et </a:t>
            </a:r>
            <a:r>
              <a:rPr lang="it-IT" sz="1600" dirty="0" err="1">
                <a:solidFill>
                  <a:schemeClr val="bg1"/>
                </a:solidFill>
                <a:latin typeface="Calibri" pitchFamily="34" charset="0"/>
              </a:rPr>
              <a:t>Israel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00817" y="283096"/>
            <a:ext cx="1542393" cy="279271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Partenariat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oriental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(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Eastern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Partnership):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Arménie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fr-FR" sz="1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Azerbaïdjan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Bélarus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Géorgie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fr-FR" sz="1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République de Moldova, Ukraine</a:t>
            </a:r>
            <a:endParaRPr lang="it-IT" sz="16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9556" y="283096"/>
            <a:ext cx="1997413" cy="236066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Europe du Sud-Est</a:t>
            </a:r>
            <a:r>
              <a:rPr lang="it-IT" sz="16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t-IT" sz="16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Albanie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fr-FR" sz="1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Bosnie Herzégovine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Kosovo</a:t>
            </a:r>
            <a:r>
              <a:rPr lang="it-IT" sz="1600" baseline="30000" dirty="0">
                <a:solidFill>
                  <a:schemeClr val="bg1"/>
                </a:solidFill>
                <a:latin typeface="Calibri" pitchFamily="34" charset="0"/>
              </a:rPr>
              <a:t>*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fr-FR" sz="1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Ancienne république yougoslave de Macédoine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Montenegro,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Serbie</a:t>
            </a:r>
            <a:endParaRPr lang="it-IT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Turquie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12160" y="286021"/>
            <a:ext cx="1515227" cy="16376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Asie Centrale:  </a:t>
            </a:r>
            <a:endParaRPr lang="it-IT" sz="16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Kazakhstan, Kirghizistan, Tadjikistan, Turkménistan, Ouzbékistan</a:t>
            </a:r>
            <a:endParaRPr lang="it-IT" sz="16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96336" y="283097"/>
            <a:ext cx="1036753" cy="4011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</a:rPr>
              <a:t>Russie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319" y="370550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*Cette </a:t>
            </a:r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désignation est sans préjudice des positions sur le statut et est conforme à la résolution 1244 du Conseil de sécurité des Nations unies ainsi qu'à l'avis de la CIJ sur la déclaration d'indépendance du Kosovo. ** Cette désignation ne doit pas être interprétée comme une reconnaissance de l'État de Palestine et est sans préjudice des positions individuelles des États membres de l'UE sur cette question.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ther_x0020_Document_x0020_Type xmlns="df6b2545-d15d-4d63-86ca-644416e434f8">Presentation</Other_x0020_Document_x0020_Type>
    <ETFLanguage xmlns="365cd7fe-1c86-43d4-891b-05a6047b13eb">English</ETFLanguage>
    <CPSubArea xmlns="365cd7fe-1c86-43d4-891b-05a6047b13eb">Governing Board</CPSubArea>
    <ReferenceYear xmlns="365cd7fe-1c86-43d4-891b-05a6047b13eb">2015</ReferenceYear>
    <ReferenceNumber xmlns="365cd7fe-1c86-43d4-891b-05a6047b13eb" xsi:nil="true"/>
    <Corporate_x0020_Performance_x0020_Keywords xmlns="df6b2545-d15d-4d63-86ca-644416e434f8">
      <Value>Governing Board</Value>
    </Corporate_x0020_Performance_x0020_Keywords>
    <Authors xmlns="365cd7fe-1c86-43d4-891b-05a6047b13eb" xsi:nil="true"/>
    <Origin xmlns="365cd7fe-1c86-43d4-891b-05a6047b13eb">ETF</Origin>
    <General_x0020_Keywords xmlns="df6b2545-d15d-4d63-86ca-644416e434f8">
      <Value>Corporate</Value>
    </General_x0020_Keywords>
    <Status xmlns="365cd7fe-1c86-43d4-891b-05a6047b13eb">Draft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ther Document" ma:contentTypeID="0x01010018C77CAB493C4CC28C851D171ACDEB5D00FCF6565F3E957449B85F2E7ADC7E3518002841E4B0C566AA45AF3A1C7F7EC3EBFE" ma:contentTypeVersion="12" ma:contentTypeDescription="" ma:contentTypeScope="" ma:versionID="127d2acfb9b230d44132585a8e7de46a">
  <xsd:schema xmlns:xsd="http://www.w3.org/2001/XMLSchema" xmlns:xs="http://www.w3.org/2001/XMLSchema" xmlns:p="http://schemas.microsoft.com/office/2006/metadata/properties" xmlns:ns1="df6b2545-d15d-4d63-86ca-644416e434f8" xmlns:ns2="365cd7fe-1c86-43d4-891b-05a6047b13eb" targetNamespace="http://schemas.microsoft.com/office/2006/metadata/properties" ma:root="true" ma:fieldsID="f53c698c5282847105776dd4217a0d53" ns1:_="" ns2:_="">
    <xsd:import namespace="df6b2545-d15d-4d63-86ca-644416e434f8"/>
    <xsd:import namespace="365cd7fe-1c86-43d4-891b-05a6047b13eb"/>
    <xsd:element name="properties">
      <xsd:complexType>
        <xsd:sequence>
          <xsd:element name="documentManagement">
            <xsd:complexType>
              <xsd:all>
                <xsd:element ref="ns1:Other_x0020_Document_x0020_Type"/>
                <xsd:element ref="ns2:CPSubArea"/>
                <xsd:element ref="ns2:ReferenceYear"/>
                <xsd:element ref="ns2:ReferenceNumber" minOccurs="0"/>
                <xsd:element ref="ns2:Origin"/>
                <xsd:element ref="ns2:Status"/>
                <xsd:element ref="ns2:Authors" minOccurs="0"/>
                <xsd:element ref="ns2:ETFLanguage" minOccurs="0"/>
                <xsd:element ref="ns1:General_x0020_Keywords" minOccurs="0"/>
                <xsd:element ref="ns1:Corporate_x0020_Performance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Other_x0020_Document_x0020_Type" ma:index="0" ma:displayName="Other Document Type" ma:format="Dropdown" ma:internalName="Other_x0020_Document_x0020_Type" ma:readOnly="false">
      <xsd:simpleType>
        <xsd:restriction base="dms:Choice">
          <xsd:enumeration value="Contract-agreement"/>
          <xsd:enumeration value="Cooperation agreement"/>
          <xsd:enumeration value="Correspondence"/>
          <xsd:enumeration value="Evaluation report"/>
          <xsd:enumeration value="Final report"/>
          <xsd:enumeration value="Inception report"/>
          <xsd:enumeration value="Interim report"/>
          <xsd:enumeration value="Agenda"/>
          <xsd:enumeration value="Minutes"/>
          <xsd:enumeration value="Memo"/>
          <xsd:enumeration value="Memorandum of understanding"/>
          <xsd:enumeration value="Mission report"/>
          <xsd:enumeration value="Monitoring report"/>
          <xsd:enumeration value="Other"/>
          <xsd:enumeration value="Presentation"/>
          <xsd:enumeration value="Progress report"/>
          <xsd:enumeration value="Project leaflet"/>
          <xsd:enumeration value="Project plan"/>
          <xsd:enumeration value="Proposal"/>
          <xsd:enumeration value="Report"/>
          <xsd:enumeration value="Service level agreement"/>
        </xsd:restriction>
      </xsd:simpleType>
    </xsd:element>
    <xsd:element name="General_x0020_Keywords" ma:index="10" nillable="true" ma:displayName="General Keywords" ma:internalName="General_x0020_Keyword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nnual reporting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Human resources"/>
                    <xsd:enumeration value="ICT"/>
                    <xsd:enumeration value="Intrane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Quarterly 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Corporate_x0020_Performance_x0020_Keywords" ma:index="11" nillable="true" ma:displayName="Corporate Performance Keywords" ma:internalName="Corporate_x0020_Performance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ual reporting"/>
                    <xsd:enumeration value="Archiving"/>
                    <xsd:enumeration value="Assessment"/>
                    <xsd:enumeration value="Audit"/>
                    <xsd:enumeration value="CAF"/>
                    <xsd:enumeration value="Classified"/>
                    <xsd:enumeration value="Compliance"/>
                    <xsd:enumeration value="Data protection"/>
                    <xsd:enumeration value="Discharge"/>
                    <xsd:enumeration value="Document management"/>
                    <xsd:enumeration value="Ethics and integrity"/>
                    <xsd:enumeration value="European Court of Auditors"/>
                    <xsd:enumeration value="Evaluation"/>
                    <xsd:enumeration value="External audit"/>
                    <xsd:enumeration value="Filing"/>
                    <xsd:enumeration value="Governance"/>
                    <xsd:enumeration value="Governing Board"/>
                    <xsd:enumeration value="Improvement"/>
                    <xsd:enumeration value="Indicators"/>
                    <xsd:enumeration value="Internal Audit Service"/>
                    <xsd:enumeration value="Internal Control Standards"/>
                    <xsd:enumeration value="Membership"/>
                    <xsd:enumeration value="Mid term perspective"/>
                    <xsd:enumeration value="Monitoring"/>
                    <xsd:enumeration value="Performance"/>
                    <xsd:enumeration value="Performance management"/>
                    <xsd:enumeration value="Planning"/>
                    <xsd:enumeration value="Process management"/>
                    <xsd:enumeration value="Quality"/>
                    <xsd:enumeration value="Quarterly reporting"/>
                    <xsd:enumeration value="Registration"/>
                    <xsd:enumeration value="Retention"/>
                    <xsd:enumeration value="Risk management"/>
                    <xsd:enumeration value="Self assessment"/>
                    <xsd:enumeration value="Social partners"/>
                    <xsd:enumeration value="Stakeholders"/>
                    <xsd:enumeration value="Survey"/>
                    <xsd:enumeration value="Written procedur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cd7fe-1c86-43d4-891b-05a6047b13eb" elementFormDefault="qualified">
    <xsd:import namespace="http://schemas.microsoft.com/office/2006/documentManagement/types"/>
    <xsd:import namespace="http://schemas.microsoft.com/office/infopath/2007/PartnerControls"/>
    <xsd:element name="CPSubArea" ma:index="1" ma:displayName="Corporate Performance Sub Area" ma:format="Dropdown" ma:internalName="CPSubArea" ma:readOnly="false">
      <xsd:simpleType>
        <xsd:restriction base="dms:Choice">
          <xsd:enumeration value="Corporate Planning and Reporting"/>
          <xsd:enumeration value="Quality Audit and Risk Management"/>
          <xsd:enumeration value="Monitoring and Evaluation"/>
          <xsd:enumeration value="Process Development"/>
          <xsd:enumeration value="Stakeholders Cooperation"/>
          <xsd:enumeration value="Document management"/>
          <xsd:enumeration value="Governing Board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ma:displayName="Origin" ma:internalName="Origin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ma:displayName="Status" ma:internalName="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6EDF84-8992-43E7-A63D-A5F327F697A1}">
  <ds:schemaRefs>
    <ds:schemaRef ds:uri="http://purl.org/dc/elements/1.1/"/>
    <ds:schemaRef ds:uri="http://schemas.microsoft.com/office/2006/metadata/properties"/>
    <ds:schemaRef ds:uri="df6b2545-d15d-4d63-86ca-644416e434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65cd7fe-1c86-43d4-891b-05a6047b13e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ED7023-057B-4D02-BBD9-7A00D3526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365cd7fe-1c86-43d4-891b-05a6047b1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202824-CE94-4259-A7E7-9984D524E3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PPT_221112</Template>
  <TotalTime>8880</TotalTime>
  <Words>273</Words>
  <Application>Microsoft Office PowerPoint</Application>
  <PresentationFormat>On-screen Show (16:9)</PresentationFormat>
  <Paragraphs>42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Times New Roman</vt:lpstr>
      <vt:lpstr>Arial</vt:lpstr>
      <vt:lpstr>Wingdings</vt:lpstr>
      <vt:lpstr>Montreal-DemiBold</vt:lpstr>
      <vt:lpstr>Calibri</vt:lpstr>
      <vt:lpstr>ＭＳ Ｐゴシック</vt:lpstr>
      <vt:lpstr>Corporate Template PPT_221112</vt:lpstr>
      <vt:lpstr>Green Theme</vt:lpstr>
      <vt:lpstr>Orange Theme</vt:lpstr>
      <vt:lpstr>Yellow Theme</vt:lpstr>
      <vt:lpstr>1_Corporate Template PPT_221112</vt:lpstr>
      <vt:lpstr> </vt:lpstr>
      <vt:lpstr> </vt:lpstr>
      <vt:lpstr>PowerPoint Presentation</vt:lpstr>
    </vt:vector>
  </TitlesOfParts>
  <Company>European Training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&amp; DEVELOPMENTS  AT THE ETF</dc:title>
  <dc:creator>Alina Codrescu</dc:creator>
  <cp:lastModifiedBy>Loretta Calcagno</cp:lastModifiedBy>
  <cp:revision>316</cp:revision>
  <cp:lastPrinted>2017-05-11T07:41:18Z</cp:lastPrinted>
  <dcterms:created xsi:type="dcterms:W3CDTF">2013-06-05T06:46:40Z</dcterms:created>
  <dcterms:modified xsi:type="dcterms:W3CDTF">2018-06-04T16:26:54Z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0x01010018C77CAB493C4CC28C851D171ACDEB5D00FCF6565F3E957449B85F2E7ADC7E3518002841E4B0C566AA45AF3A1C7F7EC3EBFE</vt:lpwstr>
  </property>
  <property fmtid="{D5CDD505-2E9C-101B-9397-08002B2CF9AE}" pid="3" name="Area">
    <vt:lpwstr>Corporate Performance</vt:lpwstr>
  </property>
</Properties>
</file>