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57" r:id="rId5"/>
    <p:sldId id="261" r:id="rId6"/>
    <p:sldId id="258"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47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E2AB4E-9A66-44C4-98CA-38EF7467E20E}" type="datetimeFigureOut">
              <a:rPr lang="en-GB" smtClean="0"/>
              <a:t>05/06/2018</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0F586460-0EC8-4A7E-BACB-6626272304C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E2AB4E-9A66-44C4-98CA-38EF7467E20E}"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586460-0EC8-4A7E-BACB-6626272304C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E2AB4E-9A66-44C4-98CA-38EF7467E20E}"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586460-0EC8-4A7E-BACB-6626272304C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E2AB4E-9A66-44C4-98CA-38EF7467E20E}"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586460-0EC8-4A7E-BACB-6626272304C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E2AB4E-9A66-44C4-98CA-38EF7467E20E}"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586460-0EC8-4A7E-BACB-6626272304C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E2AB4E-9A66-44C4-98CA-38EF7467E20E}" type="datetimeFigureOut">
              <a:rPr lang="en-GB" smtClean="0"/>
              <a:t>05/06/2018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586460-0EC8-4A7E-BACB-6626272304C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E2AB4E-9A66-44C4-98CA-38EF7467E20E}" type="datetimeFigureOut">
              <a:rPr lang="en-GB" smtClean="0"/>
              <a:t>05/06/2018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586460-0EC8-4A7E-BACB-6626272304C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E2AB4E-9A66-44C4-98CA-38EF7467E20E}" type="datetimeFigureOut">
              <a:rPr lang="en-GB" smtClean="0"/>
              <a:t>05/06/2018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586460-0EC8-4A7E-BACB-6626272304C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2AB4E-9A66-44C4-98CA-38EF7467E20E}" type="datetimeFigureOut">
              <a:rPr lang="en-GB" smtClean="0"/>
              <a:t>05/06/2018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586460-0EC8-4A7E-BACB-6626272304C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E2AB4E-9A66-44C4-98CA-38EF7467E20E}" type="datetimeFigureOut">
              <a:rPr lang="en-GB" smtClean="0"/>
              <a:t>05/06/2018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586460-0EC8-4A7E-BACB-6626272304C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E2AB4E-9A66-44C4-98CA-38EF7467E20E}" type="datetimeFigureOut">
              <a:rPr lang="en-GB" smtClean="0"/>
              <a:t>05/06/2018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0F586460-0EC8-4A7E-BACB-6626272304CC}"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E2AB4E-9A66-44C4-98CA-38EF7467E20E}" type="datetimeFigureOut">
              <a:rPr lang="en-GB" smtClean="0"/>
              <a:t>05/06/2018</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F586460-0EC8-4A7E-BACB-6626272304CC}"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dirty="0" smtClean="0"/>
              <a:t>The </a:t>
            </a:r>
            <a:r>
              <a:rPr lang="fr-FR" dirty="0" smtClean="0"/>
              <a:t>d</a:t>
            </a:r>
            <a:r>
              <a:rPr lang="en-GB" dirty="0" err="1" smtClean="0"/>
              <a:t>ou</a:t>
            </a:r>
            <a:r>
              <a:rPr lang="fr-FR" dirty="0" err="1" smtClean="0"/>
              <a:t>ble</a:t>
            </a:r>
            <a:r>
              <a:rPr lang="fr-FR" dirty="0" smtClean="0"/>
              <a:t> </a:t>
            </a:r>
            <a:r>
              <a:rPr lang="fr-FR" dirty="0" smtClean="0"/>
              <a:t>nature of </a:t>
            </a:r>
            <a:r>
              <a:rPr lang="fr-FR" dirty="0" err="1" smtClean="0"/>
              <a:t>level</a:t>
            </a:r>
            <a:r>
              <a:rPr lang="fr-FR" dirty="0" smtClean="0"/>
              <a:t> 5: challenges and </a:t>
            </a:r>
            <a:r>
              <a:rPr lang="fr-FR" dirty="0" err="1" smtClean="0"/>
              <a:t>opportunities</a:t>
            </a:r>
            <a:endParaRPr lang="en-GB" dirty="0"/>
          </a:p>
        </p:txBody>
      </p:sp>
      <p:sp>
        <p:nvSpPr>
          <p:cNvPr id="3" name="Subtitle 2"/>
          <p:cNvSpPr>
            <a:spLocks noGrp="1"/>
          </p:cNvSpPr>
          <p:nvPr>
            <p:ph type="subTitle" idx="1"/>
          </p:nvPr>
        </p:nvSpPr>
        <p:spPr>
          <a:xfrm>
            <a:off x="533400" y="3476600"/>
            <a:ext cx="7854696" cy="1752600"/>
          </a:xfrm>
        </p:spPr>
        <p:txBody>
          <a:bodyPr>
            <a:normAutofit fontScale="92500" lnSpcReduction="10000"/>
          </a:bodyPr>
          <a:lstStyle/>
          <a:p>
            <a:r>
              <a:rPr lang="fr-FR" dirty="0" smtClean="0"/>
              <a:t>Jean Philippe RESTOUEIX</a:t>
            </a:r>
          </a:p>
          <a:p>
            <a:r>
              <a:rPr lang="fr-FR" dirty="0" smtClean="0"/>
              <a:t>Higher Education unit </a:t>
            </a:r>
          </a:p>
          <a:p>
            <a:r>
              <a:rPr lang="fr-FR" dirty="0" smtClean="0"/>
              <a:t>Council of Europe </a:t>
            </a:r>
          </a:p>
          <a:p>
            <a:r>
              <a:rPr lang="fr-FR" dirty="0" smtClean="0"/>
              <a:t>Torino, 7 </a:t>
            </a:r>
            <a:r>
              <a:rPr lang="fr-FR" dirty="0" err="1" smtClean="0"/>
              <a:t>June</a:t>
            </a:r>
            <a:r>
              <a:rPr lang="fr-FR" dirty="0" smtClean="0"/>
              <a:t> 2018</a:t>
            </a:r>
          </a:p>
        </p:txBody>
      </p:sp>
    </p:spTree>
    <p:extLst>
      <p:ext uri="{BB962C8B-B14F-4D97-AF65-F5344CB8AC3E}">
        <p14:creationId xmlns:p14="http://schemas.microsoft.com/office/powerpoint/2010/main" val="250232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EHEA </a:t>
            </a:r>
            <a:r>
              <a:rPr lang="fr-FR" dirty="0" err="1" smtClean="0"/>
              <a:t>ministerial</a:t>
            </a:r>
            <a:r>
              <a:rPr lang="fr-FR" dirty="0" smtClean="0"/>
              <a:t> communiqués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fr-FR" b="1" dirty="0" err="1" smtClean="0"/>
              <a:t>Bucharest</a:t>
            </a:r>
            <a:r>
              <a:rPr lang="fr-FR" b="1" dirty="0" smtClean="0"/>
              <a:t> 2012</a:t>
            </a:r>
            <a:endParaRPr lang="en-GB" b="1" dirty="0"/>
          </a:p>
          <a:p>
            <a:r>
              <a:rPr lang="en-GB" dirty="0"/>
              <a:t>A common understanding of the levels of our qualifications frameworks is essential to recognition for both academic and professional purposes. School leaving qualifications giving access to higher education will be considered as being of European Qualifications Framework (EQF) level 4, or equivalent levels for countries not bound by the EQF, where they are included in National Qualifications Frameworks. We further commit to referencing first, second and third cycle qualifications against EQF levels 6, 7 and 8 respectively, or against equivalent levels for countries not bound by the EQF. We will explore how the QF-EHEA could take account of short cycle qualifications (EQF level 5) and encourage countries to use the QF-EHEA for referencing these qualifications in national contexts where they exist </a:t>
            </a:r>
          </a:p>
        </p:txBody>
      </p:sp>
    </p:spTree>
    <p:extLst>
      <p:ext uri="{BB962C8B-B14F-4D97-AF65-F5344CB8AC3E}">
        <p14:creationId xmlns:p14="http://schemas.microsoft.com/office/powerpoint/2010/main" val="9021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EHEA </a:t>
            </a:r>
            <a:r>
              <a:rPr lang="fr-FR" dirty="0" err="1" smtClean="0"/>
              <a:t>Ministerial</a:t>
            </a:r>
            <a:r>
              <a:rPr lang="fr-FR" dirty="0" smtClean="0"/>
              <a:t> communiqués</a:t>
            </a:r>
            <a:endParaRPr lang="en-GB" dirty="0"/>
          </a:p>
        </p:txBody>
      </p:sp>
      <p:sp>
        <p:nvSpPr>
          <p:cNvPr id="3" name="Content Placeholder 2"/>
          <p:cNvSpPr>
            <a:spLocks noGrp="1"/>
          </p:cNvSpPr>
          <p:nvPr>
            <p:ph idx="1"/>
          </p:nvPr>
        </p:nvSpPr>
        <p:spPr/>
        <p:txBody>
          <a:bodyPr/>
          <a:lstStyle/>
          <a:p>
            <a:r>
              <a:rPr lang="fr-FR" b="1" dirty="0" smtClean="0"/>
              <a:t>EREVAN 2015</a:t>
            </a:r>
            <a:endParaRPr lang="en-GB" b="1" dirty="0"/>
          </a:p>
          <a:p>
            <a:pPr marL="0" indent="0">
              <a:buNone/>
            </a:pPr>
            <a:r>
              <a:rPr lang="en-GB" dirty="0" smtClean="0"/>
              <a:t>“to </a:t>
            </a:r>
            <a:r>
              <a:rPr lang="en-GB" dirty="0"/>
              <a:t>include short cycle qualifications in the overarching framework of qualifications for the European Higher Education Area (QF-EHEA), based on the Dublin descriptors for short cycle qualifications and quality assured according to the ESG, so as to make provision for the recognition of short cycle qualifications in their own systems, also where these do not comprise such qualifications</a:t>
            </a:r>
            <a:r>
              <a:rPr lang="en-GB" dirty="0" smtClean="0"/>
              <a:t>;”</a:t>
            </a:r>
            <a:endParaRPr lang="en-GB" dirty="0"/>
          </a:p>
          <a:p>
            <a:pPr marL="0" indent="0">
              <a:buNone/>
            </a:pPr>
            <a:endParaRPr lang="fr-FR" dirty="0"/>
          </a:p>
        </p:txBody>
      </p:sp>
    </p:spTree>
    <p:extLst>
      <p:ext uri="{BB962C8B-B14F-4D97-AF65-F5344CB8AC3E}">
        <p14:creationId xmlns:p14="http://schemas.microsoft.com/office/powerpoint/2010/main" val="287656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EHEA </a:t>
            </a:r>
            <a:r>
              <a:rPr lang="fr-FR" dirty="0" err="1" smtClean="0"/>
              <a:t>Ministerial</a:t>
            </a:r>
            <a:r>
              <a:rPr lang="fr-FR" dirty="0" smtClean="0"/>
              <a:t> Communiqués</a:t>
            </a:r>
            <a:endParaRPr lang="en-GB" dirty="0"/>
          </a:p>
        </p:txBody>
      </p:sp>
      <p:sp>
        <p:nvSpPr>
          <p:cNvPr id="3" name="Content Placeholder 2"/>
          <p:cNvSpPr>
            <a:spLocks noGrp="1"/>
          </p:cNvSpPr>
          <p:nvPr>
            <p:ph idx="1"/>
          </p:nvPr>
        </p:nvSpPr>
        <p:spPr/>
        <p:txBody>
          <a:bodyPr>
            <a:normAutofit fontScale="62500" lnSpcReduction="20000"/>
          </a:bodyPr>
          <a:lstStyle/>
          <a:p>
            <a:pPr marL="365760" lvl="1" indent="0">
              <a:buNone/>
            </a:pPr>
            <a:r>
              <a:rPr lang="en-GB" sz="3400" b="1" dirty="0" smtClean="0"/>
              <a:t>Paris 2018, </a:t>
            </a:r>
          </a:p>
          <a:p>
            <a:pPr marL="365760" lvl="1" indent="0">
              <a:buNone/>
            </a:pPr>
            <a:r>
              <a:rPr lang="en-GB" sz="3400" dirty="0" smtClean="0"/>
              <a:t>Appendix </a:t>
            </a:r>
            <a:r>
              <a:rPr lang="en-GB" sz="3400" dirty="0"/>
              <a:t>III, </a:t>
            </a:r>
            <a:endParaRPr lang="en-GB" sz="3400" dirty="0" smtClean="0"/>
          </a:p>
          <a:p>
            <a:pPr marL="365760" lvl="1" indent="0">
              <a:buNone/>
            </a:pPr>
            <a:r>
              <a:rPr lang="en-GB" dirty="0" smtClean="0"/>
              <a:t>Short cycle qualifications:</a:t>
            </a:r>
            <a:endParaRPr lang="en-GB" dirty="0"/>
          </a:p>
          <a:p>
            <a:pPr marL="365760" lvl="1" indent="0">
              <a:buNone/>
            </a:pPr>
            <a:r>
              <a:rPr lang="en-GB" dirty="0"/>
              <a:t>Qualifications that signify completion of the higher </a:t>
            </a:r>
            <a:r>
              <a:rPr lang="en-GB" dirty="0" smtClean="0"/>
              <a:t>education </a:t>
            </a:r>
            <a:r>
              <a:rPr lang="en-GB" b="1" dirty="0" smtClean="0"/>
              <a:t>short </a:t>
            </a:r>
            <a:r>
              <a:rPr lang="en-GB" b="1" dirty="0"/>
              <a:t>cycle </a:t>
            </a:r>
            <a:r>
              <a:rPr lang="en-GB" dirty="0"/>
              <a:t>are awarded to students who:</a:t>
            </a:r>
          </a:p>
          <a:p>
            <a:pPr marL="365760" lvl="1" indent="0">
              <a:buNone/>
            </a:pPr>
            <a:r>
              <a:rPr lang="en-GB" dirty="0"/>
              <a:t>- have demonstrated knowledge and understanding in a field </a:t>
            </a:r>
            <a:r>
              <a:rPr lang="en-GB" dirty="0" smtClean="0"/>
              <a:t>of study </a:t>
            </a:r>
            <a:r>
              <a:rPr lang="en-GB" dirty="0"/>
              <a:t>that builds upon general secondary education and is</a:t>
            </a:r>
          </a:p>
          <a:p>
            <a:pPr marL="365760" lvl="1" indent="0">
              <a:buNone/>
            </a:pPr>
            <a:r>
              <a:rPr lang="en-GB" dirty="0"/>
              <a:t>typically at a level supported by advanced textbooks; </a:t>
            </a:r>
            <a:r>
              <a:rPr lang="en-GB" dirty="0" smtClean="0"/>
              <a:t>such knowledge </a:t>
            </a:r>
            <a:r>
              <a:rPr lang="en-GB" dirty="0"/>
              <a:t>provides an underpinning for a field of work </a:t>
            </a:r>
            <a:r>
              <a:rPr lang="en-GB" dirty="0" smtClean="0"/>
              <a:t>or vocation</a:t>
            </a:r>
            <a:r>
              <a:rPr lang="en-GB" dirty="0"/>
              <a:t>, personal development, and further studies to </a:t>
            </a:r>
            <a:r>
              <a:rPr lang="en-GB" dirty="0" smtClean="0"/>
              <a:t>complete the </a:t>
            </a:r>
            <a:r>
              <a:rPr lang="en-GB" dirty="0"/>
              <a:t>first cycle;</a:t>
            </a:r>
          </a:p>
          <a:p>
            <a:pPr marL="365760" lvl="1" indent="0">
              <a:buNone/>
            </a:pPr>
            <a:r>
              <a:rPr lang="en-GB" dirty="0"/>
              <a:t>- can apply their knowledge and understanding in </a:t>
            </a:r>
            <a:r>
              <a:rPr lang="en-GB" dirty="0" smtClean="0"/>
              <a:t>occupational contexts</a:t>
            </a:r>
            <a:r>
              <a:rPr lang="en-GB" dirty="0"/>
              <a:t>;</a:t>
            </a:r>
          </a:p>
          <a:p>
            <a:pPr marL="365760" lvl="1" indent="0">
              <a:buNone/>
            </a:pPr>
            <a:r>
              <a:rPr lang="en-GB" dirty="0"/>
              <a:t>- have the ability to identify and use data to formulate </a:t>
            </a:r>
            <a:r>
              <a:rPr lang="en-GB" dirty="0" smtClean="0"/>
              <a:t>responses to </a:t>
            </a:r>
            <a:r>
              <a:rPr lang="en-GB" dirty="0"/>
              <a:t>well-defined </a:t>
            </a:r>
            <a:r>
              <a:rPr lang="en-GB" dirty="0" smtClean="0"/>
              <a:t>concrete and </a:t>
            </a:r>
            <a:r>
              <a:rPr lang="en-GB" dirty="0"/>
              <a:t>abstract problems;</a:t>
            </a:r>
          </a:p>
          <a:p>
            <a:pPr marL="365760" lvl="1" indent="0">
              <a:buNone/>
            </a:pPr>
            <a:r>
              <a:rPr lang="en-GB" dirty="0"/>
              <a:t>- can communicate about their understanding, skills and </a:t>
            </a:r>
            <a:r>
              <a:rPr lang="en-GB" dirty="0" smtClean="0"/>
              <a:t>activities, with </a:t>
            </a:r>
            <a:r>
              <a:rPr lang="en-GB" dirty="0"/>
              <a:t>peers, </a:t>
            </a:r>
            <a:r>
              <a:rPr lang="en-GB" dirty="0" smtClean="0"/>
              <a:t>supervisors and </a:t>
            </a:r>
            <a:r>
              <a:rPr lang="en-GB" dirty="0"/>
              <a:t>clients;</a:t>
            </a:r>
          </a:p>
          <a:p>
            <a:pPr marL="365760" lvl="1" indent="0">
              <a:buNone/>
            </a:pPr>
            <a:r>
              <a:rPr lang="en-GB" dirty="0"/>
              <a:t>- have the learning skills to undertake further studies with </a:t>
            </a:r>
            <a:r>
              <a:rPr lang="en-GB" dirty="0" smtClean="0"/>
              <a:t>some autonomy</a:t>
            </a:r>
            <a:r>
              <a:rPr lang="en-GB" dirty="0"/>
              <a:t>.</a:t>
            </a:r>
          </a:p>
          <a:p>
            <a:pPr marL="365760" lvl="1" indent="0">
              <a:buNone/>
            </a:pPr>
            <a:r>
              <a:rPr lang="en-GB" dirty="0" smtClean="0"/>
              <a:t>Typically include 90- 120 </a:t>
            </a:r>
            <a:r>
              <a:rPr lang="en-GB" dirty="0"/>
              <a:t>ECTS</a:t>
            </a:r>
            <a:endParaRPr lang="fr-FR" dirty="0" smtClean="0"/>
          </a:p>
          <a:p>
            <a:pPr marL="365760" lvl="1" indent="0">
              <a:buNone/>
            </a:pPr>
            <a:r>
              <a:rPr lang="fr-FR" dirty="0" smtClean="0"/>
              <a:t>Inclusion of </a:t>
            </a:r>
            <a:r>
              <a:rPr lang="fr-FR" dirty="0" err="1" smtClean="0"/>
              <a:t>level</a:t>
            </a:r>
            <a:r>
              <a:rPr lang="fr-FR" dirty="0" smtClean="0"/>
              <a:t> 5 in NQF Higher Education</a:t>
            </a:r>
          </a:p>
          <a:p>
            <a:pPr>
              <a:buFont typeface="Arial" charset="0"/>
              <a:buChar char="•"/>
            </a:pPr>
            <a:endParaRPr lang="fr-FR" dirty="0" smtClean="0"/>
          </a:p>
        </p:txBody>
      </p:sp>
    </p:spTree>
    <p:extLst>
      <p:ext uri="{BB962C8B-B14F-4D97-AF65-F5344CB8AC3E}">
        <p14:creationId xmlns:p14="http://schemas.microsoft.com/office/powerpoint/2010/main" val="325397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19256" cy="1728192"/>
          </a:xfrm>
        </p:spPr>
        <p:txBody>
          <a:bodyPr>
            <a:noAutofit/>
          </a:bodyPr>
          <a:lstStyle/>
          <a:p>
            <a:r>
              <a:rPr lang="en-GB" sz="1400" b="1" dirty="0" smtClean="0"/>
              <a:t/>
            </a:r>
            <a:br>
              <a:rPr lang="en-GB" sz="1400" b="1" dirty="0" smtClean="0"/>
            </a:br>
            <a:r>
              <a:rPr lang="en-GB" sz="1400" b="1" dirty="0"/>
              <a:t/>
            </a:r>
            <a:br>
              <a:rPr lang="en-GB" sz="1400" b="1" dirty="0"/>
            </a:br>
            <a:r>
              <a:rPr lang="en-GB" sz="1400" b="1" dirty="0" smtClean="0"/>
              <a:t/>
            </a:r>
            <a:br>
              <a:rPr lang="en-GB" sz="1400" b="1" dirty="0" smtClean="0"/>
            </a:br>
            <a:r>
              <a:rPr lang="en-GB" sz="1400" b="1" dirty="0"/>
              <a:t/>
            </a:r>
            <a:br>
              <a:rPr lang="en-GB" sz="1400" b="1" dirty="0"/>
            </a:br>
            <a:r>
              <a:rPr lang="en-GB" sz="1400" b="1" dirty="0" smtClean="0"/>
              <a:t/>
            </a:r>
            <a:br>
              <a:rPr lang="en-GB" sz="1400" b="1" dirty="0" smtClean="0"/>
            </a:br>
            <a:r>
              <a:rPr lang="en-GB" sz="1400" b="1" dirty="0"/>
              <a:t/>
            </a:r>
            <a:br>
              <a:rPr lang="en-GB" sz="1400" b="1" dirty="0"/>
            </a:br>
            <a:r>
              <a:rPr lang="en-GB" sz="1400" b="1" dirty="0" smtClean="0"/>
              <a:t>Figure </a:t>
            </a:r>
            <a:r>
              <a:rPr lang="en-GB" sz="1400" b="1" dirty="0"/>
              <a:t>3.7: Presence of short-cycle programmes considered as part of higher education, 2016/17</a:t>
            </a:r>
            <a:br>
              <a:rPr lang="en-GB" sz="1400" b="1" dirty="0"/>
            </a:br>
            <a:r>
              <a:rPr lang="en-GB" sz="1400" i="1" dirty="0"/>
              <a:t>Source: </a:t>
            </a:r>
            <a:r>
              <a:rPr lang="en-GB" sz="1400" dirty="0"/>
              <a:t>BFUG data collection</a:t>
            </a:r>
            <a:r>
              <a:rPr lang="en-GB" sz="1400" dirty="0" smtClean="0"/>
              <a:t>.</a:t>
            </a:r>
            <a:br>
              <a:rPr lang="en-GB" sz="1400" dirty="0" smtClean="0"/>
            </a:br>
            <a:r>
              <a:rPr lang="en-GB" sz="1400" dirty="0"/>
              <a:t>The presence of short-cycle programmes considered as part of higher education refers to situations where </a:t>
            </a:r>
            <a:r>
              <a:rPr lang="en-GB" sz="1400" dirty="0" smtClean="0"/>
              <a:t>national qualifications </a:t>
            </a:r>
            <a:r>
              <a:rPr lang="en-GB" sz="1400" dirty="0"/>
              <a:t>frameworks and/or top-level steering documents recognise the short cycle (or short-cycle qualifications) as part </a:t>
            </a:r>
            <a:r>
              <a:rPr lang="en-GB" sz="1400" dirty="0" smtClean="0"/>
              <a:t>of the </a:t>
            </a:r>
            <a:r>
              <a:rPr lang="en-GB" sz="1400" dirty="0"/>
              <a:t>higher education system.</a:t>
            </a:r>
            <a:br>
              <a:rPr lang="en-GB" sz="1400" dirty="0"/>
            </a:br>
            <a:endParaRPr lang="en-GB" sz="14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49416" y="2351931"/>
            <a:ext cx="7245167"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12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Short cycle and first cycle</a:t>
            </a:r>
            <a:endParaRPr lang="en-GB"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2737" y="1935163"/>
            <a:ext cx="7398525"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15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Question of recognition</a:t>
            </a:r>
            <a:endParaRPr lang="en-GB" dirty="0"/>
          </a:p>
        </p:txBody>
      </p:sp>
      <p:sp>
        <p:nvSpPr>
          <p:cNvPr id="3" name="Content Placeholder 2"/>
          <p:cNvSpPr>
            <a:spLocks noGrp="1"/>
          </p:cNvSpPr>
          <p:nvPr>
            <p:ph idx="1"/>
          </p:nvPr>
        </p:nvSpPr>
        <p:spPr/>
        <p:txBody>
          <a:bodyPr/>
          <a:lstStyle/>
          <a:p>
            <a:r>
              <a:rPr lang="fr-FR" dirty="0" err="1" smtClean="0"/>
              <a:t>From</a:t>
            </a:r>
            <a:r>
              <a:rPr lang="fr-FR" dirty="0" smtClean="0"/>
              <a:t> </a:t>
            </a:r>
            <a:r>
              <a:rPr lang="fr-FR" dirty="0" err="1" smtClean="0"/>
              <a:t>several</a:t>
            </a:r>
            <a:r>
              <a:rPr lang="fr-FR" dirty="0" smtClean="0"/>
              <a:t> ENIC NARIC centres:</a:t>
            </a:r>
            <a:endParaRPr lang="en-GB" dirty="0"/>
          </a:p>
        </p:txBody>
      </p:sp>
    </p:spTree>
    <p:extLst>
      <p:ext uri="{BB962C8B-B14F-4D97-AF65-F5344CB8AC3E}">
        <p14:creationId xmlns:p14="http://schemas.microsoft.com/office/powerpoint/2010/main" val="175006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1143000"/>
          </a:xfrm>
        </p:spPr>
        <p:txBody>
          <a:bodyPr>
            <a:normAutofit fontScale="90000"/>
          </a:bodyPr>
          <a:lstStyle/>
          <a:p>
            <a:r>
              <a:rPr lang="fr-FR" dirty="0" smtClean="0"/>
              <a:t>Challenges and </a:t>
            </a:r>
            <a:r>
              <a:rPr lang="fr-FR" dirty="0" err="1" smtClean="0"/>
              <a:t>opportunities</a:t>
            </a:r>
            <a:r>
              <a:rPr lang="fr-FR" dirty="0" smtClean="0"/>
              <a:t> of </a:t>
            </a:r>
            <a:r>
              <a:rPr lang="fr-FR" dirty="0" err="1" smtClean="0"/>
              <a:t>level</a:t>
            </a:r>
            <a:r>
              <a:rPr lang="fr-FR" dirty="0" smtClean="0"/>
              <a:t> 5</a:t>
            </a:r>
            <a:endParaRPr lang="en-GB" dirty="0"/>
          </a:p>
        </p:txBody>
      </p:sp>
      <p:sp>
        <p:nvSpPr>
          <p:cNvPr id="3" name="Content Placeholder 2"/>
          <p:cNvSpPr>
            <a:spLocks noGrp="1"/>
          </p:cNvSpPr>
          <p:nvPr>
            <p:ph idx="1"/>
          </p:nvPr>
        </p:nvSpPr>
        <p:spPr>
          <a:xfrm>
            <a:off x="457200" y="2352248"/>
            <a:ext cx="8229600" cy="4389120"/>
          </a:xfrm>
        </p:spPr>
        <p:txBody>
          <a:bodyPr/>
          <a:lstStyle/>
          <a:p>
            <a:r>
              <a:rPr lang="fr-FR" dirty="0" smtClean="0"/>
              <a:t>Trust </a:t>
            </a:r>
            <a:r>
              <a:rPr lang="fr-FR" dirty="0" err="1" smtClean="0"/>
              <a:t>between</a:t>
            </a:r>
            <a:r>
              <a:rPr lang="fr-FR" dirty="0" smtClean="0"/>
              <a:t> HE and VET </a:t>
            </a:r>
            <a:r>
              <a:rPr lang="fr-FR" dirty="0" err="1" smtClean="0"/>
              <a:t>is</a:t>
            </a:r>
            <a:r>
              <a:rPr lang="fr-FR" dirty="0" smtClean="0"/>
              <a:t> </a:t>
            </a:r>
            <a:r>
              <a:rPr lang="fr-FR" dirty="0" err="1" smtClean="0"/>
              <a:t>sometimes</a:t>
            </a:r>
            <a:r>
              <a:rPr lang="fr-FR" dirty="0" smtClean="0"/>
              <a:t> </a:t>
            </a:r>
            <a:r>
              <a:rPr lang="fr-FR" dirty="0" smtClean="0"/>
              <a:t>a challenge</a:t>
            </a:r>
          </a:p>
          <a:p>
            <a:pPr lvl="1"/>
            <a:r>
              <a:rPr lang="fr-FR" dirty="0" err="1" smtClean="0"/>
              <a:t>Quality</a:t>
            </a:r>
            <a:r>
              <a:rPr lang="fr-FR" dirty="0" smtClean="0"/>
              <a:t> assurance</a:t>
            </a:r>
          </a:p>
          <a:p>
            <a:pPr lvl="1"/>
            <a:r>
              <a:rPr lang="fr-FR" dirty="0" smtClean="0"/>
              <a:t>Base of comparaison : </a:t>
            </a:r>
            <a:r>
              <a:rPr lang="fr-FR" dirty="0" err="1" smtClean="0"/>
              <a:t>workload</a:t>
            </a:r>
            <a:r>
              <a:rPr lang="fr-FR" dirty="0"/>
              <a:t> </a:t>
            </a:r>
            <a:r>
              <a:rPr lang="fr-FR" dirty="0" smtClean="0"/>
              <a:t>? Or Learning </a:t>
            </a:r>
            <a:r>
              <a:rPr lang="fr-FR" dirty="0" err="1" smtClean="0"/>
              <a:t>Outcomes</a:t>
            </a:r>
            <a:r>
              <a:rPr lang="fr-FR" dirty="0" smtClean="0"/>
              <a:t>?</a:t>
            </a:r>
          </a:p>
          <a:p>
            <a:r>
              <a:rPr lang="fr-FR" dirty="0" err="1" smtClean="0"/>
              <a:t>Different</a:t>
            </a:r>
            <a:r>
              <a:rPr lang="fr-FR" dirty="0" smtClean="0"/>
              <a:t> </a:t>
            </a:r>
            <a:r>
              <a:rPr lang="fr-FR" dirty="0" err="1" smtClean="0"/>
              <a:t>learning</a:t>
            </a:r>
            <a:r>
              <a:rPr lang="fr-FR" dirty="0" smtClean="0"/>
              <a:t> </a:t>
            </a:r>
            <a:r>
              <a:rPr lang="fr-FR" dirty="0" err="1" smtClean="0"/>
              <a:t>paths</a:t>
            </a:r>
            <a:r>
              <a:rPr lang="fr-FR" dirty="0" smtClean="0"/>
              <a:t>:</a:t>
            </a:r>
          </a:p>
          <a:p>
            <a:pPr lvl="1"/>
            <a:r>
              <a:rPr lang="fr-FR" dirty="0" err="1" smtClean="0"/>
              <a:t>Guarantee</a:t>
            </a:r>
            <a:r>
              <a:rPr lang="fr-FR" dirty="0" smtClean="0"/>
              <a:t> the </a:t>
            </a:r>
            <a:r>
              <a:rPr lang="fr-FR" dirty="0"/>
              <a:t>b</a:t>
            </a:r>
            <a:r>
              <a:rPr lang="fr-FR" dirty="0" smtClean="0"/>
              <a:t>ridges </a:t>
            </a:r>
            <a:r>
              <a:rPr lang="fr-FR" dirty="0" err="1" smtClean="0"/>
              <a:t>between</a:t>
            </a:r>
            <a:r>
              <a:rPr lang="fr-FR" dirty="0" smtClean="0"/>
              <a:t> the </a:t>
            </a:r>
            <a:r>
              <a:rPr lang="fr-FR" dirty="0" err="1" smtClean="0"/>
              <a:t>paths</a:t>
            </a:r>
            <a:endParaRPr lang="fr-FR" dirty="0" smtClean="0"/>
          </a:p>
          <a:p>
            <a:pPr lvl="1"/>
            <a:r>
              <a:rPr lang="fr-FR" dirty="0" smtClean="0"/>
              <a:t>In </a:t>
            </a:r>
            <a:r>
              <a:rPr lang="fr-FR" dirty="0" err="1" smtClean="0"/>
              <a:t>terms</a:t>
            </a:r>
            <a:r>
              <a:rPr lang="fr-FR" dirty="0" smtClean="0"/>
              <a:t> of </a:t>
            </a:r>
            <a:r>
              <a:rPr lang="fr-FR" dirty="0" err="1" smtClean="0"/>
              <a:t>integration</a:t>
            </a:r>
            <a:r>
              <a:rPr lang="fr-FR" dirty="0" smtClean="0"/>
              <a:t>/ </a:t>
            </a:r>
            <a:r>
              <a:rPr lang="fr-FR" dirty="0" err="1" smtClean="0"/>
              <a:t>reintegration</a:t>
            </a:r>
            <a:r>
              <a:rPr lang="fr-FR" dirty="0" smtClean="0"/>
              <a:t> </a:t>
            </a:r>
            <a:r>
              <a:rPr lang="fr-FR" dirty="0" err="1" smtClean="0"/>
              <a:t>within</a:t>
            </a:r>
            <a:r>
              <a:rPr lang="fr-FR" dirty="0" smtClean="0"/>
              <a:t>  </a:t>
            </a:r>
            <a:r>
              <a:rPr lang="fr-FR" dirty="0" err="1" smtClean="0"/>
              <a:t>higher</a:t>
            </a:r>
            <a:r>
              <a:rPr lang="fr-FR" dirty="0" smtClean="0"/>
              <a:t> </a:t>
            </a:r>
            <a:r>
              <a:rPr lang="fr-FR" dirty="0" err="1" smtClean="0"/>
              <a:t>education</a:t>
            </a:r>
            <a:endParaRPr lang="fr-FR" dirty="0" smtClean="0"/>
          </a:p>
          <a:p>
            <a:r>
              <a:rPr lang="fr-FR" dirty="0" smtClean="0"/>
              <a:t>The social dimension</a:t>
            </a:r>
          </a:p>
          <a:p>
            <a:pPr lvl="1"/>
            <a:endParaRPr lang="fr-FR" dirty="0" smtClean="0"/>
          </a:p>
          <a:p>
            <a:pPr marL="393192" lvl="1" indent="0">
              <a:buNone/>
            </a:pPr>
            <a:endParaRPr lang="en-GB" dirty="0"/>
          </a:p>
        </p:txBody>
      </p:sp>
    </p:spTree>
    <p:extLst>
      <p:ext uri="{BB962C8B-B14F-4D97-AF65-F5344CB8AC3E}">
        <p14:creationId xmlns:p14="http://schemas.microsoft.com/office/powerpoint/2010/main" val="2780914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TotalTime>
  <Words>452</Words>
  <Application>Microsoft Office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Constantia</vt:lpstr>
      <vt:lpstr>Wingdings 2</vt:lpstr>
      <vt:lpstr>Flow</vt:lpstr>
      <vt:lpstr>The double nature of level 5: challenges and opportunities</vt:lpstr>
      <vt:lpstr>EHEA ministerial communiqués</vt:lpstr>
      <vt:lpstr>EHEA Ministerial communiqués</vt:lpstr>
      <vt:lpstr>EHEA Ministerial Communiqués</vt:lpstr>
      <vt:lpstr>      Figure 3.7: Presence of short-cycle programmes considered as part of higher education, 2016/17 Source: BFUG data collection. The presence of short-cycle programmes considered as part of higher education refers to situations where national qualifications frameworks and/or top-level steering documents recognise the short cycle (or short-cycle qualifications) as part of the higher education system. </vt:lpstr>
      <vt:lpstr>Short cycle and first cycle</vt:lpstr>
      <vt:lpstr>Question of recognition</vt:lpstr>
      <vt:lpstr>Challenges and opportunities of level 5</vt:lpstr>
    </vt:vector>
  </TitlesOfParts>
  <Company>Council of Europe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dubble nature of level 5: challenges and opportunities</dc:title>
  <dc:creator>RESTOUEIX Jean-Philippe</dc:creator>
  <cp:lastModifiedBy>Maria Lvova</cp:lastModifiedBy>
  <cp:revision>9</cp:revision>
  <dcterms:created xsi:type="dcterms:W3CDTF">2018-06-04T09:34:22Z</dcterms:created>
  <dcterms:modified xsi:type="dcterms:W3CDTF">2018-06-05T09:54:24Z</dcterms:modified>
</cp:coreProperties>
</file>