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E2AB4E-9A66-44C4-98CA-38EF7467E20E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586460-0EC8-4A7E-BACB-6626272304C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Двойственная природа </a:t>
            </a:r>
            <a:br>
              <a:rPr lang="ru-RU" dirty="0" smtClean="0"/>
            </a:br>
            <a:r>
              <a:rPr lang="ru-RU" dirty="0" smtClean="0"/>
              <a:t>5 уровня</a:t>
            </a:r>
            <a:r>
              <a:rPr lang="fr-FR" dirty="0" smtClean="0"/>
              <a:t>: </a:t>
            </a:r>
            <a:r>
              <a:rPr lang="ru-RU" dirty="0" smtClean="0"/>
              <a:t>проблемы и возможности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9262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Жан Филип  РЕСТУ</a:t>
            </a:r>
            <a:r>
              <a:rPr lang="en-GB" dirty="0" smtClean="0"/>
              <a:t>Ë</a:t>
            </a:r>
            <a:endParaRPr lang="fr-FR" dirty="0" smtClean="0"/>
          </a:p>
          <a:p>
            <a:r>
              <a:rPr lang="ru-RU" dirty="0" smtClean="0"/>
              <a:t>Отдел высшего образования</a:t>
            </a:r>
            <a:endParaRPr lang="fr-FR" dirty="0" smtClean="0"/>
          </a:p>
          <a:p>
            <a:r>
              <a:rPr lang="ru-RU" dirty="0" smtClean="0"/>
              <a:t>Совет Европы</a:t>
            </a:r>
            <a:endParaRPr lang="fr-FR" dirty="0" smtClean="0"/>
          </a:p>
          <a:p>
            <a:r>
              <a:rPr lang="ru-RU" dirty="0" smtClean="0"/>
              <a:t>Турин</a:t>
            </a:r>
            <a:r>
              <a:rPr lang="fr-FR" dirty="0" smtClean="0"/>
              <a:t>, 7 </a:t>
            </a:r>
            <a:r>
              <a:rPr lang="ru-RU" dirty="0" smtClean="0"/>
              <a:t>июня </a:t>
            </a:r>
            <a:r>
              <a:rPr lang="fr-FR" dirty="0" smtClean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50232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80240"/>
            <a:ext cx="8784976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Бухарест</a:t>
            </a:r>
            <a:r>
              <a:rPr lang="fr-FR" sz="2400" b="1" dirty="0" smtClean="0"/>
              <a:t> 2012</a:t>
            </a:r>
            <a:endParaRPr lang="en-GB" sz="2400" b="1" dirty="0"/>
          </a:p>
          <a:p>
            <a:pPr marL="0" indent="0">
              <a:buNone/>
            </a:pPr>
            <a:r>
              <a:rPr lang="ru-RU" sz="2000" dirty="0" smtClean="0"/>
              <a:t>«Общее </a:t>
            </a:r>
            <a:r>
              <a:rPr lang="ru-RU" sz="2000" dirty="0"/>
              <a:t>понимание уровней квалификационных рамок </a:t>
            </a:r>
            <a:r>
              <a:rPr lang="ru-RU" sz="2000" dirty="0" smtClean="0"/>
              <a:t>имеет важное </a:t>
            </a:r>
            <a:r>
              <a:rPr lang="ru-RU" sz="2000" dirty="0"/>
              <a:t>значение для признания академических и </a:t>
            </a:r>
            <a:r>
              <a:rPr lang="ru-RU" sz="2000" dirty="0" smtClean="0"/>
              <a:t>профессиональных целей</a:t>
            </a:r>
            <a:r>
              <a:rPr lang="ru-RU" sz="2000" dirty="0"/>
              <a:t>. Квалификации выпускников школ, дающие доступ к </a:t>
            </a:r>
            <a:r>
              <a:rPr lang="ru-RU" sz="2000" dirty="0" smtClean="0"/>
              <a:t>высшем образованию </a:t>
            </a:r>
            <a:r>
              <a:rPr lang="ru-RU" sz="2000" dirty="0"/>
              <a:t>будут считаться как 4 уровень Европейской </a:t>
            </a:r>
            <a:r>
              <a:rPr lang="ru-RU" sz="2000" dirty="0" smtClean="0"/>
              <a:t>рамки квалификаций </a:t>
            </a:r>
            <a:r>
              <a:rPr lang="ru-RU" sz="2000" dirty="0"/>
              <a:t>(EQF) или эквивалентны уровням стран, которые </a:t>
            </a:r>
            <a:r>
              <a:rPr lang="ru-RU" sz="2000" dirty="0" smtClean="0"/>
              <a:t>не связаны </a:t>
            </a:r>
            <a:r>
              <a:rPr lang="ru-RU" sz="2000" dirty="0"/>
              <a:t>с EQF, </a:t>
            </a:r>
            <a:r>
              <a:rPr lang="ru-RU" sz="2000" dirty="0" smtClean="0"/>
              <a:t>где </a:t>
            </a:r>
            <a:r>
              <a:rPr lang="ru-RU" sz="2000" dirty="0"/>
              <a:t>они включены в Национальные </a:t>
            </a:r>
            <a:r>
              <a:rPr lang="ru-RU" sz="2000" dirty="0" smtClean="0"/>
              <a:t>Квалификационные рамки</a:t>
            </a:r>
            <a:r>
              <a:rPr lang="ru-RU" sz="2000" dirty="0"/>
              <a:t>. Мы далее поручаем ссылаться на первый, второй и третий </a:t>
            </a:r>
            <a:r>
              <a:rPr lang="ru-RU" sz="2000" dirty="0" smtClean="0"/>
              <a:t>цикл квалификации </a:t>
            </a:r>
            <a:r>
              <a:rPr lang="ru-RU" sz="2000" dirty="0"/>
              <a:t>согласно 6, 7 и 8 уровням EQF, соответственно, или </a:t>
            </a:r>
            <a:r>
              <a:rPr lang="ru-RU" sz="2000" dirty="0" smtClean="0"/>
              <a:t>на эквивалентные </a:t>
            </a:r>
            <a:r>
              <a:rPr lang="ru-RU" sz="2000" dirty="0"/>
              <a:t>уровни для стран, не связанных с EQF. Мы </a:t>
            </a:r>
            <a:r>
              <a:rPr lang="ru-RU" sz="2000" dirty="0" smtClean="0"/>
              <a:t>будем изучать</a:t>
            </a:r>
            <a:r>
              <a:rPr lang="ru-RU" sz="2000" dirty="0"/>
              <a:t>, как QF-EHEA могут учитывать короткий цикл </a:t>
            </a:r>
            <a:r>
              <a:rPr lang="ru-RU" sz="2000" dirty="0" smtClean="0"/>
              <a:t>квалификации (EQF </a:t>
            </a:r>
            <a:r>
              <a:rPr lang="ru-RU" sz="2000" dirty="0"/>
              <a:t>уровень 5) и призываем страны, использовать QF-EHEA </a:t>
            </a:r>
            <a:r>
              <a:rPr lang="ru-RU" sz="2000" dirty="0" smtClean="0"/>
              <a:t>в национальных </a:t>
            </a:r>
            <a:r>
              <a:rPr lang="ru-RU" sz="2000" dirty="0"/>
              <a:t>контекстах, где они </a:t>
            </a:r>
            <a:r>
              <a:rPr lang="ru-RU" sz="2000" dirty="0" smtClean="0"/>
              <a:t>существуют». 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980728"/>
            <a:ext cx="8784976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Министерское Коммюнике Европейского пространства высшего образования (ЕПВО)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1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8204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Министерское Коммюнике Европейского </a:t>
            </a:r>
            <a:r>
              <a:rPr lang="ru-RU" sz="3600" dirty="0"/>
              <a:t>пространства высшего образования (ЕПВО</a:t>
            </a:r>
            <a:r>
              <a:rPr lang="ru-RU" sz="3600" dirty="0" smtClean="0"/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83552"/>
            <a:ext cx="8568952" cy="386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Ереван </a:t>
            </a:r>
            <a:r>
              <a:rPr lang="fr-FR" b="1" dirty="0" smtClean="0"/>
              <a:t>2015</a:t>
            </a:r>
            <a:endParaRPr lang="en-GB" dirty="0"/>
          </a:p>
          <a:p>
            <a:pPr marL="0" indent="0">
              <a:buNone/>
            </a:pPr>
            <a:r>
              <a:rPr lang="ru-RU" dirty="0" smtClean="0"/>
              <a:t>«включить </a:t>
            </a:r>
            <a:r>
              <a:rPr lang="ru-RU" dirty="0"/>
              <a:t>короткий цикл во всеобъемлющую рамку квалификаций ЕПВО (QF-EHEA), основанную на Дублинских дескрипторах для квалификаций короткого цикла и обеспечении качества согласно ESG, таким образом, чтобы обеспечить признание квалификаций короткого цикла в национальных системах, даже там, где они не содержат такую </a:t>
            </a:r>
            <a:r>
              <a:rPr lang="ru-RU" dirty="0" smtClean="0"/>
              <a:t>квалификацию». </a:t>
            </a:r>
            <a:endParaRPr lang="ru-RU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6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79296" cy="1143000"/>
          </a:xfrm>
        </p:spPr>
        <p:txBody>
          <a:bodyPr>
            <a:noAutofit/>
          </a:bodyPr>
          <a:lstStyle/>
          <a:p>
            <a:r>
              <a:rPr lang="ru-RU" sz="3600" dirty="0"/>
              <a:t>Министерское Коммюнике Европейского пространства высшего образования (ЕПВО)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8232"/>
            <a:ext cx="8686800" cy="4389120"/>
          </a:xfrm>
        </p:spPr>
        <p:txBody>
          <a:bodyPr>
            <a:normAutofit fontScale="47500" lnSpcReduction="20000"/>
          </a:bodyPr>
          <a:lstStyle/>
          <a:p>
            <a:pPr marL="365760" lvl="1" indent="0">
              <a:buNone/>
            </a:pPr>
            <a:r>
              <a:rPr lang="ru-RU" sz="5900" b="1" dirty="0" smtClean="0"/>
              <a:t>Париж</a:t>
            </a:r>
            <a:r>
              <a:rPr lang="en-GB" sz="5900" b="1" dirty="0" smtClean="0"/>
              <a:t> 2018</a:t>
            </a:r>
            <a:endParaRPr lang="en-GB" sz="5100" b="1" dirty="0" smtClean="0"/>
          </a:p>
          <a:p>
            <a:pPr marL="365760" lvl="1" indent="0">
              <a:buNone/>
            </a:pPr>
            <a:r>
              <a:rPr lang="ru-RU" sz="3800" dirty="0" smtClean="0"/>
              <a:t>Приложение </a:t>
            </a:r>
            <a:r>
              <a:rPr lang="en-GB" sz="3800" dirty="0" smtClean="0"/>
              <a:t>III</a:t>
            </a:r>
            <a:r>
              <a:rPr lang="en-GB" sz="3800" dirty="0"/>
              <a:t>, </a:t>
            </a:r>
            <a:r>
              <a:rPr lang="ru-RU" sz="3800" dirty="0"/>
              <a:t> </a:t>
            </a:r>
            <a:r>
              <a:rPr lang="ru-RU" sz="3800" dirty="0" smtClean="0"/>
              <a:t>Квалификации короткого цикла</a:t>
            </a:r>
            <a:endParaRPr lang="en-GB" sz="3800" dirty="0" smtClean="0"/>
          </a:p>
          <a:p>
            <a:pPr marL="365760" lvl="1" indent="0">
              <a:buNone/>
            </a:pPr>
            <a:r>
              <a:rPr lang="ru-RU" sz="3400" dirty="0" smtClean="0"/>
              <a:t>Квалификации, которые означают окончание завершение </a:t>
            </a:r>
            <a:r>
              <a:rPr lang="ru-RU" sz="3400" b="1" dirty="0" smtClean="0"/>
              <a:t>краткого цикла </a:t>
            </a:r>
            <a:r>
              <a:rPr lang="ru-RU" sz="3400" dirty="0" smtClean="0"/>
              <a:t>высшего образования присуждаются студентам, которые</a:t>
            </a:r>
            <a:r>
              <a:rPr lang="en-GB" sz="3400" dirty="0" smtClean="0"/>
              <a:t>:</a:t>
            </a:r>
            <a:endParaRPr lang="en-GB" sz="3400" dirty="0"/>
          </a:p>
          <a:p>
            <a:pPr marL="355600" indent="0">
              <a:buNone/>
            </a:pPr>
            <a:r>
              <a:rPr lang="ru-RU" sz="3400" dirty="0"/>
              <a:t>- продемонстрировали знания и понимание в области обучения, которое основывается на общем среднем образовании и обычно находится на уровне, поддерживаемом учебниками; такие знания обеспечивают основу для работы или профессии, личного развития и дальнейших исследований для завершения первого цикла; </a:t>
            </a:r>
          </a:p>
          <a:p>
            <a:pPr marL="355600" indent="0">
              <a:buNone/>
            </a:pPr>
            <a:r>
              <a:rPr lang="ru-RU" sz="3400" dirty="0"/>
              <a:t>- может применять свои знания и имеет понимание в профессиональных контекстах; </a:t>
            </a:r>
          </a:p>
          <a:p>
            <a:pPr marL="355600" indent="0">
              <a:buNone/>
            </a:pPr>
            <a:r>
              <a:rPr lang="ru-RU" sz="3400" dirty="0"/>
              <a:t>- иметь возможность определять и использовать данные для формулирования ответов на четко определенные и абстрактные проблемы; </a:t>
            </a:r>
          </a:p>
          <a:p>
            <a:pPr marL="355600" indent="0">
              <a:buNone/>
            </a:pPr>
            <a:r>
              <a:rPr lang="ru-RU" sz="3400" dirty="0" smtClean="0"/>
              <a:t>- могут </a:t>
            </a:r>
            <a:r>
              <a:rPr lang="ru-RU" sz="3400" dirty="0"/>
              <a:t>поддерживать коммуникацию касательно собственного понимания, навыков и деятельности, с коллегами и сверстниками, руководителями и клиентами; </a:t>
            </a:r>
            <a:endParaRPr lang="ru-RU" sz="3400" dirty="0" smtClean="0"/>
          </a:p>
          <a:p>
            <a:pPr marL="355600" indent="0">
              <a:buNone/>
            </a:pPr>
            <a:r>
              <a:rPr lang="ru-RU" sz="3400" dirty="0" smtClean="0"/>
              <a:t>- иметь </a:t>
            </a:r>
            <a:r>
              <a:rPr lang="ru-RU" sz="3400" dirty="0"/>
              <a:t>навыки обучения для проведения дальнейших исследований с некоторой автономией. </a:t>
            </a:r>
            <a:r>
              <a:rPr lang="en-GB" sz="3400" dirty="0" smtClean="0"/>
              <a:t> </a:t>
            </a:r>
            <a:endParaRPr lang="ru-RU" sz="3400" dirty="0" smtClean="0"/>
          </a:p>
          <a:p>
            <a:pPr marL="355600" indent="0">
              <a:buNone/>
            </a:pPr>
            <a:endParaRPr lang="ru-RU" sz="3400" dirty="0" smtClean="0"/>
          </a:p>
          <a:p>
            <a:pPr marL="355600" indent="0">
              <a:buNone/>
            </a:pPr>
            <a:r>
              <a:rPr lang="ru-RU" sz="3500" dirty="0"/>
              <a:t>Обычно включают 90-120 </a:t>
            </a:r>
            <a:r>
              <a:rPr lang="ru-RU" sz="3500" dirty="0" smtClean="0"/>
              <a:t>кредитов </a:t>
            </a:r>
            <a:r>
              <a:rPr lang="ru-RU" sz="3500" dirty="0"/>
              <a:t>ECTS 	</a:t>
            </a:r>
          </a:p>
          <a:p>
            <a:pPr marL="365760" lvl="1" indent="0">
              <a:buNone/>
            </a:pPr>
            <a:r>
              <a:rPr lang="ru-RU" sz="3400" dirty="0" smtClean="0"/>
              <a:t>Включение 5 уровня в НРК Высшего образования</a:t>
            </a:r>
          </a:p>
          <a:p>
            <a:pPr marL="365760" lvl="1" indent="0">
              <a:buNone/>
            </a:pPr>
            <a:endParaRPr lang="ru-RU" sz="3400" dirty="0"/>
          </a:p>
          <a:p>
            <a:pPr marL="0" indent="0">
              <a:buNone/>
            </a:pPr>
            <a:endParaRPr lang="fr-FR" sz="3400" dirty="0" smtClean="0"/>
          </a:p>
          <a:p>
            <a:pPr>
              <a:buFont typeface="Arial" charset="0"/>
              <a:buChar char="•"/>
            </a:pPr>
            <a:endParaRPr lang="fr-FR" sz="3400" dirty="0" smtClean="0"/>
          </a:p>
        </p:txBody>
      </p:sp>
    </p:spTree>
    <p:extLst>
      <p:ext uri="{BB962C8B-B14F-4D97-AF65-F5344CB8AC3E}">
        <p14:creationId xmlns:p14="http://schemas.microsoft.com/office/powerpoint/2010/main" val="325397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9256" cy="1296144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/>
              <a:t/>
            </a:r>
            <a:br>
              <a:rPr lang="en-GB" sz="1400" b="1" dirty="0"/>
            </a:b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/>
              <a:t/>
            </a:r>
            <a:br>
              <a:rPr lang="en-GB" sz="1400" b="1" dirty="0"/>
            </a:b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/>
              <a:t/>
            </a:r>
            <a:br>
              <a:rPr lang="en-GB" sz="1400" b="1" dirty="0"/>
            </a:br>
            <a:r>
              <a:rPr lang="en-GB" sz="1400" b="1" dirty="0" smtClean="0"/>
              <a:t>Figure </a:t>
            </a:r>
            <a:r>
              <a:rPr lang="en-GB" sz="1400" b="1" dirty="0"/>
              <a:t>3.7: </a:t>
            </a:r>
            <a:r>
              <a:rPr lang="ru-RU" sz="1400" b="1" dirty="0" smtClean="0"/>
              <a:t>Наличие программ короткого цикла как часть высшего образования, 2016-2017</a:t>
            </a:r>
            <a:r>
              <a:rPr lang="en-GB" sz="1400" b="1" dirty="0"/>
              <a:t/>
            </a:r>
            <a:br>
              <a:rPr lang="en-GB" sz="1400" b="1" dirty="0"/>
            </a:br>
            <a:r>
              <a:rPr lang="ru-RU" sz="1400" i="1" dirty="0" smtClean="0"/>
              <a:t>Источник</a:t>
            </a:r>
            <a:r>
              <a:rPr lang="en-GB" sz="1400" i="1" dirty="0" smtClean="0"/>
              <a:t>: </a:t>
            </a:r>
            <a:r>
              <a:rPr lang="en-GB" sz="1400" dirty="0"/>
              <a:t>BFUG </a:t>
            </a:r>
            <a:r>
              <a:rPr lang="ru-RU" sz="1400" dirty="0" smtClean="0"/>
              <a:t>набор данных </a:t>
            </a:r>
            <a:r>
              <a:rPr lang="en-GB" sz="1400" dirty="0" smtClean="0"/>
              <a:t>data.</a:t>
            </a:r>
            <a:br>
              <a:rPr lang="en-GB" sz="1400" dirty="0" smtClean="0"/>
            </a:br>
            <a:r>
              <a:rPr lang="ru-RU" sz="1400" dirty="0" smtClean="0"/>
              <a:t>Наличие программ короткого цикла как часть высшего образования относится к ситуациям, когда национальные рамки квалификаций и</a:t>
            </a:r>
            <a:r>
              <a:rPr lang="en-GB" sz="1400" dirty="0" smtClean="0"/>
              <a:t>/</a:t>
            </a:r>
            <a:r>
              <a:rPr lang="ru-RU" sz="1400" smtClean="0"/>
              <a:t>или </a:t>
            </a:r>
            <a:r>
              <a:rPr lang="en-GB" sz="1400" smtClean="0"/>
              <a:t>or </a:t>
            </a:r>
            <a:r>
              <a:rPr lang="en-GB" sz="1400" dirty="0"/>
              <a:t>top-level steering documents recognise the short cycle (or short-cycle qualifications) as part </a:t>
            </a:r>
            <a:r>
              <a:rPr lang="en-GB" sz="1400" dirty="0" smtClean="0"/>
              <a:t>of the </a:t>
            </a:r>
            <a:r>
              <a:rPr lang="en-GB" sz="1400" dirty="0"/>
              <a:t>higher education system.</a:t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6" y="2423939"/>
            <a:ext cx="724516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2555612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Существуют краткие программы высшего образования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2915652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Не существуют краткие программы высшего образования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9312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2316196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общем признаются, но частично</a:t>
            </a:r>
            <a:endParaRPr lang="en-GB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Короткий цикл и первый цикл</a:t>
            </a:r>
            <a:endParaRPr lang="en-GB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2"/>
          <a:stretch/>
        </p:blipFill>
        <p:spPr bwMode="auto">
          <a:xfrm>
            <a:off x="457201" y="1484783"/>
            <a:ext cx="7643191" cy="51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988840"/>
            <a:ext cx="20882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общем полностью признаются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270030"/>
            <a:ext cx="22322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общем признаются, но частично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579509"/>
            <a:ext cx="22322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Признаются, но с ограничениями 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852936"/>
            <a:ext cx="22322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общем не признаются 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140968"/>
            <a:ext cx="2232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Нет программ краткого цикла высшего образования 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13204"/>
            <a:ext cx="78488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Признание программ краткого цикла высшего образования в рамках первого цикла обучения в одной и той же области, 2016-2017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6315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признания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нескольких центров</a:t>
            </a:r>
            <a:r>
              <a:rPr lang="fr-FR" dirty="0" smtClean="0"/>
              <a:t> ENIC NARIC: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Проблемы и возможности 5 уровня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Отсутствие доверия между ВО и ПОО иногда становится проблемой</a:t>
            </a:r>
            <a:endParaRPr lang="fr-FR" dirty="0" smtClean="0"/>
          </a:p>
          <a:p>
            <a:pPr lvl="1"/>
            <a:r>
              <a:rPr lang="ru-RU" dirty="0" smtClean="0"/>
              <a:t>Обеспечение качества</a:t>
            </a:r>
            <a:endParaRPr lang="fr-FR" dirty="0" smtClean="0"/>
          </a:p>
          <a:p>
            <a:pPr lvl="1"/>
            <a:r>
              <a:rPr lang="ru-RU" dirty="0" smtClean="0"/>
              <a:t>В основе сравнения</a:t>
            </a:r>
            <a:r>
              <a:rPr lang="fr-FR" dirty="0" smtClean="0"/>
              <a:t>: </a:t>
            </a:r>
            <a:r>
              <a:rPr lang="ru-RU" dirty="0" smtClean="0"/>
              <a:t>рабочая нагрузка</a:t>
            </a:r>
            <a:r>
              <a:rPr lang="fr-FR" dirty="0" smtClean="0"/>
              <a:t> ? </a:t>
            </a:r>
            <a:r>
              <a:rPr lang="ru-RU" dirty="0" smtClean="0"/>
              <a:t>Или результаты обучения</a:t>
            </a:r>
            <a:r>
              <a:rPr lang="fr-FR" dirty="0" smtClean="0"/>
              <a:t>?</a:t>
            </a:r>
          </a:p>
          <a:p>
            <a:r>
              <a:rPr lang="ru-RU" dirty="0" smtClean="0"/>
              <a:t>Разные пути обучения</a:t>
            </a:r>
            <a:r>
              <a:rPr lang="fr-FR" dirty="0" smtClean="0"/>
              <a:t>:</a:t>
            </a:r>
          </a:p>
          <a:p>
            <a:pPr lvl="1"/>
            <a:r>
              <a:rPr lang="ru-RU" dirty="0" smtClean="0"/>
              <a:t>Гарантирует взаимосвязи и переходы между путями обучения</a:t>
            </a:r>
            <a:endParaRPr lang="fr-FR" dirty="0" smtClean="0"/>
          </a:p>
          <a:p>
            <a:pPr lvl="1"/>
            <a:r>
              <a:rPr lang="ru-RU" dirty="0" smtClean="0"/>
              <a:t>В том что касается интеграции и повторной интеграции в рамках высшего образования</a:t>
            </a:r>
            <a:endParaRPr lang="fr-FR" dirty="0" smtClean="0"/>
          </a:p>
          <a:p>
            <a:r>
              <a:rPr lang="ru-RU" dirty="0" smtClean="0"/>
              <a:t>Социальный аспект</a:t>
            </a:r>
            <a:endParaRPr lang="fr-FR" dirty="0" smtClean="0"/>
          </a:p>
          <a:p>
            <a:pPr lvl="1"/>
            <a:endParaRPr lang="fr-FR" dirty="0" smtClean="0"/>
          </a:p>
          <a:p>
            <a:pPr marL="393192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914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475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Flow</vt:lpstr>
      <vt:lpstr>Двойственная природа  5 уровня: проблемы и возможности</vt:lpstr>
      <vt:lpstr>PowerPoint Presentation</vt:lpstr>
      <vt:lpstr>Министерское Коммюнике Европейского пространства высшего образования (ЕПВО)</vt:lpstr>
      <vt:lpstr>Министерское Коммюнике Европейского пространства высшего образования (ЕПВО)</vt:lpstr>
      <vt:lpstr>      Figure 3.7: Наличие программ короткого цикла как часть высшего образования, 2016-2017 Источник: BFUG набор данных data. Наличие программ короткого цикла как часть высшего образования относится к ситуациям, когда национальные рамки квалификаций и/или or top-level steering documents recognise the short cycle (or short-cycle qualifications) as part of the higher education system. </vt:lpstr>
      <vt:lpstr>Короткий цикл и первый цикл</vt:lpstr>
      <vt:lpstr>Вопрос признания</vt:lpstr>
      <vt:lpstr>Проблемы и возможности 5 уровня</vt:lpstr>
    </vt:vector>
  </TitlesOfParts>
  <Company>Council of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dubble nature of level 5: challenges and opportunities</dc:title>
  <dc:creator>RESTOUEIX Jean-Philippe</dc:creator>
  <cp:lastModifiedBy>Maria Lvova</cp:lastModifiedBy>
  <cp:revision>17</cp:revision>
  <dcterms:created xsi:type="dcterms:W3CDTF">2018-06-04T09:34:22Z</dcterms:created>
  <dcterms:modified xsi:type="dcterms:W3CDTF">2018-06-05T10:01:16Z</dcterms:modified>
</cp:coreProperties>
</file>