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97" r:id="rId4"/>
    <p:sldMasterId id="2147483709" r:id="rId5"/>
    <p:sldMasterId id="2147483721" r:id="rId6"/>
  </p:sldMasterIdLst>
  <p:notesMasterIdLst>
    <p:notesMasterId r:id="rId39"/>
  </p:notesMasterIdLst>
  <p:sldIdLst>
    <p:sldId id="256" r:id="rId7"/>
    <p:sldId id="425" r:id="rId8"/>
    <p:sldId id="467" r:id="rId9"/>
    <p:sldId id="391" r:id="rId10"/>
    <p:sldId id="403" r:id="rId11"/>
    <p:sldId id="469" r:id="rId12"/>
    <p:sldId id="451" r:id="rId13"/>
    <p:sldId id="468" r:id="rId14"/>
    <p:sldId id="422" r:id="rId15"/>
    <p:sldId id="453" r:id="rId16"/>
    <p:sldId id="390" r:id="rId17"/>
    <p:sldId id="480" r:id="rId18"/>
    <p:sldId id="483" r:id="rId19"/>
    <p:sldId id="484" r:id="rId20"/>
    <p:sldId id="470" r:id="rId21"/>
    <p:sldId id="471" r:id="rId22"/>
    <p:sldId id="394" r:id="rId23"/>
    <p:sldId id="472" r:id="rId24"/>
    <p:sldId id="474" r:id="rId25"/>
    <p:sldId id="475" r:id="rId26"/>
    <p:sldId id="476" r:id="rId27"/>
    <p:sldId id="477" r:id="rId28"/>
    <p:sldId id="436" r:id="rId29"/>
    <p:sldId id="444" r:id="rId30"/>
    <p:sldId id="478" r:id="rId31"/>
    <p:sldId id="481" r:id="rId32"/>
    <p:sldId id="460" r:id="rId33"/>
    <p:sldId id="461" r:id="rId34"/>
    <p:sldId id="479" r:id="rId35"/>
    <p:sldId id="465" r:id="rId36"/>
    <p:sldId id="482" r:id="rId37"/>
    <p:sldId id="462" r:id="rId38"/>
  </p:sldIdLst>
  <p:sldSz cx="9144000" cy="6858000" type="screen4x3"/>
  <p:notesSz cx="6797675" cy="9928225"/>
  <p:defaultTextStyle>
    <a:defPPr>
      <a:defRPr lang="pt-P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845">
          <p15:clr>
            <a:srgbClr val="A4A3A4"/>
          </p15:clr>
        </p15:guide>
        <p15:guide id="2" orient="horz" pos="2387">
          <p15:clr>
            <a:srgbClr val="A4A3A4"/>
          </p15:clr>
        </p15:guide>
        <p15:guide id="3" pos="651">
          <p15:clr>
            <a:srgbClr val="A4A3A4"/>
          </p15:clr>
        </p15:guide>
        <p15:guide id="4" pos="16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A329"/>
    <a:srgbClr val="009900"/>
    <a:srgbClr val="04933B"/>
    <a:srgbClr val="339966"/>
    <a:srgbClr val="2CB22C"/>
    <a:srgbClr val="00B050"/>
    <a:srgbClr val="CC3300"/>
    <a:srgbClr val="3A950F"/>
    <a:srgbClr val="DAEF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Sem Estilo, Tabela com Grelh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Estilo Médio 4 - Destaqu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7" autoAdjust="0"/>
    <p:restoredTop sz="96571" autoAdjust="0"/>
  </p:normalViewPr>
  <p:slideViewPr>
    <p:cSldViewPr>
      <p:cViewPr varScale="1">
        <p:scale>
          <a:sx n="112" d="100"/>
          <a:sy n="112" d="100"/>
        </p:scale>
        <p:origin x="1620" y="78"/>
      </p:cViewPr>
      <p:guideLst>
        <p:guide orient="horz" pos="845"/>
        <p:guide orient="horz" pos="2387"/>
        <p:guide pos="651"/>
        <p:guide pos="1670"/>
      </p:guideLst>
    </p:cSldViewPr>
  </p:slideViewPr>
  <p:outlineViewPr>
    <p:cViewPr>
      <p:scale>
        <a:sx n="33" d="100"/>
        <a:sy n="33" d="100"/>
      </p:scale>
      <p:origin x="0" y="1482"/>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3" y="0"/>
            <a:ext cx="2946189" cy="497207"/>
          </a:xfrm>
          <a:prstGeom prst="rect">
            <a:avLst/>
          </a:prstGeom>
        </p:spPr>
        <p:txBody>
          <a:bodyPr vert="horz" lIns="91275" tIns="45638" rIns="91275" bIns="45638" rtlCol="0"/>
          <a:lstStyle>
            <a:lvl1pPr algn="l" fontAlgn="auto">
              <a:spcBef>
                <a:spcPts val="0"/>
              </a:spcBef>
              <a:spcAft>
                <a:spcPts val="0"/>
              </a:spcAft>
              <a:defRPr sz="1200">
                <a:latin typeface="+mn-lt"/>
              </a:defRPr>
            </a:lvl1pPr>
          </a:lstStyle>
          <a:p>
            <a:pPr>
              <a:defRPr/>
            </a:pPr>
            <a:endParaRPr lang="pt-PT"/>
          </a:p>
        </p:txBody>
      </p:sp>
      <p:sp>
        <p:nvSpPr>
          <p:cNvPr id="3" name="Marcador de Posição da Data 2"/>
          <p:cNvSpPr>
            <a:spLocks noGrp="1"/>
          </p:cNvSpPr>
          <p:nvPr>
            <p:ph type="dt" idx="1"/>
          </p:nvPr>
        </p:nvSpPr>
        <p:spPr>
          <a:xfrm>
            <a:off x="3849901" y="0"/>
            <a:ext cx="2946189" cy="497207"/>
          </a:xfrm>
          <a:prstGeom prst="rect">
            <a:avLst/>
          </a:prstGeom>
        </p:spPr>
        <p:txBody>
          <a:bodyPr vert="horz" lIns="91275" tIns="45638" rIns="91275" bIns="45638" rtlCol="0"/>
          <a:lstStyle>
            <a:lvl1pPr algn="r" fontAlgn="auto">
              <a:spcBef>
                <a:spcPts val="0"/>
              </a:spcBef>
              <a:spcAft>
                <a:spcPts val="0"/>
              </a:spcAft>
              <a:defRPr sz="1200">
                <a:latin typeface="+mn-lt"/>
              </a:defRPr>
            </a:lvl1pPr>
          </a:lstStyle>
          <a:p>
            <a:pPr>
              <a:defRPr/>
            </a:pPr>
            <a:fld id="{8A0E2BAC-721C-4D81-86EA-9D8F51CEF68B}" type="datetimeFigureOut">
              <a:rPr lang="pt-PT"/>
              <a:pPr>
                <a:defRPr/>
              </a:pPr>
              <a:t>18/02/2019</a:t>
            </a:fld>
            <a:endParaRPr lang="pt-PT"/>
          </a:p>
        </p:txBody>
      </p:sp>
      <p:sp>
        <p:nvSpPr>
          <p:cNvPr id="4" name="Marcador de Posição da Imagem do Diapositivo 3"/>
          <p:cNvSpPr>
            <a:spLocks noGrp="1" noRot="1" noChangeAspect="1"/>
          </p:cNvSpPr>
          <p:nvPr>
            <p:ph type="sldImg" idx="2"/>
          </p:nvPr>
        </p:nvSpPr>
        <p:spPr>
          <a:xfrm>
            <a:off x="919163" y="746125"/>
            <a:ext cx="4960937" cy="3722688"/>
          </a:xfrm>
          <a:prstGeom prst="rect">
            <a:avLst/>
          </a:prstGeom>
          <a:noFill/>
          <a:ln w="12700">
            <a:solidFill>
              <a:prstClr val="black"/>
            </a:solidFill>
          </a:ln>
        </p:spPr>
        <p:txBody>
          <a:bodyPr vert="horz" lIns="91275" tIns="45638" rIns="91275" bIns="45638" rtlCol="0" anchor="ctr"/>
          <a:lstStyle/>
          <a:p>
            <a:pPr lvl="0"/>
            <a:endParaRPr lang="pt-PT" noProof="0"/>
          </a:p>
        </p:txBody>
      </p:sp>
      <p:sp>
        <p:nvSpPr>
          <p:cNvPr id="5" name="Marcador de Posição de Notas 4"/>
          <p:cNvSpPr>
            <a:spLocks noGrp="1"/>
          </p:cNvSpPr>
          <p:nvPr>
            <p:ph type="body" sz="quarter" idx="3"/>
          </p:nvPr>
        </p:nvSpPr>
        <p:spPr>
          <a:xfrm>
            <a:off x="679768" y="4716306"/>
            <a:ext cx="5438140" cy="4466907"/>
          </a:xfrm>
          <a:prstGeom prst="rect">
            <a:avLst/>
          </a:prstGeom>
        </p:spPr>
        <p:txBody>
          <a:bodyPr vert="horz" lIns="91275" tIns="45638" rIns="91275" bIns="45638" rtlCol="0">
            <a:normAutofit/>
          </a:bodyPr>
          <a:lstStyle/>
          <a:p>
            <a:pPr lvl="0"/>
            <a:r>
              <a:rPr lang="pt-PT" noProof="0" smtClean="0"/>
              <a:t>Clique para editar os estilos</a:t>
            </a:r>
          </a:p>
          <a:p>
            <a:pPr lvl="1"/>
            <a:r>
              <a:rPr lang="pt-PT" noProof="0" smtClean="0"/>
              <a:t>Segundo nível</a:t>
            </a:r>
          </a:p>
          <a:p>
            <a:pPr lvl="2"/>
            <a:r>
              <a:rPr lang="pt-PT" noProof="0" smtClean="0"/>
              <a:t>Terceiro nível</a:t>
            </a:r>
          </a:p>
          <a:p>
            <a:pPr lvl="3"/>
            <a:r>
              <a:rPr lang="pt-PT" noProof="0" smtClean="0"/>
              <a:t>Quarto nível</a:t>
            </a:r>
          </a:p>
          <a:p>
            <a:pPr lvl="4"/>
            <a:r>
              <a:rPr lang="pt-PT" noProof="0" smtClean="0"/>
              <a:t>Quinto nível</a:t>
            </a:r>
            <a:endParaRPr lang="pt-PT" noProof="0"/>
          </a:p>
        </p:txBody>
      </p:sp>
      <p:sp>
        <p:nvSpPr>
          <p:cNvPr id="6" name="Marcador de Posição do Rodapé 5"/>
          <p:cNvSpPr>
            <a:spLocks noGrp="1"/>
          </p:cNvSpPr>
          <p:nvPr>
            <p:ph type="ftr" sz="quarter" idx="4"/>
          </p:nvPr>
        </p:nvSpPr>
        <p:spPr>
          <a:xfrm>
            <a:off x="3" y="9429431"/>
            <a:ext cx="2946189" cy="497207"/>
          </a:xfrm>
          <a:prstGeom prst="rect">
            <a:avLst/>
          </a:prstGeom>
        </p:spPr>
        <p:txBody>
          <a:bodyPr vert="horz" lIns="91275" tIns="45638" rIns="91275" bIns="45638" rtlCol="0" anchor="b"/>
          <a:lstStyle>
            <a:lvl1pPr algn="l" fontAlgn="auto">
              <a:spcBef>
                <a:spcPts val="0"/>
              </a:spcBef>
              <a:spcAft>
                <a:spcPts val="0"/>
              </a:spcAft>
              <a:defRPr sz="1200">
                <a:latin typeface="+mn-lt"/>
              </a:defRPr>
            </a:lvl1pPr>
          </a:lstStyle>
          <a:p>
            <a:pPr>
              <a:defRPr/>
            </a:pPr>
            <a:endParaRPr lang="pt-PT"/>
          </a:p>
        </p:txBody>
      </p:sp>
      <p:sp>
        <p:nvSpPr>
          <p:cNvPr id="7" name="Marcador de Posição do Número do Diapositivo 6"/>
          <p:cNvSpPr>
            <a:spLocks noGrp="1"/>
          </p:cNvSpPr>
          <p:nvPr>
            <p:ph type="sldNum" sz="quarter" idx="5"/>
          </p:nvPr>
        </p:nvSpPr>
        <p:spPr>
          <a:xfrm>
            <a:off x="3849901" y="9429431"/>
            <a:ext cx="2946189" cy="497207"/>
          </a:xfrm>
          <a:prstGeom prst="rect">
            <a:avLst/>
          </a:prstGeom>
        </p:spPr>
        <p:txBody>
          <a:bodyPr vert="horz" lIns="91275" tIns="45638" rIns="91275" bIns="45638" rtlCol="0" anchor="b"/>
          <a:lstStyle>
            <a:lvl1pPr algn="r" fontAlgn="auto">
              <a:spcBef>
                <a:spcPts val="0"/>
              </a:spcBef>
              <a:spcAft>
                <a:spcPts val="0"/>
              </a:spcAft>
              <a:defRPr sz="1200">
                <a:latin typeface="+mn-lt"/>
              </a:defRPr>
            </a:lvl1pPr>
          </a:lstStyle>
          <a:p>
            <a:pPr>
              <a:defRPr/>
            </a:pPr>
            <a:fld id="{0F12E5B0-38E1-40ED-AA4C-3729A49BA783}" type="slidenum">
              <a:rPr lang="pt-PT"/>
              <a:pPr>
                <a:defRPr/>
              </a:pPr>
              <a:t>‹#›</a:t>
            </a:fld>
            <a:endParaRPr lang="pt-PT"/>
          </a:p>
        </p:txBody>
      </p:sp>
    </p:spTree>
    <p:extLst>
      <p:ext uri="{BB962C8B-B14F-4D97-AF65-F5344CB8AC3E}">
        <p14:creationId xmlns:p14="http://schemas.microsoft.com/office/powerpoint/2010/main" val="5085002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pt-PT" dirty="0" err="1" smtClean="0"/>
              <a:t>sandra</a:t>
            </a:r>
            <a:endParaRPr lang="pt-PT"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0EBB71-D4F1-4B4C-88B2-C8925EC802E9}" type="slidenum">
              <a:rPr lang="pt-PT" smtClean="0"/>
              <a:pPr fontAlgn="base">
                <a:spcBef>
                  <a:spcPct val="0"/>
                </a:spcBef>
                <a:spcAft>
                  <a:spcPct val="0"/>
                </a:spcAft>
                <a:defRPr/>
              </a:pPr>
              <a:t>1</a:t>
            </a:fld>
            <a:endParaRPr lang="pt-PT" dirty="0" smtClean="0"/>
          </a:p>
        </p:txBody>
      </p:sp>
    </p:spTree>
    <p:extLst>
      <p:ext uri="{BB962C8B-B14F-4D97-AF65-F5344CB8AC3E}">
        <p14:creationId xmlns:p14="http://schemas.microsoft.com/office/powerpoint/2010/main" val="2236701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lstStyle/>
          <a:p>
            <a:endParaRPr lang="pt-PT" dirty="0"/>
          </a:p>
        </p:txBody>
      </p:sp>
      <p:sp>
        <p:nvSpPr>
          <p:cNvPr id="4" name="Marcador de Posição do Número do Diapositivo 3"/>
          <p:cNvSpPr>
            <a:spLocks noGrp="1"/>
          </p:cNvSpPr>
          <p:nvPr>
            <p:ph type="sldNum" sz="quarter" idx="10"/>
          </p:nvPr>
        </p:nvSpPr>
        <p:spPr/>
        <p:txBody>
          <a:bodyPr/>
          <a:lstStyle/>
          <a:p>
            <a:pPr>
              <a:defRPr/>
            </a:pPr>
            <a:fld id="{0F12E5B0-38E1-40ED-AA4C-3729A49BA783}" type="slidenum">
              <a:rPr lang="pt-PT" smtClean="0"/>
              <a:pPr>
                <a:defRPr/>
              </a:pPr>
              <a:t>14</a:t>
            </a:fld>
            <a:endParaRPr lang="pt-PT"/>
          </a:p>
        </p:txBody>
      </p:sp>
    </p:spTree>
    <p:extLst>
      <p:ext uri="{BB962C8B-B14F-4D97-AF65-F5344CB8AC3E}">
        <p14:creationId xmlns:p14="http://schemas.microsoft.com/office/powerpoint/2010/main" val="9078797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dirty="0" smtClean="0"/>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3B0688-D2AA-4F9C-BA8A-A83E8BCDF31B}" type="slidenum">
              <a:rPr lang="pt-PT" smtClean="0">
                <a:solidFill>
                  <a:prstClr val="black"/>
                </a:solidFill>
              </a:rPr>
              <a:pPr>
                <a:defRPr/>
              </a:pPr>
              <a:t>15</a:t>
            </a:fld>
            <a:endParaRPr lang="pt-PT" dirty="0" smtClean="0">
              <a:solidFill>
                <a:prstClr val="black"/>
              </a:solidFill>
            </a:endParaRPr>
          </a:p>
        </p:txBody>
      </p:sp>
    </p:spTree>
    <p:extLst>
      <p:ext uri="{BB962C8B-B14F-4D97-AF65-F5344CB8AC3E}">
        <p14:creationId xmlns:p14="http://schemas.microsoft.com/office/powerpoint/2010/main" val="8493770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dirty="0" smtClean="0"/>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3B0688-D2AA-4F9C-BA8A-A83E8BCDF31B}" type="slidenum">
              <a:rPr lang="pt-PT" smtClean="0">
                <a:solidFill>
                  <a:prstClr val="black"/>
                </a:solidFill>
              </a:rPr>
              <a:pPr>
                <a:defRPr/>
              </a:pPr>
              <a:t>16</a:t>
            </a:fld>
            <a:endParaRPr lang="pt-PT" dirty="0" smtClean="0">
              <a:solidFill>
                <a:prstClr val="black"/>
              </a:solidFill>
            </a:endParaRPr>
          </a:p>
        </p:txBody>
      </p:sp>
    </p:spTree>
    <p:extLst>
      <p:ext uri="{BB962C8B-B14F-4D97-AF65-F5344CB8AC3E}">
        <p14:creationId xmlns:p14="http://schemas.microsoft.com/office/powerpoint/2010/main" val="25755774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PT" altLang="pt-PT"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C1BA4C-1583-411D-B8D5-E83D8E13DB33}" type="slidenum">
              <a:rPr lang="pt-PT" smtClean="0"/>
              <a:pPr fontAlgn="base">
                <a:spcBef>
                  <a:spcPct val="0"/>
                </a:spcBef>
                <a:spcAft>
                  <a:spcPct val="0"/>
                </a:spcAft>
                <a:defRPr/>
              </a:pPr>
              <a:t>17</a:t>
            </a:fld>
            <a:endParaRPr lang="pt-PT" smtClean="0"/>
          </a:p>
        </p:txBody>
      </p:sp>
    </p:spTree>
    <p:extLst>
      <p:ext uri="{BB962C8B-B14F-4D97-AF65-F5344CB8AC3E}">
        <p14:creationId xmlns:p14="http://schemas.microsoft.com/office/powerpoint/2010/main" val="4652203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PT" altLang="pt-PT" smtClean="0"/>
          </a:p>
        </p:txBody>
      </p:sp>
      <p:sp>
        <p:nvSpPr>
          <p:cNvPr id="3686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BC1BA4C-1583-411D-B8D5-E83D8E13DB33}" type="slidenum">
              <a:rPr lang="pt-PT" smtClean="0"/>
              <a:pPr fontAlgn="base">
                <a:spcBef>
                  <a:spcPct val="0"/>
                </a:spcBef>
                <a:spcAft>
                  <a:spcPct val="0"/>
                </a:spcAft>
                <a:defRPr/>
              </a:pPr>
              <a:t>18</a:t>
            </a:fld>
            <a:endParaRPr lang="pt-PT" smtClean="0"/>
          </a:p>
        </p:txBody>
      </p:sp>
    </p:spTree>
    <p:extLst>
      <p:ext uri="{BB962C8B-B14F-4D97-AF65-F5344CB8AC3E}">
        <p14:creationId xmlns:p14="http://schemas.microsoft.com/office/powerpoint/2010/main" val="1289232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a:p>
        </p:txBody>
      </p:sp>
      <p:sp>
        <p:nvSpPr>
          <p:cNvPr id="4" name="Slide Number Placeholder 3"/>
          <p:cNvSpPr>
            <a:spLocks noGrp="1"/>
          </p:cNvSpPr>
          <p:nvPr>
            <p:ph type="sldNum" sz="quarter" idx="10"/>
          </p:nvPr>
        </p:nvSpPr>
        <p:spPr/>
        <p:txBody>
          <a:bodyPr/>
          <a:lstStyle/>
          <a:p>
            <a:fld id="{D667FA6F-E2FE-4D44-BD8F-BD004AA8EE86}" type="slidenum">
              <a:rPr lang="pt-PT" smtClean="0">
                <a:solidFill>
                  <a:prstClr val="black"/>
                </a:solidFill>
              </a:rPr>
              <a:pPr/>
              <a:t>19</a:t>
            </a:fld>
            <a:endParaRPr lang="pt-PT">
              <a:solidFill>
                <a:prstClr val="black"/>
              </a:solidFill>
            </a:endParaRPr>
          </a:p>
        </p:txBody>
      </p:sp>
    </p:spTree>
    <p:extLst>
      <p:ext uri="{BB962C8B-B14F-4D97-AF65-F5344CB8AC3E}">
        <p14:creationId xmlns:p14="http://schemas.microsoft.com/office/powerpoint/2010/main" val="4091443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a:p>
        </p:txBody>
      </p:sp>
      <p:sp>
        <p:nvSpPr>
          <p:cNvPr id="4" name="Slide Number Placeholder 3"/>
          <p:cNvSpPr>
            <a:spLocks noGrp="1"/>
          </p:cNvSpPr>
          <p:nvPr>
            <p:ph type="sldNum" sz="quarter" idx="10"/>
          </p:nvPr>
        </p:nvSpPr>
        <p:spPr/>
        <p:txBody>
          <a:bodyPr/>
          <a:lstStyle/>
          <a:p>
            <a:fld id="{D667FA6F-E2FE-4D44-BD8F-BD004AA8EE86}" type="slidenum">
              <a:rPr lang="pt-PT" smtClean="0">
                <a:solidFill>
                  <a:prstClr val="black"/>
                </a:solidFill>
              </a:rPr>
              <a:pPr/>
              <a:t>20</a:t>
            </a:fld>
            <a:endParaRPr lang="pt-PT">
              <a:solidFill>
                <a:prstClr val="black"/>
              </a:solidFill>
            </a:endParaRPr>
          </a:p>
        </p:txBody>
      </p:sp>
    </p:spTree>
    <p:extLst>
      <p:ext uri="{BB962C8B-B14F-4D97-AF65-F5344CB8AC3E}">
        <p14:creationId xmlns:p14="http://schemas.microsoft.com/office/powerpoint/2010/main" val="14947846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a:p>
        </p:txBody>
      </p:sp>
      <p:sp>
        <p:nvSpPr>
          <p:cNvPr id="4" name="Slide Number Placeholder 3"/>
          <p:cNvSpPr>
            <a:spLocks noGrp="1"/>
          </p:cNvSpPr>
          <p:nvPr>
            <p:ph type="sldNum" sz="quarter" idx="10"/>
          </p:nvPr>
        </p:nvSpPr>
        <p:spPr/>
        <p:txBody>
          <a:bodyPr/>
          <a:lstStyle/>
          <a:p>
            <a:fld id="{D667FA6F-E2FE-4D44-BD8F-BD004AA8EE86}" type="slidenum">
              <a:rPr lang="pt-PT" smtClean="0">
                <a:solidFill>
                  <a:prstClr val="black"/>
                </a:solidFill>
              </a:rPr>
              <a:pPr/>
              <a:t>21</a:t>
            </a:fld>
            <a:endParaRPr lang="pt-PT">
              <a:solidFill>
                <a:prstClr val="black"/>
              </a:solidFill>
            </a:endParaRPr>
          </a:p>
        </p:txBody>
      </p:sp>
    </p:spTree>
    <p:extLst>
      <p:ext uri="{BB962C8B-B14F-4D97-AF65-F5344CB8AC3E}">
        <p14:creationId xmlns:p14="http://schemas.microsoft.com/office/powerpoint/2010/main" val="30110179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PT" altLang="pt-PT"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F9DF12-239B-430C-B5A9-22967680029E}" type="slidenum">
              <a:rPr lang="pt-PT" smtClean="0"/>
              <a:pPr fontAlgn="base">
                <a:spcBef>
                  <a:spcPct val="0"/>
                </a:spcBef>
                <a:spcAft>
                  <a:spcPct val="0"/>
                </a:spcAft>
                <a:defRPr/>
              </a:pPr>
              <a:t>23</a:t>
            </a:fld>
            <a:endParaRPr lang="pt-PT" smtClean="0"/>
          </a:p>
        </p:txBody>
      </p:sp>
    </p:spTree>
    <p:extLst>
      <p:ext uri="{BB962C8B-B14F-4D97-AF65-F5344CB8AC3E}">
        <p14:creationId xmlns:p14="http://schemas.microsoft.com/office/powerpoint/2010/main" val="1899672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PT" altLang="pt-PT"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F9DF12-239B-430C-B5A9-22967680029E}" type="slidenum">
              <a:rPr lang="pt-PT" smtClean="0"/>
              <a:pPr fontAlgn="base">
                <a:spcBef>
                  <a:spcPct val="0"/>
                </a:spcBef>
                <a:spcAft>
                  <a:spcPct val="0"/>
                </a:spcAft>
                <a:defRPr/>
              </a:pPr>
              <a:t>24</a:t>
            </a:fld>
            <a:endParaRPr lang="pt-PT" smtClean="0"/>
          </a:p>
        </p:txBody>
      </p:sp>
    </p:spTree>
    <p:extLst>
      <p:ext uri="{BB962C8B-B14F-4D97-AF65-F5344CB8AC3E}">
        <p14:creationId xmlns:p14="http://schemas.microsoft.com/office/powerpoint/2010/main" val="3965814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0EBB71-D4F1-4B4C-88B2-C8925EC802E9}" type="slidenum">
              <a:rPr lang="pt-PT" smtClean="0"/>
              <a:pPr fontAlgn="base">
                <a:spcBef>
                  <a:spcPct val="0"/>
                </a:spcBef>
                <a:spcAft>
                  <a:spcPct val="0"/>
                </a:spcAft>
                <a:defRPr/>
              </a:pPr>
              <a:t>2</a:t>
            </a:fld>
            <a:endParaRPr lang="pt-PT" dirty="0" smtClean="0"/>
          </a:p>
        </p:txBody>
      </p:sp>
    </p:spTree>
    <p:extLst>
      <p:ext uri="{BB962C8B-B14F-4D97-AF65-F5344CB8AC3E}">
        <p14:creationId xmlns:p14="http://schemas.microsoft.com/office/powerpoint/2010/main" val="12764168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a:p>
        </p:txBody>
      </p:sp>
      <p:sp>
        <p:nvSpPr>
          <p:cNvPr id="4" name="Slide Number Placeholder 3"/>
          <p:cNvSpPr>
            <a:spLocks noGrp="1"/>
          </p:cNvSpPr>
          <p:nvPr>
            <p:ph type="sldNum" sz="quarter" idx="10"/>
          </p:nvPr>
        </p:nvSpPr>
        <p:spPr/>
        <p:txBody>
          <a:bodyPr/>
          <a:lstStyle/>
          <a:p>
            <a:fld id="{D667FA6F-E2FE-4D44-BD8F-BD004AA8EE86}" type="slidenum">
              <a:rPr lang="pt-PT" smtClean="0"/>
              <a:pPr/>
              <a:t>25</a:t>
            </a:fld>
            <a:endParaRPr lang="pt-PT"/>
          </a:p>
        </p:txBody>
      </p:sp>
    </p:spTree>
    <p:extLst>
      <p:ext uri="{BB962C8B-B14F-4D97-AF65-F5344CB8AC3E}">
        <p14:creationId xmlns:p14="http://schemas.microsoft.com/office/powerpoint/2010/main" val="9226508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a:p>
        </p:txBody>
      </p:sp>
      <p:sp>
        <p:nvSpPr>
          <p:cNvPr id="4" name="Slide Number Placeholder 3"/>
          <p:cNvSpPr>
            <a:spLocks noGrp="1"/>
          </p:cNvSpPr>
          <p:nvPr>
            <p:ph type="sldNum" sz="quarter" idx="10"/>
          </p:nvPr>
        </p:nvSpPr>
        <p:spPr/>
        <p:txBody>
          <a:bodyPr/>
          <a:lstStyle/>
          <a:p>
            <a:fld id="{D667FA6F-E2FE-4D44-BD8F-BD004AA8EE86}" type="slidenum">
              <a:rPr lang="pt-PT" smtClean="0"/>
              <a:pPr/>
              <a:t>26</a:t>
            </a:fld>
            <a:endParaRPr lang="pt-PT"/>
          </a:p>
        </p:txBody>
      </p:sp>
    </p:spTree>
    <p:extLst>
      <p:ext uri="{BB962C8B-B14F-4D97-AF65-F5344CB8AC3E}">
        <p14:creationId xmlns:p14="http://schemas.microsoft.com/office/powerpoint/2010/main" val="33434497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PT" altLang="pt-PT"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F9DF12-239B-430C-B5A9-22967680029E}" type="slidenum">
              <a:rPr lang="pt-PT" smtClean="0"/>
              <a:pPr fontAlgn="base">
                <a:spcBef>
                  <a:spcPct val="0"/>
                </a:spcBef>
                <a:spcAft>
                  <a:spcPct val="0"/>
                </a:spcAft>
                <a:defRPr/>
              </a:pPr>
              <a:t>27</a:t>
            </a:fld>
            <a:endParaRPr lang="pt-PT" smtClean="0"/>
          </a:p>
        </p:txBody>
      </p:sp>
    </p:spTree>
    <p:extLst>
      <p:ext uri="{BB962C8B-B14F-4D97-AF65-F5344CB8AC3E}">
        <p14:creationId xmlns:p14="http://schemas.microsoft.com/office/powerpoint/2010/main" val="3785732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PT" altLang="pt-PT"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F9DF12-239B-430C-B5A9-22967680029E}" type="slidenum">
              <a:rPr lang="pt-PT" smtClean="0"/>
              <a:pPr fontAlgn="base">
                <a:spcBef>
                  <a:spcPct val="0"/>
                </a:spcBef>
                <a:spcAft>
                  <a:spcPct val="0"/>
                </a:spcAft>
                <a:defRPr/>
              </a:pPr>
              <a:t>28</a:t>
            </a:fld>
            <a:endParaRPr lang="pt-PT" smtClean="0"/>
          </a:p>
        </p:txBody>
      </p:sp>
    </p:spTree>
    <p:extLst>
      <p:ext uri="{BB962C8B-B14F-4D97-AF65-F5344CB8AC3E}">
        <p14:creationId xmlns:p14="http://schemas.microsoft.com/office/powerpoint/2010/main" val="42167060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a:p>
        </p:txBody>
      </p:sp>
      <p:sp>
        <p:nvSpPr>
          <p:cNvPr id="4" name="Slide Number Placeholder 3"/>
          <p:cNvSpPr>
            <a:spLocks noGrp="1"/>
          </p:cNvSpPr>
          <p:nvPr>
            <p:ph type="sldNum" sz="quarter" idx="10"/>
          </p:nvPr>
        </p:nvSpPr>
        <p:spPr/>
        <p:txBody>
          <a:bodyPr/>
          <a:lstStyle/>
          <a:p>
            <a:fld id="{D667FA6F-E2FE-4D44-BD8F-BD004AA8EE86}" type="slidenum">
              <a:rPr lang="pt-PT" smtClean="0"/>
              <a:pPr/>
              <a:t>29</a:t>
            </a:fld>
            <a:endParaRPr lang="pt-PT"/>
          </a:p>
        </p:txBody>
      </p:sp>
    </p:spTree>
    <p:extLst>
      <p:ext uri="{BB962C8B-B14F-4D97-AF65-F5344CB8AC3E}">
        <p14:creationId xmlns:p14="http://schemas.microsoft.com/office/powerpoint/2010/main" val="34828921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dirty="0" smtClean="0"/>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3B0688-D2AA-4F9C-BA8A-A83E8BCDF31B}" type="slidenum">
              <a:rPr lang="pt-PT" smtClean="0">
                <a:solidFill>
                  <a:prstClr val="black"/>
                </a:solidFill>
              </a:rPr>
              <a:pPr>
                <a:defRPr/>
              </a:pPr>
              <a:t>30</a:t>
            </a:fld>
            <a:endParaRPr lang="pt-PT" dirty="0" smtClean="0">
              <a:solidFill>
                <a:prstClr val="black"/>
              </a:solidFill>
            </a:endParaRPr>
          </a:p>
        </p:txBody>
      </p:sp>
    </p:spTree>
    <p:extLst>
      <p:ext uri="{BB962C8B-B14F-4D97-AF65-F5344CB8AC3E}">
        <p14:creationId xmlns:p14="http://schemas.microsoft.com/office/powerpoint/2010/main" val="37661126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dirty="0" smtClean="0"/>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3B0688-D2AA-4F9C-BA8A-A83E8BCDF31B}" type="slidenum">
              <a:rPr lang="pt-PT" smtClean="0">
                <a:solidFill>
                  <a:prstClr val="black"/>
                </a:solidFill>
              </a:rPr>
              <a:pPr>
                <a:defRPr/>
              </a:pPr>
              <a:t>31</a:t>
            </a:fld>
            <a:endParaRPr lang="pt-PT" dirty="0" smtClean="0">
              <a:solidFill>
                <a:prstClr val="black"/>
              </a:solidFill>
            </a:endParaRPr>
          </a:p>
        </p:txBody>
      </p:sp>
    </p:spTree>
    <p:extLst>
      <p:ext uri="{BB962C8B-B14F-4D97-AF65-F5344CB8AC3E}">
        <p14:creationId xmlns:p14="http://schemas.microsoft.com/office/powerpoint/2010/main" val="3599870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PT"/>
          </a:p>
        </p:txBody>
      </p:sp>
      <p:sp>
        <p:nvSpPr>
          <p:cNvPr id="4" name="Slide Number Placeholder 3"/>
          <p:cNvSpPr>
            <a:spLocks noGrp="1"/>
          </p:cNvSpPr>
          <p:nvPr>
            <p:ph type="sldNum" sz="quarter" idx="10"/>
          </p:nvPr>
        </p:nvSpPr>
        <p:spPr/>
        <p:txBody>
          <a:bodyPr/>
          <a:lstStyle/>
          <a:p>
            <a:fld id="{D667FA6F-E2FE-4D44-BD8F-BD004AA8EE86}" type="slidenum">
              <a:rPr lang="pt-PT" smtClean="0"/>
              <a:pPr/>
              <a:t>3</a:t>
            </a:fld>
            <a:endParaRPr lang="pt-PT"/>
          </a:p>
        </p:txBody>
      </p:sp>
    </p:spTree>
    <p:extLst>
      <p:ext uri="{BB962C8B-B14F-4D97-AF65-F5344CB8AC3E}">
        <p14:creationId xmlns:p14="http://schemas.microsoft.com/office/powerpoint/2010/main" val="42321266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PT" altLang="pt-PT" dirty="0"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F9DF12-239B-430C-B5A9-22967680029E}" type="slidenum">
              <a:rPr lang="pt-PT" smtClean="0"/>
              <a:pPr fontAlgn="base">
                <a:spcBef>
                  <a:spcPct val="0"/>
                </a:spcBef>
                <a:spcAft>
                  <a:spcPct val="0"/>
                </a:spcAft>
                <a:defRPr/>
              </a:pPr>
              <a:t>4</a:t>
            </a:fld>
            <a:endParaRPr lang="pt-PT" dirty="0" smtClean="0"/>
          </a:p>
        </p:txBody>
      </p:sp>
    </p:spTree>
    <p:extLst>
      <p:ext uri="{BB962C8B-B14F-4D97-AF65-F5344CB8AC3E}">
        <p14:creationId xmlns:p14="http://schemas.microsoft.com/office/powerpoint/2010/main" val="2887025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PT" altLang="pt-PT"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F9DF12-239B-430C-B5A9-22967680029E}" type="slidenum">
              <a:rPr lang="pt-PT" smtClean="0"/>
              <a:pPr fontAlgn="base">
                <a:spcBef>
                  <a:spcPct val="0"/>
                </a:spcBef>
                <a:spcAft>
                  <a:spcPct val="0"/>
                </a:spcAft>
                <a:defRPr/>
              </a:pPr>
              <a:t>5</a:t>
            </a:fld>
            <a:endParaRPr lang="pt-PT" smtClean="0"/>
          </a:p>
        </p:txBody>
      </p:sp>
    </p:spTree>
    <p:extLst>
      <p:ext uri="{BB962C8B-B14F-4D97-AF65-F5344CB8AC3E}">
        <p14:creationId xmlns:p14="http://schemas.microsoft.com/office/powerpoint/2010/main" val="754401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PT" altLang="pt-PT"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C7F9DF12-239B-430C-B5A9-22967680029E}" type="slidenum">
              <a:rPr lang="pt-PT" smtClean="0">
                <a:solidFill>
                  <a:prstClr val="black"/>
                </a:solidFill>
              </a:rPr>
              <a:pPr>
                <a:defRPr/>
              </a:pPr>
              <a:t>6</a:t>
            </a:fld>
            <a:endParaRPr lang="pt-PT" smtClean="0">
              <a:solidFill>
                <a:prstClr val="black"/>
              </a:solidFill>
            </a:endParaRPr>
          </a:p>
        </p:txBody>
      </p:sp>
    </p:spTree>
    <p:extLst>
      <p:ext uri="{BB962C8B-B14F-4D97-AF65-F5344CB8AC3E}">
        <p14:creationId xmlns:p14="http://schemas.microsoft.com/office/powerpoint/2010/main" val="11274596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PT" altLang="pt-PT"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F9DF12-239B-430C-B5A9-22967680029E}" type="slidenum">
              <a:rPr lang="pt-PT" smtClean="0"/>
              <a:pPr fontAlgn="base">
                <a:spcBef>
                  <a:spcPct val="0"/>
                </a:spcBef>
                <a:spcAft>
                  <a:spcPct val="0"/>
                </a:spcAft>
                <a:defRPr/>
              </a:pPr>
              <a:t>7</a:t>
            </a:fld>
            <a:endParaRPr lang="pt-PT" smtClean="0"/>
          </a:p>
        </p:txBody>
      </p:sp>
    </p:spTree>
    <p:extLst>
      <p:ext uri="{BB962C8B-B14F-4D97-AF65-F5344CB8AC3E}">
        <p14:creationId xmlns:p14="http://schemas.microsoft.com/office/powerpoint/2010/main" val="24845703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t-PT" dirty="0" smtClean="0"/>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83B0688-D2AA-4F9C-BA8A-A83E8BCDF31B}" type="slidenum">
              <a:rPr lang="pt-PT" smtClean="0"/>
              <a:pPr fontAlgn="base">
                <a:spcBef>
                  <a:spcPct val="0"/>
                </a:spcBef>
                <a:spcAft>
                  <a:spcPct val="0"/>
                </a:spcAft>
                <a:defRPr/>
              </a:pPr>
              <a:t>11</a:t>
            </a:fld>
            <a:endParaRPr lang="pt-PT" dirty="0" smtClean="0"/>
          </a:p>
        </p:txBody>
      </p:sp>
    </p:spTree>
    <p:extLst>
      <p:ext uri="{BB962C8B-B14F-4D97-AF65-F5344CB8AC3E}">
        <p14:creationId xmlns:p14="http://schemas.microsoft.com/office/powerpoint/2010/main" val="1647775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pt-PT" altLang="pt-PT" smtClean="0"/>
          </a:p>
        </p:txBody>
      </p:sp>
      <p:sp>
        <p:nvSpPr>
          <p:cNvPr id="1536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7F9DF12-239B-430C-B5A9-22967680029E}" type="slidenum">
              <a:rPr lang="pt-PT" smtClean="0"/>
              <a:pPr fontAlgn="base">
                <a:spcBef>
                  <a:spcPct val="0"/>
                </a:spcBef>
                <a:spcAft>
                  <a:spcPct val="0"/>
                </a:spcAft>
                <a:defRPr/>
              </a:pPr>
              <a:t>13</a:t>
            </a:fld>
            <a:endParaRPr lang="pt-PT" smtClean="0"/>
          </a:p>
        </p:txBody>
      </p:sp>
    </p:spTree>
    <p:extLst>
      <p:ext uri="{BB962C8B-B14F-4D97-AF65-F5344CB8AC3E}">
        <p14:creationId xmlns:p14="http://schemas.microsoft.com/office/powerpoint/2010/main" val="8102012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lvl1pPr>
              <a:defRPr/>
            </a:lvl1pPr>
          </a:lstStyle>
          <a:p>
            <a:pPr>
              <a:defRPr/>
            </a:pPr>
            <a:fld id="{3F9E5D33-E687-4434-8650-8C4691FD2A8C}" type="datetime1">
              <a:rPr lang="pt-PT"/>
              <a:pPr>
                <a:defRPr/>
              </a:pPr>
              <a:t>18/02/2019</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20CA5D49-2989-4FB0-900C-56987504B14E}" type="slidenum">
              <a:rPr lang="pt-PT"/>
              <a:pPr>
                <a:defRPr/>
              </a:pPr>
              <a:t>‹#›</a:t>
            </a:fld>
            <a:endParaRPr lang="pt-P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29D5CAF9-53DE-4C03-A8B0-B32524ECBCBB}" type="datetime1">
              <a:rPr lang="pt-PT"/>
              <a:pPr>
                <a:defRPr/>
              </a:pPr>
              <a:t>18/02/2019</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896C5B3D-1C87-41BF-ACC8-924F619EF5AA}" type="slidenum">
              <a:rPr lang="pt-PT"/>
              <a:pPr>
                <a:defRPr/>
              </a:pPr>
              <a:t>‹#›</a:t>
            </a:fld>
            <a:endParaRPr lang="pt-P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EF05692F-3676-4054-A0A7-171847B0DA2D}" type="datetime1">
              <a:rPr lang="pt-PT"/>
              <a:pPr>
                <a:defRPr/>
              </a:pPr>
              <a:t>18/02/2019</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B71CF969-72EC-412F-A31C-C60B232A12DB}" type="slidenum">
              <a:rPr lang="pt-PT"/>
              <a:pPr>
                <a:defRPr/>
              </a:pPr>
              <a:t>‹#›</a:t>
            </a:fld>
            <a:endParaRPr lang="pt-PT"/>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Faça clique para editar o estilo</a:t>
            </a:r>
          </a:p>
        </p:txBody>
      </p:sp>
      <p:sp>
        <p:nvSpPr>
          <p:cNvPr id="4" name="Marcador de Posição da Data 3"/>
          <p:cNvSpPr>
            <a:spLocks noGrp="1"/>
          </p:cNvSpPr>
          <p:nvPr>
            <p:ph type="dt" sz="half" idx="10"/>
          </p:nvPr>
        </p:nvSpPr>
        <p:spPr/>
        <p:txBody>
          <a:bodyPr/>
          <a:lstStyle/>
          <a:p>
            <a:fld id="{73491C03-AD88-4A8F-996E-1759754DC20E}" type="datetimeFigureOut">
              <a:rPr lang="pt-PT" smtClean="0">
                <a:solidFill>
                  <a:prstClr val="black">
                    <a:tint val="75000"/>
                  </a:prstClr>
                </a:solidFill>
              </a:rPr>
              <a:pPr/>
              <a:t>18/02/2019</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5DD76CF7-FD49-40A8-B89A-E4A810E238B9}"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13815501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73491C03-AD88-4A8F-996E-1759754DC20E}" type="datetimeFigureOut">
              <a:rPr lang="pt-PT" smtClean="0">
                <a:solidFill>
                  <a:prstClr val="black">
                    <a:tint val="75000"/>
                  </a:prstClr>
                </a:solidFill>
              </a:rPr>
              <a:pPr/>
              <a:t>18/02/2019</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5DD76CF7-FD49-40A8-B89A-E4A810E238B9}"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3137897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a:t>
            </a:r>
          </a:p>
        </p:txBody>
      </p:sp>
      <p:sp>
        <p:nvSpPr>
          <p:cNvPr id="4" name="Marcador de Posição da Data 3"/>
          <p:cNvSpPr>
            <a:spLocks noGrp="1"/>
          </p:cNvSpPr>
          <p:nvPr>
            <p:ph type="dt" sz="half" idx="10"/>
          </p:nvPr>
        </p:nvSpPr>
        <p:spPr/>
        <p:txBody>
          <a:bodyPr/>
          <a:lstStyle/>
          <a:p>
            <a:fld id="{73491C03-AD88-4A8F-996E-1759754DC20E}" type="datetimeFigureOut">
              <a:rPr lang="pt-PT" smtClean="0">
                <a:solidFill>
                  <a:prstClr val="black">
                    <a:tint val="75000"/>
                  </a:prstClr>
                </a:solidFill>
              </a:rPr>
              <a:pPr/>
              <a:t>18/02/2019</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5DD76CF7-FD49-40A8-B89A-E4A810E238B9}"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6134184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73491C03-AD88-4A8F-996E-1759754DC20E}" type="datetimeFigureOut">
              <a:rPr lang="pt-PT" smtClean="0">
                <a:solidFill>
                  <a:prstClr val="black">
                    <a:tint val="75000"/>
                  </a:prstClr>
                </a:solidFill>
              </a:rPr>
              <a:pPr/>
              <a:t>18/02/2019</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5DD76CF7-FD49-40A8-B89A-E4A810E238B9}"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20322452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a:t>Clique para editar o estilo</a:t>
            </a:r>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73491C03-AD88-4A8F-996E-1759754DC20E}" type="datetimeFigureOut">
              <a:rPr lang="pt-PT" smtClean="0">
                <a:solidFill>
                  <a:prstClr val="black">
                    <a:tint val="75000"/>
                  </a:prstClr>
                </a:solidFill>
              </a:rPr>
              <a:pPr/>
              <a:t>18/02/2019</a:t>
            </a:fld>
            <a:endParaRPr lang="pt-PT">
              <a:solidFill>
                <a:prstClr val="black">
                  <a:tint val="75000"/>
                </a:prstClr>
              </a:solidFill>
            </a:endParaRPr>
          </a:p>
        </p:txBody>
      </p:sp>
      <p:sp>
        <p:nvSpPr>
          <p:cNvPr id="8" name="Marcador de Posição do Rodapé 7"/>
          <p:cNvSpPr>
            <a:spLocks noGrp="1"/>
          </p:cNvSpPr>
          <p:nvPr>
            <p:ph type="ftr" sz="quarter" idx="11"/>
          </p:nvPr>
        </p:nvSpPr>
        <p:spPr/>
        <p:txBody>
          <a:bodyPr/>
          <a:lstStyle/>
          <a:p>
            <a:endParaRPr lang="pt-PT">
              <a:solidFill>
                <a:prstClr val="black">
                  <a:tint val="75000"/>
                </a:prstClr>
              </a:solidFill>
            </a:endParaRPr>
          </a:p>
        </p:txBody>
      </p:sp>
      <p:sp>
        <p:nvSpPr>
          <p:cNvPr id="9" name="Marcador de Posição do Número do Diapositivo 8"/>
          <p:cNvSpPr>
            <a:spLocks noGrp="1"/>
          </p:cNvSpPr>
          <p:nvPr>
            <p:ph type="sldNum" sz="quarter" idx="12"/>
          </p:nvPr>
        </p:nvSpPr>
        <p:spPr/>
        <p:txBody>
          <a:bodyPr/>
          <a:lstStyle/>
          <a:p>
            <a:fld id="{5DD76CF7-FD49-40A8-B89A-E4A810E238B9}"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3591620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73491C03-AD88-4A8F-996E-1759754DC20E}" type="datetimeFigureOut">
              <a:rPr lang="pt-PT" smtClean="0">
                <a:solidFill>
                  <a:prstClr val="black">
                    <a:tint val="75000"/>
                  </a:prstClr>
                </a:solidFill>
              </a:rPr>
              <a:pPr/>
              <a:t>18/02/2019</a:t>
            </a:fld>
            <a:endParaRPr lang="pt-PT">
              <a:solidFill>
                <a:prstClr val="black">
                  <a:tint val="75000"/>
                </a:prstClr>
              </a:solidFill>
            </a:endParaRPr>
          </a:p>
        </p:txBody>
      </p:sp>
      <p:sp>
        <p:nvSpPr>
          <p:cNvPr id="4" name="Marcador de Posição do Rodapé 3"/>
          <p:cNvSpPr>
            <a:spLocks noGrp="1"/>
          </p:cNvSpPr>
          <p:nvPr>
            <p:ph type="ftr" sz="quarter" idx="11"/>
          </p:nvPr>
        </p:nvSpPr>
        <p:spPr/>
        <p:txBody>
          <a:bodyPr/>
          <a:lstStyle/>
          <a:p>
            <a:endParaRPr lang="pt-PT">
              <a:solidFill>
                <a:prstClr val="black">
                  <a:tint val="75000"/>
                </a:prstClr>
              </a:solidFill>
            </a:endParaRPr>
          </a:p>
        </p:txBody>
      </p:sp>
      <p:sp>
        <p:nvSpPr>
          <p:cNvPr id="5" name="Marcador de Posição do Número do Diapositivo 4"/>
          <p:cNvSpPr>
            <a:spLocks noGrp="1"/>
          </p:cNvSpPr>
          <p:nvPr>
            <p:ph type="sldNum" sz="quarter" idx="12"/>
          </p:nvPr>
        </p:nvSpPr>
        <p:spPr/>
        <p:txBody>
          <a:bodyPr/>
          <a:lstStyle/>
          <a:p>
            <a:fld id="{5DD76CF7-FD49-40A8-B89A-E4A810E238B9}"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3408629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73491C03-AD88-4A8F-996E-1759754DC20E}" type="datetimeFigureOut">
              <a:rPr lang="pt-PT" smtClean="0">
                <a:solidFill>
                  <a:prstClr val="black">
                    <a:tint val="75000"/>
                  </a:prstClr>
                </a:solidFill>
              </a:rPr>
              <a:pPr/>
              <a:t>18/02/2019</a:t>
            </a:fld>
            <a:endParaRPr lang="pt-PT">
              <a:solidFill>
                <a:prstClr val="black">
                  <a:tint val="75000"/>
                </a:prstClr>
              </a:solidFill>
            </a:endParaRPr>
          </a:p>
        </p:txBody>
      </p:sp>
      <p:sp>
        <p:nvSpPr>
          <p:cNvPr id="3" name="Marcador de Posição do Rodapé 2"/>
          <p:cNvSpPr>
            <a:spLocks noGrp="1"/>
          </p:cNvSpPr>
          <p:nvPr>
            <p:ph type="ftr" sz="quarter" idx="11"/>
          </p:nvPr>
        </p:nvSpPr>
        <p:spPr/>
        <p:txBody>
          <a:bodyPr/>
          <a:lstStyle/>
          <a:p>
            <a:endParaRPr lang="pt-PT">
              <a:solidFill>
                <a:prstClr val="black">
                  <a:tint val="75000"/>
                </a:prstClr>
              </a:solidFill>
            </a:endParaRPr>
          </a:p>
        </p:txBody>
      </p:sp>
      <p:sp>
        <p:nvSpPr>
          <p:cNvPr id="4" name="Marcador de Posição do Número do Diapositivo 3"/>
          <p:cNvSpPr>
            <a:spLocks noGrp="1"/>
          </p:cNvSpPr>
          <p:nvPr>
            <p:ph type="sldNum" sz="quarter" idx="12"/>
          </p:nvPr>
        </p:nvSpPr>
        <p:spPr/>
        <p:txBody>
          <a:bodyPr/>
          <a:lstStyle/>
          <a:p>
            <a:fld id="{5DD76CF7-FD49-40A8-B89A-E4A810E238B9}"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13180077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73491C03-AD88-4A8F-996E-1759754DC20E}" type="datetimeFigureOut">
              <a:rPr lang="pt-PT" smtClean="0">
                <a:solidFill>
                  <a:prstClr val="black">
                    <a:tint val="75000"/>
                  </a:prstClr>
                </a:solidFill>
              </a:rPr>
              <a:pPr/>
              <a:t>18/02/2019</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5DD76CF7-FD49-40A8-B89A-E4A810E238B9}"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40806698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lvl1pPr>
              <a:defRPr/>
            </a:lvl1pPr>
          </a:lstStyle>
          <a:p>
            <a:pPr>
              <a:defRPr/>
            </a:pPr>
            <a:fld id="{D1EAF5D7-EF6F-4549-BBC8-720DE71DC068}" type="datetime1">
              <a:rPr lang="pt-PT"/>
              <a:pPr>
                <a:defRPr/>
              </a:pPr>
              <a:t>18/02/2019</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FEF1DBF5-3A1D-4D29-A837-3A7D00B3A78B}" type="slidenum">
              <a:rPr lang="pt-PT"/>
              <a:pPr>
                <a:defRPr/>
              </a:pPr>
              <a:t>‹#›</a:t>
            </a:fld>
            <a:endParaRPr lang="pt-PT"/>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73491C03-AD88-4A8F-996E-1759754DC20E}" type="datetimeFigureOut">
              <a:rPr lang="pt-PT" smtClean="0">
                <a:solidFill>
                  <a:prstClr val="black">
                    <a:tint val="75000"/>
                  </a:prstClr>
                </a:solidFill>
              </a:rPr>
              <a:pPr/>
              <a:t>18/02/2019</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5DD76CF7-FD49-40A8-B89A-E4A810E238B9}"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11102659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73491C03-AD88-4A8F-996E-1759754DC20E}" type="datetimeFigureOut">
              <a:rPr lang="pt-PT" smtClean="0">
                <a:solidFill>
                  <a:prstClr val="black">
                    <a:tint val="75000"/>
                  </a:prstClr>
                </a:solidFill>
              </a:rPr>
              <a:pPr/>
              <a:t>18/02/2019</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5DD76CF7-FD49-40A8-B89A-E4A810E238B9}"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22206742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73491C03-AD88-4A8F-996E-1759754DC20E}" type="datetimeFigureOut">
              <a:rPr lang="pt-PT" smtClean="0">
                <a:solidFill>
                  <a:prstClr val="black">
                    <a:tint val="75000"/>
                  </a:prstClr>
                </a:solidFill>
              </a:rPr>
              <a:pPr/>
              <a:t>18/02/2019</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5DD76CF7-FD49-40A8-B89A-E4A810E238B9}"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1444207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a:t>Clique para editar o estilo</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a:t>Faça clique para editar o estilo</a:t>
            </a:r>
          </a:p>
        </p:txBody>
      </p:sp>
      <p:sp>
        <p:nvSpPr>
          <p:cNvPr id="4" name="Marcador de Posição da Data 3"/>
          <p:cNvSpPr>
            <a:spLocks noGrp="1"/>
          </p:cNvSpPr>
          <p:nvPr>
            <p:ph type="dt" sz="half" idx="10"/>
          </p:nvPr>
        </p:nvSpPr>
        <p:spPr/>
        <p:txBody>
          <a:bodyPr/>
          <a:lstStyle/>
          <a:p>
            <a:fld id="{A32A39C6-1CEF-4845-8565-247BCF00A311}" type="datetime1">
              <a:rPr lang="pt-PT" smtClean="0">
                <a:solidFill>
                  <a:prstClr val="black">
                    <a:tint val="75000"/>
                  </a:prstClr>
                </a:solidFill>
              </a:rPr>
              <a:pPr/>
              <a:t>18/02/2019</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0E9377F8-7F02-4EFE-B2D3-C4A7573F91AC}"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8784332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squema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9FA8EAE9-E9F7-438F-82C1-959160F5024F}" type="datetime1">
              <a:rPr lang="pt-PT" smtClean="0">
                <a:solidFill>
                  <a:prstClr val="black">
                    <a:tint val="75000"/>
                  </a:prstClr>
                </a:solidFill>
              </a:rPr>
              <a:pPr/>
              <a:t>18/02/2019</a:t>
            </a:fld>
            <a:endParaRPr lang="pt-PT">
              <a:solidFill>
                <a:prstClr val="black">
                  <a:tint val="75000"/>
                </a:prstClr>
              </a:solidFill>
            </a:endParaRPr>
          </a:p>
        </p:txBody>
      </p:sp>
      <p:sp>
        <p:nvSpPr>
          <p:cNvPr id="4" name="Marcador de Posição do Rodapé 3"/>
          <p:cNvSpPr>
            <a:spLocks noGrp="1"/>
          </p:cNvSpPr>
          <p:nvPr>
            <p:ph type="ftr" sz="quarter" idx="11"/>
          </p:nvPr>
        </p:nvSpPr>
        <p:spPr/>
        <p:txBody>
          <a:bodyPr/>
          <a:lstStyle/>
          <a:p>
            <a:endParaRPr lang="pt-PT">
              <a:solidFill>
                <a:prstClr val="black">
                  <a:tint val="75000"/>
                </a:prstClr>
              </a:solidFill>
            </a:endParaRPr>
          </a:p>
        </p:txBody>
      </p:sp>
      <p:sp>
        <p:nvSpPr>
          <p:cNvPr id="5" name="Marcador de Posição do Número do Diapositivo 4"/>
          <p:cNvSpPr>
            <a:spLocks noGrp="1"/>
          </p:cNvSpPr>
          <p:nvPr>
            <p:ph type="sldNum" sz="quarter" idx="12"/>
          </p:nvPr>
        </p:nvSpPr>
        <p:spPr/>
        <p:txBody>
          <a:bodyPr/>
          <a:lstStyle/>
          <a:p>
            <a:fld id="{0E9377F8-7F02-4EFE-B2D3-C4A7573F91AC}"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26294778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idx="1"/>
          </p:nvPr>
        </p:nvSpPr>
        <p:spPr/>
        <p:txBody>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E49FE2E7-DED6-492A-95AA-0D17E2E5D387}" type="datetime1">
              <a:rPr lang="pt-PT" smtClean="0">
                <a:solidFill>
                  <a:prstClr val="black">
                    <a:tint val="75000"/>
                  </a:prstClr>
                </a:solidFill>
              </a:rPr>
              <a:pPr/>
              <a:t>18/02/2019</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0E9377F8-7F02-4EFE-B2D3-C4A7573F91AC}"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14724664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a:t>Clique para editar o estilo</a:t>
            </a:r>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a:t>Clique para editar os estilos</a:t>
            </a:r>
          </a:p>
        </p:txBody>
      </p:sp>
      <p:sp>
        <p:nvSpPr>
          <p:cNvPr id="4" name="Marcador de Posição da Data 3"/>
          <p:cNvSpPr>
            <a:spLocks noGrp="1"/>
          </p:cNvSpPr>
          <p:nvPr>
            <p:ph type="dt" sz="half" idx="10"/>
          </p:nvPr>
        </p:nvSpPr>
        <p:spPr/>
        <p:txBody>
          <a:bodyPr/>
          <a:lstStyle/>
          <a:p>
            <a:fld id="{2DF376B6-567A-40A0-B47D-AAF60411ABED}" type="datetime1">
              <a:rPr lang="pt-PT" smtClean="0">
                <a:solidFill>
                  <a:prstClr val="black">
                    <a:tint val="75000"/>
                  </a:prstClr>
                </a:solidFill>
              </a:rPr>
              <a:pPr/>
              <a:t>18/02/2019</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0E9377F8-7F02-4EFE-B2D3-C4A7573F91AC}"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30557700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a Data 4"/>
          <p:cNvSpPr>
            <a:spLocks noGrp="1"/>
          </p:cNvSpPr>
          <p:nvPr>
            <p:ph type="dt" sz="half" idx="10"/>
          </p:nvPr>
        </p:nvSpPr>
        <p:spPr/>
        <p:txBody>
          <a:bodyPr/>
          <a:lstStyle/>
          <a:p>
            <a:fld id="{A1BF2216-29CA-4F2A-91F0-83ED7C41F1F6}" type="datetime1">
              <a:rPr lang="pt-PT" smtClean="0">
                <a:solidFill>
                  <a:prstClr val="black">
                    <a:tint val="75000"/>
                  </a:prstClr>
                </a:solidFill>
              </a:rPr>
              <a:pPr/>
              <a:t>18/02/2019</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0E9377F8-7F02-4EFE-B2D3-C4A7573F91AC}"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428546892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a:t>Clique para editar o estilo</a:t>
            </a:r>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7" name="Marcador de Posição da Data 6"/>
          <p:cNvSpPr>
            <a:spLocks noGrp="1"/>
          </p:cNvSpPr>
          <p:nvPr>
            <p:ph type="dt" sz="half" idx="10"/>
          </p:nvPr>
        </p:nvSpPr>
        <p:spPr/>
        <p:txBody>
          <a:bodyPr/>
          <a:lstStyle/>
          <a:p>
            <a:fld id="{E0999D79-24C9-4965-930C-B33E54DC9EF9}" type="datetime1">
              <a:rPr lang="pt-PT" smtClean="0">
                <a:solidFill>
                  <a:prstClr val="black">
                    <a:tint val="75000"/>
                  </a:prstClr>
                </a:solidFill>
              </a:rPr>
              <a:pPr/>
              <a:t>18/02/2019</a:t>
            </a:fld>
            <a:endParaRPr lang="pt-PT">
              <a:solidFill>
                <a:prstClr val="black">
                  <a:tint val="75000"/>
                </a:prstClr>
              </a:solidFill>
            </a:endParaRPr>
          </a:p>
        </p:txBody>
      </p:sp>
      <p:sp>
        <p:nvSpPr>
          <p:cNvPr id="8" name="Marcador de Posição do Rodapé 7"/>
          <p:cNvSpPr>
            <a:spLocks noGrp="1"/>
          </p:cNvSpPr>
          <p:nvPr>
            <p:ph type="ftr" sz="quarter" idx="11"/>
          </p:nvPr>
        </p:nvSpPr>
        <p:spPr/>
        <p:txBody>
          <a:bodyPr/>
          <a:lstStyle/>
          <a:p>
            <a:endParaRPr lang="pt-PT">
              <a:solidFill>
                <a:prstClr val="black">
                  <a:tint val="75000"/>
                </a:prstClr>
              </a:solidFill>
            </a:endParaRPr>
          </a:p>
        </p:txBody>
      </p:sp>
      <p:sp>
        <p:nvSpPr>
          <p:cNvPr id="9" name="Marcador de Posição do Número do Diapositivo 8"/>
          <p:cNvSpPr>
            <a:spLocks noGrp="1"/>
          </p:cNvSpPr>
          <p:nvPr>
            <p:ph type="sldNum" sz="quarter" idx="12"/>
          </p:nvPr>
        </p:nvSpPr>
        <p:spPr/>
        <p:txBody>
          <a:bodyPr/>
          <a:lstStyle/>
          <a:p>
            <a:fld id="{0E9377F8-7F02-4EFE-B2D3-C4A7573F91AC}"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37470393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a Data 2"/>
          <p:cNvSpPr>
            <a:spLocks noGrp="1"/>
          </p:cNvSpPr>
          <p:nvPr>
            <p:ph type="dt" sz="half" idx="10"/>
          </p:nvPr>
        </p:nvSpPr>
        <p:spPr/>
        <p:txBody>
          <a:bodyPr/>
          <a:lstStyle/>
          <a:p>
            <a:fld id="{C108D1BD-90DC-4A1E-8A82-FE1352A126EA}" type="datetime1">
              <a:rPr lang="pt-PT" smtClean="0">
                <a:solidFill>
                  <a:prstClr val="black">
                    <a:tint val="75000"/>
                  </a:prstClr>
                </a:solidFill>
              </a:rPr>
              <a:pPr/>
              <a:t>18/02/2019</a:t>
            </a:fld>
            <a:endParaRPr lang="pt-PT">
              <a:solidFill>
                <a:prstClr val="black">
                  <a:tint val="75000"/>
                </a:prstClr>
              </a:solidFill>
            </a:endParaRPr>
          </a:p>
        </p:txBody>
      </p:sp>
      <p:sp>
        <p:nvSpPr>
          <p:cNvPr id="4" name="Marcador de Posição do Rodapé 3"/>
          <p:cNvSpPr>
            <a:spLocks noGrp="1"/>
          </p:cNvSpPr>
          <p:nvPr>
            <p:ph type="ftr" sz="quarter" idx="11"/>
          </p:nvPr>
        </p:nvSpPr>
        <p:spPr/>
        <p:txBody>
          <a:bodyPr/>
          <a:lstStyle/>
          <a:p>
            <a:endParaRPr lang="pt-PT">
              <a:solidFill>
                <a:prstClr val="black">
                  <a:tint val="75000"/>
                </a:prstClr>
              </a:solidFill>
            </a:endParaRPr>
          </a:p>
        </p:txBody>
      </p:sp>
      <p:sp>
        <p:nvSpPr>
          <p:cNvPr id="5" name="Marcador de Posição do Número do Diapositivo 4"/>
          <p:cNvSpPr>
            <a:spLocks noGrp="1"/>
          </p:cNvSpPr>
          <p:nvPr>
            <p:ph type="sldNum" sz="quarter" idx="12"/>
          </p:nvPr>
        </p:nvSpPr>
        <p:spPr/>
        <p:txBody>
          <a:bodyPr/>
          <a:lstStyle/>
          <a:p>
            <a:fld id="{0E9377F8-7F02-4EFE-B2D3-C4A7573F91AC}"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2395657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lvl1pPr>
              <a:defRPr/>
            </a:lvl1pPr>
          </a:lstStyle>
          <a:p>
            <a:pPr>
              <a:defRPr/>
            </a:pPr>
            <a:fld id="{71B64C9F-9C1E-4856-AE3B-3939B92AC6F6}" type="datetime1">
              <a:rPr lang="pt-PT"/>
              <a:pPr>
                <a:defRPr/>
              </a:pPr>
              <a:t>18/02/2019</a:t>
            </a:fld>
            <a:endParaRPr lang="pt-PT"/>
          </a:p>
        </p:txBody>
      </p:sp>
      <p:sp>
        <p:nvSpPr>
          <p:cNvPr id="5" name="Marcador de Posição do Rodapé 4"/>
          <p:cNvSpPr>
            <a:spLocks noGrp="1"/>
          </p:cNvSpPr>
          <p:nvPr>
            <p:ph type="ftr" sz="quarter" idx="11"/>
          </p:nvPr>
        </p:nvSpPr>
        <p:spPr/>
        <p:txBody>
          <a:bodyPr/>
          <a:lstStyle>
            <a:lvl1pPr>
              <a:defRPr/>
            </a:lvl1pPr>
          </a:lstStyle>
          <a:p>
            <a:pPr>
              <a:defRPr/>
            </a:pPr>
            <a:endParaRPr lang="pt-PT"/>
          </a:p>
        </p:txBody>
      </p:sp>
      <p:sp>
        <p:nvSpPr>
          <p:cNvPr id="6" name="Marcador de Posição do Número do Diapositivo 5"/>
          <p:cNvSpPr>
            <a:spLocks noGrp="1"/>
          </p:cNvSpPr>
          <p:nvPr>
            <p:ph type="sldNum" sz="quarter" idx="12"/>
          </p:nvPr>
        </p:nvSpPr>
        <p:spPr/>
        <p:txBody>
          <a:bodyPr/>
          <a:lstStyle>
            <a:lvl1pPr>
              <a:defRPr/>
            </a:lvl1pPr>
          </a:lstStyle>
          <a:p>
            <a:pPr>
              <a:defRPr/>
            </a:pPr>
            <a:fld id="{15781D4E-4AF8-4674-8C87-03F7872AB6DC}" type="slidenum">
              <a:rPr lang="pt-PT"/>
              <a:pPr>
                <a:defRPr/>
              </a:pPr>
              <a:t>‹#›</a:t>
            </a:fld>
            <a:endParaRPr lang="pt-PT"/>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FB1AE4EC-FF69-4937-9A45-8BDEC7147CE1}" type="datetime1">
              <a:rPr lang="pt-PT" smtClean="0">
                <a:solidFill>
                  <a:prstClr val="black">
                    <a:tint val="75000"/>
                  </a:prstClr>
                </a:solidFill>
              </a:rPr>
              <a:pPr/>
              <a:t>18/02/2019</a:t>
            </a:fld>
            <a:endParaRPr lang="pt-PT">
              <a:solidFill>
                <a:prstClr val="black">
                  <a:tint val="75000"/>
                </a:prstClr>
              </a:solidFill>
            </a:endParaRPr>
          </a:p>
        </p:txBody>
      </p:sp>
      <p:sp>
        <p:nvSpPr>
          <p:cNvPr id="3" name="Marcador de Posição do Rodapé 2"/>
          <p:cNvSpPr>
            <a:spLocks noGrp="1"/>
          </p:cNvSpPr>
          <p:nvPr>
            <p:ph type="ftr" sz="quarter" idx="11"/>
          </p:nvPr>
        </p:nvSpPr>
        <p:spPr/>
        <p:txBody>
          <a:bodyPr/>
          <a:lstStyle/>
          <a:p>
            <a:endParaRPr lang="pt-PT">
              <a:solidFill>
                <a:prstClr val="black">
                  <a:tint val="75000"/>
                </a:prstClr>
              </a:solidFill>
            </a:endParaRPr>
          </a:p>
        </p:txBody>
      </p:sp>
      <p:sp>
        <p:nvSpPr>
          <p:cNvPr id="4" name="Marcador de Posição do Número do Diapositivo 3"/>
          <p:cNvSpPr>
            <a:spLocks noGrp="1"/>
          </p:cNvSpPr>
          <p:nvPr>
            <p:ph type="sldNum" sz="quarter" idx="12"/>
          </p:nvPr>
        </p:nvSpPr>
        <p:spPr/>
        <p:txBody>
          <a:bodyPr/>
          <a:lstStyle/>
          <a:p>
            <a:fld id="{0E9377F8-7F02-4EFE-B2D3-C4A7573F91AC}"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4165958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a:t>Clique para editar o estilo</a:t>
            </a:r>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0E33896B-BED7-4DF5-B823-EE89079F3BC8}" type="datetime1">
              <a:rPr lang="pt-PT" smtClean="0">
                <a:solidFill>
                  <a:prstClr val="black">
                    <a:tint val="75000"/>
                  </a:prstClr>
                </a:solidFill>
              </a:rPr>
              <a:pPr/>
              <a:t>18/02/2019</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0E9377F8-7F02-4EFE-B2D3-C4A7573F91AC}"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16270711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a:t>Clique para editar o estilo</a:t>
            </a:r>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a:t>Clique para editar os estilos</a:t>
            </a:r>
          </a:p>
        </p:txBody>
      </p:sp>
      <p:sp>
        <p:nvSpPr>
          <p:cNvPr id="5" name="Marcador de Posição da Data 4"/>
          <p:cNvSpPr>
            <a:spLocks noGrp="1"/>
          </p:cNvSpPr>
          <p:nvPr>
            <p:ph type="dt" sz="half" idx="10"/>
          </p:nvPr>
        </p:nvSpPr>
        <p:spPr/>
        <p:txBody>
          <a:bodyPr/>
          <a:lstStyle/>
          <a:p>
            <a:fld id="{90E87512-E3E2-4C27-BAF1-0A76D746BDE2}" type="datetime1">
              <a:rPr lang="pt-PT" smtClean="0">
                <a:solidFill>
                  <a:prstClr val="black">
                    <a:tint val="75000"/>
                  </a:prstClr>
                </a:solidFill>
              </a:rPr>
              <a:pPr/>
              <a:t>18/02/2019</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0E9377F8-7F02-4EFE-B2D3-C4A7573F91AC}"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1459957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a:t>Clique para editar o estilo</a:t>
            </a:r>
          </a:p>
        </p:txBody>
      </p:sp>
      <p:sp>
        <p:nvSpPr>
          <p:cNvPr id="3" name="Marcador de Posição de Texto Vertical 2"/>
          <p:cNvSpPr>
            <a:spLocks noGrp="1"/>
          </p:cNvSpPr>
          <p:nvPr>
            <p:ph type="body" orient="vert" idx="1"/>
          </p:nvPr>
        </p:nvSpPr>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1885B88B-F166-4324-AE45-F341F783098A}" type="datetime1">
              <a:rPr lang="pt-PT" smtClean="0">
                <a:solidFill>
                  <a:prstClr val="black">
                    <a:tint val="75000"/>
                  </a:prstClr>
                </a:solidFill>
              </a:rPr>
              <a:pPr/>
              <a:t>18/02/2019</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0E9377F8-7F02-4EFE-B2D3-C4A7573F91AC}"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27637199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a:t>Clique para editar o estilo</a:t>
            </a:r>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10"/>
          </p:nvPr>
        </p:nvSpPr>
        <p:spPr/>
        <p:txBody>
          <a:bodyPr/>
          <a:lstStyle/>
          <a:p>
            <a:fld id="{016DE25F-D838-4BA0-8440-4E37194E8E4C}" type="datetime1">
              <a:rPr lang="pt-PT" smtClean="0">
                <a:solidFill>
                  <a:prstClr val="black">
                    <a:tint val="75000"/>
                  </a:prstClr>
                </a:solidFill>
              </a:rPr>
              <a:pPr/>
              <a:t>18/02/2019</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0E9377F8-7F02-4EFE-B2D3-C4A7573F91AC}"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9091933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C003844A-CABF-4AD2-9D52-A34D76D823D3}" type="datetimeFigureOut">
              <a:rPr lang="pt-PT" smtClean="0">
                <a:solidFill>
                  <a:prstClr val="black">
                    <a:tint val="75000"/>
                  </a:prstClr>
                </a:solidFill>
              </a:rPr>
              <a:pPr/>
              <a:t>18/02/2019</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78658AD8-C4B6-459D-A033-84E6E5730B98}"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32925253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C003844A-CABF-4AD2-9D52-A34D76D823D3}" type="datetimeFigureOut">
              <a:rPr lang="pt-PT" smtClean="0">
                <a:solidFill>
                  <a:prstClr val="black">
                    <a:tint val="75000"/>
                  </a:prstClr>
                </a:solidFill>
              </a:rPr>
              <a:pPr/>
              <a:t>18/02/2019</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78658AD8-C4B6-459D-A033-84E6E5730B98}"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27718276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C003844A-CABF-4AD2-9D52-A34D76D823D3}" type="datetimeFigureOut">
              <a:rPr lang="pt-PT" smtClean="0">
                <a:solidFill>
                  <a:prstClr val="black">
                    <a:tint val="75000"/>
                  </a:prstClr>
                </a:solidFill>
              </a:rPr>
              <a:pPr/>
              <a:t>18/02/2019</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78658AD8-C4B6-459D-A033-84E6E5730B98}"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3992093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C003844A-CABF-4AD2-9D52-A34D76D823D3}" type="datetimeFigureOut">
              <a:rPr lang="pt-PT" smtClean="0">
                <a:solidFill>
                  <a:prstClr val="black">
                    <a:tint val="75000"/>
                  </a:prstClr>
                </a:solidFill>
              </a:rPr>
              <a:pPr/>
              <a:t>18/02/2019</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78658AD8-C4B6-459D-A033-84E6E5730B98}"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401870676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C003844A-CABF-4AD2-9D52-A34D76D823D3}" type="datetimeFigureOut">
              <a:rPr lang="pt-PT" smtClean="0">
                <a:solidFill>
                  <a:prstClr val="black">
                    <a:tint val="75000"/>
                  </a:prstClr>
                </a:solidFill>
              </a:rPr>
              <a:pPr/>
              <a:t>18/02/2019</a:t>
            </a:fld>
            <a:endParaRPr lang="pt-PT">
              <a:solidFill>
                <a:prstClr val="black">
                  <a:tint val="75000"/>
                </a:prstClr>
              </a:solidFill>
            </a:endParaRPr>
          </a:p>
        </p:txBody>
      </p:sp>
      <p:sp>
        <p:nvSpPr>
          <p:cNvPr id="8" name="Marcador de Posição do Rodapé 7"/>
          <p:cNvSpPr>
            <a:spLocks noGrp="1"/>
          </p:cNvSpPr>
          <p:nvPr>
            <p:ph type="ftr" sz="quarter" idx="11"/>
          </p:nvPr>
        </p:nvSpPr>
        <p:spPr/>
        <p:txBody>
          <a:bodyPr/>
          <a:lstStyle/>
          <a:p>
            <a:endParaRPr lang="pt-PT">
              <a:solidFill>
                <a:prstClr val="black">
                  <a:tint val="75000"/>
                </a:prstClr>
              </a:solidFill>
            </a:endParaRPr>
          </a:p>
        </p:txBody>
      </p:sp>
      <p:sp>
        <p:nvSpPr>
          <p:cNvPr id="9" name="Marcador de Posição do Número do Diapositivo 8"/>
          <p:cNvSpPr>
            <a:spLocks noGrp="1"/>
          </p:cNvSpPr>
          <p:nvPr>
            <p:ph type="sldNum" sz="quarter" idx="12"/>
          </p:nvPr>
        </p:nvSpPr>
        <p:spPr/>
        <p:txBody>
          <a:bodyPr/>
          <a:lstStyle/>
          <a:p>
            <a:fld id="{78658AD8-C4B6-459D-A033-84E6E5730B98}"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1373302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3"/>
          <p:cNvSpPr>
            <a:spLocks noGrp="1"/>
          </p:cNvSpPr>
          <p:nvPr>
            <p:ph type="dt" sz="half" idx="10"/>
          </p:nvPr>
        </p:nvSpPr>
        <p:spPr/>
        <p:txBody>
          <a:bodyPr/>
          <a:lstStyle>
            <a:lvl1pPr>
              <a:defRPr/>
            </a:lvl1pPr>
          </a:lstStyle>
          <a:p>
            <a:pPr>
              <a:defRPr/>
            </a:pPr>
            <a:fld id="{24EEFE4F-A41C-450E-BE79-46B533D47653}" type="datetime1">
              <a:rPr lang="pt-PT"/>
              <a:pPr>
                <a:defRPr/>
              </a:pPr>
              <a:t>18/02/2019</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BE6036CD-C94C-4186-A31D-7BC0F67DB8DC}" type="slidenum">
              <a:rPr lang="pt-PT"/>
              <a:pPr>
                <a:defRPr/>
              </a:pPr>
              <a:t>‹#›</a:t>
            </a:fld>
            <a:endParaRPr lang="pt-PT"/>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C003844A-CABF-4AD2-9D52-A34D76D823D3}" type="datetimeFigureOut">
              <a:rPr lang="pt-PT" smtClean="0">
                <a:solidFill>
                  <a:prstClr val="black">
                    <a:tint val="75000"/>
                  </a:prstClr>
                </a:solidFill>
              </a:rPr>
              <a:pPr/>
              <a:t>18/02/2019</a:t>
            </a:fld>
            <a:endParaRPr lang="pt-PT">
              <a:solidFill>
                <a:prstClr val="black">
                  <a:tint val="75000"/>
                </a:prstClr>
              </a:solidFill>
            </a:endParaRPr>
          </a:p>
        </p:txBody>
      </p:sp>
      <p:sp>
        <p:nvSpPr>
          <p:cNvPr id="4" name="Marcador de Posição do Rodapé 3"/>
          <p:cNvSpPr>
            <a:spLocks noGrp="1"/>
          </p:cNvSpPr>
          <p:nvPr>
            <p:ph type="ftr" sz="quarter" idx="11"/>
          </p:nvPr>
        </p:nvSpPr>
        <p:spPr/>
        <p:txBody>
          <a:bodyPr/>
          <a:lstStyle/>
          <a:p>
            <a:endParaRPr lang="pt-PT">
              <a:solidFill>
                <a:prstClr val="black">
                  <a:tint val="75000"/>
                </a:prstClr>
              </a:solidFill>
            </a:endParaRPr>
          </a:p>
        </p:txBody>
      </p:sp>
      <p:sp>
        <p:nvSpPr>
          <p:cNvPr id="5" name="Marcador de Posição do Número do Diapositivo 4"/>
          <p:cNvSpPr>
            <a:spLocks noGrp="1"/>
          </p:cNvSpPr>
          <p:nvPr>
            <p:ph type="sldNum" sz="quarter" idx="12"/>
          </p:nvPr>
        </p:nvSpPr>
        <p:spPr/>
        <p:txBody>
          <a:bodyPr/>
          <a:lstStyle/>
          <a:p>
            <a:fld id="{78658AD8-C4B6-459D-A033-84E6E5730B98}"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63325763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C003844A-CABF-4AD2-9D52-A34D76D823D3}" type="datetimeFigureOut">
              <a:rPr lang="pt-PT" smtClean="0">
                <a:solidFill>
                  <a:prstClr val="black">
                    <a:tint val="75000"/>
                  </a:prstClr>
                </a:solidFill>
              </a:rPr>
              <a:pPr/>
              <a:t>18/02/2019</a:t>
            </a:fld>
            <a:endParaRPr lang="pt-PT">
              <a:solidFill>
                <a:prstClr val="black">
                  <a:tint val="75000"/>
                </a:prstClr>
              </a:solidFill>
            </a:endParaRPr>
          </a:p>
        </p:txBody>
      </p:sp>
      <p:sp>
        <p:nvSpPr>
          <p:cNvPr id="3" name="Marcador de Posição do Rodapé 2"/>
          <p:cNvSpPr>
            <a:spLocks noGrp="1"/>
          </p:cNvSpPr>
          <p:nvPr>
            <p:ph type="ftr" sz="quarter" idx="11"/>
          </p:nvPr>
        </p:nvSpPr>
        <p:spPr/>
        <p:txBody>
          <a:bodyPr/>
          <a:lstStyle/>
          <a:p>
            <a:endParaRPr lang="pt-PT">
              <a:solidFill>
                <a:prstClr val="black">
                  <a:tint val="75000"/>
                </a:prstClr>
              </a:solidFill>
            </a:endParaRPr>
          </a:p>
        </p:txBody>
      </p:sp>
      <p:sp>
        <p:nvSpPr>
          <p:cNvPr id="4" name="Marcador de Posição do Número do Diapositivo 3"/>
          <p:cNvSpPr>
            <a:spLocks noGrp="1"/>
          </p:cNvSpPr>
          <p:nvPr>
            <p:ph type="sldNum" sz="quarter" idx="12"/>
          </p:nvPr>
        </p:nvSpPr>
        <p:spPr/>
        <p:txBody>
          <a:bodyPr/>
          <a:lstStyle/>
          <a:p>
            <a:fld id="{78658AD8-C4B6-459D-A033-84E6E5730B98}"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38807985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C003844A-CABF-4AD2-9D52-A34D76D823D3}" type="datetimeFigureOut">
              <a:rPr lang="pt-PT" smtClean="0">
                <a:solidFill>
                  <a:prstClr val="black">
                    <a:tint val="75000"/>
                  </a:prstClr>
                </a:solidFill>
              </a:rPr>
              <a:pPr/>
              <a:t>18/02/2019</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78658AD8-C4B6-459D-A033-84E6E5730B98}"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24629944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C003844A-CABF-4AD2-9D52-A34D76D823D3}" type="datetimeFigureOut">
              <a:rPr lang="pt-PT" smtClean="0">
                <a:solidFill>
                  <a:prstClr val="black">
                    <a:tint val="75000"/>
                  </a:prstClr>
                </a:solidFill>
              </a:rPr>
              <a:pPr/>
              <a:t>18/02/2019</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78658AD8-C4B6-459D-A033-84E6E5730B98}"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34626036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C003844A-CABF-4AD2-9D52-A34D76D823D3}" type="datetimeFigureOut">
              <a:rPr lang="pt-PT" smtClean="0">
                <a:solidFill>
                  <a:prstClr val="black">
                    <a:tint val="75000"/>
                  </a:prstClr>
                </a:solidFill>
              </a:rPr>
              <a:pPr/>
              <a:t>18/02/2019</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78658AD8-C4B6-459D-A033-84E6E5730B98}"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13551431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C003844A-CABF-4AD2-9D52-A34D76D823D3}" type="datetimeFigureOut">
              <a:rPr lang="pt-PT" smtClean="0">
                <a:solidFill>
                  <a:prstClr val="black">
                    <a:tint val="75000"/>
                  </a:prstClr>
                </a:solidFill>
              </a:rPr>
              <a:pPr/>
              <a:t>18/02/2019</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78658AD8-C4B6-459D-A033-84E6E5730B98}"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18972169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73491C03-AD88-4A8F-996E-1759754DC20E}" type="datetimeFigureOut">
              <a:rPr lang="pt-PT" smtClean="0">
                <a:solidFill>
                  <a:prstClr val="black">
                    <a:tint val="75000"/>
                  </a:prstClr>
                </a:solidFill>
              </a:rPr>
              <a:pPr/>
              <a:t>18/02/2019</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5DD76CF7-FD49-40A8-B89A-E4A810E238B9}"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340245437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73491C03-AD88-4A8F-996E-1759754DC20E}" type="datetimeFigureOut">
              <a:rPr lang="pt-PT" smtClean="0">
                <a:solidFill>
                  <a:prstClr val="black">
                    <a:tint val="75000"/>
                  </a:prstClr>
                </a:solidFill>
              </a:rPr>
              <a:pPr/>
              <a:t>18/02/2019</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5DD76CF7-FD49-40A8-B89A-E4A810E238B9}"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5930480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73491C03-AD88-4A8F-996E-1759754DC20E}" type="datetimeFigureOut">
              <a:rPr lang="pt-PT" smtClean="0">
                <a:solidFill>
                  <a:prstClr val="black">
                    <a:tint val="75000"/>
                  </a:prstClr>
                </a:solidFill>
              </a:rPr>
              <a:pPr/>
              <a:t>18/02/2019</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5DD76CF7-FD49-40A8-B89A-E4A810E238B9}"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190438648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73491C03-AD88-4A8F-996E-1759754DC20E}" type="datetimeFigureOut">
              <a:rPr lang="pt-PT" smtClean="0">
                <a:solidFill>
                  <a:prstClr val="black">
                    <a:tint val="75000"/>
                  </a:prstClr>
                </a:solidFill>
              </a:rPr>
              <a:pPr/>
              <a:t>18/02/2019</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5DD76CF7-FD49-40A8-B89A-E4A810E238B9}"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2238980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3"/>
          <p:cNvSpPr>
            <a:spLocks noGrp="1"/>
          </p:cNvSpPr>
          <p:nvPr>
            <p:ph type="dt" sz="half" idx="10"/>
          </p:nvPr>
        </p:nvSpPr>
        <p:spPr/>
        <p:txBody>
          <a:bodyPr/>
          <a:lstStyle>
            <a:lvl1pPr>
              <a:defRPr/>
            </a:lvl1pPr>
          </a:lstStyle>
          <a:p>
            <a:pPr>
              <a:defRPr/>
            </a:pPr>
            <a:fld id="{82892B7F-D0F9-477B-8396-7564FCC4318E}" type="datetime1">
              <a:rPr lang="pt-PT"/>
              <a:pPr>
                <a:defRPr/>
              </a:pPr>
              <a:t>18/02/2019</a:t>
            </a:fld>
            <a:endParaRPr lang="pt-PT"/>
          </a:p>
        </p:txBody>
      </p:sp>
      <p:sp>
        <p:nvSpPr>
          <p:cNvPr id="8" name="Marcador de Posição do Rodapé 4"/>
          <p:cNvSpPr>
            <a:spLocks noGrp="1"/>
          </p:cNvSpPr>
          <p:nvPr>
            <p:ph type="ftr" sz="quarter" idx="11"/>
          </p:nvPr>
        </p:nvSpPr>
        <p:spPr/>
        <p:txBody>
          <a:bodyPr/>
          <a:lstStyle>
            <a:lvl1pPr>
              <a:defRPr/>
            </a:lvl1pPr>
          </a:lstStyle>
          <a:p>
            <a:pPr>
              <a:defRPr/>
            </a:pPr>
            <a:endParaRPr lang="pt-PT"/>
          </a:p>
        </p:txBody>
      </p:sp>
      <p:sp>
        <p:nvSpPr>
          <p:cNvPr id="9" name="Marcador de Posição do Número do Diapositivo 5"/>
          <p:cNvSpPr>
            <a:spLocks noGrp="1"/>
          </p:cNvSpPr>
          <p:nvPr>
            <p:ph type="sldNum" sz="quarter" idx="12"/>
          </p:nvPr>
        </p:nvSpPr>
        <p:spPr/>
        <p:txBody>
          <a:bodyPr/>
          <a:lstStyle>
            <a:lvl1pPr>
              <a:defRPr/>
            </a:lvl1pPr>
          </a:lstStyle>
          <a:p>
            <a:pPr>
              <a:defRPr/>
            </a:pPr>
            <a:fld id="{A01B1ECC-4B81-483D-A991-4908DFD631FE}" type="slidenum">
              <a:rPr lang="pt-PT"/>
              <a:pPr>
                <a:defRPr/>
              </a:pPr>
              <a:t>‹#›</a:t>
            </a:fld>
            <a:endParaRPr lang="pt-PT"/>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73491C03-AD88-4A8F-996E-1759754DC20E}" type="datetimeFigureOut">
              <a:rPr lang="pt-PT" smtClean="0">
                <a:solidFill>
                  <a:prstClr val="black">
                    <a:tint val="75000"/>
                  </a:prstClr>
                </a:solidFill>
              </a:rPr>
              <a:pPr/>
              <a:t>18/02/2019</a:t>
            </a:fld>
            <a:endParaRPr lang="pt-PT">
              <a:solidFill>
                <a:prstClr val="black">
                  <a:tint val="75000"/>
                </a:prstClr>
              </a:solidFill>
            </a:endParaRPr>
          </a:p>
        </p:txBody>
      </p:sp>
      <p:sp>
        <p:nvSpPr>
          <p:cNvPr id="8" name="Marcador de Posição do Rodapé 7"/>
          <p:cNvSpPr>
            <a:spLocks noGrp="1"/>
          </p:cNvSpPr>
          <p:nvPr>
            <p:ph type="ftr" sz="quarter" idx="11"/>
          </p:nvPr>
        </p:nvSpPr>
        <p:spPr/>
        <p:txBody>
          <a:bodyPr/>
          <a:lstStyle/>
          <a:p>
            <a:endParaRPr lang="pt-PT">
              <a:solidFill>
                <a:prstClr val="black">
                  <a:tint val="75000"/>
                </a:prstClr>
              </a:solidFill>
            </a:endParaRPr>
          </a:p>
        </p:txBody>
      </p:sp>
      <p:sp>
        <p:nvSpPr>
          <p:cNvPr id="9" name="Marcador de Posição do Número do Diapositivo 8"/>
          <p:cNvSpPr>
            <a:spLocks noGrp="1"/>
          </p:cNvSpPr>
          <p:nvPr>
            <p:ph type="sldNum" sz="quarter" idx="12"/>
          </p:nvPr>
        </p:nvSpPr>
        <p:spPr/>
        <p:txBody>
          <a:bodyPr/>
          <a:lstStyle/>
          <a:p>
            <a:fld id="{5DD76CF7-FD49-40A8-B89A-E4A810E238B9}"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31241874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73491C03-AD88-4A8F-996E-1759754DC20E}" type="datetimeFigureOut">
              <a:rPr lang="pt-PT" smtClean="0">
                <a:solidFill>
                  <a:prstClr val="black">
                    <a:tint val="75000"/>
                  </a:prstClr>
                </a:solidFill>
              </a:rPr>
              <a:pPr/>
              <a:t>18/02/2019</a:t>
            </a:fld>
            <a:endParaRPr lang="pt-PT">
              <a:solidFill>
                <a:prstClr val="black">
                  <a:tint val="75000"/>
                </a:prstClr>
              </a:solidFill>
            </a:endParaRPr>
          </a:p>
        </p:txBody>
      </p:sp>
      <p:sp>
        <p:nvSpPr>
          <p:cNvPr id="4" name="Marcador de Posição do Rodapé 3"/>
          <p:cNvSpPr>
            <a:spLocks noGrp="1"/>
          </p:cNvSpPr>
          <p:nvPr>
            <p:ph type="ftr" sz="quarter" idx="11"/>
          </p:nvPr>
        </p:nvSpPr>
        <p:spPr/>
        <p:txBody>
          <a:bodyPr/>
          <a:lstStyle/>
          <a:p>
            <a:endParaRPr lang="pt-PT">
              <a:solidFill>
                <a:prstClr val="black">
                  <a:tint val="75000"/>
                </a:prstClr>
              </a:solidFill>
            </a:endParaRPr>
          </a:p>
        </p:txBody>
      </p:sp>
      <p:sp>
        <p:nvSpPr>
          <p:cNvPr id="5" name="Marcador de Posição do Número do Diapositivo 4"/>
          <p:cNvSpPr>
            <a:spLocks noGrp="1"/>
          </p:cNvSpPr>
          <p:nvPr>
            <p:ph type="sldNum" sz="quarter" idx="12"/>
          </p:nvPr>
        </p:nvSpPr>
        <p:spPr/>
        <p:txBody>
          <a:bodyPr/>
          <a:lstStyle/>
          <a:p>
            <a:fld id="{5DD76CF7-FD49-40A8-B89A-E4A810E238B9}"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206597578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73491C03-AD88-4A8F-996E-1759754DC20E}" type="datetimeFigureOut">
              <a:rPr lang="pt-PT" smtClean="0">
                <a:solidFill>
                  <a:prstClr val="black">
                    <a:tint val="75000"/>
                  </a:prstClr>
                </a:solidFill>
              </a:rPr>
              <a:pPr/>
              <a:t>18/02/2019</a:t>
            </a:fld>
            <a:endParaRPr lang="pt-PT">
              <a:solidFill>
                <a:prstClr val="black">
                  <a:tint val="75000"/>
                </a:prstClr>
              </a:solidFill>
            </a:endParaRPr>
          </a:p>
        </p:txBody>
      </p:sp>
      <p:sp>
        <p:nvSpPr>
          <p:cNvPr id="3" name="Marcador de Posição do Rodapé 2"/>
          <p:cNvSpPr>
            <a:spLocks noGrp="1"/>
          </p:cNvSpPr>
          <p:nvPr>
            <p:ph type="ftr" sz="quarter" idx="11"/>
          </p:nvPr>
        </p:nvSpPr>
        <p:spPr/>
        <p:txBody>
          <a:bodyPr/>
          <a:lstStyle/>
          <a:p>
            <a:endParaRPr lang="pt-PT">
              <a:solidFill>
                <a:prstClr val="black">
                  <a:tint val="75000"/>
                </a:prstClr>
              </a:solidFill>
            </a:endParaRPr>
          </a:p>
        </p:txBody>
      </p:sp>
      <p:sp>
        <p:nvSpPr>
          <p:cNvPr id="4" name="Marcador de Posição do Número do Diapositivo 3"/>
          <p:cNvSpPr>
            <a:spLocks noGrp="1"/>
          </p:cNvSpPr>
          <p:nvPr>
            <p:ph type="sldNum" sz="quarter" idx="12"/>
          </p:nvPr>
        </p:nvSpPr>
        <p:spPr/>
        <p:txBody>
          <a:bodyPr/>
          <a:lstStyle/>
          <a:p>
            <a:fld id="{5DD76CF7-FD49-40A8-B89A-E4A810E238B9}"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15479851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73491C03-AD88-4A8F-996E-1759754DC20E}" type="datetimeFigureOut">
              <a:rPr lang="pt-PT" smtClean="0">
                <a:solidFill>
                  <a:prstClr val="black">
                    <a:tint val="75000"/>
                  </a:prstClr>
                </a:solidFill>
              </a:rPr>
              <a:pPr/>
              <a:t>18/02/2019</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5DD76CF7-FD49-40A8-B89A-E4A810E238B9}"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249424799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73491C03-AD88-4A8F-996E-1759754DC20E}" type="datetimeFigureOut">
              <a:rPr lang="pt-PT" smtClean="0">
                <a:solidFill>
                  <a:prstClr val="black">
                    <a:tint val="75000"/>
                  </a:prstClr>
                </a:solidFill>
              </a:rPr>
              <a:pPr/>
              <a:t>18/02/2019</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5DD76CF7-FD49-40A8-B89A-E4A810E238B9}"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32540819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73491C03-AD88-4A8F-996E-1759754DC20E}" type="datetimeFigureOut">
              <a:rPr lang="pt-PT" smtClean="0">
                <a:solidFill>
                  <a:prstClr val="black">
                    <a:tint val="75000"/>
                  </a:prstClr>
                </a:solidFill>
              </a:rPr>
              <a:pPr/>
              <a:t>18/02/2019</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5DD76CF7-FD49-40A8-B89A-E4A810E238B9}"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18419423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73491C03-AD88-4A8F-996E-1759754DC20E}" type="datetimeFigureOut">
              <a:rPr lang="pt-PT" smtClean="0">
                <a:solidFill>
                  <a:prstClr val="black">
                    <a:tint val="75000"/>
                  </a:prstClr>
                </a:solidFill>
              </a:rPr>
              <a:pPr/>
              <a:t>18/02/2019</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5DD76CF7-FD49-40A8-B89A-E4A810E238B9}"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1354230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PT" smtClean="0"/>
              <a:t>Clique para editar o estilo</a:t>
            </a:r>
            <a:endParaRPr lang="pt-PT"/>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PT" smtClean="0"/>
              <a:t>Faça clique para editar o estilo</a:t>
            </a:r>
            <a:endParaRPr lang="pt-PT"/>
          </a:p>
        </p:txBody>
      </p:sp>
      <p:sp>
        <p:nvSpPr>
          <p:cNvPr id="4" name="Marcador de Posição da Data 3"/>
          <p:cNvSpPr>
            <a:spLocks noGrp="1"/>
          </p:cNvSpPr>
          <p:nvPr>
            <p:ph type="dt" sz="half" idx="10"/>
          </p:nvPr>
        </p:nvSpPr>
        <p:spPr/>
        <p:txBody>
          <a:bodyPr/>
          <a:lstStyle/>
          <a:p>
            <a:fld id="{73491C03-AD88-4A8F-996E-1759754DC20E}" type="datetimeFigureOut">
              <a:rPr lang="pt-PT" smtClean="0">
                <a:solidFill>
                  <a:prstClr val="black">
                    <a:tint val="75000"/>
                  </a:prstClr>
                </a:solidFill>
              </a:rPr>
              <a:pPr/>
              <a:t>18/02/2019</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5DD76CF7-FD49-40A8-B89A-E4A810E238B9}"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3976534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73491C03-AD88-4A8F-996E-1759754DC20E}" type="datetimeFigureOut">
              <a:rPr lang="pt-PT" smtClean="0">
                <a:solidFill>
                  <a:prstClr val="black">
                    <a:tint val="75000"/>
                  </a:prstClr>
                </a:solidFill>
              </a:rPr>
              <a:pPr/>
              <a:t>18/02/2019</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5DD76CF7-FD49-40A8-B89A-E4A810E238B9}"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21854916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PT" smtClean="0"/>
              <a:t>Clique para editar os estilos</a:t>
            </a:r>
          </a:p>
        </p:txBody>
      </p:sp>
      <p:sp>
        <p:nvSpPr>
          <p:cNvPr id="4" name="Marcador de Posição da Data 3"/>
          <p:cNvSpPr>
            <a:spLocks noGrp="1"/>
          </p:cNvSpPr>
          <p:nvPr>
            <p:ph type="dt" sz="half" idx="10"/>
          </p:nvPr>
        </p:nvSpPr>
        <p:spPr/>
        <p:txBody>
          <a:bodyPr/>
          <a:lstStyle/>
          <a:p>
            <a:fld id="{73491C03-AD88-4A8F-996E-1759754DC20E}" type="datetimeFigureOut">
              <a:rPr lang="pt-PT" smtClean="0">
                <a:solidFill>
                  <a:prstClr val="black">
                    <a:tint val="75000"/>
                  </a:prstClr>
                </a:solidFill>
              </a:rPr>
              <a:pPr/>
              <a:t>18/02/2019</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5DD76CF7-FD49-40A8-B89A-E4A810E238B9}"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3605178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3"/>
          <p:cNvSpPr>
            <a:spLocks noGrp="1"/>
          </p:cNvSpPr>
          <p:nvPr>
            <p:ph type="dt" sz="half" idx="10"/>
          </p:nvPr>
        </p:nvSpPr>
        <p:spPr/>
        <p:txBody>
          <a:bodyPr/>
          <a:lstStyle>
            <a:lvl1pPr>
              <a:defRPr/>
            </a:lvl1pPr>
          </a:lstStyle>
          <a:p>
            <a:pPr>
              <a:defRPr/>
            </a:pPr>
            <a:fld id="{FB7E4399-C872-448E-884F-A97E04F56403}" type="datetime1">
              <a:rPr lang="pt-PT"/>
              <a:pPr>
                <a:defRPr/>
              </a:pPr>
              <a:t>18/02/2019</a:t>
            </a:fld>
            <a:endParaRPr lang="pt-PT"/>
          </a:p>
        </p:txBody>
      </p:sp>
      <p:sp>
        <p:nvSpPr>
          <p:cNvPr id="4" name="Marcador de Posição do Rodapé 4"/>
          <p:cNvSpPr>
            <a:spLocks noGrp="1"/>
          </p:cNvSpPr>
          <p:nvPr>
            <p:ph type="ftr" sz="quarter" idx="11"/>
          </p:nvPr>
        </p:nvSpPr>
        <p:spPr/>
        <p:txBody>
          <a:bodyPr/>
          <a:lstStyle>
            <a:lvl1pPr>
              <a:defRPr/>
            </a:lvl1pPr>
          </a:lstStyle>
          <a:p>
            <a:pPr>
              <a:defRPr/>
            </a:pPr>
            <a:endParaRPr lang="pt-PT"/>
          </a:p>
        </p:txBody>
      </p:sp>
      <p:sp>
        <p:nvSpPr>
          <p:cNvPr id="5" name="Marcador de Posição do Número do Diapositivo 5"/>
          <p:cNvSpPr>
            <a:spLocks noGrp="1"/>
          </p:cNvSpPr>
          <p:nvPr>
            <p:ph type="sldNum" sz="quarter" idx="12"/>
          </p:nvPr>
        </p:nvSpPr>
        <p:spPr/>
        <p:txBody>
          <a:bodyPr/>
          <a:lstStyle>
            <a:lvl1pPr>
              <a:defRPr/>
            </a:lvl1pPr>
          </a:lstStyle>
          <a:p>
            <a:pPr>
              <a:defRPr/>
            </a:pPr>
            <a:fld id="{380FF7F3-E200-4E27-9049-A93D3234AF5D}" type="slidenum">
              <a:rPr lang="pt-PT"/>
              <a:pPr>
                <a:defRPr/>
              </a:pPr>
              <a:t>‹#›</a:t>
            </a:fld>
            <a:endParaRPr lang="pt-PT"/>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a Data 4"/>
          <p:cNvSpPr>
            <a:spLocks noGrp="1"/>
          </p:cNvSpPr>
          <p:nvPr>
            <p:ph type="dt" sz="half" idx="10"/>
          </p:nvPr>
        </p:nvSpPr>
        <p:spPr/>
        <p:txBody>
          <a:bodyPr/>
          <a:lstStyle/>
          <a:p>
            <a:fld id="{73491C03-AD88-4A8F-996E-1759754DC20E}" type="datetimeFigureOut">
              <a:rPr lang="pt-PT" smtClean="0">
                <a:solidFill>
                  <a:prstClr val="black">
                    <a:tint val="75000"/>
                  </a:prstClr>
                </a:solidFill>
              </a:rPr>
              <a:pPr/>
              <a:t>18/02/2019</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5DD76CF7-FD49-40A8-B89A-E4A810E238B9}"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14074558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Marcador de Posição da Data 6"/>
          <p:cNvSpPr>
            <a:spLocks noGrp="1"/>
          </p:cNvSpPr>
          <p:nvPr>
            <p:ph type="dt" sz="half" idx="10"/>
          </p:nvPr>
        </p:nvSpPr>
        <p:spPr/>
        <p:txBody>
          <a:bodyPr/>
          <a:lstStyle/>
          <a:p>
            <a:fld id="{73491C03-AD88-4A8F-996E-1759754DC20E}" type="datetimeFigureOut">
              <a:rPr lang="pt-PT" smtClean="0">
                <a:solidFill>
                  <a:prstClr val="black">
                    <a:tint val="75000"/>
                  </a:prstClr>
                </a:solidFill>
              </a:rPr>
              <a:pPr/>
              <a:t>18/02/2019</a:t>
            </a:fld>
            <a:endParaRPr lang="pt-PT">
              <a:solidFill>
                <a:prstClr val="black">
                  <a:tint val="75000"/>
                </a:prstClr>
              </a:solidFill>
            </a:endParaRPr>
          </a:p>
        </p:txBody>
      </p:sp>
      <p:sp>
        <p:nvSpPr>
          <p:cNvPr id="8" name="Marcador de Posição do Rodapé 7"/>
          <p:cNvSpPr>
            <a:spLocks noGrp="1"/>
          </p:cNvSpPr>
          <p:nvPr>
            <p:ph type="ftr" sz="quarter" idx="11"/>
          </p:nvPr>
        </p:nvSpPr>
        <p:spPr/>
        <p:txBody>
          <a:bodyPr/>
          <a:lstStyle/>
          <a:p>
            <a:endParaRPr lang="pt-PT">
              <a:solidFill>
                <a:prstClr val="black">
                  <a:tint val="75000"/>
                </a:prstClr>
              </a:solidFill>
            </a:endParaRPr>
          </a:p>
        </p:txBody>
      </p:sp>
      <p:sp>
        <p:nvSpPr>
          <p:cNvPr id="9" name="Marcador de Posição do Número do Diapositivo 8"/>
          <p:cNvSpPr>
            <a:spLocks noGrp="1"/>
          </p:cNvSpPr>
          <p:nvPr>
            <p:ph type="sldNum" sz="quarter" idx="12"/>
          </p:nvPr>
        </p:nvSpPr>
        <p:spPr/>
        <p:txBody>
          <a:bodyPr/>
          <a:lstStyle/>
          <a:p>
            <a:fld id="{5DD76CF7-FD49-40A8-B89A-E4A810E238B9}"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27169155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a Data 2"/>
          <p:cNvSpPr>
            <a:spLocks noGrp="1"/>
          </p:cNvSpPr>
          <p:nvPr>
            <p:ph type="dt" sz="half" idx="10"/>
          </p:nvPr>
        </p:nvSpPr>
        <p:spPr/>
        <p:txBody>
          <a:bodyPr/>
          <a:lstStyle/>
          <a:p>
            <a:fld id="{73491C03-AD88-4A8F-996E-1759754DC20E}" type="datetimeFigureOut">
              <a:rPr lang="pt-PT" smtClean="0">
                <a:solidFill>
                  <a:prstClr val="black">
                    <a:tint val="75000"/>
                  </a:prstClr>
                </a:solidFill>
              </a:rPr>
              <a:pPr/>
              <a:t>18/02/2019</a:t>
            </a:fld>
            <a:endParaRPr lang="pt-PT">
              <a:solidFill>
                <a:prstClr val="black">
                  <a:tint val="75000"/>
                </a:prstClr>
              </a:solidFill>
            </a:endParaRPr>
          </a:p>
        </p:txBody>
      </p:sp>
      <p:sp>
        <p:nvSpPr>
          <p:cNvPr id="4" name="Marcador de Posição do Rodapé 3"/>
          <p:cNvSpPr>
            <a:spLocks noGrp="1"/>
          </p:cNvSpPr>
          <p:nvPr>
            <p:ph type="ftr" sz="quarter" idx="11"/>
          </p:nvPr>
        </p:nvSpPr>
        <p:spPr/>
        <p:txBody>
          <a:bodyPr/>
          <a:lstStyle/>
          <a:p>
            <a:endParaRPr lang="pt-PT">
              <a:solidFill>
                <a:prstClr val="black">
                  <a:tint val="75000"/>
                </a:prstClr>
              </a:solidFill>
            </a:endParaRPr>
          </a:p>
        </p:txBody>
      </p:sp>
      <p:sp>
        <p:nvSpPr>
          <p:cNvPr id="5" name="Marcador de Posição do Número do Diapositivo 4"/>
          <p:cNvSpPr>
            <a:spLocks noGrp="1"/>
          </p:cNvSpPr>
          <p:nvPr>
            <p:ph type="sldNum" sz="quarter" idx="12"/>
          </p:nvPr>
        </p:nvSpPr>
        <p:spPr/>
        <p:txBody>
          <a:bodyPr/>
          <a:lstStyle/>
          <a:p>
            <a:fld id="{5DD76CF7-FD49-40A8-B89A-E4A810E238B9}"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40366876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1"/>
          <p:cNvSpPr>
            <a:spLocks noGrp="1"/>
          </p:cNvSpPr>
          <p:nvPr>
            <p:ph type="dt" sz="half" idx="10"/>
          </p:nvPr>
        </p:nvSpPr>
        <p:spPr/>
        <p:txBody>
          <a:bodyPr/>
          <a:lstStyle/>
          <a:p>
            <a:fld id="{73491C03-AD88-4A8F-996E-1759754DC20E}" type="datetimeFigureOut">
              <a:rPr lang="pt-PT" smtClean="0">
                <a:solidFill>
                  <a:prstClr val="black">
                    <a:tint val="75000"/>
                  </a:prstClr>
                </a:solidFill>
              </a:rPr>
              <a:pPr/>
              <a:t>18/02/2019</a:t>
            </a:fld>
            <a:endParaRPr lang="pt-PT">
              <a:solidFill>
                <a:prstClr val="black">
                  <a:tint val="75000"/>
                </a:prstClr>
              </a:solidFill>
            </a:endParaRPr>
          </a:p>
        </p:txBody>
      </p:sp>
      <p:sp>
        <p:nvSpPr>
          <p:cNvPr id="3" name="Marcador de Posição do Rodapé 2"/>
          <p:cNvSpPr>
            <a:spLocks noGrp="1"/>
          </p:cNvSpPr>
          <p:nvPr>
            <p:ph type="ftr" sz="quarter" idx="11"/>
          </p:nvPr>
        </p:nvSpPr>
        <p:spPr/>
        <p:txBody>
          <a:bodyPr/>
          <a:lstStyle/>
          <a:p>
            <a:endParaRPr lang="pt-PT">
              <a:solidFill>
                <a:prstClr val="black">
                  <a:tint val="75000"/>
                </a:prstClr>
              </a:solidFill>
            </a:endParaRPr>
          </a:p>
        </p:txBody>
      </p:sp>
      <p:sp>
        <p:nvSpPr>
          <p:cNvPr id="4" name="Marcador de Posição do Número do Diapositivo 3"/>
          <p:cNvSpPr>
            <a:spLocks noGrp="1"/>
          </p:cNvSpPr>
          <p:nvPr>
            <p:ph type="sldNum" sz="quarter" idx="12"/>
          </p:nvPr>
        </p:nvSpPr>
        <p:spPr/>
        <p:txBody>
          <a:bodyPr/>
          <a:lstStyle/>
          <a:p>
            <a:fld id="{5DD76CF7-FD49-40A8-B89A-E4A810E238B9}"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33438279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73491C03-AD88-4A8F-996E-1759754DC20E}" type="datetimeFigureOut">
              <a:rPr lang="pt-PT" smtClean="0">
                <a:solidFill>
                  <a:prstClr val="black">
                    <a:tint val="75000"/>
                  </a:prstClr>
                </a:solidFill>
              </a:rPr>
              <a:pPr/>
              <a:t>18/02/2019</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5DD76CF7-FD49-40A8-B89A-E4A810E238B9}"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265397760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PT"/>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4"/>
          <p:cNvSpPr>
            <a:spLocks noGrp="1"/>
          </p:cNvSpPr>
          <p:nvPr>
            <p:ph type="dt" sz="half" idx="10"/>
          </p:nvPr>
        </p:nvSpPr>
        <p:spPr/>
        <p:txBody>
          <a:bodyPr/>
          <a:lstStyle/>
          <a:p>
            <a:fld id="{73491C03-AD88-4A8F-996E-1759754DC20E}" type="datetimeFigureOut">
              <a:rPr lang="pt-PT" smtClean="0">
                <a:solidFill>
                  <a:prstClr val="black">
                    <a:tint val="75000"/>
                  </a:prstClr>
                </a:solidFill>
              </a:rPr>
              <a:pPr/>
              <a:t>18/02/2019</a:t>
            </a:fld>
            <a:endParaRPr lang="pt-PT">
              <a:solidFill>
                <a:prstClr val="black">
                  <a:tint val="75000"/>
                </a:prstClr>
              </a:solidFill>
            </a:endParaRPr>
          </a:p>
        </p:txBody>
      </p:sp>
      <p:sp>
        <p:nvSpPr>
          <p:cNvPr id="6" name="Marcador de Posição do Rodapé 5"/>
          <p:cNvSpPr>
            <a:spLocks noGrp="1"/>
          </p:cNvSpPr>
          <p:nvPr>
            <p:ph type="ftr" sz="quarter" idx="11"/>
          </p:nvPr>
        </p:nvSpPr>
        <p:spPr/>
        <p:txBody>
          <a:bodyPr/>
          <a:lstStyle/>
          <a:p>
            <a:endParaRPr lang="pt-PT">
              <a:solidFill>
                <a:prstClr val="black">
                  <a:tint val="75000"/>
                </a:prstClr>
              </a:solidFill>
            </a:endParaRPr>
          </a:p>
        </p:txBody>
      </p:sp>
      <p:sp>
        <p:nvSpPr>
          <p:cNvPr id="7" name="Marcador de Posição do Número do Diapositivo 6"/>
          <p:cNvSpPr>
            <a:spLocks noGrp="1"/>
          </p:cNvSpPr>
          <p:nvPr>
            <p:ph type="sldNum" sz="quarter" idx="12"/>
          </p:nvPr>
        </p:nvSpPr>
        <p:spPr/>
        <p:txBody>
          <a:bodyPr/>
          <a:lstStyle/>
          <a:p>
            <a:fld id="{5DD76CF7-FD49-40A8-B89A-E4A810E238B9}"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12209047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73491C03-AD88-4A8F-996E-1759754DC20E}" type="datetimeFigureOut">
              <a:rPr lang="pt-PT" smtClean="0">
                <a:solidFill>
                  <a:prstClr val="black">
                    <a:tint val="75000"/>
                  </a:prstClr>
                </a:solidFill>
              </a:rPr>
              <a:pPr/>
              <a:t>18/02/2019</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5DD76CF7-FD49-40A8-B89A-E4A810E238B9}"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361431871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457200" y="274638"/>
            <a:ext cx="6019800" cy="5851525"/>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10"/>
          </p:nvPr>
        </p:nvSpPr>
        <p:spPr/>
        <p:txBody>
          <a:bodyPr/>
          <a:lstStyle/>
          <a:p>
            <a:fld id="{73491C03-AD88-4A8F-996E-1759754DC20E}" type="datetimeFigureOut">
              <a:rPr lang="pt-PT" smtClean="0">
                <a:solidFill>
                  <a:prstClr val="black">
                    <a:tint val="75000"/>
                  </a:prstClr>
                </a:solidFill>
              </a:rPr>
              <a:pPr/>
              <a:t>18/02/2019</a:t>
            </a:fld>
            <a:endParaRPr lang="pt-PT">
              <a:solidFill>
                <a:prstClr val="black">
                  <a:tint val="75000"/>
                </a:prstClr>
              </a:solidFill>
            </a:endParaRPr>
          </a:p>
        </p:txBody>
      </p:sp>
      <p:sp>
        <p:nvSpPr>
          <p:cNvPr id="5" name="Marcador de Posição do Rodapé 4"/>
          <p:cNvSpPr>
            <a:spLocks noGrp="1"/>
          </p:cNvSpPr>
          <p:nvPr>
            <p:ph type="ftr" sz="quarter" idx="11"/>
          </p:nvPr>
        </p:nvSpPr>
        <p:spPr/>
        <p:txBody>
          <a:bodyPr/>
          <a:lstStyle/>
          <a:p>
            <a:endParaRPr lang="pt-PT">
              <a:solidFill>
                <a:prstClr val="black">
                  <a:tint val="75000"/>
                </a:prstClr>
              </a:solidFill>
            </a:endParaRPr>
          </a:p>
        </p:txBody>
      </p:sp>
      <p:sp>
        <p:nvSpPr>
          <p:cNvPr id="6" name="Marcador de Posição do Número do Diapositivo 5"/>
          <p:cNvSpPr>
            <a:spLocks noGrp="1"/>
          </p:cNvSpPr>
          <p:nvPr>
            <p:ph type="sldNum" sz="quarter" idx="12"/>
          </p:nvPr>
        </p:nvSpPr>
        <p:spPr/>
        <p:txBody>
          <a:bodyPr/>
          <a:lstStyle/>
          <a:p>
            <a:fld id="{5DD76CF7-FD49-40A8-B89A-E4A810E238B9}" type="slidenum">
              <a:rPr lang="pt-PT" smtClean="0">
                <a:solidFill>
                  <a:prstClr val="black">
                    <a:tint val="75000"/>
                  </a:prstClr>
                </a:solidFill>
              </a:rPr>
              <a:pPr/>
              <a:t>‹#›</a:t>
            </a:fld>
            <a:endParaRPr lang="pt-PT">
              <a:solidFill>
                <a:prstClr val="black">
                  <a:tint val="75000"/>
                </a:prstClr>
              </a:solidFill>
            </a:endParaRPr>
          </a:p>
        </p:txBody>
      </p:sp>
    </p:spTree>
    <p:extLst>
      <p:ext uri="{BB962C8B-B14F-4D97-AF65-F5344CB8AC3E}">
        <p14:creationId xmlns:p14="http://schemas.microsoft.com/office/powerpoint/2010/main" val="2680742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Marcador de Posição da Data 3"/>
          <p:cNvSpPr>
            <a:spLocks noGrp="1"/>
          </p:cNvSpPr>
          <p:nvPr>
            <p:ph type="dt" sz="half" idx="10"/>
          </p:nvPr>
        </p:nvSpPr>
        <p:spPr/>
        <p:txBody>
          <a:bodyPr/>
          <a:lstStyle>
            <a:lvl1pPr>
              <a:defRPr/>
            </a:lvl1pPr>
          </a:lstStyle>
          <a:p>
            <a:pPr>
              <a:defRPr/>
            </a:pPr>
            <a:fld id="{3EC75783-8610-4492-9387-A27B37BA20D5}" type="datetime1">
              <a:rPr lang="pt-PT"/>
              <a:pPr>
                <a:defRPr/>
              </a:pPr>
              <a:t>18/02/2019</a:t>
            </a:fld>
            <a:endParaRPr lang="pt-PT"/>
          </a:p>
        </p:txBody>
      </p:sp>
      <p:sp>
        <p:nvSpPr>
          <p:cNvPr id="3" name="Marcador de Posição do Rodapé 4"/>
          <p:cNvSpPr>
            <a:spLocks noGrp="1"/>
          </p:cNvSpPr>
          <p:nvPr>
            <p:ph type="ftr" sz="quarter" idx="11"/>
          </p:nvPr>
        </p:nvSpPr>
        <p:spPr/>
        <p:txBody>
          <a:bodyPr/>
          <a:lstStyle>
            <a:lvl1pPr>
              <a:defRPr/>
            </a:lvl1pPr>
          </a:lstStyle>
          <a:p>
            <a:pPr>
              <a:defRPr/>
            </a:pPr>
            <a:endParaRPr lang="pt-PT"/>
          </a:p>
        </p:txBody>
      </p:sp>
      <p:sp>
        <p:nvSpPr>
          <p:cNvPr id="4" name="Marcador de Posição do Número do Diapositivo 5"/>
          <p:cNvSpPr>
            <a:spLocks noGrp="1"/>
          </p:cNvSpPr>
          <p:nvPr>
            <p:ph type="sldNum" sz="quarter" idx="12"/>
          </p:nvPr>
        </p:nvSpPr>
        <p:spPr/>
        <p:txBody>
          <a:bodyPr/>
          <a:lstStyle>
            <a:lvl1pPr>
              <a:defRPr/>
            </a:lvl1pPr>
          </a:lstStyle>
          <a:p>
            <a:pPr>
              <a:defRPr/>
            </a:pPr>
            <a:fld id="{086F95F0-90A0-4CA1-8C8D-79090D83F97E}" type="slidenum">
              <a:rPr lang="pt-PT"/>
              <a:pPr>
                <a:defRPr/>
              </a:pPr>
              <a:t>‹#›</a:t>
            </a:fld>
            <a:endParaRPr lang="pt-P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2677C59B-5CBA-4270-AE74-4B6889DBA69C}" type="datetime1">
              <a:rPr lang="pt-PT"/>
              <a:pPr>
                <a:defRPr/>
              </a:pPr>
              <a:t>18/02/2019</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DB21EEDC-797B-41D8-9EB9-021176896289}" type="slidenum">
              <a:rPr lang="pt-PT"/>
              <a:pPr>
                <a:defRPr/>
              </a:pPr>
              <a:t>‹#›</a:t>
            </a:fld>
            <a:endParaRPr lang="pt-P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PT" noProof="0" smtClean="0"/>
              <a:t>Clique no ícone para adicionar uma imagem</a:t>
            </a:r>
            <a:endParaRPr lang="pt-PT" noProof="0"/>
          </a:p>
        </p:txBody>
      </p:sp>
      <p:sp>
        <p:nvSpPr>
          <p:cNvPr id="4" name="Marcador de Posição do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Marcador de Posição da Data 3"/>
          <p:cNvSpPr>
            <a:spLocks noGrp="1"/>
          </p:cNvSpPr>
          <p:nvPr>
            <p:ph type="dt" sz="half" idx="10"/>
          </p:nvPr>
        </p:nvSpPr>
        <p:spPr/>
        <p:txBody>
          <a:bodyPr/>
          <a:lstStyle>
            <a:lvl1pPr>
              <a:defRPr/>
            </a:lvl1pPr>
          </a:lstStyle>
          <a:p>
            <a:pPr>
              <a:defRPr/>
            </a:pPr>
            <a:fld id="{C5B5CF4A-B56D-42DA-8E20-633FAEC9BFC9}" type="datetime1">
              <a:rPr lang="pt-PT"/>
              <a:pPr>
                <a:defRPr/>
              </a:pPr>
              <a:t>18/02/2019</a:t>
            </a:fld>
            <a:endParaRPr lang="pt-PT"/>
          </a:p>
        </p:txBody>
      </p:sp>
      <p:sp>
        <p:nvSpPr>
          <p:cNvPr id="6" name="Marcador de Posição do Rodapé 4"/>
          <p:cNvSpPr>
            <a:spLocks noGrp="1"/>
          </p:cNvSpPr>
          <p:nvPr>
            <p:ph type="ftr" sz="quarter" idx="11"/>
          </p:nvPr>
        </p:nvSpPr>
        <p:spPr/>
        <p:txBody>
          <a:bodyPr/>
          <a:lstStyle>
            <a:lvl1pPr>
              <a:defRPr/>
            </a:lvl1pPr>
          </a:lstStyle>
          <a:p>
            <a:pPr>
              <a:defRPr/>
            </a:pPr>
            <a:endParaRPr lang="pt-PT"/>
          </a:p>
        </p:txBody>
      </p:sp>
      <p:sp>
        <p:nvSpPr>
          <p:cNvPr id="7" name="Marcador de Posição do Número do Diapositivo 5"/>
          <p:cNvSpPr>
            <a:spLocks noGrp="1"/>
          </p:cNvSpPr>
          <p:nvPr>
            <p:ph type="sldNum" sz="quarter" idx="12"/>
          </p:nvPr>
        </p:nvSpPr>
        <p:spPr/>
        <p:txBody>
          <a:bodyPr/>
          <a:lstStyle>
            <a:lvl1pPr>
              <a:defRPr/>
            </a:lvl1pPr>
          </a:lstStyle>
          <a:p>
            <a:pPr>
              <a:defRPr/>
            </a:pPr>
            <a:fld id="{3F18FF63-5300-4A72-8B26-374A3952E22A}" type="slidenum">
              <a:rPr lang="pt-PT"/>
              <a:pPr>
                <a:defRPr/>
              </a:pPr>
              <a:t>‹#›</a:t>
            </a:fld>
            <a:endParaRPr lang="pt-P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Marcador de Posição do Título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t-PT" smtClean="0"/>
              <a:t>Clique para editar o estilo</a:t>
            </a:r>
          </a:p>
        </p:txBody>
      </p:sp>
      <p:sp>
        <p:nvSpPr>
          <p:cNvPr id="1027" name="Marcador de Posição do Texto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5385E71A-14BD-414E-8AFA-CF74F5B3975C}" type="datetime1">
              <a:rPr lang="pt-PT"/>
              <a:pPr>
                <a:defRPr/>
              </a:pPr>
              <a:t>18/02/2019</a:t>
            </a:fld>
            <a:endParaRPr lang="pt-PT"/>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pt-PT"/>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52867895-CAEC-43F6-BF41-872821415967}" type="slidenum">
              <a:rPr lang="pt-PT"/>
              <a:pPr>
                <a:defRPr/>
              </a:pPr>
              <a:t>‹#›</a:t>
            </a:fld>
            <a:endParaRPr lang="pt-P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73491C03-AD88-4A8F-996E-1759754DC20E}" type="datetimeFigureOut">
              <a:rPr lang="pt-PT" smtClean="0">
                <a:solidFill>
                  <a:prstClr val="black">
                    <a:tint val="75000"/>
                  </a:prstClr>
                </a:solidFill>
                <a:latin typeface="Calibri"/>
              </a:rPr>
              <a:pPr fontAlgn="auto">
                <a:spcBef>
                  <a:spcPts val="0"/>
                </a:spcBef>
                <a:spcAft>
                  <a:spcPts val="0"/>
                </a:spcAft>
              </a:pPr>
              <a:t>18/02/2019</a:t>
            </a:fld>
            <a:endParaRPr lang="pt-PT">
              <a:solidFill>
                <a:prstClr val="black">
                  <a:tint val="75000"/>
                </a:prstClr>
              </a:solidFill>
              <a:latin typeface="Calibri"/>
            </a:endParaRPr>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pt-PT">
              <a:solidFill>
                <a:prstClr val="black">
                  <a:tint val="75000"/>
                </a:prstClr>
              </a:solidFill>
              <a:latin typeface="Calibri"/>
            </a:endParaRPr>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DD76CF7-FD49-40A8-B89A-E4A810E238B9}" type="slidenum">
              <a:rPr lang="pt-PT" smtClean="0">
                <a:solidFill>
                  <a:prstClr val="black">
                    <a:tint val="75000"/>
                  </a:prstClr>
                </a:solidFill>
                <a:latin typeface="Calibri"/>
              </a:rPr>
              <a:pPr fontAlgn="auto">
                <a:spcBef>
                  <a:spcPts val="0"/>
                </a:spcBef>
                <a:spcAft>
                  <a:spcPts val="0"/>
                </a:spcAft>
              </a:pPr>
              <a:t>‹#›</a:t>
            </a:fld>
            <a:endParaRPr lang="pt-PT">
              <a:solidFill>
                <a:prstClr val="black">
                  <a:tint val="75000"/>
                </a:prstClr>
              </a:solidFill>
              <a:latin typeface="Calibri"/>
            </a:endParaRPr>
          </a:p>
        </p:txBody>
      </p:sp>
    </p:spTree>
    <p:extLst>
      <p:ext uri="{BB962C8B-B14F-4D97-AF65-F5344CB8AC3E}">
        <p14:creationId xmlns:p14="http://schemas.microsoft.com/office/powerpoint/2010/main" val="42818861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a:t>Clique para editar o estilo</a:t>
            </a:r>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a:t>Clique para editar os estilos</a:t>
            </a:r>
          </a:p>
          <a:p>
            <a:pPr lvl="1"/>
            <a:r>
              <a:rPr lang="pt-PT"/>
              <a:t>Segundo nível</a:t>
            </a:r>
          </a:p>
          <a:p>
            <a:pPr lvl="2"/>
            <a:r>
              <a:rPr lang="pt-PT"/>
              <a:t>Terceiro nível</a:t>
            </a:r>
          </a:p>
          <a:p>
            <a:pPr lvl="3"/>
            <a:r>
              <a:rPr lang="pt-PT"/>
              <a:t>Quarto nível</a:t>
            </a:r>
          </a:p>
          <a:p>
            <a:pPr lvl="4"/>
            <a:r>
              <a:rPr lang="pt-PT"/>
              <a:t>Quinto nível</a:t>
            </a:r>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E95A179-161F-475B-B1D2-EDC8F931FC85}" type="datetime1">
              <a:rPr lang="pt-PT" smtClean="0">
                <a:solidFill>
                  <a:prstClr val="black">
                    <a:tint val="75000"/>
                  </a:prstClr>
                </a:solidFill>
                <a:latin typeface="Calibri"/>
              </a:rPr>
              <a:pPr fontAlgn="auto">
                <a:spcBef>
                  <a:spcPts val="0"/>
                </a:spcBef>
                <a:spcAft>
                  <a:spcPts val="0"/>
                </a:spcAft>
              </a:pPr>
              <a:t>18/02/2019</a:t>
            </a:fld>
            <a:endParaRPr lang="pt-PT">
              <a:solidFill>
                <a:prstClr val="black">
                  <a:tint val="75000"/>
                </a:prstClr>
              </a:solidFill>
              <a:latin typeface="Calibri"/>
            </a:endParaRPr>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pt-PT">
              <a:solidFill>
                <a:prstClr val="black">
                  <a:tint val="75000"/>
                </a:prstClr>
              </a:solidFill>
              <a:latin typeface="Calibri"/>
            </a:endParaRPr>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E9377F8-7F02-4EFE-B2D3-C4A7573F91AC}" type="slidenum">
              <a:rPr lang="pt-PT" smtClean="0">
                <a:solidFill>
                  <a:prstClr val="black">
                    <a:tint val="75000"/>
                  </a:prstClr>
                </a:solidFill>
                <a:latin typeface="Calibri"/>
              </a:rPr>
              <a:pPr fontAlgn="auto">
                <a:spcBef>
                  <a:spcPts val="0"/>
                </a:spcBef>
                <a:spcAft>
                  <a:spcPts val="0"/>
                </a:spcAft>
              </a:pPr>
              <a:t>‹#›</a:t>
            </a:fld>
            <a:endParaRPr lang="pt-PT">
              <a:solidFill>
                <a:prstClr val="black">
                  <a:tint val="75000"/>
                </a:prstClr>
              </a:solidFill>
              <a:latin typeface="Calibri"/>
            </a:endParaRPr>
          </a:p>
        </p:txBody>
      </p:sp>
    </p:spTree>
    <p:extLst>
      <p:ext uri="{BB962C8B-B14F-4D97-AF65-F5344CB8AC3E}">
        <p14:creationId xmlns:p14="http://schemas.microsoft.com/office/powerpoint/2010/main" val="348128853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003844A-CABF-4AD2-9D52-A34D76D823D3}" type="datetimeFigureOut">
              <a:rPr lang="pt-PT" smtClean="0">
                <a:solidFill>
                  <a:prstClr val="black">
                    <a:tint val="75000"/>
                  </a:prstClr>
                </a:solidFill>
                <a:latin typeface="Calibri"/>
              </a:rPr>
              <a:pPr fontAlgn="auto">
                <a:spcBef>
                  <a:spcPts val="0"/>
                </a:spcBef>
                <a:spcAft>
                  <a:spcPts val="0"/>
                </a:spcAft>
              </a:pPr>
              <a:t>18/02/2019</a:t>
            </a:fld>
            <a:endParaRPr lang="pt-PT">
              <a:solidFill>
                <a:prstClr val="black">
                  <a:tint val="75000"/>
                </a:prstClr>
              </a:solidFill>
              <a:latin typeface="Calibri"/>
            </a:endParaRPr>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pt-PT">
              <a:solidFill>
                <a:prstClr val="black">
                  <a:tint val="75000"/>
                </a:prstClr>
              </a:solidFill>
              <a:latin typeface="Calibri"/>
            </a:endParaRPr>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78658AD8-C4B6-459D-A033-84E6E5730B98}" type="slidenum">
              <a:rPr lang="pt-PT" smtClean="0">
                <a:solidFill>
                  <a:prstClr val="black">
                    <a:tint val="75000"/>
                  </a:prstClr>
                </a:solidFill>
                <a:latin typeface="Calibri"/>
              </a:rPr>
              <a:pPr fontAlgn="auto">
                <a:spcBef>
                  <a:spcPts val="0"/>
                </a:spcBef>
                <a:spcAft>
                  <a:spcPts val="0"/>
                </a:spcAft>
              </a:pPr>
              <a:t>‹#›</a:t>
            </a:fld>
            <a:endParaRPr lang="pt-PT">
              <a:solidFill>
                <a:prstClr val="black">
                  <a:tint val="75000"/>
                </a:prstClr>
              </a:solidFill>
              <a:latin typeface="Calibri"/>
            </a:endParaRPr>
          </a:p>
        </p:txBody>
      </p:sp>
    </p:spTree>
    <p:extLst>
      <p:ext uri="{BB962C8B-B14F-4D97-AF65-F5344CB8AC3E}">
        <p14:creationId xmlns:p14="http://schemas.microsoft.com/office/powerpoint/2010/main" val="121438395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73491C03-AD88-4A8F-996E-1759754DC20E}" type="datetimeFigureOut">
              <a:rPr lang="pt-PT" smtClean="0">
                <a:solidFill>
                  <a:prstClr val="black">
                    <a:tint val="75000"/>
                  </a:prstClr>
                </a:solidFill>
                <a:latin typeface="Calibri"/>
              </a:rPr>
              <a:pPr fontAlgn="auto">
                <a:spcBef>
                  <a:spcPts val="0"/>
                </a:spcBef>
                <a:spcAft>
                  <a:spcPts val="0"/>
                </a:spcAft>
              </a:pPr>
              <a:t>18/02/2019</a:t>
            </a:fld>
            <a:endParaRPr lang="pt-PT">
              <a:solidFill>
                <a:prstClr val="black">
                  <a:tint val="75000"/>
                </a:prstClr>
              </a:solidFill>
              <a:latin typeface="Calibri"/>
            </a:endParaRPr>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pt-PT">
              <a:solidFill>
                <a:prstClr val="black">
                  <a:tint val="75000"/>
                </a:prstClr>
              </a:solidFill>
              <a:latin typeface="Calibri"/>
            </a:endParaRPr>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DD76CF7-FD49-40A8-B89A-E4A810E238B9}" type="slidenum">
              <a:rPr lang="pt-PT" smtClean="0">
                <a:solidFill>
                  <a:prstClr val="black">
                    <a:tint val="75000"/>
                  </a:prstClr>
                </a:solidFill>
                <a:latin typeface="Calibri"/>
              </a:rPr>
              <a:pPr fontAlgn="auto">
                <a:spcBef>
                  <a:spcPts val="0"/>
                </a:spcBef>
                <a:spcAft>
                  <a:spcPts val="0"/>
                </a:spcAft>
              </a:pPr>
              <a:t>‹#›</a:t>
            </a:fld>
            <a:endParaRPr lang="pt-PT">
              <a:solidFill>
                <a:prstClr val="black">
                  <a:tint val="75000"/>
                </a:prstClr>
              </a:solidFill>
              <a:latin typeface="Calibri"/>
            </a:endParaRPr>
          </a:p>
        </p:txBody>
      </p:sp>
    </p:spTree>
    <p:extLst>
      <p:ext uri="{BB962C8B-B14F-4D97-AF65-F5344CB8AC3E}">
        <p14:creationId xmlns:p14="http://schemas.microsoft.com/office/powerpoint/2010/main" val="339589417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PT" smtClean="0"/>
              <a:t>Clique para editar o estilo</a:t>
            </a:r>
            <a:endParaRPr lang="pt-PT"/>
          </a:p>
        </p:txBody>
      </p:sp>
      <p:sp>
        <p:nvSpPr>
          <p:cNvPr id="3" name="Marcador de Posição do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73491C03-AD88-4A8F-996E-1759754DC20E}" type="datetimeFigureOut">
              <a:rPr lang="pt-PT" smtClean="0">
                <a:solidFill>
                  <a:prstClr val="black">
                    <a:tint val="75000"/>
                  </a:prstClr>
                </a:solidFill>
                <a:latin typeface="Calibri"/>
              </a:rPr>
              <a:pPr fontAlgn="auto">
                <a:spcBef>
                  <a:spcPts val="0"/>
                </a:spcBef>
                <a:spcAft>
                  <a:spcPts val="0"/>
                </a:spcAft>
              </a:pPr>
              <a:t>18/02/2019</a:t>
            </a:fld>
            <a:endParaRPr lang="pt-PT">
              <a:solidFill>
                <a:prstClr val="black">
                  <a:tint val="75000"/>
                </a:prstClr>
              </a:solidFill>
              <a:latin typeface="Calibri"/>
            </a:endParaRPr>
          </a:p>
        </p:txBody>
      </p:sp>
      <p:sp>
        <p:nvSpPr>
          <p:cNvPr id="5" name="Marcador de Posição do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pt-PT">
              <a:solidFill>
                <a:prstClr val="black">
                  <a:tint val="75000"/>
                </a:prstClr>
              </a:solidFill>
              <a:latin typeface="Calibri"/>
            </a:endParaRPr>
          </a:p>
        </p:txBody>
      </p:sp>
      <p:sp>
        <p:nvSpPr>
          <p:cNvPr id="6" name="Marcador de Posição do Número do Diapositivo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5DD76CF7-FD49-40A8-B89A-E4A810E238B9}" type="slidenum">
              <a:rPr lang="pt-PT" smtClean="0">
                <a:solidFill>
                  <a:prstClr val="black">
                    <a:tint val="75000"/>
                  </a:prstClr>
                </a:solidFill>
                <a:latin typeface="Calibri"/>
              </a:rPr>
              <a:pPr fontAlgn="auto">
                <a:spcBef>
                  <a:spcPts val="0"/>
                </a:spcBef>
                <a:spcAft>
                  <a:spcPts val="0"/>
                </a:spcAft>
              </a:pPr>
              <a:t>‹#›</a:t>
            </a:fld>
            <a:endParaRPr lang="pt-PT">
              <a:solidFill>
                <a:prstClr val="black">
                  <a:tint val="75000"/>
                </a:prstClr>
              </a:solidFill>
              <a:latin typeface="Calibri"/>
            </a:endParaRPr>
          </a:p>
        </p:txBody>
      </p:sp>
    </p:spTree>
    <p:extLst>
      <p:ext uri="{BB962C8B-B14F-4D97-AF65-F5344CB8AC3E}">
        <p14:creationId xmlns:p14="http://schemas.microsoft.com/office/powerpoint/2010/main" val="201521291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www.catalogo.anqep.gov.pt/" TargetMode="External"/><Relationship Id="rId5" Type="http://schemas.openxmlformats.org/officeDocument/2006/relationships/image" Target="../media/image3.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46.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46.xml"/><Relationship Id="rId6" Type="http://schemas.openxmlformats.org/officeDocument/2006/relationships/image" Target="../media/image14.jpg"/><Relationship Id="rId5" Type="http://schemas.openxmlformats.org/officeDocument/2006/relationships/image" Target="../media/image4.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57.xml"/><Relationship Id="rId5" Type="http://schemas.openxmlformats.org/officeDocument/2006/relationships/image" Target="../media/image4.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jpeg"/><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3.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hyperlink" Target="http://www.qualifica.gov.pt/"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3.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9.gif"/><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www.passaportequalifica.gov.pt/" TargetMode="External"/><Relationship Id="rId5" Type="http://schemas.openxmlformats.org/officeDocument/2006/relationships/image" Target="../media/image4.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3.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http://sanq.anqep.gov.pt/" TargetMode="External"/><Relationship Id="rId5" Type="http://schemas.openxmlformats.org/officeDocument/2006/relationships/image" Target="../media/image21.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5.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m 14" descr="background.jpg"/>
          <p:cNvPicPr>
            <a:picLocks noChangeAspect="1"/>
          </p:cNvPicPr>
          <p:nvPr/>
        </p:nvPicPr>
        <p:blipFill>
          <a:blip r:embed="rId3" cstate="print"/>
          <a:srcRect/>
          <a:stretch>
            <a:fillRect/>
          </a:stretch>
        </p:blipFill>
        <p:spPr bwMode="auto">
          <a:xfrm>
            <a:off x="28021" y="0"/>
            <a:ext cx="9144000" cy="7111173"/>
          </a:xfrm>
          <a:prstGeom prst="rect">
            <a:avLst/>
          </a:prstGeom>
          <a:noFill/>
          <a:ln w="9525">
            <a:noFill/>
            <a:miter lim="800000"/>
            <a:headEnd/>
            <a:tailEnd/>
          </a:ln>
        </p:spPr>
      </p:pic>
      <p:pic>
        <p:nvPicPr>
          <p:cNvPr id="2051" name="Picture 2"/>
          <p:cNvPicPr>
            <a:picLocks noChangeAspect="1" noChangeArrowheads="1"/>
          </p:cNvPicPr>
          <p:nvPr/>
        </p:nvPicPr>
        <p:blipFill>
          <a:blip r:embed="rId4" cstate="print"/>
          <a:srcRect/>
          <a:stretch>
            <a:fillRect/>
          </a:stretch>
        </p:blipFill>
        <p:spPr bwMode="auto">
          <a:xfrm>
            <a:off x="395288" y="6237288"/>
            <a:ext cx="1008062" cy="447675"/>
          </a:xfrm>
          <a:prstGeom prst="rect">
            <a:avLst/>
          </a:prstGeom>
          <a:noFill/>
          <a:ln w="9525">
            <a:noFill/>
            <a:miter lim="800000"/>
            <a:headEnd/>
            <a:tailEnd/>
          </a:ln>
        </p:spPr>
      </p:pic>
      <p:sp>
        <p:nvSpPr>
          <p:cNvPr id="13" name="Rectangle 4"/>
          <p:cNvSpPr>
            <a:spLocks noChangeArrowheads="1"/>
          </p:cNvSpPr>
          <p:nvPr/>
        </p:nvSpPr>
        <p:spPr bwMode="auto">
          <a:xfrm>
            <a:off x="395288" y="1508850"/>
            <a:ext cx="7489825" cy="1754326"/>
          </a:xfrm>
          <a:prstGeom prst="rect">
            <a:avLst/>
          </a:prstGeom>
          <a:noFill/>
          <a:ln w="9525">
            <a:noFill/>
            <a:miter lim="800000"/>
            <a:headEnd/>
            <a:tailEnd/>
          </a:ln>
          <a:effectLst/>
        </p:spPr>
        <p:txBody>
          <a:bodyPr anchor="ctr">
            <a:spAutoFit/>
          </a:bodyPr>
          <a:lstStyle/>
          <a:p>
            <a:pPr fontAlgn="auto">
              <a:spcBef>
                <a:spcPts val="0"/>
              </a:spcBef>
              <a:spcAft>
                <a:spcPts val="0"/>
              </a:spcAft>
              <a:defRPr/>
            </a:pPr>
            <a:endParaRPr lang="pt-PT" sz="3000" b="1" dirty="0">
              <a:solidFill>
                <a:srgbClr val="33A457"/>
              </a:solidFill>
              <a:latin typeface="+mn-lt"/>
            </a:endParaRPr>
          </a:p>
          <a:p>
            <a:pPr fontAlgn="auto">
              <a:spcBef>
                <a:spcPts val="0"/>
              </a:spcBef>
              <a:spcAft>
                <a:spcPts val="0"/>
              </a:spcAft>
              <a:defRPr/>
            </a:pPr>
            <a:endParaRPr lang="pt-PT" sz="3000" b="1" dirty="0">
              <a:solidFill>
                <a:srgbClr val="33A457"/>
              </a:solidFill>
              <a:latin typeface="+mn-lt"/>
            </a:endParaRPr>
          </a:p>
          <a:p>
            <a:pPr fontAlgn="auto">
              <a:spcBef>
                <a:spcPts val="0"/>
              </a:spcBef>
              <a:spcAft>
                <a:spcPts val="0"/>
              </a:spcAft>
              <a:defRPr/>
            </a:pPr>
            <a:endParaRPr lang="en-GB" sz="2800" b="1" dirty="0">
              <a:solidFill>
                <a:srgbClr val="CC3300"/>
              </a:solidFill>
              <a:effectLst>
                <a:outerShdw blurRad="38100" dist="38100" dir="2700000" algn="tl">
                  <a:srgbClr val="000000">
                    <a:alpha val="43137"/>
                  </a:srgbClr>
                </a:outerShdw>
              </a:effectLst>
              <a:latin typeface="+mn-lt"/>
            </a:endParaRPr>
          </a:p>
          <a:p>
            <a:pPr fontAlgn="auto">
              <a:spcBef>
                <a:spcPts val="0"/>
              </a:spcBef>
              <a:spcAft>
                <a:spcPts val="0"/>
              </a:spcAft>
              <a:defRPr/>
            </a:pPr>
            <a:endParaRPr lang="pt-PT" sz="2000" b="1" dirty="0">
              <a:latin typeface="+mn-lt"/>
            </a:endParaRPr>
          </a:p>
        </p:txBody>
      </p:sp>
      <p:sp>
        <p:nvSpPr>
          <p:cNvPr id="2054" name="Rectângulo 13"/>
          <p:cNvSpPr>
            <a:spLocks noChangeArrowheads="1"/>
          </p:cNvSpPr>
          <p:nvPr/>
        </p:nvSpPr>
        <p:spPr bwMode="auto">
          <a:xfrm>
            <a:off x="3610051" y="4653136"/>
            <a:ext cx="4541308" cy="1077218"/>
          </a:xfrm>
          <a:prstGeom prst="rect">
            <a:avLst/>
          </a:prstGeom>
          <a:noFill/>
          <a:ln w="9525">
            <a:noFill/>
            <a:miter lim="800000"/>
            <a:headEnd/>
            <a:tailEnd/>
          </a:ln>
        </p:spPr>
        <p:txBody>
          <a:bodyPr wrap="none">
            <a:spAutoFit/>
          </a:bodyPr>
          <a:lstStyle/>
          <a:p>
            <a:pPr algn="r">
              <a:tabLst>
                <a:tab pos="0" algn="l"/>
                <a:tab pos="1438275" algn="l"/>
              </a:tabLst>
            </a:pPr>
            <a:r>
              <a:rPr lang="en-GB" sz="1600" b="1" dirty="0" smtClean="0">
                <a:latin typeface="Gill Sans MT" panose="020B0502020104020203" pitchFamily="34" charset="0"/>
              </a:rPr>
              <a:t>Ana </a:t>
            </a:r>
            <a:r>
              <a:rPr lang="en-GB" sz="1600" b="1" dirty="0" err="1" smtClean="0">
                <a:latin typeface="Gill Sans MT" panose="020B0502020104020203" pitchFamily="34" charset="0"/>
              </a:rPr>
              <a:t>Cláudia</a:t>
            </a:r>
            <a:r>
              <a:rPr lang="en-GB" sz="1600" b="1" dirty="0" smtClean="0">
                <a:latin typeface="Gill Sans MT" panose="020B0502020104020203" pitchFamily="34" charset="0"/>
              </a:rPr>
              <a:t> Valente</a:t>
            </a:r>
          </a:p>
          <a:p>
            <a:pPr algn="r">
              <a:tabLst>
                <a:tab pos="0" algn="l"/>
                <a:tab pos="1438275" algn="l"/>
              </a:tabLst>
            </a:pPr>
            <a:r>
              <a:rPr lang="en-GB" sz="1600" dirty="0" smtClean="0">
                <a:latin typeface="Gill Sans MT" panose="020B0502020104020203" pitchFamily="34" charset="0"/>
              </a:rPr>
              <a:t>National </a:t>
            </a:r>
            <a:r>
              <a:rPr lang="en-GB" sz="1600" dirty="0">
                <a:latin typeface="Gill Sans MT" panose="020B0502020104020203" pitchFamily="34" charset="0"/>
              </a:rPr>
              <a:t>Agency for Qualification and </a:t>
            </a:r>
            <a:r>
              <a:rPr lang="en-GB" sz="1600" dirty="0" smtClean="0">
                <a:latin typeface="Gill Sans MT" panose="020B0502020104020203" pitchFamily="34" charset="0"/>
              </a:rPr>
              <a:t>VET (ANQEP)</a:t>
            </a:r>
          </a:p>
          <a:p>
            <a:pPr algn="r">
              <a:tabLst>
                <a:tab pos="0" algn="l"/>
                <a:tab pos="1438275" algn="l"/>
              </a:tabLst>
            </a:pPr>
            <a:endParaRPr lang="en-GB" sz="1600" dirty="0">
              <a:latin typeface="Gill Sans MT" panose="020B0502020104020203" pitchFamily="34" charset="0"/>
            </a:endParaRPr>
          </a:p>
          <a:p>
            <a:pPr algn="r">
              <a:tabLst>
                <a:tab pos="0" algn="l"/>
                <a:tab pos="1438275" algn="l"/>
              </a:tabLst>
            </a:pPr>
            <a:r>
              <a:rPr lang="en-GB" sz="1600" dirty="0" smtClean="0">
                <a:latin typeface="Gill Sans MT" panose="020B0502020104020203" pitchFamily="34" charset="0"/>
              </a:rPr>
              <a:t>Turin, 28</a:t>
            </a:r>
            <a:r>
              <a:rPr lang="en-GB" sz="1600" baseline="30000" dirty="0" smtClean="0">
                <a:latin typeface="Gill Sans MT" panose="020B0502020104020203" pitchFamily="34" charset="0"/>
              </a:rPr>
              <a:t>th</a:t>
            </a:r>
            <a:r>
              <a:rPr lang="en-GB" sz="1600" dirty="0" smtClean="0">
                <a:latin typeface="Gill Sans MT" panose="020B0502020104020203" pitchFamily="34" charset="0"/>
              </a:rPr>
              <a:t> February 2019</a:t>
            </a:r>
            <a:endParaRPr lang="en-GB" sz="1600" dirty="0">
              <a:latin typeface="Gill Sans MT" panose="020B0502020104020203" pitchFamily="34" charset="0"/>
            </a:endParaRPr>
          </a:p>
        </p:txBody>
      </p:sp>
      <p:pic>
        <p:nvPicPr>
          <p:cNvPr id="7" name="Imagem 2" descr="Descrição: Descrição: cid:image002.jpg@01D17316.8A9E25F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3356" y="6265323"/>
            <a:ext cx="1222443" cy="41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ângulo 1"/>
          <p:cNvSpPr/>
          <p:nvPr/>
        </p:nvSpPr>
        <p:spPr>
          <a:xfrm>
            <a:off x="611560" y="1366347"/>
            <a:ext cx="7539799" cy="2616101"/>
          </a:xfrm>
          <a:prstGeom prst="rect">
            <a:avLst/>
          </a:prstGeom>
        </p:spPr>
        <p:txBody>
          <a:bodyPr wrap="square">
            <a:spAutoFit/>
          </a:bodyPr>
          <a:lstStyle/>
          <a:p>
            <a:pPr algn="ctr"/>
            <a:r>
              <a:rPr lang="en-GB" sz="2000" b="1" dirty="0" smtClean="0">
                <a:solidFill>
                  <a:schemeClr val="bg1">
                    <a:lumMod val="50000"/>
                  </a:schemeClr>
                </a:solidFill>
                <a:latin typeface="+mn-lt"/>
              </a:rPr>
              <a:t>Training for the staff of the National Qualifications Agency </a:t>
            </a:r>
          </a:p>
          <a:p>
            <a:pPr algn="ctr"/>
            <a:r>
              <a:rPr lang="en-GB" sz="2000" b="1" dirty="0" smtClean="0">
                <a:solidFill>
                  <a:schemeClr val="bg1">
                    <a:lumMod val="50000"/>
                  </a:schemeClr>
                </a:solidFill>
                <a:latin typeface="+mn-lt"/>
              </a:rPr>
              <a:t>of Ukraine - European Training Foundation</a:t>
            </a:r>
          </a:p>
          <a:p>
            <a:pPr algn="ctr"/>
            <a:endParaRPr lang="en-GB" sz="2300" dirty="0">
              <a:solidFill>
                <a:schemeClr val="bg1">
                  <a:lumMod val="50000"/>
                </a:schemeClr>
              </a:solidFill>
              <a:latin typeface="Gill Sans MT" panose="020B0502020104020203" pitchFamily="34" charset="0"/>
            </a:endParaRPr>
          </a:p>
          <a:p>
            <a:pPr algn="ctr"/>
            <a:endParaRPr lang="en-GB" sz="2300" dirty="0" smtClean="0">
              <a:solidFill>
                <a:schemeClr val="bg1">
                  <a:lumMod val="50000"/>
                </a:schemeClr>
              </a:solidFill>
              <a:latin typeface="Gill Sans MT" panose="020B0502020104020203" pitchFamily="34" charset="0"/>
            </a:endParaRPr>
          </a:p>
          <a:p>
            <a:pPr algn="ctr"/>
            <a:r>
              <a:rPr lang="en-GB" sz="2600" b="1" dirty="0">
                <a:solidFill>
                  <a:srgbClr val="04933B"/>
                </a:solidFill>
                <a:latin typeface="+mn-lt"/>
              </a:rPr>
              <a:t>From ANQ to </a:t>
            </a:r>
            <a:r>
              <a:rPr lang="en-GB" sz="2600" b="1" dirty="0" smtClean="0">
                <a:solidFill>
                  <a:srgbClr val="04933B"/>
                </a:solidFill>
                <a:latin typeface="+mn-lt"/>
              </a:rPr>
              <a:t>ANQEP: </a:t>
            </a:r>
            <a:r>
              <a:rPr lang="en-GB" sz="2600" b="1" dirty="0">
                <a:solidFill>
                  <a:srgbClr val="04933B"/>
                </a:solidFill>
                <a:latin typeface="+mn-lt"/>
              </a:rPr>
              <a:t>the story of the National Agency </a:t>
            </a:r>
            <a:r>
              <a:rPr lang="en-GB" sz="2600" b="1" dirty="0" smtClean="0">
                <a:solidFill>
                  <a:srgbClr val="04933B"/>
                </a:solidFill>
                <a:latin typeface="+mn-lt"/>
              </a:rPr>
              <a:t>for Qualification </a:t>
            </a:r>
            <a:r>
              <a:rPr lang="en-GB" sz="2600" b="1" dirty="0">
                <a:solidFill>
                  <a:srgbClr val="04933B"/>
                </a:solidFill>
                <a:latin typeface="+mn-lt"/>
              </a:rPr>
              <a:t>and </a:t>
            </a:r>
            <a:r>
              <a:rPr lang="en-GB" sz="2600" b="1" dirty="0" smtClean="0">
                <a:solidFill>
                  <a:srgbClr val="04933B"/>
                </a:solidFill>
                <a:latin typeface="+mn-lt"/>
              </a:rPr>
              <a:t>VET 2007-2019 </a:t>
            </a:r>
          </a:p>
          <a:p>
            <a:pPr algn="ctr"/>
            <a:r>
              <a:rPr lang="en-GB" sz="2600" b="1" dirty="0" smtClean="0">
                <a:solidFill>
                  <a:srgbClr val="04933B"/>
                </a:solidFill>
                <a:latin typeface="+mn-lt"/>
              </a:rPr>
              <a:t>Portugal</a:t>
            </a:r>
            <a:endParaRPr lang="pt-PT" sz="2600" b="1" dirty="0">
              <a:solidFill>
                <a:srgbClr val="04933B"/>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Número do Diapositivo 3"/>
          <p:cNvSpPr>
            <a:spLocks noGrp="1"/>
          </p:cNvSpPr>
          <p:nvPr>
            <p:ph type="sldNum" sz="quarter" idx="12"/>
          </p:nvPr>
        </p:nvSpPr>
        <p:spPr/>
        <p:txBody>
          <a:bodyPr/>
          <a:lstStyle/>
          <a:p>
            <a:pPr>
              <a:defRPr/>
            </a:pPr>
            <a:fld id="{FEF1DBF5-3A1D-4D29-A837-3A7D00B3A78B}" type="slidenum">
              <a:rPr lang="pt-PT" smtClean="0"/>
              <a:pPr>
                <a:defRPr/>
              </a:pPr>
              <a:t>10</a:t>
            </a:fld>
            <a:endParaRPr lang="pt-PT"/>
          </a:p>
        </p:txBody>
      </p:sp>
      <p:pic>
        <p:nvPicPr>
          <p:cNvPr id="6" name="Imagem 14" descr="backgr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6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6237288"/>
            <a:ext cx="100806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m 2" descr="Descrição: Descrição: cid:image002.jpg@01D17316.8A9E25F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6265934"/>
            <a:ext cx="1222443" cy="41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1" name="Marcador de Posição de Conteúdo 7"/>
          <p:cNvGraphicFramePr>
            <a:graphicFrameLocks noGrp="1"/>
          </p:cNvGraphicFramePr>
          <p:nvPr>
            <p:ph idx="1"/>
            <p:extLst>
              <p:ext uri="{D42A27DB-BD31-4B8C-83A1-F6EECF244321}">
                <p14:modId xmlns:p14="http://schemas.microsoft.com/office/powerpoint/2010/main" val="1030125507"/>
              </p:ext>
            </p:extLst>
          </p:nvPr>
        </p:nvGraphicFramePr>
        <p:xfrm>
          <a:off x="848981" y="1196752"/>
          <a:ext cx="7343123" cy="1754617"/>
        </p:xfrm>
        <a:graphic>
          <a:graphicData uri="http://schemas.openxmlformats.org/drawingml/2006/table">
            <a:tbl>
              <a:tblPr bandRow="1">
                <a:tableStyleId>{69CF1AB2-1976-4502-BF36-3FF5EA218861}</a:tableStyleId>
              </a:tblPr>
              <a:tblGrid>
                <a:gridCol w="1665529"/>
                <a:gridCol w="2963661"/>
                <a:gridCol w="2713933"/>
              </a:tblGrid>
              <a:tr h="576064">
                <a:tc>
                  <a:txBody>
                    <a:bodyPr/>
                    <a:lstStyle/>
                    <a:p>
                      <a:pPr algn="ctr" rtl="0" fontAlgn="ctr"/>
                      <a:endParaRPr lang="pt-PT" sz="1800" b="0" i="0" u="none" strike="noStrike" dirty="0">
                        <a:solidFill>
                          <a:srgbClr val="000000"/>
                        </a:solidFill>
                        <a:effectLst/>
                        <a:latin typeface="+mn-lt"/>
                      </a:endParaRPr>
                    </a:p>
                  </a:txBody>
                  <a:tcPr marL="9525" marR="9525" marT="9525" marB="0" anchor="ctr"/>
                </a:tc>
                <a:tc>
                  <a:txBody>
                    <a:bodyPr/>
                    <a:lstStyle/>
                    <a:p>
                      <a:pPr algn="ctr" rtl="0" fontAlgn="ctr"/>
                      <a:r>
                        <a:rPr lang="pt-PT" sz="1800" u="none" strike="noStrike" dirty="0" smtClean="0">
                          <a:effectLst/>
                          <a:latin typeface="+mn-lt"/>
                        </a:rPr>
                        <a:t>Global Budget </a:t>
                      </a:r>
                    </a:p>
                  </a:txBody>
                  <a:tcPr marL="9525" marR="9525" marT="9525" marB="0" anchor="ctr"/>
                </a:tc>
                <a:tc>
                  <a:txBody>
                    <a:bodyPr/>
                    <a:lstStyle/>
                    <a:p>
                      <a:pPr algn="ctr" rtl="0" fontAlgn="ctr"/>
                      <a:r>
                        <a:rPr lang="pt-PT" sz="1800" u="none" strike="noStrike" dirty="0" smtClean="0">
                          <a:effectLst/>
                          <a:latin typeface="+mn-lt"/>
                        </a:rPr>
                        <a:t>Human Resources</a:t>
                      </a:r>
                      <a:endParaRPr lang="pt-PT" sz="1800" b="0" i="0" u="none" strike="noStrike" dirty="0">
                        <a:solidFill>
                          <a:srgbClr val="000000"/>
                        </a:solidFill>
                        <a:effectLst/>
                        <a:latin typeface="+mn-lt"/>
                      </a:endParaRPr>
                    </a:p>
                  </a:txBody>
                  <a:tcPr marL="9525" marR="9525" marT="9525" marB="0" anchor="ctr"/>
                </a:tc>
              </a:tr>
              <a:tr h="392851">
                <a:tc>
                  <a:txBody>
                    <a:bodyPr/>
                    <a:lstStyle/>
                    <a:p>
                      <a:pPr algn="ctr" rtl="0" fontAlgn="ctr"/>
                      <a:r>
                        <a:rPr lang="pt-PT" sz="1800" u="none" strike="noStrike" dirty="0">
                          <a:effectLst/>
                          <a:latin typeface="+mn-lt"/>
                        </a:rPr>
                        <a:t>2016</a:t>
                      </a:r>
                      <a:endParaRPr lang="pt-PT" sz="1800" b="0" i="0" u="none" strike="noStrike" dirty="0">
                        <a:solidFill>
                          <a:srgbClr val="000000"/>
                        </a:solidFill>
                        <a:effectLst/>
                        <a:latin typeface="+mn-lt"/>
                      </a:endParaRPr>
                    </a:p>
                  </a:txBody>
                  <a:tcPr marL="9525" marR="9525" marT="9525" marB="0" anchor="ctr"/>
                </a:tc>
                <a:tc>
                  <a:txBody>
                    <a:bodyPr/>
                    <a:lstStyle/>
                    <a:p>
                      <a:pPr algn="ctr" rtl="0" fontAlgn="ctr"/>
                      <a:r>
                        <a:rPr lang="pt-PT" sz="1800" u="none" strike="noStrike" dirty="0" smtClean="0">
                          <a:effectLst/>
                          <a:latin typeface="+mn-lt"/>
                        </a:rPr>
                        <a:t>€ 7.785.031,00</a:t>
                      </a:r>
                      <a:endParaRPr lang="pt-PT" sz="1800" b="0" i="0" u="none" strike="noStrike" dirty="0">
                        <a:solidFill>
                          <a:srgbClr val="000000"/>
                        </a:solidFill>
                        <a:effectLst/>
                        <a:latin typeface="+mn-lt"/>
                      </a:endParaRPr>
                    </a:p>
                  </a:txBody>
                  <a:tcPr marL="9525" marR="9525" marT="9525" marB="0" anchor="ctr"/>
                </a:tc>
                <a:tc>
                  <a:txBody>
                    <a:bodyPr/>
                    <a:lstStyle/>
                    <a:p>
                      <a:pPr algn="ctr" rtl="0" fontAlgn="ctr"/>
                      <a:r>
                        <a:rPr lang="pt-PT" sz="1800" u="none" strike="noStrike" dirty="0">
                          <a:effectLst/>
                          <a:latin typeface="+mn-lt"/>
                        </a:rPr>
                        <a:t>88</a:t>
                      </a:r>
                      <a:endParaRPr lang="pt-PT" sz="1800" b="0" i="0" u="none" strike="noStrike" dirty="0">
                        <a:solidFill>
                          <a:srgbClr val="000000"/>
                        </a:solidFill>
                        <a:effectLst/>
                        <a:latin typeface="+mn-lt"/>
                      </a:endParaRPr>
                    </a:p>
                  </a:txBody>
                  <a:tcPr marL="9525" marR="9525" marT="9525" marB="0" anchor="ctr"/>
                </a:tc>
              </a:tr>
              <a:tr h="392851">
                <a:tc>
                  <a:txBody>
                    <a:bodyPr/>
                    <a:lstStyle/>
                    <a:p>
                      <a:pPr algn="ctr" rtl="0" fontAlgn="ctr"/>
                      <a:r>
                        <a:rPr lang="pt-PT" sz="1800" u="none" strike="noStrike" dirty="0">
                          <a:effectLst/>
                          <a:latin typeface="+mn-lt"/>
                        </a:rPr>
                        <a:t>2017</a:t>
                      </a:r>
                      <a:endParaRPr lang="pt-PT" sz="1800" b="0" i="0" u="none" strike="noStrike" dirty="0">
                        <a:solidFill>
                          <a:srgbClr val="000000"/>
                        </a:solidFill>
                        <a:effectLst/>
                        <a:latin typeface="+mn-lt"/>
                      </a:endParaRPr>
                    </a:p>
                  </a:txBody>
                  <a:tcPr marL="9525" marR="9525" marT="9525" marB="0" anchor="ctr"/>
                </a:tc>
                <a:tc>
                  <a:txBody>
                    <a:bodyPr/>
                    <a:lstStyle/>
                    <a:p>
                      <a:pPr algn="ctr" rtl="0" fontAlgn="ctr"/>
                      <a:r>
                        <a:rPr lang="pt-PT" sz="1800" u="none" strike="noStrike" dirty="0" smtClean="0">
                          <a:effectLst/>
                          <a:latin typeface="+mn-lt"/>
                        </a:rPr>
                        <a:t>€ 7.722.558,00</a:t>
                      </a:r>
                      <a:endParaRPr lang="pt-PT" sz="1800" b="0" i="0" u="none" strike="noStrike" dirty="0">
                        <a:solidFill>
                          <a:srgbClr val="000000"/>
                        </a:solidFill>
                        <a:effectLst/>
                        <a:latin typeface="+mn-lt"/>
                      </a:endParaRPr>
                    </a:p>
                  </a:txBody>
                  <a:tcPr marL="9525" marR="9525" marT="9525" marB="0" anchor="ctr"/>
                </a:tc>
                <a:tc>
                  <a:txBody>
                    <a:bodyPr/>
                    <a:lstStyle/>
                    <a:p>
                      <a:pPr algn="ctr" rtl="0" fontAlgn="ctr"/>
                      <a:r>
                        <a:rPr lang="pt-PT" sz="1800" u="none" strike="noStrike" dirty="0" smtClean="0">
                          <a:effectLst/>
                          <a:latin typeface="+mn-lt"/>
                        </a:rPr>
                        <a:t>87</a:t>
                      </a:r>
                    </a:p>
                  </a:txBody>
                  <a:tcPr marL="9525" marR="9525" marT="9525" marB="0" anchor="ctr"/>
                </a:tc>
              </a:tr>
              <a:tr h="392851">
                <a:tc>
                  <a:txBody>
                    <a:bodyPr/>
                    <a:lstStyle/>
                    <a:p>
                      <a:pPr algn="ctr" rtl="0" fontAlgn="ctr"/>
                      <a:r>
                        <a:rPr lang="pt-PT" sz="1800" b="0" i="0" u="none" strike="noStrike" dirty="0" smtClean="0">
                          <a:solidFill>
                            <a:srgbClr val="000000"/>
                          </a:solidFill>
                          <a:effectLst/>
                          <a:latin typeface="+mn-lt"/>
                        </a:rPr>
                        <a:t>2018</a:t>
                      </a:r>
                      <a:endParaRPr lang="pt-PT" sz="1800" b="0" i="0" u="none" strike="noStrike" dirty="0">
                        <a:solidFill>
                          <a:srgbClr val="000000"/>
                        </a:solidFill>
                        <a:effectLst/>
                        <a:latin typeface="+mn-lt"/>
                      </a:endParaRPr>
                    </a:p>
                  </a:txBody>
                  <a:tcPr marL="9525" marR="9525" marT="9525" marB="0" anchor="ctr"/>
                </a:tc>
                <a:tc>
                  <a:txBody>
                    <a:bodyPr/>
                    <a:lstStyle/>
                    <a:p>
                      <a:pPr algn="ctr" rtl="0" fontAlgn="ctr"/>
                      <a:r>
                        <a:rPr lang="pt-PT" sz="1800" b="0" dirty="0" smtClean="0">
                          <a:solidFill>
                            <a:srgbClr val="000000"/>
                          </a:solidFill>
                          <a:effectLst/>
                          <a:latin typeface="+mn-lt"/>
                          <a:ea typeface="Calibri"/>
                          <a:cs typeface="Times New Roman"/>
                        </a:rPr>
                        <a:t>€ 7.982.288,00</a:t>
                      </a:r>
                      <a:endParaRPr lang="pt-PT" sz="1800" b="0" i="0" u="none" strike="noStrike" dirty="0">
                        <a:solidFill>
                          <a:schemeClr val="accent6">
                            <a:lumMod val="75000"/>
                          </a:schemeClr>
                        </a:solidFill>
                        <a:effectLst/>
                        <a:latin typeface="+mn-lt"/>
                      </a:endParaRPr>
                    </a:p>
                  </a:txBody>
                  <a:tcPr marL="9525" marR="9525" marT="9525" marB="0" anchor="ctr"/>
                </a:tc>
                <a:tc>
                  <a:txBody>
                    <a:bodyPr/>
                    <a:lstStyle/>
                    <a:p>
                      <a:pPr algn="ctr" rtl="0" fontAlgn="ctr"/>
                      <a:r>
                        <a:rPr lang="pt-PT" sz="1800" u="none" strike="noStrike" dirty="0" smtClean="0">
                          <a:solidFill>
                            <a:schemeClr val="tx1"/>
                          </a:solidFill>
                          <a:effectLst/>
                          <a:latin typeface="+mn-lt"/>
                        </a:rPr>
                        <a:t>95</a:t>
                      </a:r>
                    </a:p>
                  </a:txBody>
                  <a:tcPr marL="9525" marR="9525" marT="9525" marB="0" anchor="ctr"/>
                </a:tc>
              </a:tr>
            </a:tbl>
          </a:graphicData>
        </a:graphic>
      </p:graphicFrame>
      <p:sp>
        <p:nvSpPr>
          <p:cNvPr id="12" name="Título 1"/>
          <p:cNvSpPr>
            <a:spLocks noGrp="1"/>
          </p:cNvSpPr>
          <p:nvPr>
            <p:ph type="title"/>
          </p:nvPr>
        </p:nvSpPr>
        <p:spPr>
          <a:xfrm>
            <a:off x="457200" y="274639"/>
            <a:ext cx="8219256" cy="706090"/>
          </a:xfrm>
        </p:spPr>
        <p:txBody>
          <a:bodyPr/>
          <a:lstStyle/>
          <a:p>
            <a:r>
              <a:rPr lang="pt-PT" sz="2400" b="1" dirty="0" smtClean="0">
                <a:latin typeface="+mn-lt"/>
                <a:ea typeface="+mn-ea"/>
                <a:cs typeface="+mn-cs"/>
              </a:rPr>
              <a:t>1.5. Budget </a:t>
            </a:r>
            <a:r>
              <a:rPr lang="pt-PT" sz="2400" b="1" dirty="0" err="1" smtClean="0">
                <a:latin typeface="+mn-lt"/>
                <a:ea typeface="+mn-ea"/>
                <a:cs typeface="+mn-cs"/>
              </a:rPr>
              <a:t>and</a:t>
            </a:r>
            <a:r>
              <a:rPr lang="pt-PT" sz="2400" b="1" dirty="0" smtClean="0">
                <a:latin typeface="+mn-lt"/>
                <a:ea typeface="+mn-ea"/>
                <a:cs typeface="+mn-cs"/>
              </a:rPr>
              <a:t> funding</a:t>
            </a:r>
            <a:endParaRPr lang="pt-PT" sz="2400" b="1" dirty="0">
              <a:latin typeface="+mn-lt"/>
              <a:ea typeface="+mn-ea"/>
              <a:cs typeface="+mn-cs"/>
            </a:endParaRPr>
          </a:p>
        </p:txBody>
      </p:sp>
      <p:sp>
        <p:nvSpPr>
          <p:cNvPr id="13" name="Título 1"/>
          <p:cNvSpPr txBox="1">
            <a:spLocks/>
          </p:cNvSpPr>
          <p:nvPr/>
        </p:nvSpPr>
        <p:spPr bwMode="auto">
          <a:xfrm>
            <a:off x="410915" y="3173510"/>
            <a:ext cx="8219256" cy="70609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GB" sz="1800" b="1" dirty="0" smtClean="0"/>
              <a:t>Funding Sources 2018</a:t>
            </a:r>
            <a:endParaRPr lang="en-GB" sz="1800" b="1" dirty="0"/>
          </a:p>
        </p:txBody>
      </p:sp>
      <p:graphicFrame>
        <p:nvGraphicFramePr>
          <p:cNvPr id="14" name="Marcador de Posição de Conteúdo 7"/>
          <p:cNvGraphicFramePr>
            <a:graphicFrameLocks/>
          </p:cNvGraphicFramePr>
          <p:nvPr>
            <p:extLst>
              <p:ext uri="{D42A27DB-BD31-4B8C-83A1-F6EECF244321}">
                <p14:modId xmlns:p14="http://schemas.microsoft.com/office/powerpoint/2010/main" val="17775391"/>
              </p:ext>
            </p:extLst>
          </p:nvPr>
        </p:nvGraphicFramePr>
        <p:xfrm>
          <a:off x="791022" y="3867396"/>
          <a:ext cx="7343123" cy="1874327"/>
        </p:xfrm>
        <a:graphic>
          <a:graphicData uri="http://schemas.openxmlformats.org/drawingml/2006/table">
            <a:tbl>
              <a:tblPr bandRow="1">
                <a:tableStyleId>{69CF1AB2-1976-4502-BF36-3FF5EA218861}</a:tableStyleId>
              </a:tblPr>
              <a:tblGrid>
                <a:gridCol w="4158936"/>
                <a:gridCol w="2209435"/>
                <a:gridCol w="974752"/>
              </a:tblGrid>
              <a:tr h="524144">
                <a:tc>
                  <a:txBody>
                    <a:bodyPr/>
                    <a:lstStyle/>
                    <a:p>
                      <a:pPr lvl="0" algn="l" rtl="0" fontAlgn="ctr"/>
                      <a:r>
                        <a:rPr lang="pt-PT" sz="1800" u="none" strike="noStrike" dirty="0" smtClean="0">
                          <a:effectLst/>
                          <a:latin typeface="+mn-lt"/>
                        </a:rPr>
                        <a:t> General </a:t>
                      </a:r>
                      <a:r>
                        <a:rPr lang="pt-PT" sz="1800" u="none" strike="noStrike" dirty="0" err="1" smtClean="0">
                          <a:effectLst/>
                          <a:latin typeface="+mn-lt"/>
                        </a:rPr>
                        <a:t>State</a:t>
                      </a:r>
                      <a:r>
                        <a:rPr lang="pt-PT" sz="1800" u="none" strike="noStrike" dirty="0" smtClean="0">
                          <a:effectLst/>
                          <a:latin typeface="+mn-lt"/>
                        </a:rPr>
                        <a:t> Budget</a:t>
                      </a:r>
                      <a:endParaRPr lang="pt-PT" sz="1800" b="0" i="0" u="none" strike="noStrike" dirty="0">
                        <a:solidFill>
                          <a:srgbClr val="000000"/>
                        </a:solidFill>
                        <a:effectLst/>
                        <a:latin typeface="+mn-lt"/>
                      </a:endParaRPr>
                    </a:p>
                  </a:txBody>
                  <a:tcPr marL="9525" marR="9525" marT="9525" marB="0" anchor="ctr"/>
                </a:tc>
                <a:tc>
                  <a:txBody>
                    <a:bodyPr/>
                    <a:lstStyle/>
                    <a:p>
                      <a:pPr algn="ctr" rtl="0" fontAlgn="ctr"/>
                      <a:r>
                        <a:rPr lang="pt-PT" sz="1800" kern="1200" dirty="0" smtClean="0">
                          <a:solidFill>
                            <a:schemeClr val="dk1"/>
                          </a:solidFill>
                          <a:effectLst/>
                          <a:latin typeface="+mn-lt"/>
                          <a:ea typeface="+mn-ea"/>
                          <a:cs typeface="+mn-cs"/>
                        </a:rPr>
                        <a:t>€ 3.500.000,00</a:t>
                      </a:r>
                      <a:endParaRPr lang="pt-PT" sz="1800" b="0" i="0" u="none" strike="noStrike" dirty="0">
                        <a:solidFill>
                          <a:schemeClr val="accent6">
                            <a:lumMod val="75000"/>
                          </a:schemeClr>
                        </a:solidFill>
                        <a:effectLst/>
                        <a:latin typeface="+mn-lt"/>
                      </a:endParaRPr>
                    </a:p>
                  </a:txBody>
                  <a:tcPr marL="9525" marR="9525" marT="9525" marB="0" anchor="ctr"/>
                </a:tc>
                <a:tc>
                  <a:txBody>
                    <a:bodyPr/>
                    <a:lstStyle/>
                    <a:p>
                      <a:pPr algn="ctr" fontAlgn="b"/>
                      <a:r>
                        <a:rPr lang="pt-PT" sz="1800" u="none" strike="noStrike" kern="1200" dirty="0" smtClean="0">
                          <a:effectLst/>
                          <a:latin typeface="+mn-lt"/>
                        </a:rPr>
                        <a:t> </a:t>
                      </a:r>
                      <a:r>
                        <a:rPr lang="pt-PT" sz="1800" kern="1200" dirty="0" smtClean="0">
                          <a:solidFill>
                            <a:schemeClr val="dk1"/>
                          </a:solidFill>
                          <a:effectLst/>
                          <a:latin typeface="+mn-lt"/>
                          <a:ea typeface="+mn-ea"/>
                          <a:cs typeface="+mn-cs"/>
                        </a:rPr>
                        <a:t>43,8%</a:t>
                      </a:r>
                      <a:endParaRPr lang="pt-PT" sz="1800" u="none" strike="noStrike" kern="1200" dirty="0">
                        <a:solidFill>
                          <a:schemeClr val="accent6">
                            <a:lumMod val="75000"/>
                          </a:schemeClr>
                        </a:solidFill>
                        <a:effectLst/>
                        <a:latin typeface="+mn-lt"/>
                        <a:ea typeface="+mn-ea"/>
                        <a:cs typeface="+mn-cs"/>
                      </a:endParaRPr>
                    </a:p>
                  </a:txBody>
                  <a:tcPr marL="9525" marR="9525" marT="9525" marB="0" anchor="ctr"/>
                </a:tc>
              </a:tr>
              <a:tr h="826039">
                <a:tc>
                  <a:txBody>
                    <a:bodyPr/>
                    <a:lstStyle/>
                    <a:p>
                      <a:pPr lvl="0" algn="l" rtl="0" fontAlgn="ctr"/>
                      <a:r>
                        <a:rPr lang="pt-PT" sz="1800" u="none" strike="noStrike" dirty="0" smtClean="0">
                          <a:effectLst/>
                          <a:latin typeface="+mn-lt"/>
                        </a:rPr>
                        <a:t> </a:t>
                      </a:r>
                      <a:r>
                        <a:rPr lang="en-US" sz="1800" dirty="0" smtClean="0">
                          <a:latin typeface="+mn-lt"/>
                        </a:rPr>
                        <a:t>Ministry of </a:t>
                      </a:r>
                      <a:r>
                        <a:rPr lang="en-US" sz="1800" dirty="0" err="1" smtClean="0">
                          <a:latin typeface="+mn-lt"/>
                        </a:rPr>
                        <a:t>Labour</a:t>
                      </a:r>
                      <a:r>
                        <a:rPr lang="en-US" sz="1800" dirty="0" smtClean="0">
                          <a:latin typeface="+mn-lt"/>
                        </a:rPr>
                        <a:t>, Solidarity and</a:t>
                      </a:r>
                      <a:r>
                        <a:rPr lang="en-US" sz="1800" baseline="0" dirty="0" smtClean="0">
                          <a:latin typeface="+mn-lt"/>
                        </a:rPr>
                        <a:t> </a:t>
                      </a:r>
                      <a:r>
                        <a:rPr lang="en-US" sz="1800" dirty="0" smtClean="0">
                          <a:latin typeface="+mn-lt"/>
                        </a:rPr>
                        <a:t>Social Security Budget </a:t>
                      </a:r>
                      <a:endParaRPr lang="pt-PT" sz="1800" b="0" i="0" u="none" strike="noStrike" dirty="0">
                        <a:solidFill>
                          <a:srgbClr val="000000"/>
                        </a:solidFill>
                        <a:effectLst/>
                        <a:latin typeface="+mn-lt"/>
                      </a:endParaRPr>
                    </a:p>
                  </a:txBody>
                  <a:tcPr marL="9525" marR="9525" marT="9525" marB="0" anchor="ctr"/>
                </a:tc>
                <a:tc>
                  <a:txBody>
                    <a:bodyPr/>
                    <a:lstStyle/>
                    <a:p>
                      <a:pPr algn="ctr" rtl="0" fontAlgn="ctr"/>
                      <a:r>
                        <a:rPr lang="pt-PT" sz="1800" kern="1200" dirty="0" smtClean="0">
                          <a:solidFill>
                            <a:schemeClr val="dk1"/>
                          </a:solidFill>
                          <a:effectLst/>
                          <a:latin typeface="+mn-lt"/>
                          <a:ea typeface="+mn-ea"/>
                          <a:cs typeface="+mn-cs"/>
                        </a:rPr>
                        <a:t>€ 4.087.506,00</a:t>
                      </a:r>
                      <a:endParaRPr lang="pt-PT" sz="1800" b="0" i="0" u="none" strike="noStrike" dirty="0">
                        <a:solidFill>
                          <a:schemeClr val="accent6">
                            <a:lumMod val="75000"/>
                          </a:schemeClr>
                        </a:solidFill>
                        <a:effectLst/>
                        <a:latin typeface="+mn-lt"/>
                      </a:endParaRPr>
                    </a:p>
                  </a:txBody>
                  <a:tcPr marL="9525" marR="9525" marT="9525" marB="0" anchor="ctr"/>
                </a:tc>
                <a:tc>
                  <a:txBody>
                    <a:bodyPr/>
                    <a:lstStyle/>
                    <a:p>
                      <a:pPr algn="ctr" fontAlgn="b"/>
                      <a:r>
                        <a:rPr lang="pt-PT" sz="1800" kern="1200" dirty="0" smtClean="0">
                          <a:solidFill>
                            <a:schemeClr val="dk1"/>
                          </a:solidFill>
                          <a:effectLst/>
                          <a:latin typeface="+mn-lt"/>
                          <a:ea typeface="+mn-ea"/>
                          <a:cs typeface="+mn-cs"/>
                        </a:rPr>
                        <a:t>51,2%</a:t>
                      </a:r>
                      <a:endParaRPr lang="pt-PT" sz="1800" u="none" strike="noStrike" kern="1200" dirty="0">
                        <a:solidFill>
                          <a:schemeClr val="lt1"/>
                        </a:solidFill>
                        <a:effectLst/>
                        <a:latin typeface="+mn-lt"/>
                        <a:ea typeface="+mn-ea"/>
                        <a:cs typeface="+mn-cs"/>
                      </a:endParaRPr>
                    </a:p>
                  </a:txBody>
                  <a:tcPr marL="9525" marR="9525" marT="9525" marB="0" anchor="ctr"/>
                </a:tc>
              </a:tr>
              <a:tr h="524144">
                <a:tc>
                  <a:txBody>
                    <a:bodyPr/>
                    <a:lstStyle/>
                    <a:p>
                      <a:pPr lvl="0" algn="l" rtl="0" fontAlgn="ctr"/>
                      <a:r>
                        <a:rPr lang="pt-PT" sz="1800" u="none" strike="noStrike" dirty="0" err="1" smtClean="0">
                          <a:effectLst/>
                          <a:latin typeface="+mn-lt"/>
                        </a:rPr>
                        <a:t>European</a:t>
                      </a:r>
                      <a:r>
                        <a:rPr lang="pt-PT" sz="1800" u="none" strike="noStrike" dirty="0" smtClean="0">
                          <a:effectLst/>
                          <a:latin typeface="+mn-lt"/>
                        </a:rPr>
                        <a:t> </a:t>
                      </a:r>
                      <a:r>
                        <a:rPr lang="pt-PT" sz="1800" u="none" strike="noStrike" dirty="0" err="1" smtClean="0">
                          <a:effectLst/>
                          <a:latin typeface="+mn-lt"/>
                        </a:rPr>
                        <a:t>Union</a:t>
                      </a:r>
                      <a:r>
                        <a:rPr lang="pt-PT" sz="1800" u="none" strike="noStrike" dirty="0" smtClean="0">
                          <a:effectLst/>
                          <a:latin typeface="+mn-lt"/>
                        </a:rPr>
                        <a:t> Funding</a:t>
                      </a:r>
                      <a:endParaRPr lang="pt-PT" sz="1800" b="0" i="0" u="none" strike="noStrike" dirty="0">
                        <a:solidFill>
                          <a:srgbClr val="000000"/>
                        </a:solidFill>
                        <a:effectLst/>
                        <a:latin typeface="+mn-lt"/>
                      </a:endParaRPr>
                    </a:p>
                  </a:txBody>
                  <a:tcPr marL="9525" marR="9525" marT="952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pt-PT" sz="1800" kern="1200" dirty="0" smtClean="0">
                          <a:solidFill>
                            <a:schemeClr val="dk1"/>
                          </a:solidFill>
                          <a:effectLst/>
                          <a:latin typeface="+mn-lt"/>
                          <a:ea typeface="+mn-ea"/>
                          <a:cs typeface="+mn-cs"/>
                        </a:rPr>
                        <a:t>€ 394.782,00</a:t>
                      </a:r>
                      <a:endParaRPr lang="pt-PT" sz="1800" b="0" i="0" u="none" strike="noStrike" dirty="0">
                        <a:solidFill>
                          <a:srgbClr val="000000"/>
                        </a:solidFill>
                        <a:effectLst/>
                        <a:latin typeface="+mn-lt"/>
                      </a:endParaRPr>
                    </a:p>
                  </a:txBody>
                  <a:tcPr marL="9525" marR="9525" marT="9525" marB="0" anchor="ctr"/>
                </a:tc>
                <a:tc>
                  <a:txBody>
                    <a:bodyPr/>
                    <a:lstStyle/>
                    <a:p>
                      <a:pPr algn="ctr" fontAlgn="b"/>
                      <a:r>
                        <a:rPr lang="pt-PT" sz="1800" kern="1200" dirty="0" smtClean="0">
                          <a:solidFill>
                            <a:schemeClr val="dk1"/>
                          </a:solidFill>
                          <a:effectLst/>
                          <a:latin typeface="+mn-lt"/>
                          <a:ea typeface="+mn-ea"/>
                          <a:cs typeface="+mn-cs"/>
                        </a:rPr>
                        <a:t>5 %</a:t>
                      </a:r>
                      <a:endParaRPr lang="pt-PT" sz="1800" u="none" strike="noStrike" kern="1200" dirty="0">
                        <a:solidFill>
                          <a:schemeClr val="lt1"/>
                        </a:solidFill>
                        <a:effectLst/>
                        <a:latin typeface="+mn-lt"/>
                        <a:ea typeface="+mn-ea"/>
                        <a:cs typeface="+mn-cs"/>
                      </a:endParaRPr>
                    </a:p>
                  </a:txBody>
                  <a:tcPr marL="9525" marR="9525" marT="9525" marB="0" anchor="ctr"/>
                </a:tc>
              </a:tr>
            </a:tbl>
          </a:graphicData>
        </a:graphic>
      </p:graphicFrame>
    </p:spTree>
    <p:extLst>
      <p:ext uri="{BB962C8B-B14F-4D97-AF65-F5344CB8AC3E}">
        <p14:creationId xmlns:p14="http://schemas.microsoft.com/office/powerpoint/2010/main" val="4480365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m 14" descr="background.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4099" name="Picture 2"/>
          <p:cNvPicPr>
            <a:picLocks noChangeAspect="1" noChangeArrowheads="1"/>
          </p:cNvPicPr>
          <p:nvPr/>
        </p:nvPicPr>
        <p:blipFill>
          <a:blip r:embed="rId4" cstate="print"/>
          <a:srcRect/>
          <a:stretch>
            <a:fillRect/>
          </a:stretch>
        </p:blipFill>
        <p:spPr bwMode="auto">
          <a:xfrm>
            <a:off x="395288" y="6237288"/>
            <a:ext cx="1008062" cy="447675"/>
          </a:xfrm>
          <a:prstGeom prst="rect">
            <a:avLst/>
          </a:prstGeom>
          <a:noFill/>
          <a:ln w="9525">
            <a:noFill/>
            <a:miter lim="800000"/>
            <a:headEnd/>
            <a:tailEnd/>
          </a:ln>
        </p:spPr>
      </p:pic>
      <p:sp>
        <p:nvSpPr>
          <p:cNvPr id="7" name="Rectangle 4"/>
          <p:cNvSpPr>
            <a:spLocks noChangeArrowheads="1"/>
          </p:cNvSpPr>
          <p:nvPr/>
        </p:nvSpPr>
        <p:spPr bwMode="auto">
          <a:xfrm>
            <a:off x="395288" y="689788"/>
            <a:ext cx="7945017" cy="5478423"/>
          </a:xfrm>
          <a:prstGeom prst="rect">
            <a:avLst/>
          </a:prstGeom>
          <a:noFill/>
          <a:ln w="9525">
            <a:noFill/>
            <a:miter lim="800000"/>
            <a:headEnd/>
            <a:tailEnd/>
          </a:ln>
          <a:effectLst/>
        </p:spPr>
        <p:txBody>
          <a:bodyPr wrap="square" anchor="ctr">
            <a:spAutoFit/>
          </a:bodyPr>
          <a:lstStyle/>
          <a:p>
            <a:pPr marL="342900" indent="-342900" algn="just">
              <a:spcAft>
                <a:spcPts val="1200"/>
              </a:spcAft>
              <a:buClr>
                <a:srgbClr val="009900"/>
              </a:buClr>
              <a:buFont typeface="Wingdings" panose="05000000000000000000" pitchFamily="2" charset="2"/>
              <a:buChar char="§"/>
              <a:defRPr/>
            </a:pPr>
            <a:r>
              <a:rPr lang="en-US" dirty="0" smtClean="0">
                <a:latin typeface="+mn-lt"/>
              </a:rPr>
              <a:t>In PT </a:t>
            </a:r>
            <a:r>
              <a:rPr lang="en-US" dirty="0">
                <a:latin typeface="+mn-lt"/>
              </a:rPr>
              <a:t>the VET system is centrally governed by the ministries responsible for Education and </a:t>
            </a:r>
            <a:r>
              <a:rPr lang="en-US" dirty="0" err="1">
                <a:latin typeface="+mn-lt"/>
              </a:rPr>
              <a:t>Labour</a:t>
            </a:r>
            <a:r>
              <a:rPr lang="en-US" dirty="0">
                <a:latin typeface="+mn-lt"/>
              </a:rPr>
              <a:t>. In 2007 the </a:t>
            </a:r>
            <a:r>
              <a:rPr lang="en-US" dirty="0" smtClean="0">
                <a:latin typeface="+mn-lt"/>
              </a:rPr>
              <a:t>NQS </a:t>
            </a:r>
            <a:r>
              <a:rPr lang="en-US" dirty="0">
                <a:latin typeface="+mn-lt"/>
              </a:rPr>
              <a:t>was created to reform VET within the education system and within the </a:t>
            </a:r>
            <a:r>
              <a:rPr lang="en-US" dirty="0" err="1">
                <a:latin typeface="+mn-lt"/>
              </a:rPr>
              <a:t>labour</a:t>
            </a:r>
            <a:r>
              <a:rPr lang="en-US" dirty="0">
                <a:latin typeface="+mn-lt"/>
              </a:rPr>
              <a:t> market by creating common objectives, tools and structures. </a:t>
            </a:r>
            <a:endParaRPr lang="en-US" dirty="0" smtClean="0">
              <a:latin typeface="+mn-lt"/>
            </a:endParaRPr>
          </a:p>
          <a:p>
            <a:pPr marL="342900" lvl="0" indent="-342900" algn="just">
              <a:spcAft>
                <a:spcPts val="1200"/>
              </a:spcAft>
              <a:buClr>
                <a:srgbClr val="009900"/>
              </a:buClr>
              <a:buFont typeface="Wingdings" panose="05000000000000000000" pitchFamily="2" charset="2"/>
              <a:buChar char="§"/>
              <a:defRPr/>
            </a:pPr>
            <a:r>
              <a:rPr lang="en-US" dirty="0">
                <a:solidFill>
                  <a:prstClr val="black"/>
                </a:solidFill>
                <a:latin typeface="Calibri"/>
              </a:rPr>
              <a:t>The key strategy was to ensure the relevance of VET for the personal development of individuals, as well as for the </a:t>
            </a:r>
            <a:r>
              <a:rPr lang="en-US" dirty="0" err="1">
                <a:solidFill>
                  <a:prstClr val="black"/>
                </a:solidFill>
                <a:latin typeface="Calibri"/>
              </a:rPr>
              <a:t>modernisation</a:t>
            </a:r>
            <a:r>
              <a:rPr lang="en-US" dirty="0">
                <a:solidFill>
                  <a:prstClr val="black"/>
                </a:solidFill>
                <a:latin typeface="Calibri"/>
              </a:rPr>
              <a:t> and competitiveness of companies and the economy.</a:t>
            </a:r>
            <a:endParaRPr lang="pt-PT" dirty="0">
              <a:solidFill>
                <a:prstClr val="black"/>
              </a:solidFill>
              <a:latin typeface="Calibri"/>
            </a:endParaRPr>
          </a:p>
          <a:p>
            <a:pPr marL="342900" indent="-342900" algn="just">
              <a:spcAft>
                <a:spcPts val="1200"/>
              </a:spcAft>
              <a:buClr>
                <a:srgbClr val="009900"/>
              </a:buClr>
              <a:buFont typeface="Wingdings" panose="05000000000000000000" pitchFamily="2" charset="2"/>
              <a:buChar char="§"/>
              <a:defRPr/>
            </a:pPr>
            <a:r>
              <a:rPr lang="en-GB" dirty="0" smtClean="0">
                <a:latin typeface="Calibri"/>
                <a:ea typeface="Calibri"/>
                <a:cs typeface="Times New Roman"/>
              </a:rPr>
              <a:t>The </a:t>
            </a:r>
            <a:r>
              <a:rPr lang="en-GB" dirty="0">
                <a:latin typeface="Calibri"/>
                <a:ea typeface="Calibri"/>
                <a:cs typeface="Times New Roman"/>
              </a:rPr>
              <a:t>main objectives of the NQS were (and still are): </a:t>
            </a:r>
            <a:endParaRPr lang="en-GB" dirty="0" smtClean="0">
              <a:latin typeface="Calibri"/>
              <a:ea typeface="Calibri"/>
              <a:cs typeface="Times New Roman"/>
            </a:endParaRPr>
          </a:p>
          <a:p>
            <a:pPr marL="742950" lvl="1" indent="-285750" algn="just">
              <a:spcAft>
                <a:spcPts val="1200"/>
              </a:spcAft>
              <a:buClr>
                <a:srgbClr val="009900"/>
              </a:buClr>
              <a:buFont typeface="Arial" panose="020B0604020202020204" pitchFamily="34" charset="0"/>
              <a:buChar char="•"/>
              <a:defRPr/>
            </a:pPr>
            <a:r>
              <a:rPr lang="en-US" dirty="0">
                <a:latin typeface="+mn-lt"/>
              </a:rPr>
              <a:t>To make upper-secondary education the reference objective for the qualification of young people and adults;</a:t>
            </a:r>
          </a:p>
          <a:p>
            <a:pPr marL="742950" lvl="1" indent="-285750" algn="just">
              <a:spcAft>
                <a:spcPts val="1200"/>
              </a:spcAft>
              <a:buClr>
                <a:srgbClr val="009900"/>
              </a:buClr>
              <a:buFont typeface="Arial" panose="020B0604020202020204" pitchFamily="34" charset="0"/>
              <a:buChar char="•"/>
              <a:defRPr/>
            </a:pPr>
            <a:r>
              <a:rPr lang="en-US" dirty="0">
                <a:latin typeface="+mn-lt"/>
              </a:rPr>
              <a:t>To strengthen the integration between general education and professional training in all VET pathways ensuring for all of them the principle of double certification (a school and a professional certification);</a:t>
            </a:r>
            <a:endParaRPr lang="pt-PT" dirty="0">
              <a:latin typeface="+mn-lt"/>
            </a:endParaRPr>
          </a:p>
          <a:p>
            <a:pPr marL="742950" lvl="1" indent="-285750" algn="just">
              <a:spcAft>
                <a:spcPts val="1200"/>
              </a:spcAft>
              <a:buClr>
                <a:srgbClr val="009900"/>
              </a:buClr>
              <a:buFont typeface="Arial" panose="020B0604020202020204" pitchFamily="34" charset="0"/>
              <a:buChar char="•"/>
              <a:defRPr/>
            </a:pPr>
            <a:r>
              <a:rPr lang="en-US" dirty="0">
                <a:latin typeface="+mn-lt"/>
              </a:rPr>
              <a:t>To create mechanisms for the certification of academic and professional competences via recognition of prior learning;</a:t>
            </a:r>
          </a:p>
          <a:p>
            <a:pPr marL="742950" lvl="1" indent="-285750" algn="just">
              <a:spcAft>
                <a:spcPts val="1200"/>
              </a:spcAft>
              <a:buClr>
                <a:srgbClr val="009900"/>
              </a:buClr>
              <a:buFont typeface="Arial" panose="020B0604020202020204" pitchFamily="34" charset="0"/>
              <a:buChar char="•"/>
              <a:defRPr/>
            </a:pPr>
            <a:r>
              <a:rPr lang="pt-PT" dirty="0">
                <a:latin typeface="+mn-lt"/>
              </a:rPr>
              <a:t>To </a:t>
            </a:r>
            <a:r>
              <a:rPr lang="pt-PT" dirty="0" err="1">
                <a:latin typeface="+mn-lt"/>
              </a:rPr>
              <a:t>ensure</a:t>
            </a:r>
            <a:r>
              <a:rPr lang="pt-PT" dirty="0">
                <a:latin typeface="+mn-lt"/>
              </a:rPr>
              <a:t> </a:t>
            </a:r>
            <a:r>
              <a:rPr lang="pt-PT" dirty="0" err="1">
                <a:latin typeface="+mn-lt"/>
              </a:rPr>
              <a:t>that</a:t>
            </a:r>
            <a:r>
              <a:rPr lang="pt-PT" dirty="0">
                <a:latin typeface="+mn-lt"/>
              </a:rPr>
              <a:t> VET </a:t>
            </a:r>
            <a:r>
              <a:rPr lang="pt-PT" dirty="0" err="1">
                <a:latin typeface="+mn-lt"/>
              </a:rPr>
              <a:t>qualifications</a:t>
            </a:r>
            <a:r>
              <a:rPr lang="pt-PT" dirty="0">
                <a:latin typeface="+mn-lt"/>
              </a:rPr>
              <a:t> </a:t>
            </a:r>
            <a:r>
              <a:rPr lang="pt-PT" dirty="0" err="1">
                <a:latin typeface="+mn-lt"/>
              </a:rPr>
              <a:t>better</a:t>
            </a:r>
            <a:r>
              <a:rPr lang="pt-PT" dirty="0">
                <a:latin typeface="+mn-lt"/>
              </a:rPr>
              <a:t> match </a:t>
            </a:r>
            <a:r>
              <a:rPr lang="pt-PT" dirty="0" err="1">
                <a:latin typeface="+mn-lt"/>
              </a:rPr>
              <a:t>labour</a:t>
            </a:r>
            <a:r>
              <a:rPr lang="pt-PT" dirty="0">
                <a:latin typeface="+mn-lt"/>
              </a:rPr>
              <a:t> </a:t>
            </a:r>
            <a:r>
              <a:rPr lang="pt-PT" dirty="0" err="1">
                <a:latin typeface="+mn-lt"/>
              </a:rPr>
              <a:t>market</a:t>
            </a:r>
            <a:r>
              <a:rPr lang="pt-PT" dirty="0">
                <a:latin typeface="+mn-lt"/>
              </a:rPr>
              <a:t> </a:t>
            </a:r>
            <a:r>
              <a:rPr lang="pt-PT" dirty="0" err="1">
                <a:latin typeface="+mn-lt"/>
              </a:rPr>
              <a:t>needs</a:t>
            </a:r>
            <a:r>
              <a:rPr lang="pt-PT" dirty="0" smtClean="0">
                <a:latin typeface="+mn-lt"/>
              </a:rPr>
              <a:t>.</a:t>
            </a:r>
            <a:r>
              <a:rPr lang="pt-PT" sz="2000" b="1" dirty="0" smtClean="0">
                <a:solidFill>
                  <a:schemeClr val="folHlink"/>
                </a:solidFill>
                <a:effectLst>
                  <a:outerShdw blurRad="38100" dist="38100" dir="2700000" algn="tl">
                    <a:srgbClr val="C0C0C0"/>
                  </a:outerShdw>
                </a:effectLst>
                <a:latin typeface="+mn-lt"/>
              </a:rPr>
              <a:t> </a:t>
            </a:r>
            <a:endParaRPr lang="pt-PT" sz="2000" b="1" dirty="0">
              <a:latin typeface="+mn-lt"/>
            </a:endParaRPr>
          </a:p>
        </p:txBody>
      </p:sp>
      <p:pic>
        <p:nvPicPr>
          <p:cNvPr id="8" name="Imagem 2" descr="Descrição: Descrição: cid:image002.jpg@01D17316.8A9E25F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6279136"/>
            <a:ext cx="1222443" cy="41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5"/>
          <p:cNvSpPr>
            <a:spLocks noChangeArrowheads="1"/>
          </p:cNvSpPr>
          <p:nvPr/>
        </p:nvSpPr>
        <p:spPr bwMode="auto">
          <a:xfrm>
            <a:off x="278605" y="111534"/>
            <a:ext cx="80601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fontAlgn="auto">
              <a:spcBef>
                <a:spcPct val="50000"/>
              </a:spcBef>
              <a:spcAft>
                <a:spcPts val="0"/>
              </a:spcAft>
            </a:pPr>
            <a:r>
              <a:rPr lang="en-US" sz="2400" b="1" dirty="0">
                <a:solidFill>
                  <a:srgbClr val="009900"/>
                </a:solidFill>
                <a:latin typeface="+mn-lt"/>
              </a:rPr>
              <a:t>2. The </a:t>
            </a:r>
            <a:r>
              <a:rPr lang="en-US" sz="2400" b="1" dirty="0" smtClean="0">
                <a:solidFill>
                  <a:srgbClr val="009900"/>
                </a:solidFill>
                <a:latin typeface="+mn-lt"/>
              </a:rPr>
              <a:t>National Qualifications System (NQS)</a:t>
            </a:r>
            <a:r>
              <a:rPr lang="en-US" sz="2400" b="1" dirty="0" smtClean="0">
                <a:solidFill>
                  <a:srgbClr val="009900"/>
                </a:solidFill>
              </a:rPr>
              <a:t> </a:t>
            </a:r>
            <a:r>
              <a:rPr lang="en-GB" altLang="pt-PT" sz="2400" b="1" dirty="0" smtClean="0">
                <a:solidFill>
                  <a:srgbClr val="009900"/>
                </a:solidFill>
                <a:latin typeface="Calibri"/>
              </a:rPr>
              <a:t>– 2007 up today</a:t>
            </a:r>
            <a:endParaRPr lang="en-GB" altLang="pt-PT" sz="2400" b="1" dirty="0">
              <a:solidFill>
                <a:srgbClr val="009900"/>
              </a:solidFill>
              <a:latin typeface="Calibri"/>
            </a:endParaRPr>
          </a:p>
        </p:txBody>
      </p:sp>
    </p:spTree>
    <p:extLst>
      <p:ext uri="{BB962C8B-B14F-4D97-AF65-F5344CB8AC3E}">
        <p14:creationId xmlns:p14="http://schemas.microsoft.com/office/powerpoint/2010/main" val="367633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descr="linhaverdeevermelha"/>
          <p:cNvPicPr/>
          <p:nvPr/>
        </p:nvPicPr>
        <p:blipFill>
          <a:blip r:embed="rId2" cstate="email"/>
          <a:stretch>
            <a:fillRect/>
          </a:stretch>
        </p:blipFill>
        <p:spPr bwMode="auto">
          <a:xfrm>
            <a:off x="495300" y="6165380"/>
            <a:ext cx="8153400" cy="57150"/>
          </a:xfrm>
          <a:prstGeom prst="rect">
            <a:avLst/>
          </a:prstGeom>
          <a:noFill/>
          <a:ln w="9525">
            <a:noFill/>
            <a:miter lim="800000"/>
            <a:headEnd/>
            <a:tailEnd/>
          </a:ln>
        </p:spPr>
      </p:pic>
      <p:sp>
        <p:nvSpPr>
          <p:cNvPr id="7" name="Rectangle 5"/>
          <p:cNvSpPr>
            <a:spLocks noChangeArrowheads="1"/>
          </p:cNvSpPr>
          <p:nvPr/>
        </p:nvSpPr>
        <p:spPr bwMode="auto">
          <a:xfrm>
            <a:off x="534542" y="188640"/>
            <a:ext cx="777716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altLang="pt-PT" sz="2400" b="1" dirty="0">
                <a:latin typeface="+mn-lt"/>
              </a:rPr>
              <a:t>The National Qualifications System (NQS) – 2007 </a:t>
            </a:r>
            <a:r>
              <a:rPr lang="en-GB" altLang="pt-PT" sz="2400" b="1" dirty="0" smtClean="0">
                <a:latin typeface="+mn-lt"/>
              </a:rPr>
              <a:t>up today</a:t>
            </a:r>
            <a:endParaRPr lang="en-GB" altLang="pt-PT" sz="2400" b="1" dirty="0">
              <a:latin typeface="+mn-lt"/>
            </a:endParaRPr>
          </a:p>
        </p:txBody>
      </p:sp>
      <p:sp>
        <p:nvSpPr>
          <p:cNvPr id="10" name="Oval 4"/>
          <p:cNvSpPr>
            <a:spLocks noChangeArrowheads="1"/>
          </p:cNvSpPr>
          <p:nvPr/>
        </p:nvSpPr>
        <p:spPr bwMode="auto">
          <a:xfrm>
            <a:off x="1517215" y="1991482"/>
            <a:ext cx="5111750" cy="2808287"/>
          </a:xfrm>
          <a:prstGeom prst="ellipse">
            <a:avLst/>
          </a:prstGeom>
          <a:solidFill>
            <a:schemeClr val="bg1"/>
          </a:solidFill>
          <a:ln w="12700">
            <a:solidFill>
              <a:schemeClr val="tx2">
                <a:lumMod val="75000"/>
              </a:schemeClr>
            </a:solidFill>
            <a:prstDash val="dash"/>
            <a:round/>
            <a:headEnd/>
            <a:tailEnd/>
          </a:ln>
          <a:effectLst/>
        </p:spPr>
        <p:txBody>
          <a:bodyPr wrap="none" anchor="ctr"/>
          <a:lstStyle/>
          <a:p>
            <a:endParaRPr lang="pt-PT"/>
          </a:p>
        </p:txBody>
      </p:sp>
      <p:sp>
        <p:nvSpPr>
          <p:cNvPr id="15" name="Text Box 5"/>
          <p:cNvSpPr txBox="1">
            <a:spLocks noChangeArrowheads="1"/>
          </p:cNvSpPr>
          <p:nvPr/>
        </p:nvSpPr>
        <p:spPr bwMode="auto">
          <a:xfrm>
            <a:off x="6196905" y="2856047"/>
            <a:ext cx="2449513" cy="523220"/>
          </a:xfrm>
          <a:prstGeom prst="rect">
            <a:avLst/>
          </a:prstGeom>
          <a:solidFill>
            <a:schemeClr val="accent3">
              <a:lumMod val="75000"/>
              <a:alpha val="88000"/>
            </a:schemeClr>
          </a:solidFill>
          <a:ln w="9525">
            <a:noFill/>
            <a:miter lim="800000"/>
            <a:headEnd/>
            <a:tailEnd/>
          </a:ln>
          <a:effectLst/>
        </p:spPr>
        <p:txBody>
          <a:bodyPr>
            <a:spAutoFit/>
          </a:bodyPr>
          <a:lstStyle/>
          <a:p>
            <a:pPr algn="ctr">
              <a:spcBef>
                <a:spcPct val="50000"/>
              </a:spcBef>
            </a:pPr>
            <a:r>
              <a:rPr lang="en-GB" sz="1400" b="1" dirty="0">
                <a:solidFill>
                  <a:schemeClr val="bg1"/>
                </a:solidFill>
                <a:latin typeface="+mn-lt"/>
              </a:rPr>
              <a:t>National  Qualifications Framework</a:t>
            </a:r>
          </a:p>
        </p:txBody>
      </p:sp>
      <p:sp>
        <p:nvSpPr>
          <p:cNvPr id="16" name="Text Box 6"/>
          <p:cNvSpPr txBox="1">
            <a:spLocks noChangeArrowheads="1"/>
          </p:cNvSpPr>
          <p:nvPr/>
        </p:nvSpPr>
        <p:spPr bwMode="auto">
          <a:xfrm>
            <a:off x="5036377" y="2089819"/>
            <a:ext cx="2451100" cy="523220"/>
          </a:xfrm>
          <a:prstGeom prst="rect">
            <a:avLst/>
          </a:prstGeom>
          <a:solidFill>
            <a:schemeClr val="accent3">
              <a:lumMod val="75000"/>
              <a:alpha val="88000"/>
            </a:schemeClr>
          </a:solidFill>
          <a:ln w="9525">
            <a:noFill/>
            <a:miter lim="800000"/>
            <a:headEnd/>
            <a:tailEnd/>
          </a:ln>
          <a:effectLst/>
        </p:spPr>
        <p:txBody>
          <a:bodyPr>
            <a:spAutoFit/>
          </a:bodyPr>
          <a:lstStyle/>
          <a:p>
            <a:pPr algn="ctr">
              <a:spcBef>
                <a:spcPct val="50000"/>
              </a:spcBef>
            </a:pPr>
            <a:r>
              <a:rPr lang="en-GB" sz="1400" b="1" dirty="0">
                <a:solidFill>
                  <a:schemeClr val="bg1"/>
                </a:solidFill>
                <a:latin typeface="+mn-lt"/>
              </a:rPr>
              <a:t>National Catalogue of  Qualifications</a:t>
            </a:r>
          </a:p>
        </p:txBody>
      </p:sp>
      <p:sp>
        <p:nvSpPr>
          <p:cNvPr id="19" name="Text Box 10"/>
          <p:cNvSpPr txBox="1">
            <a:spLocks noChangeArrowheads="1"/>
          </p:cNvSpPr>
          <p:nvPr/>
        </p:nvSpPr>
        <p:spPr bwMode="auto">
          <a:xfrm>
            <a:off x="5417193" y="975739"/>
            <a:ext cx="2449513" cy="376237"/>
          </a:xfrm>
          <a:prstGeom prst="rect">
            <a:avLst/>
          </a:prstGeom>
          <a:solidFill>
            <a:srgbClr val="006600"/>
          </a:solidFill>
          <a:ln>
            <a:headEnd/>
            <a:tailEnd/>
          </a:ln>
        </p:spPr>
        <p:style>
          <a:lnRef idx="0">
            <a:schemeClr val="accent1"/>
          </a:lnRef>
          <a:fillRef idx="3">
            <a:schemeClr val="accent1"/>
          </a:fillRef>
          <a:effectRef idx="3">
            <a:schemeClr val="accent1"/>
          </a:effectRef>
          <a:fontRef idx="minor">
            <a:schemeClr val="lt1"/>
          </a:fontRef>
        </p:style>
        <p:txBody>
          <a:bodyPr>
            <a:spAutoFit/>
          </a:bodyPr>
          <a:lstStyle/>
          <a:p>
            <a:pPr algn="ctr">
              <a:spcBef>
                <a:spcPct val="50000"/>
              </a:spcBef>
            </a:pPr>
            <a:r>
              <a:rPr lang="en-GB" sz="1800" b="1" dirty="0">
                <a:solidFill>
                  <a:schemeClr val="bg1"/>
                </a:solidFill>
              </a:rPr>
              <a:t>INSTRUMENTS</a:t>
            </a:r>
          </a:p>
        </p:txBody>
      </p:sp>
      <p:sp>
        <p:nvSpPr>
          <p:cNvPr id="22" name="Text Box 13"/>
          <p:cNvSpPr txBox="1">
            <a:spLocks noChangeArrowheads="1"/>
          </p:cNvSpPr>
          <p:nvPr/>
        </p:nvSpPr>
        <p:spPr bwMode="auto">
          <a:xfrm>
            <a:off x="4917801" y="4339417"/>
            <a:ext cx="2852441" cy="307777"/>
          </a:xfrm>
          <a:prstGeom prst="rect">
            <a:avLst/>
          </a:prstGeom>
          <a:solidFill>
            <a:schemeClr val="accent3">
              <a:lumMod val="60000"/>
              <a:lumOff val="40000"/>
              <a:alpha val="88000"/>
            </a:schemeClr>
          </a:solidFill>
          <a:ln w="9525">
            <a:noFill/>
            <a:miter lim="800000"/>
            <a:headEnd/>
            <a:tailEnd/>
          </a:ln>
          <a:effectLst/>
        </p:spPr>
        <p:txBody>
          <a:bodyPr wrap="square">
            <a:spAutoFit/>
          </a:bodyPr>
          <a:lstStyle/>
          <a:p>
            <a:pPr algn="ctr">
              <a:spcBef>
                <a:spcPct val="50000"/>
              </a:spcBef>
            </a:pPr>
            <a:r>
              <a:rPr lang="en-GB" sz="1400" b="1" dirty="0">
                <a:solidFill>
                  <a:schemeClr val="bg1"/>
                </a:solidFill>
                <a:latin typeface="+mn-lt"/>
              </a:rPr>
              <a:t>Individual </a:t>
            </a:r>
            <a:r>
              <a:rPr lang="en-GB" sz="1400" b="1" dirty="0" smtClean="0">
                <a:solidFill>
                  <a:schemeClr val="bg1"/>
                </a:solidFill>
                <a:latin typeface="+mn-lt"/>
              </a:rPr>
              <a:t>Skills Handbook </a:t>
            </a:r>
            <a:endParaRPr lang="en-GB" sz="1400" b="1" dirty="0">
              <a:solidFill>
                <a:schemeClr val="bg1"/>
              </a:solidFill>
              <a:latin typeface="+mn-lt"/>
            </a:endParaRPr>
          </a:p>
        </p:txBody>
      </p:sp>
      <p:sp>
        <p:nvSpPr>
          <p:cNvPr id="23" name="Text Box 14"/>
          <p:cNvSpPr txBox="1">
            <a:spLocks noChangeArrowheads="1"/>
          </p:cNvSpPr>
          <p:nvPr/>
        </p:nvSpPr>
        <p:spPr bwMode="auto">
          <a:xfrm>
            <a:off x="952573" y="975739"/>
            <a:ext cx="2089150" cy="376238"/>
          </a:xfrm>
          <a:prstGeom prst="rect">
            <a:avLst/>
          </a:prstGeom>
          <a:solidFill>
            <a:schemeClr val="accent2">
              <a:lumMod val="75000"/>
            </a:schemeClr>
          </a:solidFill>
          <a:ln>
            <a:headEnd/>
            <a:tailEnd/>
          </a:ln>
        </p:spPr>
        <p:style>
          <a:lnRef idx="0">
            <a:schemeClr val="accent3"/>
          </a:lnRef>
          <a:fillRef idx="3">
            <a:schemeClr val="accent3"/>
          </a:fillRef>
          <a:effectRef idx="3">
            <a:schemeClr val="accent3"/>
          </a:effectRef>
          <a:fontRef idx="minor">
            <a:schemeClr val="lt1"/>
          </a:fontRef>
        </p:style>
        <p:txBody>
          <a:bodyPr>
            <a:spAutoFit/>
          </a:bodyPr>
          <a:lstStyle/>
          <a:p>
            <a:pPr algn="ctr">
              <a:spcBef>
                <a:spcPct val="50000"/>
              </a:spcBef>
            </a:pPr>
            <a:r>
              <a:rPr lang="en-GB" sz="1800" b="1" dirty="0">
                <a:solidFill>
                  <a:schemeClr val="bg1"/>
                </a:solidFill>
              </a:rPr>
              <a:t>STRUCTURES</a:t>
            </a:r>
          </a:p>
        </p:txBody>
      </p:sp>
      <p:sp>
        <p:nvSpPr>
          <p:cNvPr id="24" name="Text Box 15"/>
          <p:cNvSpPr txBox="1">
            <a:spLocks noChangeArrowheads="1"/>
          </p:cNvSpPr>
          <p:nvPr/>
        </p:nvSpPr>
        <p:spPr bwMode="auto">
          <a:xfrm>
            <a:off x="1835696" y="1674929"/>
            <a:ext cx="2087562" cy="523220"/>
          </a:xfrm>
          <a:prstGeom prst="rect">
            <a:avLst/>
          </a:prstGeom>
          <a:solidFill>
            <a:schemeClr val="accent3">
              <a:lumMod val="75000"/>
              <a:alpha val="88000"/>
            </a:schemeClr>
          </a:solidFill>
          <a:ln w="9525">
            <a:noFill/>
            <a:miter lim="800000"/>
            <a:headEnd/>
            <a:tailEnd/>
          </a:ln>
          <a:effectLst/>
        </p:spPr>
        <p:txBody>
          <a:bodyPr>
            <a:spAutoFit/>
          </a:bodyPr>
          <a:lstStyle/>
          <a:p>
            <a:pPr algn="ctr">
              <a:spcBef>
                <a:spcPct val="50000"/>
              </a:spcBef>
            </a:pPr>
            <a:r>
              <a:rPr lang="en-GB" sz="1400" b="1" dirty="0" smtClean="0">
                <a:solidFill>
                  <a:schemeClr val="bg1"/>
                </a:solidFill>
                <a:latin typeface="+mn-lt"/>
              </a:rPr>
              <a:t>Sector </a:t>
            </a:r>
            <a:r>
              <a:rPr lang="en-GB" sz="1400" b="1" dirty="0">
                <a:solidFill>
                  <a:schemeClr val="bg1"/>
                </a:solidFill>
                <a:latin typeface="+mn-lt"/>
              </a:rPr>
              <a:t>Councils for </a:t>
            </a:r>
            <a:r>
              <a:rPr lang="en-GB" sz="1400" b="1" dirty="0" smtClean="0">
                <a:solidFill>
                  <a:schemeClr val="bg1"/>
                </a:solidFill>
                <a:latin typeface="+mn-lt"/>
              </a:rPr>
              <a:t>Qualification</a:t>
            </a:r>
            <a:endParaRPr lang="en-GB" sz="1400" b="1" dirty="0">
              <a:solidFill>
                <a:schemeClr val="bg1"/>
              </a:solidFill>
              <a:latin typeface="+mn-lt"/>
            </a:endParaRPr>
          </a:p>
        </p:txBody>
      </p:sp>
      <p:sp>
        <p:nvSpPr>
          <p:cNvPr id="25" name="Text Box 16"/>
          <p:cNvSpPr txBox="1">
            <a:spLocks noChangeArrowheads="1"/>
          </p:cNvSpPr>
          <p:nvPr/>
        </p:nvSpPr>
        <p:spPr bwMode="auto">
          <a:xfrm>
            <a:off x="643318" y="2740487"/>
            <a:ext cx="1765300" cy="523220"/>
          </a:xfrm>
          <a:prstGeom prst="rect">
            <a:avLst/>
          </a:prstGeom>
          <a:solidFill>
            <a:schemeClr val="accent3">
              <a:lumMod val="75000"/>
              <a:alpha val="88000"/>
            </a:schemeClr>
          </a:solidFill>
          <a:ln w="9525">
            <a:noFill/>
            <a:miter lim="800000"/>
            <a:headEnd/>
            <a:tailEnd/>
          </a:ln>
          <a:effectLst/>
        </p:spPr>
        <p:txBody>
          <a:bodyPr>
            <a:spAutoFit/>
          </a:bodyPr>
          <a:lstStyle/>
          <a:p>
            <a:pPr algn="ctr">
              <a:spcBef>
                <a:spcPct val="50000"/>
              </a:spcBef>
            </a:pPr>
            <a:r>
              <a:rPr lang="en-GB" sz="1400" b="1" dirty="0">
                <a:solidFill>
                  <a:schemeClr val="bg1"/>
                </a:solidFill>
                <a:latin typeface="+mn-lt"/>
              </a:rPr>
              <a:t>Training Providers network</a:t>
            </a:r>
          </a:p>
        </p:txBody>
      </p:sp>
      <p:sp>
        <p:nvSpPr>
          <p:cNvPr id="26" name="Text Box 17"/>
          <p:cNvSpPr txBox="1">
            <a:spLocks noChangeArrowheads="1"/>
          </p:cNvSpPr>
          <p:nvPr/>
        </p:nvSpPr>
        <p:spPr bwMode="auto">
          <a:xfrm>
            <a:off x="901506" y="3846974"/>
            <a:ext cx="2790322" cy="307777"/>
          </a:xfrm>
          <a:prstGeom prst="rect">
            <a:avLst/>
          </a:prstGeom>
          <a:solidFill>
            <a:schemeClr val="accent3">
              <a:lumMod val="60000"/>
              <a:lumOff val="40000"/>
              <a:alpha val="88000"/>
            </a:schemeClr>
          </a:solidFill>
          <a:ln w="9525">
            <a:noFill/>
            <a:miter lim="800000"/>
            <a:headEnd/>
            <a:tailEnd/>
          </a:ln>
          <a:effectLst/>
        </p:spPr>
        <p:txBody>
          <a:bodyPr wrap="square">
            <a:spAutoFit/>
          </a:bodyPr>
          <a:lstStyle/>
          <a:p>
            <a:pPr algn="ctr">
              <a:spcBef>
                <a:spcPct val="50000"/>
              </a:spcBef>
            </a:pPr>
            <a:r>
              <a:rPr lang="en-GB" sz="1400" b="1" dirty="0">
                <a:solidFill>
                  <a:schemeClr val="bg1"/>
                </a:solidFill>
                <a:latin typeface="+mj-lt"/>
              </a:rPr>
              <a:t>New Opportunities Centres</a:t>
            </a:r>
          </a:p>
        </p:txBody>
      </p:sp>
      <p:sp>
        <p:nvSpPr>
          <p:cNvPr id="17" name="Text Box 13"/>
          <p:cNvSpPr txBox="1">
            <a:spLocks noChangeArrowheads="1"/>
          </p:cNvSpPr>
          <p:nvPr/>
        </p:nvSpPr>
        <p:spPr bwMode="auto">
          <a:xfrm>
            <a:off x="4974859" y="4674532"/>
            <a:ext cx="2449513" cy="307777"/>
          </a:xfrm>
          <a:prstGeom prst="rect">
            <a:avLst/>
          </a:prstGeom>
          <a:solidFill>
            <a:schemeClr val="accent3">
              <a:lumMod val="50000"/>
              <a:alpha val="88000"/>
            </a:schemeClr>
          </a:solidFill>
          <a:ln w="9525">
            <a:noFill/>
            <a:miter lim="800000"/>
            <a:headEnd/>
            <a:tailEnd/>
          </a:ln>
          <a:effectLst/>
        </p:spPr>
        <p:txBody>
          <a:bodyPr>
            <a:spAutoFit/>
          </a:bodyPr>
          <a:lstStyle/>
          <a:p>
            <a:pPr algn="ctr">
              <a:spcBef>
                <a:spcPct val="50000"/>
              </a:spcBef>
            </a:pPr>
            <a:r>
              <a:rPr lang="en-GB" sz="1400" b="1" i="1" dirty="0" err="1">
                <a:solidFill>
                  <a:schemeClr val="bg1"/>
                </a:solidFill>
                <a:latin typeface="+mn-lt"/>
              </a:rPr>
              <a:t>Qualifica</a:t>
            </a:r>
            <a:r>
              <a:rPr lang="en-GB" sz="1400" b="1" dirty="0">
                <a:solidFill>
                  <a:schemeClr val="bg1"/>
                </a:solidFill>
                <a:latin typeface="+mn-lt"/>
              </a:rPr>
              <a:t> Passport</a:t>
            </a:r>
          </a:p>
        </p:txBody>
      </p:sp>
      <p:sp>
        <p:nvSpPr>
          <p:cNvPr id="18" name="Text Box 13"/>
          <p:cNvSpPr txBox="1">
            <a:spLocks noChangeArrowheads="1"/>
          </p:cNvSpPr>
          <p:nvPr/>
        </p:nvSpPr>
        <p:spPr bwMode="auto">
          <a:xfrm>
            <a:off x="6011649" y="3846973"/>
            <a:ext cx="2449513" cy="307777"/>
          </a:xfrm>
          <a:prstGeom prst="rect">
            <a:avLst/>
          </a:prstGeom>
          <a:solidFill>
            <a:schemeClr val="accent3">
              <a:lumMod val="50000"/>
              <a:alpha val="88000"/>
            </a:schemeClr>
          </a:solidFill>
          <a:ln w="9525">
            <a:noFill/>
            <a:miter lim="800000"/>
            <a:headEnd/>
            <a:tailEnd/>
          </a:ln>
          <a:effectLst/>
        </p:spPr>
        <p:txBody>
          <a:bodyPr>
            <a:spAutoFit/>
          </a:bodyPr>
          <a:lstStyle/>
          <a:p>
            <a:pPr algn="ctr">
              <a:spcBef>
                <a:spcPct val="50000"/>
              </a:spcBef>
            </a:pPr>
            <a:r>
              <a:rPr lang="en-GB" sz="1400" b="1" dirty="0">
                <a:solidFill>
                  <a:schemeClr val="bg1"/>
                </a:solidFill>
                <a:latin typeface="+mn-lt"/>
              </a:rPr>
              <a:t>National </a:t>
            </a:r>
            <a:r>
              <a:rPr lang="en-GB" sz="1400" b="1" dirty="0" smtClean="0">
                <a:solidFill>
                  <a:schemeClr val="bg1"/>
                </a:solidFill>
                <a:latin typeface="+mn-lt"/>
              </a:rPr>
              <a:t>Credit System for VET</a:t>
            </a:r>
            <a:endParaRPr lang="en-GB" sz="1400" b="1" dirty="0">
              <a:solidFill>
                <a:schemeClr val="bg1"/>
              </a:solidFill>
              <a:latin typeface="+mn-lt"/>
            </a:endParaRPr>
          </a:p>
        </p:txBody>
      </p:sp>
      <p:sp>
        <p:nvSpPr>
          <p:cNvPr id="20" name="Text Box 17"/>
          <p:cNvSpPr txBox="1">
            <a:spLocks noChangeArrowheads="1"/>
          </p:cNvSpPr>
          <p:nvPr/>
        </p:nvSpPr>
        <p:spPr bwMode="auto">
          <a:xfrm>
            <a:off x="534542" y="4200917"/>
            <a:ext cx="2790322" cy="307777"/>
          </a:xfrm>
          <a:prstGeom prst="rect">
            <a:avLst/>
          </a:prstGeom>
          <a:solidFill>
            <a:schemeClr val="accent3">
              <a:lumMod val="50000"/>
              <a:alpha val="88000"/>
            </a:schemeClr>
          </a:solidFill>
          <a:ln w="9525">
            <a:noFill/>
            <a:miter lim="800000"/>
            <a:headEnd/>
            <a:tailEnd/>
          </a:ln>
          <a:effectLst/>
        </p:spPr>
        <p:txBody>
          <a:bodyPr wrap="square">
            <a:spAutoFit/>
          </a:bodyPr>
          <a:lstStyle/>
          <a:p>
            <a:pPr algn="ctr">
              <a:spcBef>
                <a:spcPct val="50000"/>
              </a:spcBef>
            </a:pPr>
            <a:r>
              <a:rPr lang="en-GB" sz="1400" b="1" i="1" dirty="0" err="1">
                <a:solidFill>
                  <a:schemeClr val="bg1"/>
                </a:solidFill>
                <a:latin typeface="+mn-lt"/>
              </a:rPr>
              <a:t>Qualifica</a:t>
            </a:r>
            <a:r>
              <a:rPr lang="en-GB" sz="1400" b="1" dirty="0">
                <a:solidFill>
                  <a:schemeClr val="bg1"/>
                </a:solidFill>
                <a:latin typeface="+mn-lt"/>
              </a:rPr>
              <a:t> Centres</a:t>
            </a:r>
          </a:p>
        </p:txBody>
      </p:sp>
      <p:sp>
        <p:nvSpPr>
          <p:cNvPr id="2" name="CaixaDeTexto 1"/>
          <p:cNvSpPr txBox="1"/>
          <p:nvPr/>
        </p:nvSpPr>
        <p:spPr>
          <a:xfrm>
            <a:off x="5872869" y="5742385"/>
            <a:ext cx="648072" cy="307777"/>
          </a:xfrm>
          <a:prstGeom prst="rect">
            <a:avLst/>
          </a:prstGeom>
          <a:solidFill>
            <a:schemeClr val="accent3">
              <a:lumMod val="60000"/>
              <a:lumOff val="40000"/>
            </a:schemeClr>
          </a:solidFill>
        </p:spPr>
        <p:txBody>
          <a:bodyPr wrap="square" rtlCol="0">
            <a:spAutoFit/>
          </a:bodyPr>
          <a:lstStyle/>
          <a:p>
            <a:pPr algn="ctr"/>
            <a:r>
              <a:rPr lang="pt-PT" sz="1400" dirty="0">
                <a:solidFill>
                  <a:schemeClr val="bg1"/>
                </a:solidFill>
                <a:latin typeface="+mn-lt"/>
              </a:rPr>
              <a:t>2007</a:t>
            </a:r>
          </a:p>
        </p:txBody>
      </p:sp>
      <p:sp>
        <p:nvSpPr>
          <p:cNvPr id="29" name="CaixaDeTexto 28"/>
          <p:cNvSpPr txBox="1"/>
          <p:nvPr/>
        </p:nvSpPr>
        <p:spPr>
          <a:xfrm>
            <a:off x="6588334" y="5742385"/>
            <a:ext cx="648072" cy="307777"/>
          </a:xfrm>
          <a:prstGeom prst="rect">
            <a:avLst/>
          </a:prstGeom>
          <a:solidFill>
            <a:schemeClr val="accent3">
              <a:lumMod val="50000"/>
            </a:schemeClr>
          </a:solidFill>
        </p:spPr>
        <p:txBody>
          <a:bodyPr wrap="square" rtlCol="0">
            <a:spAutoFit/>
          </a:bodyPr>
          <a:lstStyle/>
          <a:p>
            <a:pPr algn="ctr"/>
            <a:r>
              <a:rPr lang="pt-PT" sz="1400" dirty="0">
                <a:solidFill>
                  <a:schemeClr val="bg1"/>
                </a:solidFill>
                <a:latin typeface="+mn-lt"/>
              </a:rPr>
              <a:t>2017</a:t>
            </a:r>
          </a:p>
        </p:txBody>
      </p:sp>
      <p:sp>
        <p:nvSpPr>
          <p:cNvPr id="30" name="CaixaDeTexto 29"/>
          <p:cNvSpPr txBox="1"/>
          <p:nvPr/>
        </p:nvSpPr>
        <p:spPr>
          <a:xfrm>
            <a:off x="7320658" y="5733256"/>
            <a:ext cx="1427806" cy="307777"/>
          </a:xfrm>
          <a:prstGeom prst="rect">
            <a:avLst/>
          </a:prstGeom>
          <a:solidFill>
            <a:schemeClr val="accent3">
              <a:lumMod val="75000"/>
            </a:schemeClr>
          </a:solidFill>
        </p:spPr>
        <p:txBody>
          <a:bodyPr wrap="square" rtlCol="0">
            <a:spAutoFit/>
          </a:bodyPr>
          <a:lstStyle/>
          <a:p>
            <a:pPr algn="ctr"/>
            <a:r>
              <a:rPr lang="pt-PT" sz="1400" dirty="0" smtClean="0">
                <a:solidFill>
                  <a:schemeClr val="bg1"/>
                </a:solidFill>
                <a:latin typeface="+mn-lt"/>
              </a:rPr>
              <a:t>2007 </a:t>
            </a:r>
            <a:r>
              <a:rPr lang="pt-PT" sz="1400" dirty="0" err="1" smtClean="0">
                <a:solidFill>
                  <a:schemeClr val="bg1"/>
                </a:solidFill>
                <a:latin typeface="+mn-lt"/>
              </a:rPr>
              <a:t>up</a:t>
            </a:r>
            <a:r>
              <a:rPr lang="pt-PT" sz="1400" dirty="0" smtClean="0">
                <a:solidFill>
                  <a:schemeClr val="bg1"/>
                </a:solidFill>
                <a:latin typeface="+mn-lt"/>
              </a:rPr>
              <a:t> </a:t>
            </a:r>
            <a:r>
              <a:rPr lang="pt-PT" sz="1400" dirty="0" err="1" smtClean="0">
                <a:solidFill>
                  <a:schemeClr val="bg1"/>
                </a:solidFill>
                <a:latin typeface="+mn-lt"/>
              </a:rPr>
              <a:t>today</a:t>
            </a:r>
            <a:endParaRPr lang="pt-PT" sz="1400" dirty="0">
              <a:solidFill>
                <a:schemeClr val="bg1"/>
              </a:solidFill>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8700" y="0"/>
            <a:ext cx="4953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
          <p:cNvPicPr>
            <a:picLocks noChangeAspect="1" noChangeArrowheads="1"/>
          </p:cNvPicPr>
          <p:nvPr/>
        </p:nvPicPr>
        <p:blipFill>
          <a:blip r:embed="rId4" cstate="print"/>
          <a:srcRect/>
          <a:stretch>
            <a:fillRect/>
          </a:stretch>
        </p:blipFill>
        <p:spPr bwMode="auto">
          <a:xfrm>
            <a:off x="395288" y="6237288"/>
            <a:ext cx="1008062" cy="447675"/>
          </a:xfrm>
          <a:prstGeom prst="rect">
            <a:avLst/>
          </a:prstGeom>
          <a:noFill/>
          <a:ln w="9525">
            <a:noFill/>
            <a:miter lim="800000"/>
            <a:headEnd/>
            <a:tailEnd/>
          </a:ln>
        </p:spPr>
      </p:pic>
      <p:pic>
        <p:nvPicPr>
          <p:cNvPr id="27" name="Imagem 2" descr="Descrição: Descrição: cid:image002.jpg@01D17316.8A9E25F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6279136"/>
            <a:ext cx="1222443" cy="41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Text Box 17"/>
          <p:cNvSpPr txBox="1">
            <a:spLocks noChangeArrowheads="1"/>
          </p:cNvSpPr>
          <p:nvPr/>
        </p:nvSpPr>
        <p:spPr bwMode="auto">
          <a:xfrm>
            <a:off x="333471" y="3275111"/>
            <a:ext cx="2790322" cy="307777"/>
          </a:xfrm>
          <a:prstGeom prst="rect">
            <a:avLst/>
          </a:prstGeom>
          <a:solidFill>
            <a:schemeClr val="accent3">
              <a:lumMod val="50000"/>
              <a:alpha val="88000"/>
            </a:schemeClr>
          </a:solidFill>
          <a:ln w="9525">
            <a:noFill/>
            <a:miter lim="800000"/>
            <a:headEnd/>
            <a:tailEnd/>
          </a:ln>
          <a:effectLst/>
        </p:spPr>
        <p:txBody>
          <a:bodyPr wrap="square">
            <a:spAutoFit/>
          </a:bodyPr>
          <a:lstStyle/>
          <a:p>
            <a:pPr algn="ctr">
              <a:spcBef>
                <a:spcPct val="50000"/>
              </a:spcBef>
            </a:pPr>
            <a:r>
              <a:rPr lang="en-GB" sz="1400" b="1" i="1" dirty="0" smtClean="0">
                <a:solidFill>
                  <a:schemeClr val="bg1"/>
                </a:solidFill>
                <a:latin typeface="+mn-lt"/>
              </a:rPr>
              <a:t>Quality Assurance EQAVET</a:t>
            </a:r>
            <a:endParaRPr lang="en-GB" sz="1400" b="1" dirty="0">
              <a:solidFill>
                <a:schemeClr val="bg1"/>
              </a:solidFill>
              <a:latin typeface="+mn-lt"/>
            </a:endParaRPr>
          </a:p>
        </p:txBody>
      </p:sp>
      <p:sp>
        <p:nvSpPr>
          <p:cNvPr id="31" name="Text Box 17"/>
          <p:cNvSpPr txBox="1">
            <a:spLocks noChangeArrowheads="1"/>
          </p:cNvSpPr>
          <p:nvPr/>
        </p:nvSpPr>
        <p:spPr bwMode="auto">
          <a:xfrm>
            <a:off x="4147186" y="1468262"/>
            <a:ext cx="2790322" cy="523220"/>
          </a:xfrm>
          <a:prstGeom prst="rect">
            <a:avLst/>
          </a:prstGeom>
          <a:solidFill>
            <a:schemeClr val="accent3">
              <a:lumMod val="50000"/>
              <a:alpha val="88000"/>
            </a:schemeClr>
          </a:solidFill>
          <a:ln w="9525">
            <a:noFill/>
            <a:miter lim="800000"/>
            <a:headEnd/>
            <a:tailEnd/>
          </a:ln>
          <a:effectLst/>
        </p:spPr>
        <p:txBody>
          <a:bodyPr wrap="square">
            <a:spAutoFit/>
          </a:bodyPr>
          <a:lstStyle/>
          <a:p>
            <a:pPr algn="ctr">
              <a:spcBef>
                <a:spcPct val="50000"/>
              </a:spcBef>
            </a:pPr>
            <a:r>
              <a:rPr lang="en-US" sz="1400" b="1" i="1" dirty="0">
                <a:solidFill>
                  <a:schemeClr val="bg1"/>
                </a:solidFill>
                <a:latin typeface="+mn-lt"/>
              </a:rPr>
              <a:t>System for the Anticipation of Qualifications Needs (SANQ</a:t>
            </a:r>
            <a:r>
              <a:rPr lang="en-US" sz="1400" b="1" i="1" dirty="0" smtClean="0">
                <a:solidFill>
                  <a:schemeClr val="bg1"/>
                </a:solidFill>
                <a:latin typeface="+mn-lt"/>
              </a:rPr>
              <a:t>)</a:t>
            </a:r>
            <a:endParaRPr lang="pt-PT" sz="1400" b="1" i="1" dirty="0">
              <a:solidFill>
                <a:schemeClr val="bg1"/>
              </a:solidFill>
              <a:latin typeface="+mn-lt"/>
            </a:endParaRPr>
          </a:p>
        </p:txBody>
      </p:sp>
      <p:sp>
        <p:nvSpPr>
          <p:cNvPr id="32" name="Text Box 13"/>
          <p:cNvSpPr txBox="1">
            <a:spLocks noChangeArrowheads="1"/>
          </p:cNvSpPr>
          <p:nvPr/>
        </p:nvSpPr>
        <p:spPr bwMode="auto">
          <a:xfrm>
            <a:off x="674280" y="4532497"/>
            <a:ext cx="2449513" cy="307777"/>
          </a:xfrm>
          <a:prstGeom prst="rect">
            <a:avLst/>
          </a:prstGeom>
          <a:solidFill>
            <a:schemeClr val="accent3">
              <a:lumMod val="50000"/>
              <a:alpha val="88000"/>
            </a:schemeClr>
          </a:solidFill>
          <a:ln w="9525">
            <a:noFill/>
            <a:miter lim="800000"/>
            <a:headEnd/>
            <a:tailEnd/>
          </a:ln>
          <a:effectLst/>
        </p:spPr>
        <p:txBody>
          <a:bodyPr>
            <a:spAutoFit/>
          </a:bodyPr>
          <a:lstStyle/>
          <a:p>
            <a:pPr algn="ctr">
              <a:spcBef>
                <a:spcPct val="50000"/>
              </a:spcBef>
            </a:pPr>
            <a:r>
              <a:rPr lang="en-GB" sz="1400" b="1" i="1" dirty="0" err="1">
                <a:solidFill>
                  <a:schemeClr val="bg1"/>
                </a:solidFill>
                <a:latin typeface="+mn-lt"/>
              </a:rPr>
              <a:t>Qualifica</a:t>
            </a:r>
            <a:r>
              <a:rPr lang="en-GB" sz="1400" b="1" dirty="0">
                <a:solidFill>
                  <a:schemeClr val="bg1"/>
                </a:solidFill>
                <a:latin typeface="+mn-lt"/>
              </a:rPr>
              <a:t> </a:t>
            </a:r>
            <a:r>
              <a:rPr lang="en-GB" sz="1400" b="1" dirty="0" smtClean="0">
                <a:solidFill>
                  <a:schemeClr val="bg1"/>
                </a:solidFill>
                <a:latin typeface="+mn-lt"/>
              </a:rPr>
              <a:t>Portal</a:t>
            </a:r>
            <a:endParaRPr lang="en-GB" sz="1400" b="1" dirty="0">
              <a:solidFill>
                <a:schemeClr val="bg1"/>
              </a:solidFill>
              <a:latin typeface="+mn-lt"/>
            </a:endParaRPr>
          </a:p>
        </p:txBody>
      </p:sp>
      <p:sp>
        <p:nvSpPr>
          <p:cNvPr id="33" name="Text Box 17"/>
          <p:cNvSpPr txBox="1">
            <a:spLocks noChangeArrowheads="1"/>
          </p:cNvSpPr>
          <p:nvPr/>
        </p:nvSpPr>
        <p:spPr bwMode="auto">
          <a:xfrm>
            <a:off x="3324864" y="4686385"/>
            <a:ext cx="1381400" cy="307777"/>
          </a:xfrm>
          <a:prstGeom prst="rect">
            <a:avLst/>
          </a:prstGeom>
          <a:solidFill>
            <a:schemeClr val="accent3">
              <a:lumMod val="75000"/>
              <a:alpha val="88000"/>
            </a:schemeClr>
          </a:solidFill>
          <a:ln w="9525">
            <a:noFill/>
            <a:miter lim="800000"/>
            <a:headEnd/>
            <a:tailEnd/>
          </a:ln>
          <a:effectLst/>
        </p:spPr>
        <p:txBody>
          <a:bodyPr>
            <a:spAutoFit/>
          </a:bodyPr>
          <a:lstStyle>
            <a:defPPr>
              <a:defRPr lang="pt-PT"/>
            </a:defPPr>
            <a:lvl1pPr algn="ctr">
              <a:spcBef>
                <a:spcPct val="50000"/>
              </a:spcBef>
              <a:defRPr sz="1400" b="1">
                <a:solidFill>
                  <a:schemeClr val="bg1"/>
                </a:solidFill>
                <a:latin typeface="+mn-lt"/>
              </a:defRPr>
            </a:lvl1pPr>
          </a:lstStyle>
          <a:p>
            <a:r>
              <a:rPr lang="en-US" dirty="0"/>
              <a:t>SIGO</a:t>
            </a:r>
            <a:endParaRPr lang="en-GB" dirty="0"/>
          </a:p>
        </p:txBody>
      </p:sp>
    </p:spTree>
    <p:extLst>
      <p:ext uri="{BB962C8B-B14F-4D97-AF65-F5344CB8AC3E}">
        <p14:creationId xmlns:p14="http://schemas.microsoft.com/office/powerpoint/2010/main" val="36596163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m 14" descr="backgrou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16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288" y="6237288"/>
            <a:ext cx="100806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3"/>
          <p:cNvSpPr>
            <a:spLocks noChangeArrowheads="1"/>
          </p:cNvSpPr>
          <p:nvPr/>
        </p:nvSpPr>
        <p:spPr bwMode="auto">
          <a:xfrm>
            <a:off x="179388" y="260350"/>
            <a:ext cx="8245475" cy="576263"/>
          </a:xfrm>
          <a:prstGeom prst="roundRect">
            <a:avLst>
              <a:gd name="adj" fmla="val 16667"/>
            </a:avLst>
          </a:prstGeom>
          <a:solidFill>
            <a:schemeClr val="bg1"/>
          </a:solidFill>
          <a:ln w="9525">
            <a:noFill/>
            <a:round/>
            <a:headEnd/>
            <a:tailEnd/>
          </a:ln>
        </p:spPr>
        <p:txBody>
          <a:bodyPr wrap="none" anchor="ctr"/>
          <a:lstStyle/>
          <a:p>
            <a:pPr lvl="0" algn="ctr">
              <a:spcBef>
                <a:spcPct val="50000"/>
              </a:spcBef>
            </a:pPr>
            <a:r>
              <a:rPr lang="en-GB" sz="2400" b="1" dirty="0" smtClean="0">
                <a:latin typeface="+mn-lt"/>
              </a:rPr>
              <a:t>2.1. The National Qualifications Framework (NQF)</a:t>
            </a:r>
            <a:endParaRPr lang="en-GB" sz="2400" b="1" dirty="0">
              <a:latin typeface="+mn-lt"/>
            </a:endParaRPr>
          </a:p>
        </p:txBody>
      </p:sp>
      <p:pic>
        <p:nvPicPr>
          <p:cNvPr id="9" name="Imagem 2" descr="Descrição: Descrição: cid:image002.jpg@01D17316.8A9E25F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6241727"/>
            <a:ext cx="1222443" cy="41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6"/>
          <p:cNvSpPr txBox="1">
            <a:spLocks noChangeArrowheads="1"/>
          </p:cNvSpPr>
          <p:nvPr/>
        </p:nvSpPr>
        <p:spPr bwMode="auto">
          <a:xfrm>
            <a:off x="611560" y="1340768"/>
            <a:ext cx="7632848" cy="419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i="1">
                <a:solidFill>
                  <a:schemeClr val="tx1"/>
                </a:solidFill>
                <a:latin typeface="Arial" charset="0"/>
              </a:defRPr>
            </a:lvl1pPr>
            <a:lvl2pPr marL="742950" indent="-285750" eaLnBrk="0" hangingPunct="0">
              <a:defRPr sz="1200" i="1">
                <a:solidFill>
                  <a:schemeClr val="tx1"/>
                </a:solidFill>
                <a:latin typeface="Arial" charset="0"/>
              </a:defRPr>
            </a:lvl2pPr>
            <a:lvl3pPr marL="1143000" indent="-228600" eaLnBrk="0" hangingPunct="0">
              <a:defRPr sz="1200" i="1">
                <a:solidFill>
                  <a:schemeClr val="tx1"/>
                </a:solidFill>
                <a:latin typeface="Arial" charset="0"/>
              </a:defRPr>
            </a:lvl3pPr>
            <a:lvl4pPr marL="1600200" indent="-228600" eaLnBrk="0" hangingPunct="0">
              <a:defRPr sz="1200" i="1">
                <a:solidFill>
                  <a:schemeClr val="tx1"/>
                </a:solidFill>
                <a:latin typeface="Arial" charset="0"/>
              </a:defRPr>
            </a:lvl4pPr>
            <a:lvl5pPr eaLnBrk="0" hangingPunct="0">
              <a:defRPr sz="1200" i="1">
                <a:solidFill>
                  <a:schemeClr val="tx1"/>
                </a:solidFill>
                <a:latin typeface="Arial" charset="0"/>
              </a:defRPr>
            </a:lvl5pPr>
            <a:lvl6pPr algn="ctr" eaLnBrk="0" fontAlgn="base" hangingPunct="0">
              <a:spcBef>
                <a:spcPct val="50000"/>
              </a:spcBef>
              <a:spcAft>
                <a:spcPct val="0"/>
              </a:spcAft>
              <a:defRPr sz="1200" i="1">
                <a:solidFill>
                  <a:schemeClr val="tx1"/>
                </a:solidFill>
                <a:latin typeface="Arial" charset="0"/>
              </a:defRPr>
            </a:lvl6pPr>
            <a:lvl7pPr algn="ctr" eaLnBrk="0" fontAlgn="base" hangingPunct="0">
              <a:spcBef>
                <a:spcPct val="50000"/>
              </a:spcBef>
              <a:spcAft>
                <a:spcPct val="0"/>
              </a:spcAft>
              <a:defRPr sz="1200" i="1">
                <a:solidFill>
                  <a:schemeClr val="tx1"/>
                </a:solidFill>
                <a:latin typeface="Arial" charset="0"/>
              </a:defRPr>
            </a:lvl7pPr>
            <a:lvl8pPr algn="ctr" eaLnBrk="0" fontAlgn="base" hangingPunct="0">
              <a:spcBef>
                <a:spcPct val="50000"/>
              </a:spcBef>
              <a:spcAft>
                <a:spcPct val="0"/>
              </a:spcAft>
              <a:defRPr sz="1200" i="1">
                <a:solidFill>
                  <a:schemeClr val="tx1"/>
                </a:solidFill>
                <a:latin typeface="Arial" charset="0"/>
              </a:defRPr>
            </a:lvl8pPr>
            <a:lvl9pPr algn="ctr" eaLnBrk="0" fontAlgn="base" hangingPunct="0">
              <a:spcBef>
                <a:spcPct val="50000"/>
              </a:spcBef>
              <a:spcAft>
                <a:spcPct val="0"/>
              </a:spcAft>
              <a:defRPr sz="1200" i="1">
                <a:solidFill>
                  <a:schemeClr val="tx1"/>
                </a:solidFill>
                <a:latin typeface="Arial" charset="0"/>
              </a:defRPr>
            </a:lvl9pPr>
          </a:lstStyle>
          <a:p>
            <a:pPr marL="342900" lvl="0" indent="-342900" algn="just" eaLnBrk="1" hangingPunct="1">
              <a:spcAft>
                <a:spcPts val="1200"/>
              </a:spcAft>
              <a:buClr>
                <a:srgbClr val="009900"/>
              </a:buClr>
              <a:buFont typeface="Wingdings" panose="05000000000000000000" pitchFamily="2" charset="2"/>
              <a:buChar char="§"/>
              <a:defRPr/>
            </a:pPr>
            <a:r>
              <a:rPr lang="en-US" altLang="pt-PT" sz="1800" i="0" dirty="0" smtClean="0">
                <a:solidFill>
                  <a:srgbClr val="000000"/>
                </a:solidFill>
                <a:latin typeface="+mn-lt"/>
              </a:rPr>
              <a:t>The </a:t>
            </a:r>
            <a:r>
              <a:rPr lang="en-US" altLang="pt-PT" sz="1800" i="0" dirty="0">
                <a:solidFill>
                  <a:srgbClr val="000000"/>
                </a:solidFill>
                <a:latin typeface="+mn-lt"/>
              </a:rPr>
              <a:t>NQF, in force since 2010 and referenced to the EQF, is a unique reference tool to classify all qualifications produced in the national ET system, regardless of the access pathways (general education, VET, VNFIL, higher education). </a:t>
            </a:r>
            <a:endParaRPr lang="en-US" altLang="pt-PT" sz="1800" i="0" dirty="0" smtClean="0">
              <a:solidFill>
                <a:srgbClr val="000000"/>
              </a:solidFill>
              <a:latin typeface="+mn-lt"/>
            </a:endParaRPr>
          </a:p>
          <a:p>
            <a:pPr marL="342900" lvl="0" indent="-342900" algn="just" eaLnBrk="1" hangingPunct="1">
              <a:spcAft>
                <a:spcPts val="1200"/>
              </a:spcAft>
              <a:buClr>
                <a:srgbClr val="009900"/>
              </a:buClr>
              <a:buFont typeface="Wingdings" panose="05000000000000000000" pitchFamily="2" charset="2"/>
              <a:buChar char="§"/>
              <a:defRPr/>
            </a:pPr>
            <a:r>
              <a:rPr lang="en-US" altLang="pt-PT" sz="1800" i="0" dirty="0" smtClean="0">
                <a:solidFill>
                  <a:srgbClr val="000000"/>
                </a:solidFill>
                <a:latin typeface="+mn-lt"/>
              </a:rPr>
              <a:t>The </a:t>
            </a:r>
            <a:r>
              <a:rPr lang="en-US" altLang="pt-PT" sz="1800" i="0" dirty="0">
                <a:solidFill>
                  <a:srgbClr val="000000"/>
                </a:solidFill>
                <a:latin typeface="+mn-lt"/>
              </a:rPr>
              <a:t>NQF improves the legibility, transparency and comparability of qualifications in the ET system and in the </a:t>
            </a:r>
            <a:r>
              <a:rPr lang="en-US" altLang="pt-PT" sz="1800" i="0" dirty="0" err="1">
                <a:solidFill>
                  <a:srgbClr val="000000"/>
                </a:solidFill>
                <a:latin typeface="+mn-lt"/>
              </a:rPr>
              <a:t>labour</a:t>
            </a:r>
            <a:r>
              <a:rPr lang="en-US" altLang="pt-PT" sz="1800" i="0" dirty="0">
                <a:solidFill>
                  <a:srgbClr val="000000"/>
                </a:solidFill>
                <a:latin typeface="+mn-lt"/>
              </a:rPr>
              <a:t> market, easing the mobility of citizens and facilitating LLL. </a:t>
            </a:r>
            <a:endParaRPr lang="en-US" altLang="pt-PT" sz="1800" i="0" dirty="0" smtClean="0">
              <a:solidFill>
                <a:srgbClr val="000000"/>
              </a:solidFill>
              <a:latin typeface="+mn-lt"/>
            </a:endParaRPr>
          </a:p>
          <a:p>
            <a:pPr marL="342900" lvl="0" indent="-342900" algn="just" eaLnBrk="1" hangingPunct="1">
              <a:spcAft>
                <a:spcPts val="1200"/>
              </a:spcAft>
              <a:buClr>
                <a:srgbClr val="009900"/>
              </a:buClr>
              <a:buFont typeface="Wingdings" panose="05000000000000000000" pitchFamily="2" charset="2"/>
              <a:buChar char="§"/>
              <a:defRPr/>
            </a:pPr>
            <a:r>
              <a:rPr lang="en-US" altLang="pt-PT" sz="1800" i="0" dirty="0" smtClean="0">
                <a:latin typeface="+mn-lt"/>
              </a:rPr>
              <a:t>It is</a:t>
            </a:r>
            <a:r>
              <a:rPr lang="en-US" altLang="pt-PT" sz="1800" i="0" dirty="0" smtClean="0">
                <a:solidFill>
                  <a:srgbClr val="000000"/>
                </a:solidFill>
                <a:latin typeface="+mn-lt"/>
              </a:rPr>
              <a:t> </a:t>
            </a:r>
            <a:r>
              <a:rPr lang="en-US" altLang="pt-PT" sz="1800" i="0" dirty="0">
                <a:solidFill>
                  <a:srgbClr val="000000"/>
                </a:solidFill>
                <a:latin typeface="+mn-lt"/>
              </a:rPr>
              <a:t>structured in 8 qualification levels, each defined by descriptors that specify the LO in terms of Knowledge, Skills and Attitudes. </a:t>
            </a:r>
          </a:p>
          <a:p>
            <a:pPr algn="just" eaLnBrk="1" hangingPunct="1">
              <a:spcBef>
                <a:spcPct val="50000"/>
              </a:spcBef>
            </a:pPr>
            <a:endParaRPr lang="en-US" altLang="pt-PT" sz="1800" i="0" dirty="0">
              <a:solidFill>
                <a:srgbClr val="000000"/>
              </a:solidFill>
              <a:latin typeface="+mn-lt"/>
            </a:endParaRPr>
          </a:p>
          <a:p>
            <a:pPr marL="285750" indent="-285750" algn="just" eaLnBrk="1" hangingPunct="1">
              <a:spcBef>
                <a:spcPct val="50000"/>
              </a:spcBef>
              <a:buFont typeface="Wingdings" panose="05000000000000000000" pitchFamily="2" charset="2"/>
              <a:buChar char="§"/>
            </a:pPr>
            <a:endParaRPr lang="en-US" altLang="pt-PT" sz="1800" i="0" dirty="0" smtClean="0">
              <a:solidFill>
                <a:srgbClr val="000000"/>
              </a:solidFill>
              <a:latin typeface="+mn-lt"/>
            </a:endParaRPr>
          </a:p>
          <a:p>
            <a:pPr lvl="4" eaLnBrk="1" hangingPunct="1">
              <a:spcBef>
                <a:spcPct val="20000"/>
              </a:spcBef>
            </a:pPr>
            <a:endParaRPr lang="en-GB" altLang="pt-PT" sz="1800" dirty="0" smtClean="0">
              <a:solidFill>
                <a:srgbClr val="000000"/>
              </a:solidFill>
              <a:latin typeface="+mn-lt"/>
            </a:endParaRPr>
          </a:p>
        </p:txBody>
      </p:sp>
    </p:spTree>
    <p:extLst>
      <p:ext uri="{BB962C8B-B14F-4D97-AF65-F5344CB8AC3E}">
        <p14:creationId xmlns:p14="http://schemas.microsoft.com/office/powerpoint/2010/main" val="13905179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468313" y="1916113"/>
            <a:ext cx="79914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447675">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fontAlgn="auto">
              <a:spcBef>
                <a:spcPct val="50000"/>
              </a:spcBef>
              <a:spcAft>
                <a:spcPct val="30000"/>
              </a:spcAft>
              <a:buClr>
                <a:srgbClr val="CC3300"/>
              </a:buClr>
              <a:buSzPct val="195000"/>
            </a:pPr>
            <a:endParaRPr lang="en-GB" altLang="pt-PT" dirty="0">
              <a:solidFill>
                <a:prstClr val="black"/>
              </a:solidFill>
            </a:endParaRPr>
          </a:p>
        </p:txBody>
      </p:sp>
      <p:sp>
        <p:nvSpPr>
          <p:cNvPr id="9" name="Rectangle 6"/>
          <p:cNvSpPr>
            <a:spLocks noChangeArrowheads="1"/>
          </p:cNvSpPr>
          <p:nvPr/>
        </p:nvSpPr>
        <p:spPr bwMode="auto">
          <a:xfrm>
            <a:off x="683568" y="335329"/>
            <a:ext cx="79523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auto">
              <a:spcBef>
                <a:spcPct val="50000"/>
              </a:spcBef>
              <a:spcAft>
                <a:spcPts val="0"/>
              </a:spcAft>
            </a:pPr>
            <a:r>
              <a:rPr lang="en-GB" altLang="pt-PT" sz="2000" b="1" dirty="0" smtClean="0">
                <a:latin typeface="Calibri"/>
              </a:rPr>
              <a:t>2.1. The National Qualifications Framework </a:t>
            </a:r>
            <a:r>
              <a:rPr lang="en-GB" altLang="pt-PT" sz="1600" b="1" dirty="0" smtClean="0">
                <a:latin typeface="Calibri"/>
              </a:rPr>
              <a:t>(full integration of VNFIL in the NQF)</a:t>
            </a:r>
            <a:endParaRPr lang="en-GB" altLang="pt-PT" sz="1600" b="1" dirty="0">
              <a:latin typeface="Calibri"/>
            </a:endParaRPr>
          </a:p>
        </p:txBody>
      </p:sp>
      <p:sp>
        <p:nvSpPr>
          <p:cNvPr id="31" name="Text Box 11"/>
          <p:cNvSpPr txBox="1">
            <a:spLocks noChangeArrowheads="1"/>
          </p:cNvSpPr>
          <p:nvPr/>
        </p:nvSpPr>
        <p:spPr bwMode="auto">
          <a:xfrm>
            <a:off x="2843758" y="1916831"/>
            <a:ext cx="4032398" cy="738664"/>
          </a:xfrm>
          <a:prstGeom prst="rect">
            <a:avLst/>
          </a:prstGeom>
          <a:solidFill>
            <a:schemeClr val="bg1"/>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r>
              <a:rPr lang="en-GB" sz="1400" dirty="0">
                <a:solidFill>
                  <a:prstClr val="black"/>
                </a:solidFill>
              </a:rPr>
              <a:t>3</a:t>
            </a:r>
            <a:r>
              <a:rPr lang="en-GB" sz="1400" baseline="30000" dirty="0">
                <a:solidFill>
                  <a:prstClr val="black"/>
                </a:solidFill>
              </a:rPr>
              <a:t>rd</a:t>
            </a:r>
            <a:r>
              <a:rPr lang="en-GB" sz="1400" dirty="0">
                <a:solidFill>
                  <a:prstClr val="black"/>
                </a:solidFill>
              </a:rPr>
              <a:t> cycle of basic education (</a:t>
            </a:r>
            <a:r>
              <a:rPr lang="en-GB" sz="1400" dirty="0" smtClean="0">
                <a:solidFill>
                  <a:prstClr val="black"/>
                </a:solidFill>
              </a:rPr>
              <a:t>lower-secondary </a:t>
            </a:r>
            <a:r>
              <a:rPr lang="en-GB" sz="1400" dirty="0">
                <a:solidFill>
                  <a:prstClr val="black"/>
                </a:solidFill>
              </a:rPr>
              <a:t>education) obtained in basic education or via </a:t>
            </a:r>
            <a:r>
              <a:rPr lang="en-GB" sz="1400" dirty="0" smtClean="0">
                <a:solidFill>
                  <a:prstClr val="black"/>
                </a:solidFill>
              </a:rPr>
              <a:t>VET pathways or</a:t>
            </a:r>
            <a:r>
              <a:rPr lang="en-GB" sz="1400" dirty="0" smtClean="0">
                <a:solidFill>
                  <a:schemeClr val="tx1"/>
                </a:solidFill>
              </a:rPr>
              <a:t> VNFIL</a:t>
            </a:r>
            <a:endParaRPr lang="en-GB" sz="1400" dirty="0">
              <a:solidFill>
                <a:schemeClr val="tx1"/>
              </a:solidFill>
              <a:latin typeface="Gill Sans MT" pitchFamily="34" charset="0"/>
              <a:ea typeface="Calibri" pitchFamily="34" charset="0"/>
              <a:cs typeface="Times New Roman" pitchFamily="18" charset="0"/>
            </a:endParaRPr>
          </a:p>
        </p:txBody>
      </p:sp>
      <p:sp>
        <p:nvSpPr>
          <p:cNvPr id="32" name="Text Box 11"/>
          <p:cNvSpPr txBox="1">
            <a:spLocks noChangeArrowheads="1"/>
          </p:cNvSpPr>
          <p:nvPr/>
        </p:nvSpPr>
        <p:spPr bwMode="auto">
          <a:xfrm>
            <a:off x="2843758" y="2780927"/>
            <a:ext cx="4032398" cy="523220"/>
          </a:xfrm>
          <a:prstGeom prst="rect">
            <a:avLst/>
          </a:prstGeom>
          <a:solidFill>
            <a:schemeClr val="bg1"/>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pt-PT"/>
            </a:defPPr>
            <a:lvl1pPr algn="ctr" fontAlgn="auto">
              <a:spcBef>
                <a:spcPct val="50000"/>
              </a:spcBef>
              <a:spcAft>
                <a:spcPts val="0"/>
              </a:spcAft>
              <a:defRPr sz="1400">
                <a:solidFill>
                  <a:schemeClr val="tx1"/>
                </a:solidFill>
              </a:defRPr>
            </a:lvl1pPr>
          </a:lstStyle>
          <a:p>
            <a:pPr algn="l"/>
            <a:r>
              <a:rPr lang="en-GB" dirty="0" smtClean="0">
                <a:solidFill>
                  <a:prstClr val="black"/>
                </a:solidFill>
              </a:rPr>
              <a:t>Upper-secondary </a:t>
            </a:r>
            <a:r>
              <a:rPr lang="en-GB" dirty="0">
                <a:solidFill>
                  <a:prstClr val="black"/>
                </a:solidFill>
              </a:rPr>
              <a:t>education obtained via general education or </a:t>
            </a:r>
            <a:r>
              <a:rPr lang="en-GB" dirty="0" smtClean="0">
                <a:solidFill>
                  <a:prstClr val="black"/>
                </a:solidFill>
              </a:rPr>
              <a:t>via </a:t>
            </a:r>
            <a:r>
              <a:rPr lang="en-GB" dirty="0" smtClean="0"/>
              <a:t>VNFIL</a:t>
            </a:r>
            <a:r>
              <a:rPr lang="en-GB" dirty="0" smtClean="0">
                <a:solidFill>
                  <a:prstClr val="black"/>
                </a:solidFill>
              </a:rPr>
              <a:t> </a:t>
            </a:r>
            <a:endParaRPr lang="en-GB" dirty="0">
              <a:solidFill>
                <a:prstClr val="black"/>
              </a:solidFill>
            </a:endParaRPr>
          </a:p>
        </p:txBody>
      </p:sp>
      <p:sp>
        <p:nvSpPr>
          <p:cNvPr id="33" name="Text Box 11"/>
          <p:cNvSpPr txBox="1">
            <a:spLocks noChangeArrowheads="1"/>
          </p:cNvSpPr>
          <p:nvPr/>
        </p:nvSpPr>
        <p:spPr bwMode="auto">
          <a:xfrm>
            <a:off x="2843758" y="5445223"/>
            <a:ext cx="4032398" cy="307777"/>
          </a:xfrm>
          <a:prstGeom prst="rect">
            <a:avLst/>
          </a:prstGeom>
          <a:solidFill>
            <a:schemeClr val="bg1"/>
          </a:solidFill>
          <a:ln>
            <a:solidFill>
              <a:schemeClr val="accent3">
                <a:lumMod val="75000"/>
              </a:schemeClr>
            </a:solid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r>
              <a:rPr lang="en-GB" sz="1400" dirty="0">
                <a:solidFill>
                  <a:prstClr val="black"/>
                </a:solidFill>
              </a:rPr>
              <a:t>Master degree</a:t>
            </a:r>
            <a:endParaRPr lang="en-GB" sz="1400" dirty="0">
              <a:solidFill>
                <a:prstClr val="black"/>
              </a:solidFill>
              <a:latin typeface="Gill Sans MT" pitchFamily="34" charset="0"/>
              <a:ea typeface="Calibri" pitchFamily="34" charset="0"/>
              <a:cs typeface="Times New Roman" pitchFamily="18" charset="0"/>
            </a:endParaRPr>
          </a:p>
        </p:txBody>
      </p:sp>
      <p:sp>
        <p:nvSpPr>
          <p:cNvPr id="34" name="Text Box 11"/>
          <p:cNvSpPr txBox="1">
            <a:spLocks noChangeArrowheads="1"/>
          </p:cNvSpPr>
          <p:nvPr/>
        </p:nvSpPr>
        <p:spPr bwMode="auto">
          <a:xfrm>
            <a:off x="2843758" y="3528261"/>
            <a:ext cx="4032398" cy="754053"/>
          </a:xfrm>
          <a:prstGeom prst="rect">
            <a:avLst/>
          </a:prstGeom>
          <a:solidFill>
            <a:schemeClr val="bg1"/>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pt-PT"/>
            </a:defPPr>
            <a:lvl1pPr algn="ctr" fontAlgn="auto">
              <a:spcBef>
                <a:spcPct val="50000"/>
              </a:spcBef>
              <a:spcAft>
                <a:spcPts val="0"/>
              </a:spcAft>
              <a:defRPr sz="1400">
                <a:solidFill>
                  <a:schemeClr val="tx1"/>
                </a:solidFill>
              </a:defRPr>
            </a:lvl1pPr>
          </a:lstStyle>
          <a:p>
            <a:pPr algn="l"/>
            <a:r>
              <a:rPr lang="en-GB" dirty="0" smtClean="0">
                <a:solidFill>
                  <a:prstClr val="black"/>
                </a:solidFill>
              </a:rPr>
              <a:t>Upper-secondary </a:t>
            </a:r>
            <a:r>
              <a:rPr lang="en-GB" dirty="0">
                <a:solidFill>
                  <a:prstClr val="black"/>
                </a:solidFill>
              </a:rPr>
              <a:t>education obtained via double certification paths (VET)  or </a:t>
            </a:r>
            <a:r>
              <a:rPr lang="en-GB" dirty="0" smtClean="0">
                <a:solidFill>
                  <a:prstClr val="black"/>
                </a:solidFill>
              </a:rPr>
              <a:t>via </a:t>
            </a:r>
            <a:r>
              <a:rPr lang="en-GB" dirty="0" smtClean="0"/>
              <a:t>VNFIL</a:t>
            </a:r>
          </a:p>
          <a:p>
            <a:endParaRPr lang="en-GB" sz="900" dirty="0" smtClean="0"/>
          </a:p>
        </p:txBody>
      </p:sp>
      <p:sp>
        <p:nvSpPr>
          <p:cNvPr id="35" name="Text Box 11"/>
          <p:cNvSpPr txBox="1">
            <a:spLocks noChangeArrowheads="1"/>
          </p:cNvSpPr>
          <p:nvPr/>
        </p:nvSpPr>
        <p:spPr bwMode="auto">
          <a:xfrm>
            <a:off x="2843758" y="4437111"/>
            <a:ext cx="4032398" cy="523220"/>
          </a:xfrm>
          <a:prstGeom prst="rect">
            <a:avLst/>
          </a:prstGeom>
          <a:solidFill>
            <a:schemeClr val="bg1"/>
          </a:solidFill>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r>
              <a:rPr lang="en-GB" sz="1400" dirty="0">
                <a:solidFill>
                  <a:prstClr val="black"/>
                </a:solidFill>
              </a:rPr>
              <a:t>Post-secondary non-higher education qualification with credits to pursue higher </a:t>
            </a:r>
            <a:r>
              <a:rPr lang="en-GB" sz="1400" dirty="0" smtClean="0">
                <a:solidFill>
                  <a:prstClr val="black"/>
                </a:solidFill>
              </a:rPr>
              <a:t>education </a:t>
            </a:r>
            <a:r>
              <a:rPr lang="en-GB" sz="1400" dirty="0">
                <a:solidFill>
                  <a:prstClr val="black"/>
                </a:solidFill>
              </a:rPr>
              <a:t>studies </a:t>
            </a:r>
          </a:p>
        </p:txBody>
      </p:sp>
      <p:sp>
        <p:nvSpPr>
          <p:cNvPr id="36" name="Text Box 11"/>
          <p:cNvSpPr txBox="1">
            <a:spLocks noChangeArrowheads="1"/>
          </p:cNvSpPr>
          <p:nvPr/>
        </p:nvSpPr>
        <p:spPr bwMode="auto">
          <a:xfrm>
            <a:off x="2843758" y="5085183"/>
            <a:ext cx="4032398" cy="307777"/>
          </a:xfrm>
          <a:prstGeom prst="rect">
            <a:avLst/>
          </a:prstGeom>
          <a:solidFill>
            <a:schemeClr val="bg1"/>
          </a:solidFill>
          <a:ln>
            <a:solidFill>
              <a:schemeClr val="accent3">
                <a:lumMod val="75000"/>
              </a:schemeClr>
            </a:solid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r>
              <a:rPr lang="en-GB" sz="1400" dirty="0">
                <a:solidFill>
                  <a:prstClr val="black"/>
                </a:solidFill>
              </a:rPr>
              <a:t>Bachelor degree </a:t>
            </a:r>
            <a:endParaRPr lang="en-GB" sz="1400" dirty="0">
              <a:solidFill>
                <a:prstClr val="black"/>
              </a:solidFill>
              <a:latin typeface="Gill Sans MT" pitchFamily="34" charset="0"/>
              <a:ea typeface="Calibri" pitchFamily="34" charset="0"/>
              <a:cs typeface="Times New Roman" pitchFamily="18" charset="0"/>
            </a:endParaRPr>
          </a:p>
        </p:txBody>
      </p:sp>
      <p:sp>
        <p:nvSpPr>
          <p:cNvPr id="37" name="Text Box 11"/>
          <p:cNvSpPr txBox="1">
            <a:spLocks noChangeArrowheads="1"/>
          </p:cNvSpPr>
          <p:nvPr/>
        </p:nvSpPr>
        <p:spPr bwMode="auto">
          <a:xfrm>
            <a:off x="2843758" y="5805263"/>
            <a:ext cx="4032398" cy="307777"/>
          </a:xfrm>
          <a:prstGeom prst="rect">
            <a:avLst/>
          </a:prstGeom>
          <a:solidFill>
            <a:schemeClr val="bg1"/>
          </a:solidFill>
          <a:ln>
            <a:solidFill>
              <a:schemeClr val="accent3">
                <a:lumMod val="75000"/>
              </a:schemeClr>
            </a:solid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r>
              <a:rPr lang="en-GB" sz="1400" dirty="0">
                <a:solidFill>
                  <a:prstClr val="black"/>
                </a:solidFill>
              </a:rPr>
              <a:t>Doctorate degree</a:t>
            </a:r>
            <a:endParaRPr lang="en-GB" sz="1400" dirty="0">
              <a:solidFill>
                <a:prstClr val="black"/>
              </a:solidFill>
              <a:latin typeface="Gill Sans MT" pitchFamily="34" charset="0"/>
              <a:ea typeface="Calibri" pitchFamily="34" charset="0"/>
              <a:cs typeface="Times New Roman" pitchFamily="18" charset="0"/>
            </a:endParaRPr>
          </a:p>
        </p:txBody>
      </p:sp>
      <p:sp>
        <p:nvSpPr>
          <p:cNvPr id="38" name="Text Box 11"/>
          <p:cNvSpPr txBox="1">
            <a:spLocks noChangeArrowheads="1"/>
          </p:cNvSpPr>
          <p:nvPr/>
        </p:nvSpPr>
        <p:spPr bwMode="auto">
          <a:xfrm>
            <a:off x="1043558" y="5805263"/>
            <a:ext cx="1642829" cy="307777"/>
          </a:xfrm>
          <a:prstGeom prst="rect">
            <a:avLst/>
          </a:prstGeom>
          <a:solidFill>
            <a:schemeClr val="bg1"/>
          </a:solidFill>
          <a:ln>
            <a:solidFill>
              <a:schemeClr val="accent3">
                <a:lumMod val="75000"/>
              </a:schemeClr>
            </a:solid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ct val="50000"/>
              </a:spcBef>
              <a:spcAft>
                <a:spcPts val="0"/>
              </a:spcAft>
              <a:defRPr/>
            </a:pPr>
            <a:r>
              <a:rPr lang="en-GB" sz="1400" dirty="0">
                <a:solidFill>
                  <a:prstClr val="black"/>
                </a:solidFill>
              </a:rPr>
              <a:t>Level 8</a:t>
            </a:r>
          </a:p>
        </p:txBody>
      </p:sp>
      <p:sp>
        <p:nvSpPr>
          <p:cNvPr id="39" name="Text Box 11"/>
          <p:cNvSpPr txBox="1">
            <a:spLocks noChangeArrowheads="1"/>
          </p:cNvSpPr>
          <p:nvPr/>
        </p:nvSpPr>
        <p:spPr bwMode="auto">
          <a:xfrm>
            <a:off x="1058068" y="2832614"/>
            <a:ext cx="1642829" cy="307777"/>
          </a:xfrm>
          <a:prstGeom prst="rect">
            <a:avLst/>
          </a:prstGeom>
          <a:solidFill>
            <a:schemeClr val="bg1"/>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pt-PT"/>
            </a:defPPr>
            <a:lvl1pPr algn="ctr" fontAlgn="auto">
              <a:spcBef>
                <a:spcPct val="50000"/>
              </a:spcBef>
              <a:spcAft>
                <a:spcPts val="0"/>
              </a:spcAft>
              <a:defRPr sz="1400">
                <a:solidFill>
                  <a:schemeClr val="tx1"/>
                </a:solidFill>
              </a:defRPr>
            </a:lvl1pPr>
          </a:lstStyle>
          <a:p>
            <a:r>
              <a:rPr lang="en-GB" dirty="0">
                <a:solidFill>
                  <a:prstClr val="black"/>
                </a:solidFill>
              </a:rPr>
              <a:t>Level 3</a:t>
            </a:r>
          </a:p>
        </p:txBody>
      </p:sp>
      <p:sp>
        <p:nvSpPr>
          <p:cNvPr id="40" name="Text Box 11"/>
          <p:cNvSpPr txBox="1">
            <a:spLocks noChangeArrowheads="1"/>
          </p:cNvSpPr>
          <p:nvPr/>
        </p:nvSpPr>
        <p:spPr bwMode="auto">
          <a:xfrm>
            <a:off x="1043558" y="5085183"/>
            <a:ext cx="1642829" cy="307777"/>
          </a:xfrm>
          <a:prstGeom prst="rect">
            <a:avLst/>
          </a:prstGeom>
          <a:solidFill>
            <a:schemeClr val="bg1"/>
          </a:solidFill>
          <a:ln>
            <a:solidFill>
              <a:schemeClr val="accent3">
                <a:lumMod val="75000"/>
              </a:schemeClr>
            </a:solid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ct val="50000"/>
              </a:spcBef>
              <a:spcAft>
                <a:spcPts val="0"/>
              </a:spcAft>
              <a:defRPr/>
            </a:pPr>
            <a:r>
              <a:rPr lang="en-GB" sz="1400" dirty="0">
                <a:solidFill>
                  <a:prstClr val="black"/>
                </a:solidFill>
              </a:rPr>
              <a:t>Level 6 </a:t>
            </a:r>
          </a:p>
        </p:txBody>
      </p:sp>
      <p:sp>
        <p:nvSpPr>
          <p:cNvPr id="41" name="Text Box 11"/>
          <p:cNvSpPr txBox="1">
            <a:spLocks noChangeArrowheads="1"/>
          </p:cNvSpPr>
          <p:nvPr/>
        </p:nvSpPr>
        <p:spPr bwMode="auto">
          <a:xfrm>
            <a:off x="1043558" y="5445223"/>
            <a:ext cx="1642829" cy="307777"/>
          </a:xfrm>
          <a:prstGeom prst="rect">
            <a:avLst/>
          </a:prstGeom>
          <a:solidFill>
            <a:schemeClr val="bg1"/>
          </a:solidFill>
          <a:ln>
            <a:solidFill>
              <a:schemeClr val="accent3">
                <a:lumMod val="75000"/>
              </a:schemeClr>
            </a:solid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ct val="50000"/>
              </a:spcBef>
              <a:spcAft>
                <a:spcPts val="0"/>
              </a:spcAft>
              <a:defRPr/>
            </a:pPr>
            <a:r>
              <a:rPr lang="en-GB" sz="1400" dirty="0">
                <a:solidFill>
                  <a:prstClr val="black"/>
                </a:solidFill>
              </a:rPr>
              <a:t>Level 7</a:t>
            </a:r>
          </a:p>
        </p:txBody>
      </p:sp>
      <p:sp>
        <p:nvSpPr>
          <p:cNvPr id="42" name="Text Box 11"/>
          <p:cNvSpPr txBox="1">
            <a:spLocks noChangeArrowheads="1"/>
          </p:cNvSpPr>
          <p:nvPr/>
        </p:nvSpPr>
        <p:spPr bwMode="auto">
          <a:xfrm>
            <a:off x="1043558" y="2132855"/>
            <a:ext cx="1642829" cy="307777"/>
          </a:xfrm>
          <a:prstGeom prst="rect">
            <a:avLst/>
          </a:prstGeom>
          <a:solidFill>
            <a:schemeClr val="bg1"/>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ct val="50000"/>
              </a:spcBef>
              <a:spcAft>
                <a:spcPts val="0"/>
              </a:spcAft>
              <a:defRPr/>
            </a:pPr>
            <a:r>
              <a:rPr lang="en-GB" sz="1400" dirty="0">
                <a:solidFill>
                  <a:prstClr val="black"/>
                </a:solidFill>
              </a:rPr>
              <a:t>Level 2</a:t>
            </a:r>
          </a:p>
        </p:txBody>
      </p:sp>
      <p:sp>
        <p:nvSpPr>
          <p:cNvPr id="43" name="Text Box 11"/>
          <p:cNvSpPr txBox="1">
            <a:spLocks noChangeArrowheads="1"/>
          </p:cNvSpPr>
          <p:nvPr/>
        </p:nvSpPr>
        <p:spPr bwMode="auto">
          <a:xfrm>
            <a:off x="1043557" y="1569896"/>
            <a:ext cx="1642829" cy="307777"/>
          </a:xfrm>
          <a:prstGeom prst="rect">
            <a:avLst/>
          </a:prstGeom>
          <a:solidFill>
            <a:schemeClr val="bg1"/>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ct val="50000"/>
              </a:spcBef>
              <a:spcAft>
                <a:spcPts val="0"/>
              </a:spcAft>
              <a:defRPr/>
            </a:pPr>
            <a:r>
              <a:rPr lang="en-GB" sz="1400" dirty="0">
                <a:solidFill>
                  <a:prstClr val="black"/>
                </a:solidFill>
              </a:rPr>
              <a:t>Level 1</a:t>
            </a:r>
          </a:p>
        </p:txBody>
      </p:sp>
      <p:sp>
        <p:nvSpPr>
          <p:cNvPr id="44" name="Text Box 11"/>
          <p:cNvSpPr txBox="1">
            <a:spLocks noChangeArrowheads="1"/>
          </p:cNvSpPr>
          <p:nvPr/>
        </p:nvSpPr>
        <p:spPr bwMode="auto">
          <a:xfrm>
            <a:off x="2843808" y="1569896"/>
            <a:ext cx="4032398" cy="307777"/>
          </a:xfrm>
          <a:prstGeom prst="rect">
            <a:avLst/>
          </a:prstGeom>
          <a:solidFill>
            <a:schemeClr val="bg1"/>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r>
              <a:rPr lang="en-GB" sz="1400" dirty="0">
                <a:solidFill>
                  <a:prstClr val="black"/>
                </a:solidFill>
              </a:rPr>
              <a:t>2</a:t>
            </a:r>
            <a:r>
              <a:rPr lang="en-GB" sz="1400" baseline="30000" dirty="0">
                <a:solidFill>
                  <a:prstClr val="black"/>
                </a:solidFill>
              </a:rPr>
              <a:t>nd</a:t>
            </a:r>
            <a:r>
              <a:rPr lang="en-GB" sz="1400" dirty="0">
                <a:solidFill>
                  <a:prstClr val="black"/>
                </a:solidFill>
              </a:rPr>
              <a:t> cycle of basic </a:t>
            </a:r>
            <a:r>
              <a:rPr lang="en-GB" sz="1400" dirty="0" smtClean="0">
                <a:solidFill>
                  <a:prstClr val="black"/>
                </a:solidFill>
              </a:rPr>
              <a:t>education </a:t>
            </a:r>
            <a:r>
              <a:rPr lang="en-GB" sz="1400" dirty="0" smtClean="0">
                <a:solidFill>
                  <a:schemeClr val="tx1"/>
                </a:solidFill>
              </a:rPr>
              <a:t>or VNFIL </a:t>
            </a:r>
            <a:endParaRPr lang="en-GB" sz="1400" dirty="0">
              <a:solidFill>
                <a:schemeClr val="tx1"/>
              </a:solidFill>
              <a:latin typeface="Gill Sans MT" pitchFamily="34" charset="0"/>
              <a:ea typeface="Calibri" pitchFamily="34" charset="0"/>
              <a:cs typeface="Times New Roman" pitchFamily="18" charset="0"/>
            </a:endParaRPr>
          </a:p>
        </p:txBody>
      </p:sp>
      <p:sp>
        <p:nvSpPr>
          <p:cNvPr id="45" name="Text Box 11"/>
          <p:cNvSpPr txBox="1">
            <a:spLocks noChangeArrowheads="1"/>
          </p:cNvSpPr>
          <p:nvPr/>
        </p:nvSpPr>
        <p:spPr bwMode="auto">
          <a:xfrm>
            <a:off x="1043558" y="4561382"/>
            <a:ext cx="1642829" cy="307777"/>
          </a:xfrm>
          <a:prstGeom prst="rect">
            <a:avLst/>
          </a:prstGeom>
          <a:solidFill>
            <a:schemeClr val="bg1"/>
          </a:solidFill>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ct val="50000"/>
              </a:spcBef>
              <a:spcAft>
                <a:spcPts val="0"/>
              </a:spcAft>
              <a:defRPr/>
            </a:pPr>
            <a:r>
              <a:rPr lang="en-GB" sz="1400" dirty="0">
                <a:solidFill>
                  <a:prstClr val="black"/>
                </a:solidFill>
              </a:rPr>
              <a:t>Level 5</a:t>
            </a:r>
          </a:p>
        </p:txBody>
      </p:sp>
      <p:sp>
        <p:nvSpPr>
          <p:cNvPr id="46" name="Text Box 11"/>
          <p:cNvSpPr txBox="1">
            <a:spLocks noChangeArrowheads="1"/>
          </p:cNvSpPr>
          <p:nvPr/>
        </p:nvSpPr>
        <p:spPr bwMode="auto">
          <a:xfrm>
            <a:off x="1079391" y="3489458"/>
            <a:ext cx="1642829" cy="800219"/>
          </a:xfrm>
          <a:prstGeom prst="rect">
            <a:avLst/>
          </a:prstGeom>
          <a:solidFill>
            <a:schemeClr val="bg1"/>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pt-PT"/>
            </a:defPPr>
            <a:lvl1pPr algn="ctr" fontAlgn="auto">
              <a:spcBef>
                <a:spcPct val="50000"/>
              </a:spcBef>
              <a:spcAft>
                <a:spcPts val="0"/>
              </a:spcAft>
              <a:defRPr sz="1400">
                <a:solidFill>
                  <a:schemeClr val="tx1"/>
                </a:solidFill>
              </a:defRPr>
            </a:lvl1pPr>
          </a:lstStyle>
          <a:p>
            <a:endParaRPr lang="en-GB" sz="1000" dirty="0" smtClean="0">
              <a:solidFill>
                <a:prstClr val="black"/>
              </a:solidFill>
            </a:endParaRPr>
          </a:p>
          <a:p>
            <a:r>
              <a:rPr lang="en-GB" dirty="0" smtClean="0">
                <a:solidFill>
                  <a:prstClr val="black"/>
                </a:solidFill>
              </a:rPr>
              <a:t>Level 4</a:t>
            </a:r>
          </a:p>
          <a:p>
            <a:endParaRPr lang="en-GB" sz="1000" dirty="0">
              <a:solidFill>
                <a:prstClr val="black"/>
              </a:solidFill>
            </a:endParaRPr>
          </a:p>
        </p:txBody>
      </p:sp>
      <p:sp>
        <p:nvSpPr>
          <p:cNvPr id="47" name="Text Box 11"/>
          <p:cNvSpPr txBox="1">
            <a:spLocks noChangeArrowheads="1"/>
          </p:cNvSpPr>
          <p:nvPr/>
        </p:nvSpPr>
        <p:spPr bwMode="auto">
          <a:xfrm>
            <a:off x="1043557" y="1124742"/>
            <a:ext cx="1642829" cy="338554"/>
          </a:xfrm>
          <a:prstGeom prst="rect">
            <a:avLst/>
          </a:prstGeom>
          <a:solidFill>
            <a:srgbClr val="04933B"/>
          </a:solidFill>
          <a:ln>
            <a:solidFill>
              <a:srgbClr val="009036"/>
            </a:solid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ct val="50000"/>
              </a:spcBef>
              <a:spcAft>
                <a:spcPts val="0"/>
              </a:spcAft>
              <a:defRPr/>
            </a:pPr>
            <a:r>
              <a:rPr lang="en-GB" sz="1600" b="1" dirty="0">
                <a:solidFill>
                  <a:prstClr val="white"/>
                </a:solidFill>
              </a:rPr>
              <a:t>NQF Level </a:t>
            </a:r>
          </a:p>
        </p:txBody>
      </p:sp>
      <p:sp>
        <p:nvSpPr>
          <p:cNvPr id="48" name="Text Box 11"/>
          <p:cNvSpPr txBox="1">
            <a:spLocks noChangeArrowheads="1"/>
          </p:cNvSpPr>
          <p:nvPr/>
        </p:nvSpPr>
        <p:spPr bwMode="auto">
          <a:xfrm>
            <a:off x="2843808" y="1124743"/>
            <a:ext cx="4032398" cy="338554"/>
          </a:xfrm>
          <a:prstGeom prst="rect">
            <a:avLst/>
          </a:prstGeom>
          <a:solidFill>
            <a:srgbClr val="04933B"/>
          </a:solidFill>
          <a:ln>
            <a:solidFill>
              <a:srgbClr val="009036"/>
            </a:solid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ct val="50000"/>
              </a:spcBef>
              <a:spcAft>
                <a:spcPts val="0"/>
              </a:spcAft>
              <a:defRPr/>
            </a:pPr>
            <a:r>
              <a:rPr lang="en-GB" sz="1600" b="1" dirty="0">
                <a:solidFill>
                  <a:prstClr val="white"/>
                </a:solidFill>
              </a:rPr>
              <a:t>Qualifications</a:t>
            </a:r>
          </a:p>
        </p:txBody>
      </p:sp>
      <p:sp>
        <p:nvSpPr>
          <p:cNvPr id="49" name="Text Box 11"/>
          <p:cNvSpPr txBox="1">
            <a:spLocks noChangeArrowheads="1"/>
          </p:cNvSpPr>
          <p:nvPr/>
        </p:nvSpPr>
        <p:spPr bwMode="auto">
          <a:xfrm>
            <a:off x="7008947" y="5805263"/>
            <a:ext cx="1642829" cy="307777"/>
          </a:xfrm>
          <a:prstGeom prst="rect">
            <a:avLst/>
          </a:prstGeom>
          <a:solidFill>
            <a:schemeClr val="bg1"/>
          </a:solidFill>
          <a:ln>
            <a:solidFill>
              <a:schemeClr val="accent3">
                <a:lumMod val="75000"/>
              </a:schemeClr>
            </a:solid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ct val="50000"/>
              </a:spcBef>
              <a:spcAft>
                <a:spcPts val="0"/>
              </a:spcAft>
              <a:defRPr/>
            </a:pPr>
            <a:r>
              <a:rPr lang="en-GB" sz="1400" dirty="0">
                <a:solidFill>
                  <a:prstClr val="black"/>
                </a:solidFill>
              </a:rPr>
              <a:t>Level 8</a:t>
            </a:r>
          </a:p>
        </p:txBody>
      </p:sp>
      <p:sp>
        <p:nvSpPr>
          <p:cNvPr id="50" name="Text Box 11"/>
          <p:cNvSpPr txBox="1">
            <a:spLocks noChangeArrowheads="1"/>
          </p:cNvSpPr>
          <p:nvPr/>
        </p:nvSpPr>
        <p:spPr bwMode="auto">
          <a:xfrm>
            <a:off x="7008947" y="2780927"/>
            <a:ext cx="1642829" cy="307777"/>
          </a:xfrm>
          <a:prstGeom prst="rect">
            <a:avLst/>
          </a:prstGeom>
          <a:solidFill>
            <a:schemeClr val="bg1"/>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pt-PT"/>
            </a:defPPr>
            <a:lvl1pPr algn="ctr" fontAlgn="auto">
              <a:spcBef>
                <a:spcPct val="50000"/>
              </a:spcBef>
              <a:spcAft>
                <a:spcPts val="0"/>
              </a:spcAft>
              <a:defRPr sz="1400">
                <a:solidFill>
                  <a:schemeClr val="tx1"/>
                </a:solidFill>
              </a:defRPr>
            </a:lvl1pPr>
          </a:lstStyle>
          <a:p>
            <a:r>
              <a:rPr lang="en-GB" dirty="0">
                <a:solidFill>
                  <a:prstClr val="black"/>
                </a:solidFill>
              </a:rPr>
              <a:t>Level 3</a:t>
            </a:r>
          </a:p>
        </p:txBody>
      </p:sp>
      <p:sp>
        <p:nvSpPr>
          <p:cNvPr id="51" name="Text Box 11"/>
          <p:cNvSpPr txBox="1">
            <a:spLocks noChangeArrowheads="1"/>
          </p:cNvSpPr>
          <p:nvPr/>
        </p:nvSpPr>
        <p:spPr bwMode="auto">
          <a:xfrm>
            <a:off x="7008947" y="5085183"/>
            <a:ext cx="1642829" cy="307777"/>
          </a:xfrm>
          <a:prstGeom prst="rect">
            <a:avLst/>
          </a:prstGeom>
          <a:solidFill>
            <a:schemeClr val="bg1"/>
          </a:solidFill>
          <a:ln>
            <a:solidFill>
              <a:schemeClr val="accent3">
                <a:lumMod val="75000"/>
              </a:schemeClr>
            </a:solid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ct val="50000"/>
              </a:spcBef>
              <a:spcAft>
                <a:spcPts val="0"/>
              </a:spcAft>
              <a:defRPr/>
            </a:pPr>
            <a:r>
              <a:rPr lang="en-GB" sz="1400" dirty="0">
                <a:solidFill>
                  <a:prstClr val="black"/>
                </a:solidFill>
              </a:rPr>
              <a:t>Level 6 </a:t>
            </a:r>
          </a:p>
        </p:txBody>
      </p:sp>
      <p:sp>
        <p:nvSpPr>
          <p:cNvPr id="52" name="Text Box 11"/>
          <p:cNvSpPr txBox="1">
            <a:spLocks noChangeArrowheads="1"/>
          </p:cNvSpPr>
          <p:nvPr/>
        </p:nvSpPr>
        <p:spPr bwMode="auto">
          <a:xfrm>
            <a:off x="7008947" y="5445223"/>
            <a:ext cx="1642829" cy="307777"/>
          </a:xfrm>
          <a:prstGeom prst="rect">
            <a:avLst/>
          </a:prstGeom>
          <a:solidFill>
            <a:schemeClr val="bg1"/>
          </a:solidFill>
          <a:ln>
            <a:solidFill>
              <a:schemeClr val="accent3">
                <a:lumMod val="75000"/>
              </a:schemeClr>
            </a:solid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ct val="50000"/>
              </a:spcBef>
              <a:spcAft>
                <a:spcPts val="0"/>
              </a:spcAft>
              <a:defRPr/>
            </a:pPr>
            <a:r>
              <a:rPr lang="en-GB" sz="1400" dirty="0">
                <a:solidFill>
                  <a:prstClr val="black"/>
                </a:solidFill>
              </a:rPr>
              <a:t>Level 7</a:t>
            </a:r>
          </a:p>
        </p:txBody>
      </p:sp>
      <p:sp>
        <p:nvSpPr>
          <p:cNvPr id="53" name="Text Box 11"/>
          <p:cNvSpPr txBox="1">
            <a:spLocks noChangeArrowheads="1"/>
          </p:cNvSpPr>
          <p:nvPr/>
        </p:nvSpPr>
        <p:spPr bwMode="auto">
          <a:xfrm>
            <a:off x="7008947" y="2132855"/>
            <a:ext cx="1642829" cy="307777"/>
          </a:xfrm>
          <a:prstGeom prst="rect">
            <a:avLst/>
          </a:prstGeom>
          <a:solidFill>
            <a:schemeClr val="bg1"/>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ct val="50000"/>
              </a:spcBef>
              <a:spcAft>
                <a:spcPts val="0"/>
              </a:spcAft>
              <a:defRPr/>
            </a:pPr>
            <a:r>
              <a:rPr lang="en-GB" sz="1400" dirty="0">
                <a:solidFill>
                  <a:prstClr val="black"/>
                </a:solidFill>
              </a:rPr>
              <a:t>Level 2</a:t>
            </a:r>
          </a:p>
        </p:txBody>
      </p:sp>
      <p:sp>
        <p:nvSpPr>
          <p:cNvPr id="54" name="Text Box 11"/>
          <p:cNvSpPr txBox="1">
            <a:spLocks noChangeArrowheads="1"/>
          </p:cNvSpPr>
          <p:nvPr/>
        </p:nvSpPr>
        <p:spPr bwMode="auto">
          <a:xfrm>
            <a:off x="7008946" y="1569896"/>
            <a:ext cx="1642829" cy="307777"/>
          </a:xfrm>
          <a:prstGeom prst="rect">
            <a:avLst/>
          </a:prstGeom>
          <a:solidFill>
            <a:schemeClr val="bg1"/>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p>
            <a:pPr algn="ctr" fontAlgn="auto">
              <a:spcBef>
                <a:spcPct val="50000"/>
              </a:spcBef>
              <a:spcAft>
                <a:spcPts val="0"/>
              </a:spcAft>
              <a:defRPr/>
            </a:pPr>
            <a:r>
              <a:rPr lang="en-GB" sz="1400" dirty="0">
                <a:solidFill>
                  <a:prstClr val="black"/>
                </a:solidFill>
              </a:rPr>
              <a:t>Level 1</a:t>
            </a:r>
          </a:p>
        </p:txBody>
      </p:sp>
      <p:sp>
        <p:nvSpPr>
          <p:cNvPr id="55" name="Text Box 11"/>
          <p:cNvSpPr txBox="1">
            <a:spLocks noChangeArrowheads="1"/>
          </p:cNvSpPr>
          <p:nvPr/>
        </p:nvSpPr>
        <p:spPr bwMode="auto">
          <a:xfrm>
            <a:off x="7008947" y="4561382"/>
            <a:ext cx="1642829" cy="307777"/>
          </a:xfrm>
          <a:prstGeom prst="rect">
            <a:avLst/>
          </a:prstGeom>
          <a:solidFill>
            <a:schemeClr val="bg1"/>
          </a:solidFill>
          <a:ln>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ct val="50000"/>
              </a:spcBef>
              <a:spcAft>
                <a:spcPts val="0"/>
              </a:spcAft>
              <a:defRPr/>
            </a:pPr>
            <a:r>
              <a:rPr lang="en-GB" sz="1400" dirty="0">
                <a:solidFill>
                  <a:prstClr val="black"/>
                </a:solidFill>
              </a:rPr>
              <a:t>Level 5</a:t>
            </a:r>
          </a:p>
        </p:txBody>
      </p:sp>
      <p:sp>
        <p:nvSpPr>
          <p:cNvPr id="56" name="Text Box 11"/>
          <p:cNvSpPr txBox="1">
            <a:spLocks noChangeArrowheads="1"/>
          </p:cNvSpPr>
          <p:nvPr/>
        </p:nvSpPr>
        <p:spPr bwMode="auto">
          <a:xfrm>
            <a:off x="6976688" y="3478673"/>
            <a:ext cx="1642829" cy="800219"/>
          </a:xfrm>
          <a:prstGeom prst="rect">
            <a:avLst/>
          </a:prstGeom>
          <a:solidFill>
            <a:schemeClr val="bg1"/>
          </a:solidFill>
          <a:ln>
            <a:headEnd/>
            <a:tailEnd/>
          </a:ln>
        </p:spPr>
        <p:style>
          <a:lnRef idx="0">
            <a:schemeClr val="accent3"/>
          </a:lnRef>
          <a:fillRef idx="3">
            <a:schemeClr val="accent3"/>
          </a:fillRef>
          <a:effectRef idx="3">
            <a:schemeClr val="accent3"/>
          </a:effectRef>
          <a:fontRef idx="minor">
            <a:schemeClr val="lt1"/>
          </a:fontRef>
        </p:style>
        <p:txBody>
          <a:bodyPr wrap="square">
            <a:spAutoFit/>
          </a:bodyPr>
          <a:lstStyle>
            <a:defPPr>
              <a:defRPr lang="pt-PT"/>
            </a:defPPr>
            <a:lvl1pPr algn="ctr" fontAlgn="auto">
              <a:spcBef>
                <a:spcPct val="50000"/>
              </a:spcBef>
              <a:spcAft>
                <a:spcPts val="0"/>
              </a:spcAft>
              <a:defRPr sz="1400">
                <a:solidFill>
                  <a:schemeClr val="tx1"/>
                </a:solidFill>
              </a:defRPr>
            </a:lvl1pPr>
          </a:lstStyle>
          <a:p>
            <a:endParaRPr lang="en-GB" sz="1000" dirty="0">
              <a:solidFill>
                <a:prstClr val="black"/>
              </a:solidFill>
            </a:endParaRPr>
          </a:p>
          <a:p>
            <a:r>
              <a:rPr lang="en-GB" dirty="0">
                <a:solidFill>
                  <a:prstClr val="black"/>
                </a:solidFill>
              </a:rPr>
              <a:t>Level 4</a:t>
            </a:r>
          </a:p>
          <a:p>
            <a:endParaRPr lang="en-GB" sz="1000" dirty="0">
              <a:solidFill>
                <a:prstClr val="black"/>
              </a:solidFill>
            </a:endParaRPr>
          </a:p>
        </p:txBody>
      </p:sp>
      <p:sp>
        <p:nvSpPr>
          <p:cNvPr id="57" name="Text Box 11"/>
          <p:cNvSpPr txBox="1">
            <a:spLocks noChangeArrowheads="1"/>
          </p:cNvSpPr>
          <p:nvPr/>
        </p:nvSpPr>
        <p:spPr bwMode="auto">
          <a:xfrm>
            <a:off x="7008946" y="1124742"/>
            <a:ext cx="1642829" cy="338554"/>
          </a:xfrm>
          <a:prstGeom prst="rect">
            <a:avLst/>
          </a:prstGeom>
          <a:solidFill>
            <a:srgbClr val="04933B"/>
          </a:solidFill>
          <a:ln>
            <a:solidFill>
              <a:srgbClr val="009036"/>
            </a:solidFill>
            <a:headEnd/>
            <a:tailEnd/>
          </a:ln>
        </p:spPr>
        <p:style>
          <a:lnRef idx="1">
            <a:schemeClr val="accent3"/>
          </a:lnRef>
          <a:fillRef idx="2">
            <a:schemeClr val="accent3"/>
          </a:fillRef>
          <a:effectRef idx="1">
            <a:schemeClr val="accent3"/>
          </a:effectRef>
          <a:fontRef idx="minor">
            <a:schemeClr val="dk1"/>
          </a:fontRef>
        </p:style>
        <p:txBody>
          <a:bodyPr wrap="square">
            <a:spAutoFit/>
          </a:bodyPr>
          <a:lstStyle/>
          <a:p>
            <a:pPr algn="ctr" fontAlgn="auto">
              <a:spcBef>
                <a:spcPct val="50000"/>
              </a:spcBef>
              <a:spcAft>
                <a:spcPts val="0"/>
              </a:spcAft>
              <a:defRPr/>
            </a:pPr>
            <a:r>
              <a:rPr lang="en-GB" sz="1600" b="1" dirty="0">
                <a:solidFill>
                  <a:prstClr val="white"/>
                </a:solidFill>
              </a:rPr>
              <a:t>EQF Level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8688" y="6293983"/>
            <a:ext cx="1181100" cy="47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4962" y="0"/>
            <a:ext cx="504825" cy="695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8" name="Picture 2"/>
          <p:cNvPicPr>
            <a:picLocks noChangeAspect="1" noChangeArrowheads="1"/>
          </p:cNvPicPr>
          <p:nvPr/>
        </p:nvPicPr>
        <p:blipFill>
          <a:blip r:embed="rId5" cstate="print"/>
          <a:srcRect/>
          <a:stretch>
            <a:fillRect/>
          </a:stretch>
        </p:blipFill>
        <p:spPr bwMode="auto">
          <a:xfrm>
            <a:off x="395536" y="6237312"/>
            <a:ext cx="1008112" cy="447040"/>
          </a:xfrm>
          <a:prstGeom prst="rect">
            <a:avLst/>
          </a:prstGeom>
          <a:noFill/>
          <a:ln w="9525">
            <a:noFill/>
            <a:miter lim="800000"/>
            <a:headEnd/>
            <a:tailEnd/>
          </a:ln>
          <a:effectLst/>
        </p:spPr>
      </p:pic>
    </p:spTree>
    <p:extLst>
      <p:ext uri="{BB962C8B-B14F-4D97-AF65-F5344CB8AC3E}">
        <p14:creationId xmlns:p14="http://schemas.microsoft.com/office/powerpoint/2010/main" val="219686690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m 14" descr="background.jpg"/>
          <p:cNvPicPr>
            <a:picLocks noChangeAspect="1"/>
          </p:cNvPicPr>
          <p:nvPr/>
        </p:nvPicPr>
        <p:blipFill>
          <a:blip r:embed="rId3" cstate="print"/>
          <a:srcRect/>
          <a:stretch>
            <a:fillRect/>
          </a:stretch>
        </p:blipFill>
        <p:spPr bwMode="auto">
          <a:xfrm>
            <a:off x="0" y="-4539"/>
            <a:ext cx="9144000" cy="6858000"/>
          </a:xfrm>
          <a:prstGeom prst="rect">
            <a:avLst/>
          </a:prstGeom>
          <a:noFill/>
          <a:ln w="9525">
            <a:noFill/>
            <a:miter lim="800000"/>
            <a:headEnd/>
            <a:tailEnd/>
          </a:ln>
        </p:spPr>
      </p:pic>
      <p:pic>
        <p:nvPicPr>
          <p:cNvPr id="4099" name="Picture 2"/>
          <p:cNvPicPr>
            <a:picLocks noChangeAspect="1" noChangeArrowheads="1"/>
          </p:cNvPicPr>
          <p:nvPr/>
        </p:nvPicPr>
        <p:blipFill>
          <a:blip r:embed="rId4" cstate="print"/>
          <a:srcRect/>
          <a:stretch>
            <a:fillRect/>
          </a:stretch>
        </p:blipFill>
        <p:spPr bwMode="auto">
          <a:xfrm>
            <a:off x="395288" y="6237288"/>
            <a:ext cx="1008062" cy="447675"/>
          </a:xfrm>
          <a:prstGeom prst="rect">
            <a:avLst/>
          </a:prstGeom>
          <a:noFill/>
          <a:ln w="9525">
            <a:noFill/>
            <a:miter lim="800000"/>
            <a:headEnd/>
            <a:tailEnd/>
          </a:ln>
        </p:spPr>
      </p:pic>
      <p:pic>
        <p:nvPicPr>
          <p:cNvPr id="8" name="Imagem 2" descr="Descrição: Descrição: cid:image002.jpg@01D17316.8A9E25F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6279136"/>
            <a:ext cx="1222443" cy="41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Posição de Conteúdo 2"/>
          <p:cNvSpPr txBox="1">
            <a:spLocks/>
          </p:cNvSpPr>
          <p:nvPr/>
        </p:nvSpPr>
        <p:spPr bwMode="auto">
          <a:xfrm>
            <a:off x="107504" y="980728"/>
            <a:ext cx="8507288"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lvl="0" indent="-285750" algn="just">
              <a:spcBef>
                <a:spcPct val="0"/>
              </a:spcBef>
              <a:buClr>
                <a:srgbClr val="3A950F"/>
              </a:buClr>
              <a:buFont typeface="Wingdings" panose="05000000000000000000" pitchFamily="2" charset="2"/>
              <a:buChar char="§"/>
            </a:pPr>
            <a:r>
              <a:rPr lang="en-US" sz="1800" dirty="0">
                <a:solidFill>
                  <a:prstClr val="black"/>
                </a:solidFill>
              </a:rPr>
              <a:t>The </a:t>
            </a:r>
            <a:r>
              <a:rPr lang="en-US" sz="1800" dirty="0" smtClean="0">
                <a:solidFill>
                  <a:prstClr val="black"/>
                </a:solidFill>
              </a:rPr>
              <a:t>NCQ (</a:t>
            </a:r>
            <a:r>
              <a:rPr lang="en-US" sz="1800" dirty="0" smtClean="0">
                <a:solidFill>
                  <a:prstClr val="black"/>
                </a:solidFill>
                <a:hlinkClick r:id="rId6"/>
              </a:rPr>
              <a:t>www.catalogo.anqep.gov.pt</a:t>
            </a:r>
            <a:r>
              <a:rPr lang="en-US" sz="1800" dirty="0">
                <a:solidFill>
                  <a:prstClr val="black"/>
                </a:solidFill>
              </a:rPr>
              <a:t>) is a dynamic tool for the strategic management of national double certification qualifications (non-higher education) which promotes the effective link between the competences necessary to the social and economic development of the country and the qualifications developed within the NQS. </a:t>
            </a:r>
            <a:r>
              <a:rPr lang="en-US" sz="1800" dirty="0" smtClean="0">
                <a:solidFill>
                  <a:prstClr val="black"/>
                </a:solidFill>
              </a:rPr>
              <a:t>It </a:t>
            </a:r>
            <a:r>
              <a:rPr lang="en-GB" sz="1800" dirty="0" smtClean="0">
                <a:solidFill>
                  <a:prstClr val="black"/>
                </a:solidFill>
              </a:rPr>
              <a:t>facilitates </a:t>
            </a:r>
            <a:r>
              <a:rPr lang="en-GB" sz="1800" dirty="0">
                <a:solidFill>
                  <a:prstClr val="black"/>
                </a:solidFill>
              </a:rPr>
              <a:t>the access to qualification, by promoting the flexibility in attaining qualifications. </a:t>
            </a:r>
            <a:r>
              <a:rPr lang="en-GB" sz="1800" dirty="0" smtClean="0">
                <a:solidFill>
                  <a:prstClr val="black"/>
                </a:solidFill>
              </a:rPr>
              <a:t> </a:t>
            </a:r>
          </a:p>
          <a:p>
            <a:pPr marL="285750" lvl="0" indent="-285750" algn="just">
              <a:spcBef>
                <a:spcPct val="0"/>
              </a:spcBef>
              <a:buClr>
                <a:srgbClr val="3A950F"/>
              </a:buClr>
              <a:buFont typeface="Wingdings" panose="05000000000000000000" pitchFamily="2" charset="2"/>
              <a:buChar char="§"/>
            </a:pPr>
            <a:r>
              <a:rPr lang="en-GB" sz="1800" dirty="0" smtClean="0">
                <a:solidFill>
                  <a:prstClr val="black"/>
                </a:solidFill>
              </a:rPr>
              <a:t>The </a:t>
            </a:r>
            <a:r>
              <a:rPr lang="en-GB" sz="1800" dirty="0">
                <a:solidFill>
                  <a:prstClr val="black"/>
                </a:solidFill>
              </a:rPr>
              <a:t>NCQ </a:t>
            </a:r>
            <a:r>
              <a:rPr lang="en-GB" sz="1800" dirty="0" smtClean="0">
                <a:solidFill>
                  <a:prstClr val="black"/>
                </a:solidFill>
              </a:rPr>
              <a:t>progressively integrates </a:t>
            </a:r>
            <a:r>
              <a:rPr lang="en-GB" sz="1800" dirty="0">
                <a:solidFill>
                  <a:prstClr val="black"/>
                </a:solidFill>
              </a:rPr>
              <a:t>qualifications based on LO, identifying for each qualification a competence standard and a training </a:t>
            </a:r>
            <a:r>
              <a:rPr lang="en-GB" sz="1800" dirty="0" smtClean="0">
                <a:solidFill>
                  <a:prstClr val="black"/>
                </a:solidFill>
              </a:rPr>
              <a:t>standard </a:t>
            </a:r>
            <a:r>
              <a:rPr lang="en-GB" sz="1800" dirty="0">
                <a:solidFill>
                  <a:prstClr val="black"/>
                </a:solidFill>
              </a:rPr>
              <a:t>in its technological </a:t>
            </a:r>
            <a:r>
              <a:rPr lang="en-GB" sz="1800" dirty="0" smtClean="0">
                <a:solidFill>
                  <a:prstClr val="black"/>
                </a:solidFill>
              </a:rPr>
              <a:t>component:</a:t>
            </a:r>
          </a:p>
          <a:p>
            <a:pPr marL="342900" lvl="0" indent="-342900" algn="just" fontAlgn="auto">
              <a:spcBef>
                <a:spcPts val="0"/>
              </a:spcBef>
              <a:spcAft>
                <a:spcPts val="0"/>
              </a:spcAft>
              <a:buFont typeface="Arial" panose="020B0604020202020204" pitchFamily="34" charset="0"/>
              <a:buChar char="•"/>
            </a:pPr>
            <a:endParaRPr lang="en-GB" sz="2000" dirty="0">
              <a:solidFill>
                <a:prstClr val="black"/>
              </a:solidFill>
            </a:endParaRPr>
          </a:p>
          <a:p>
            <a:pPr marL="342900" lvl="0" indent="-342900" algn="just" fontAlgn="auto">
              <a:spcBef>
                <a:spcPts val="0"/>
              </a:spcBef>
              <a:spcAft>
                <a:spcPts val="0"/>
              </a:spcAft>
              <a:buFont typeface="Arial" panose="020B0604020202020204" pitchFamily="34" charset="0"/>
              <a:buChar char="•"/>
            </a:pPr>
            <a:endParaRPr lang="en-GB" sz="1800" dirty="0">
              <a:solidFill>
                <a:prstClr val="black"/>
              </a:solidFill>
            </a:endParaRPr>
          </a:p>
        </p:txBody>
      </p:sp>
      <p:sp>
        <p:nvSpPr>
          <p:cNvPr id="7" name="Rectangle 14"/>
          <p:cNvSpPr>
            <a:spLocks noChangeArrowheads="1"/>
          </p:cNvSpPr>
          <p:nvPr/>
        </p:nvSpPr>
        <p:spPr bwMode="auto">
          <a:xfrm>
            <a:off x="611561" y="188913"/>
            <a:ext cx="7632848" cy="461665"/>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GB" sz="2400" b="1" dirty="0" smtClean="0">
                <a:latin typeface="+mn-lt"/>
              </a:rPr>
              <a:t>2.2. The National </a:t>
            </a:r>
            <a:r>
              <a:rPr lang="en-GB" sz="2400" b="1" dirty="0">
                <a:latin typeface="+mn-lt"/>
              </a:rPr>
              <a:t>Catalogue of </a:t>
            </a:r>
            <a:r>
              <a:rPr lang="en-GB" sz="2400" b="1" dirty="0" smtClean="0">
                <a:latin typeface="+mn-lt"/>
              </a:rPr>
              <a:t>Qualifications (NCQ)</a:t>
            </a:r>
            <a:endParaRPr lang="en-GB" sz="2400" b="1" dirty="0">
              <a:latin typeface="+mn-lt"/>
            </a:endParaRPr>
          </a:p>
        </p:txBody>
      </p:sp>
      <p:pic>
        <p:nvPicPr>
          <p:cNvPr id="1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67744" y="3554525"/>
            <a:ext cx="3923731" cy="273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3673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m 14" descr="background.jpg"/>
          <p:cNvPicPr>
            <a:picLocks noChangeAspect="1"/>
          </p:cNvPicPr>
          <p:nvPr/>
        </p:nvPicPr>
        <p:blipFill>
          <a:blip r:embed="rId3" cstate="print"/>
          <a:srcRect/>
          <a:stretch>
            <a:fillRect/>
          </a:stretch>
        </p:blipFill>
        <p:spPr bwMode="auto">
          <a:xfrm>
            <a:off x="0" y="-4539"/>
            <a:ext cx="9144000" cy="6858000"/>
          </a:xfrm>
          <a:prstGeom prst="rect">
            <a:avLst/>
          </a:prstGeom>
          <a:noFill/>
          <a:ln w="9525">
            <a:noFill/>
            <a:miter lim="800000"/>
            <a:headEnd/>
            <a:tailEnd/>
          </a:ln>
        </p:spPr>
      </p:pic>
      <p:pic>
        <p:nvPicPr>
          <p:cNvPr id="4099" name="Picture 2"/>
          <p:cNvPicPr>
            <a:picLocks noChangeAspect="1" noChangeArrowheads="1"/>
          </p:cNvPicPr>
          <p:nvPr/>
        </p:nvPicPr>
        <p:blipFill>
          <a:blip r:embed="rId4" cstate="print"/>
          <a:srcRect/>
          <a:stretch>
            <a:fillRect/>
          </a:stretch>
        </p:blipFill>
        <p:spPr bwMode="auto">
          <a:xfrm>
            <a:off x="395288" y="6237288"/>
            <a:ext cx="1008062" cy="447675"/>
          </a:xfrm>
          <a:prstGeom prst="rect">
            <a:avLst/>
          </a:prstGeom>
          <a:noFill/>
          <a:ln w="9525">
            <a:noFill/>
            <a:miter lim="800000"/>
            <a:headEnd/>
            <a:tailEnd/>
          </a:ln>
        </p:spPr>
      </p:pic>
      <p:pic>
        <p:nvPicPr>
          <p:cNvPr id="8" name="Imagem 2" descr="Descrição: Descrição: cid:image002.jpg@01D17316.8A9E25F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6279136"/>
            <a:ext cx="1222443" cy="41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Marcador de Posição de Conteúdo 2"/>
          <p:cNvSpPr txBox="1">
            <a:spLocks/>
          </p:cNvSpPr>
          <p:nvPr/>
        </p:nvSpPr>
        <p:spPr bwMode="auto">
          <a:xfrm>
            <a:off x="107504" y="764697"/>
            <a:ext cx="8507288"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285750" indent="-285750" algn="just">
              <a:spcBef>
                <a:spcPct val="0"/>
              </a:spcBef>
              <a:buClr>
                <a:srgbClr val="3A950F"/>
              </a:buClr>
              <a:buFont typeface="Wingdings" panose="05000000000000000000" pitchFamily="2" charset="2"/>
              <a:buChar char="§"/>
            </a:pPr>
            <a:r>
              <a:rPr lang="pt-PT" sz="1800" dirty="0" err="1" smtClean="0">
                <a:solidFill>
                  <a:prstClr val="black"/>
                </a:solidFill>
              </a:rPr>
              <a:t>The</a:t>
            </a:r>
            <a:r>
              <a:rPr lang="pt-PT" sz="1800" dirty="0" smtClean="0">
                <a:solidFill>
                  <a:prstClr val="black"/>
                </a:solidFill>
              </a:rPr>
              <a:t> </a:t>
            </a:r>
            <a:r>
              <a:rPr lang="pt-PT" sz="1800" dirty="0">
                <a:solidFill>
                  <a:prstClr val="black"/>
                </a:solidFill>
              </a:rPr>
              <a:t>Catalogue standards are </a:t>
            </a:r>
            <a:r>
              <a:rPr lang="pt-PT" sz="1800" dirty="0" err="1">
                <a:solidFill>
                  <a:prstClr val="black"/>
                </a:solidFill>
              </a:rPr>
              <a:t>used</a:t>
            </a:r>
            <a:r>
              <a:rPr lang="pt-PT" sz="1800" dirty="0">
                <a:solidFill>
                  <a:prstClr val="black"/>
                </a:solidFill>
              </a:rPr>
              <a:t> in IVET, CVET </a:t>
            </a:r>
            <a:r>
              <a:rPr lang="pt-PT" sz="1800" dirty="0" err="1">
                <a:solidFill>
                  <a:prstClr val="black"/>
                </a:solidFill>
              </a:rPr>
              <a:t>and</a:t>
            </a:r>
            <a:r>
              <a:rPr lang="pt-PT" sz="1800" dirty="0">
                <a:solidFill>
                  <a:prstClr val="black"/>
                </a:solidFill>
              </a:rPr>
              <a:t> </a:t>
            </a:r>
            <a:r>
              <a:rPr lang="pt-PT" sz="1800" dirty="0" smtClean="0">
                <a:solidFill>
                  <a:prstClr val="black"/>
                </a:solidFill>
              </a:rPr>
              <a:t>RVCC (VNFIL). </a:t>
            </a:r>
            <a:r>
              <a:rPr lang="en-US" sz="1800" dirty="0">
                <a:solidFill>
                  <a:prstClr val="black"/>
                </a:solidFill>
              </a:rPr>
              <a:t>The standards used in RVCC are equivalent to the training standards used in formal education</a:t>
            </a:r>
            <a:r>
              <a:rPr lang="pt-PT" sz="1800" dirty="0" smtClean="0">
                <a:solidFill>
                  <a:prstClr val="black"/>
                </a:solidFill>
              </a:rPr>
              <a:t>;</a:t>
            </a:r>
          </a:p>
          <a:p>
            <a:pPr marL="285750" indent="-285750" algn="just">
              <a:spcBef>
                <a:spcPct val="0"/>
              </a:spcBef>
              <a:buClr>
                <a:srgbClr val="3A950F"/>
              </a:buClr>
              <a:buFont typeface="Wingdings" panose="05000000000000000000" pitchFamily="2" charset="2"/>
              <a:buChar char="§"/>
            </a:pPr>
            <a:endParaRPr lang="pt-PT" sz="1800" dirty="0" smtClean="0">
              <a:solidFill>
                <a:prstClr val="black"/>
              </a:solidFill>
            </a:endParaRPr>
          </a:p>
          <a:p>
            <a:pPr marL="285750" indent="-285750" algn="just">
              <a:spcBef>
                <a:spcPct val="0"/>
              </a:spcBef>
              <a:buClr>
                <a:srgbClr val="3A950F"/>
              </a:buClr>
              <a:buFont typeface="Wingdings" panose="05000000000000000000" pitchFamily="2" charset="2"/>
              <a:buChar char="§"/>
            </a:pPr>
            <a:r>
              <a:rPr lang="en-US" sz="1800" dirty="0">
                <a:solidFill>
                  <a:schemeClr val="tx1"/>
                </a:solidFill>
                <a:ea typeface="Calibri"/>
                <a:cs typeface="Times New Roman"/>
              </a:rPr>
              <a:t>The Catalogue ensures the connection to the EQF and each qualification is referenced to the National Qualifications </a:t>
            </a:r>
            <a:r>
              <a:rPr lang="en-US" sz="1800" dirty="0" smtClean="0">
                <a:solidFill>
                  <a:schemeClr val="tx1"/>
                </a:solidFill>
                <a:ea typeface="Calibri"/>
                <a:cs typeface="Times New Roman"/>
              </a:rPr>
              <a:t>Framework;</a:t>
            </a:r>
          </a:p>
          <a:p>
            <a:pPr marL="285750" indent="-285750" algn="just">
              <a:spcBef>
                <a:spcPct val="0"/>
              </a:spcBef>
              <a:buClr>
                <a:srgbClr val="3A950F"/>
              </a:buClr>
              <a:buFont typeface="Wingdings" panose="05000000000000000000" pitchFamily="2" charset="2"/>
              <a:buChar char="§"/>
            </a:pPr>
            <a:endParaRPr lang="en-US" sz="1800" dirty="0" smtClean="0">
              <a:solidFill>
                <a:schemeClr val="tx1"/>
              </a:solidFill>
              <a:ea typeface="Calibri"/>
              <a:cs typeface="Times New Roman"/>
            </a:endParaRPr>
          </a:p>
          <a:p>
            <a:pPr marL="285750" indent="-285750" algn="just">
              <a:spcBef>
                <a:spcPct val="0"/>
              </a:spcBef>
              <a:buClr>
                <a:srgbClr val="3A950F"/>
              </a:buClr>
              <a:buFont typeface="Wingdings" panose="05000000000000000000" pitchFamily="2" charset="2"/>
              <a:buChar char="§"/>
            </a:pPr>
            <a:r>
              <a:rPr lang="en-US" sz="1800" dirty="0" smtClean="0">
                <a:solidFill>
                  <a:schemeClr val="tx1"/>
                </a:solidFill>
                <a:cs typeface="Times New Roman"/>
              </a:rPr>
              <a:t>Currently, it includes:</a:t>
            </a:r>
            <a:endParaRPr lang="pt-PT" sz="1800" dirty="0" smtClean="0">
              <a:solidFill>
                <a:schemeClr val="tx1"/>
              </a:solidFill>
            </a:endParaRPr>
          </a:p>
          <a:p>
            <a:pPr marL="285750" indent="-285750" algn="just">
              <a:spcBef>
                <a:spcPct val="0"/>
              </a:spcBef>
              <a:buClr>
                <a:srgbClr val="3A950F"/>
              </a:buClr>
              <a:buFont typeface="Wingdings" panose="05000000000000000000" pitchFamily="2" charset="2"/>
              <a:buChar char="§"/>
            </a:pPr>
            <a:endParaRPr lang="pt-PT" sz="1800" dirty="0" smtClean="0">
              <a:solidFill>
                <a:prstClr val="black"/>
              </a:solidFill>
            </a:endParaRPr>
          </a:p>
          <a:p>
            <a:pPr marL="285750" indent="-285750" algn="just">
              <a:spcBef>
                <a:spcPct val="0"/>
              </a:spcBef>
              <a:buClr>
                <a:srgbClr val="3A950F"/>
              </a:buClr>
              <a:buFont typeface="Wingdings" panose="05000000000000000000" pitchFamily="2" charset="2"/>
              <a:buChar char="§"/>
            </a:pPr>
            <a:endParaRPr lang="en-GB" sz="2000" dirty="0">
              <a:solidFill>
                <a:prstClr val="black"/>
              </a:solidFill>
            </a:endParaRPr>
          </a:p>
          <a:p>
            <a:pPr marL="342900" indent="-342900" algn="just" fontAlgn="auto">
              <a:spcBef>
                <a:spcPts val="0"/>
              </a:spcBef>
              <a:spcAft>
                <a:spcPts val="0"/>
              </a:spcAft>
              <a:buFont typeface="Arial" panose="020B0604020202020204" pitchFamily="34" charset="0"/>
              <a:buChar char="•"/>
            </a:pPr>
            <a:endParaRPr lang="en-GB" sz="1800" dirty="0">
              <a:solidFill>
                <a:prstClr val="black"/>
              </a:solidFill>
            </a:endParaRPr>
          </a:p>
        </p:txBody>
      </p:sp>
      <p:sp>
        <p:nvSpPr>
          <p:cNvPr id="7" name="Rectangle 14"/>
          <p:cNvSpPr>
            <a:spLocks noChangeArrowheads="1"/>
          </p:cNvSpPr>
          <p:nvPr/>
        </p:nvSpPr>
        <p:spPr bwMode="auto">
          <a:xfrm>
            <a:off x="611561" y="188913"/>
            <a:ext cx="7632848" cy="461665"/>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GB" sz="2400" b="1" dirty="0" smtClean="0">
                <a:solidFill>
                  <a:prstClr val="black"/>
                </a:solidFill>
                <a:latin typeface="Calibri"/>
              </a:rPr>
              <a:t>2.2. The National </a:t>
            </a:r>
            <a:r>
              <a:rPr lang="en-GB" sz="2400" b="1" dirty="0">
                <a:solidFill>
                  <a:prstClr val="black"/>
                </a:solidFill>
                <a:latin typeface="Calibri"/>
              </a:rPr>
              <a:t>Catalogue of </a:t>
            </a:r>
            <a:r>
              <a:rPr lang="en-GB" sz="2400" b="1" dirty="0" smtClean="0">
                <a:solidFill>
                  <a:prstClr val="black"/>
                </a:solidFill>
                <a:latin typeface="Calibri"/>
              </a:rPr>
              <a:t>Qualifications (NCQ)</a:t>
            </a:r>
            <a:endParaRPr lang="en-GB" sz="2400" b="1" dirty="0">
              <a:solidFill>
                <a:prstClr val="black"/>
              </a:solidFill>
              <a:latin typeface="Calibri"/>
            </a:endParaRPr>
          </a:p>
        </p:txBody>
      </p:sp>
      <p:graphicFrame>
        <p:nvGraphicFramePr>
          <p:cNvPr id="10" name="Tabela 9"/>
          <p:cNvGraphicFramePr>
            <a:graphicFrameLocks noGrp="1"/>
          </p:cNvGraphicFramePr>
          <p:nvPr>
            <p:extLst>
              <p:ext uri="{D42A27DB-BD31-4B8C-83A1-F6EECF244321}">
                <p14:modId xmlns:p14="http://schemas.microsoft.com/office/powerpoint/2010/main" val="2054747304"/>
              </p:ext>
            </p:extLst>
          </p:nvPr>
        </p:nvGraphicFramePr>
        <p:xfrm>
          <a:off x="2411760" y="3140967"/>
          <a:ext cx="6048852" cy="3543996"/>
        </p:xfrm>
        <a:graphic>
          <a:graphicData uri="http://schemas.openxmlformats.org/drawingml/2006/table">
            <a:tbl>
              <a:tblPr firstRow="1" bandRow="1">
                <a:effectLst/>
                <a:tableStyleId>{5C22544A-7EE6-4342-B048-85BDC9FD1C3A}</a:tableStyleId>
              </a:tblPr>
              <a:tblGrid>
                <a:gridCol w="6048852"/>
              </a:tblGrid>
              <a:tr h="590666">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800" b="0" dirty="0" smtClean="0">
                          <a:solidFill>
                            <a:schemeClr val="accent1">
                              <a:lumMod val="50000"/>
                            </a:schemeClr>
                          </a:solidFill>
                          <a:latin typeface="+mn-lt"/>
                        </a:rPr>
                        <a:t>education and training areas</a:t>
                      </a:r>
                      <a:endParaRPr lang="pt-PT" sz="1800" b="0" dirty="0">
                        <a:solidFill>
                          <a:schemeClr val="accent1">
                            <a:lumMod val="50000"/>
                          </a:schemeClr>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90666">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800" dirty="0" smtClean="0">
                          <a:solidFill>
                            <a:schemeClr val="accent1">
                              <a:lumMod val="50000"/>
                            </a:schemeClr>
                          </a:solidFill>
                          <a:latin typeface="+mn-lt"/>
                        </a:rPr>
                        <a:t>qualifications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90666">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800" dirty="0" smtClean="0">
                          <a:solidFill>
                            <a:schemeClr val="accent1">
                              <a:lumMod val="50000"/>
                            </a:schemeClr>
                          </a:solidFill>
                          <a:latin typeface="+mn-lt"/>
                        </a:rPr>
                        <a:t>key competences standards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90666">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800" dirty="0" smtClean="0">
                          <a:solidFill>
                            <a:schemeClr val="accent1">
                              <a:lumMod val="50000"/>
                            </a:schemeClr>
                          </a:solidFill>
                          <a:latin typeface="+mn-lt"/>
                        </a:rPr>
                        <a:t>about                   short-term</a:t>
                      </a:r>
                      <a:r>
                        <a:rPr lang="en-GB" sz="1800" baseline="0" dirty="0" smtClean="0">
                          <a:solidFill>
                            <a:schemeClr val="accent1">
                              <a:lumMod val="50000"/>
                            </a:schemeClr>
                          </a:solidFill>
                          <a:latin typeface="+mn-lt"/>
                        </a:rPr>
                        <a:t> t</a:t>
                      </a:r>
                      <a:r>
                        <a:rPr lang="en-GB" sz="1800" dirty="0" smtClean="0">
                          <a:solidFill>
                            <a:schemeClr val="accent1">
                              <a:lumMod val="50000"/>
                            </a:schemeClr>
                          </a:solidFill>
                          <a:latin typeface="+mn-lt"/>
                        </a:rPr>
                        <a:t>raining units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90666">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800" baseline="0" dirty="0" smtClean="0">
                          <a:solidFill>
                            <a:schemeClr val="accent1">
                              <a:lumMod val="50000"/>
                            </a:schemeClr>
                          </a:solidFill>
                          <a:latin typeface="+mn-lt"/>
                        </a:rPr>
                        <a:t>professional RVCC standards</a:t>
                      </a:r>
                      <a:endParaRPr lang="en-GB" sz="1800" dirty="0" smtClean="0">
                        <a:solidFill>
                          <a:schemeClr val="accent1">
                            <a:lumMod val="50000"/>
                          </a:schemeClr>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590666">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r>
                        <a:rPr lang="en-GB" sz="1800" dirty="0" smtClean="0">
                          <a:solidFill>
                            <a:schemeClr val="accent1">
                              <a:lumMod val="50000"/>
                            </a:schemeClr>
                          </a:solidFill>
                          <a:latin typeface="+mn-lt"/>
                        </a:rPr>
                        <a:t>qualifications adapted</a:t>
                      </a:r>
                      <a:r>
                        <a:rPr lang="en-GB" sz="1800" baseline="0" dirty="0" smtClean="0">
                          <a:solidFill>
                            <a:schemeClr val="accent1">
                              <a:lumMod val="50000"/>
                            </a:schemeClr>
                          </a:solidFill>
                          <a:latin typeface="+mn-lt"/>
                        </a:rPr>
                        <a:t> to disabled people</a:t>
                      </a:r>
                      <a:endParaRPr lang="en-GB" sz="1800" dirty="0" smtClean="0">
                        <a:solidFill>
                          <a:schemeClr val="accent1">
                            <a:lumMod val="50000"/>
                          </a:schemeClr>
                        </a:solidFill>
                        <a:latin typeface="+mn-lt"/>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grpSp>
        <p:nvGrpSpPr>
          <p:cNvPr id="12" name="Grupo 11"/>
          <p:cNvGrpSpPr/>
          <p:nvPr/>
        </p:nvGrpSpPr>
        <p:grpSpPr>
          <a:xfrm>
            <a:off x="1774620" y="2955669"/>
            <a:ext cx="576080" cy="576080"/>
            <a:chOff x="1547580" y="1988800"/>
            <a:chExt cx="576080" cy="576080"/>
          </a:xfrm>
          <a:solidFill>
            <a:srgbClr val="29A329"/>
          </a:solidFill>
        </p:grpSpPr>
        <p:sp>
          <p:nvSpPr>
            <p:cNvPr id="13" name="Oval 12"/>
            <p:cNvSpPr/>
            <p:nvPr/>
          </p:nvSpPr>
          <p:spPr>
            <a:xfrm>
              <a:off x="1547580" y="1988800"/>
              <a:ext cx="576080" cy="576080"/>
            </a:xfrm>
            <a:prstGeom prst="ellipse">
              <a:avLst/>
            </a:prstGeom>
            <a:grp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pt-PT"/>
            </a:p>
          </p:txBody>
        </p:sp>
        <p:sp>
          <p:nvSpPr>
            <p:cNvPr id="14" name="CaixaDeTexto 13"/>
            <p:cNvSpPr txBox="1"/>
            <p:nvPr/>
          </p:nvSpPr>
          <p:spPr>
            <a:xfrm>
              <a:off x="1619590" y="2060810"/>
              <a:ext cx="504070" cy="369332"/>
            </a:xfrm>
            <a:prstGeom prst="rect">
              <a:avLst/>
            </a:prstGeom>
            <a:noFill/>
          </p:spPr>
          <p:txBody>
            <a:bodyPr wrap="square" rtlCol="0">
              <a:spAutoFit/>
            </a:bodyPr>
            <a:lstStyle/>
            <a:p>
              <a:r>
                <a:rPr lang="en-GB" b="1" dirty="0" smtClean="0">
                  <a:solidFill>
                    <a:schemeClr val="bg1"/>
                  </a:solidFill>
                  <a:latin typeface="Gill Sans MT" pitchFamily="34" charset="0"/>
                </a:rPr>
                <a:t>40</a:t>
              </a:r>
              <a:endParaRPr lang="pt-PT" dirty="0">
                <a:solidFill>
                  <a:schemeClr val="bg1"/>
                </a:solidFill>
              </a:endParaRPr>
            </a:p>
          </p:txBody>
        </p:sp>
      </p:grpSp>
      <p:grpSp>
        <p:nvGrpSpPr>
          <p:cNvPr id="15" name="Grupo 14"/>
          <p:cNvGrpSpPr/>
          <p:nvPr/>
        </p:nvGrpSpPr>
        <p:grpSpPr>
          <a:xfrm>
            <a:off x="1810625" y="3645024"/>
            <a:ext cx="576080" cy="576080"/>
            <a:chOff x="1547580" y="1988800"/>
            <a:chExt cx="576080" cy="576080"/>
          </a:xfrm>
          <a:solidFill>
            <a:srgbClr val="29A329"/>
          </a:solidFill>
        </p:grpSpPr>
        <p:sp>
          <p:nvSpPr>
            <p:cNvPr id="16" name="Oval 15"/>
            <p:cNvSpPr/>
            <p:nvPr/>
          </p:nvSpPr>
          <p:spPr>
            <a:xfrm>
              <a:off x="1547580" y="1988800"/>
              <a:ext cx="576080" cy="576080"/>
            </a:xfrm>
            <a:prstGeom prst="ellipse">
              <a:avLst/>
            </a:prstGeom>
            <a:grp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pt-PT"/>
            </a:p>
          </p:txBody>
        </p:sp>
        <p:sp>
          <p:nvSpPr>
            <p:cNvPr id="17" name="CaixaDeTexto 16"/>
            <p:cNvSpPr txBox="1"/>
            <p:nvPr/>
          </p:nvSpPr>
          <p:spPr>
            <a:xfrm>
              <a:off x="1547580" y="2060810"/>
              <a:ext cx="576080" cy="369332"/>
            </a:xfrm>
            <a:prstGeom prst="rect">
              <a:avLst/>
            </a:prstGeom>
            <a:noFill/>
          </p:spPr>
          <p:txBody>
            <a:bodyPr wrap="square" rtlCol="0">
              <a:spAutoFit/>
            </a:bodyPr>
            <a:lstStyle/>
            <a:p>
              <a:r>
                <a:rPr lang="en-GB" b="1" dirty="0" smtClean="0">
                  <a:solidFill>
                    <a:schemeClr val="bg1"/>
                  </a:solidFill>
                  <a:latin typeface="+mn-lt"/>
                </a:rPr>
                <a:t>311</a:t>
              </a:r>
              <a:endParaRPr lang="pt-PT" dirty="0">
                <a:solidFill>
                  <a:schemeClr val="bg1"/>
                </a:solidFill>
                <a:latin typeface="+mn-lt"/>
              </a:endParaRPr>
            </a:p>
          </p:txBody>
        </p:sp>
      </p:grpSp>
      <p:grpSp>
        <p:nvGrpSpPr>
          <p:cNvPr id="18" name="Grupo 17"/>
          <p:cNvGrpSpPr/>
          <p:nvPr/>
        </p:nvGrpSpPr>
        <p:grpSpPr>
          <a:xfrm>
            <a:off x="1810625" y="4319663"/>
            <a:ext cx="576080" cy="576080"/>
            <a:chOff x="1547580" y="1988800"/>
            <a:chExt cx="576080" cy="576080"/>
          </a:xfrm>
          <a:solidFill>
            <a:srgbClr val="29A329"/>
          </a:solidFill>
        </p:grpSpPr>
        <p:sp>
          <p:nvSpPr>
            <p:cNvPr id="19" name="Oval 18"/>
            <p:cNvSpPr/>
            <p:nvPr/>
          </p:nvSpPr>
          <p:spPr>
            <a:xfrm>
              <a:off x="1547580" y="1988800"/>
              <a:ext cx="576080" cy="576080"/>
            </a:xfrm>
            <a:prstGeom prst="ellipse">
              <a:avLst/>
            </a:prstGeom>
            <a:grp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pt-PT"/>
            </a:p>
          </p:txBody>
        </p:sp>
        <p:sp>
          <p:nvSpPr>
            <p:cNvPr id="20" name="CaixaDeTexto 19"/>
            <p:cNvSpPr txBox="1"/>
            <p:nvPr/>
          </p:nvSpPr>
          <p:spPr>
            <a:xfrm>
              <a:off x="1619590" y="2060810"/>
              <a:ext cx="432060" cy="369332"/>
            </a:xfrm>
            <a:prstGeom prst="rect">
              <a:avLst/>
            </a:prstGeom>
            <a:noFill/>
          </p:spPr>
          <p:txBody>
            <a:bodyPr wrap="square" rtlCol="0">
              <a:spAutoFit/>
            </a:bodyPr>
            <a:lstStyle/>
            <a:p>
              <a:pPr algn="ctr"/>
              <a:r>
                <a:rPr lang="en-GB" b="1" dirty="0" smtClean="0">
                  <a:solidFill>
                    <a:schemeClr val="bg1"/>
                  </a:solidFill>
                  <a:latin typeface="+mj-lt"/>
                </a:rPr>
                <a:t>2</a:t>
              </a:r>
              <a:endParaRPr lang="pt-PT" dirty="0">
                <a:solidFill>
                  <a:schemeClr val="bg1"/>
                </a:solidFill>
                <a:latin typeface="+mj-lt"/>
              </a:endParaRPr>
            </a:p>
          </p:txBody>
        </p:sp>
      </p:grpSp>
      <p:grpSp>
        <p:nvGrpSpPr>
          <p:cNvPr id="21" name="Grupo 20"/>
          <p:cNvGrpSpPr/>
          <p:nvPr/>
        </p:nvGrpSpPr>
        <p:grpSpPr>
          <a:xfrm>
            <a:off x="3160820" y="4688995"/>
            <a:ext cx="792110" cy="720100"/>
            <a:chOff x="3059790" y="3501010"/>
            <a:chExt cx="792110" cy="720100"/>
          </a:xfrm>
          <a:solidFill>
            <a:srgbClr val="29A329"/>
          </a:solidFill>
        </p:grpSpPr>
        <p:sp>
          <p:nvSpPr>
            <p:cNvPr id="22" name="Oval 21"/>
            <p:cNvSpPr/>
            <p:nvPr/>
          </p:nvSpPr>
          <p:spPr>
            <a:xfrm>
              <a:off x="3059790" y="3501010"/>
              <a:ext cx="720100" cy="720100"/>
            </a:xfrm>
            <a:prstGeom prst="ellipse">
              <a:avLst/>
            </a:prstGeom>
            <a:grp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pt-PT"/>
            </a:p>
          </p:txBody>
        </p:sp>
        <p:sp>
          <p:nvSpPr>
            <p:cNvPr id="23" name="CaixaDeTexto 22"/>
            <p:cNvSpPr txBox="1"/>
            <p:nvPr/>
          </p:nvSpPr>
          <p:spPr>
            <a:xfrm>
              <a:off x="3059790" y="3645030"/>
              <a:ext cx="792110" cy="369332"/>
            </a:xfrm>
            <a:prstGeom prst="rect">
              <a:avLst/>
            </a:prstGeom>
            <a:noFill/>
          </p:spPr>
          <p:txBody>
            <a:bodyPr wrap="square" rtlCol="0">
              <a:spAutoFit/>
            </a:bodyPr>
            <a:lstStyle/>
            <a:p>
              <a:r>
                <a:rPr lang="en-GB" b="1" dirty="0" smtClean="0">
                  <a:solidFill>
                    <a:schemeClr val="bg1"/>
                  </a:solidFill>
                  <a:latin typeface="Gill Sans MT" pitchFamily="34" charset="0"/>
                </a:rPr>
                <a:t>7076</a:t>
              </a:r>
              <a:endParaRPr lang="pt-PT" dirty="0">
                <a:solidFill>
                  <a:schemeClr val="bg1"/>
                </a:solidFill>
              </a:endParaRPr>
            </a:p>
          </p:txBody>
        </p:sp>
      </p:grpSp>
      <p:grpSp>
        <p:nvGrpSpPr>
          <p:cNvPr id="24" name="Grupo 23"/>
          <p:cNvGrpSpPr/>
          <p:nvPr/>
        </p:nvGrpSpPr>
        <p:grpSpPr>
          <a:xfrm>
            <a:off x="1751110" y="5359112"/>
            <a:ext cx="576080" cy="576080"/>
            <a:chOff x="1547580" y="1988800"/>
            <a:chExt cx="576080" cy="576080"/>
          </a:xfrm>
          <a:solidFill>
            <a:srgbClr val="29A329"/>
          </a:solidFill>
        </p:grpSpPr>
        <p:sp>
          <p:nvSpPr>
            <p:cNvPr id="25" name="Oval 24"/>
            <p:cNvSpPr/>
            <p:nvPr/>
          </p:nvSpPr>
          <p:spPr>
            <a:xfrm>
              <a:off x="1547580" y="1988800"/>
              <a:ext cx="576080" cy="576080"/>
            </a:xfrm>
            <a:prstGeom prst="ellipse">
              <a:avLst/>
            </a:prstGeom>
            <a:grp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pt-PT"/>
            </a:p>
          </p:txBody>
        </p:sp>
        <p:sp>
          <p:nvSpPr>
            <p:cNvPr id="26" name="CaixaDeTexto 25"/>
            <p:cNvSpPr txBox="1"/>
            <p:nvPr/>
          </p:nvSpPr>
          <p:spPr>
            <a:xfrm>
              <a:off x="1547580" y="2060730"/>
              <a:ext cx="576080" cy="369332"/>
            </a:xfrm>
            <a:prstGeom prst="rect">
              <a:avLst/>
            </a:prstGeom>
            <a:noFill/>
          </p:spPr>
          <p:txBody>
            <a:bodyPr wrap="square" rtlCol="0">
              <a:spAutoFit/>
            </a:bodyPr>
            <a:lstStyle/>
            <a:p>
              <a:r>
                <a:rPr lang="pt-PT" b="1" dirty="0" smtClean="0">
                  <a:solidFill>
                    <a:schemeClr val="bg1"/>
                  </a:solidFill>
                  <a:latin typeface="+mn-lt"/>
                </a:rPr>
                <a:t>157</a:t>
              </a:r>
              <a:endParaRPr lang="pt-PT" b="1" dirty="0">
                <a:solidFill>
                  <a:schemeClr val="bg1"/>
                </a:solidFill>
                <a:latin typeface="+mn-lt"/>
              </a:endParaRPr>
            </a:p>
          </p:txBody>
        </p:sp>
      </p:grpSp>
      <p:grpSp>
        <p:nvGrpSpPr>
          <p:cNvPr id="27" name="Grupo 26"/>
          <p:cNvGrpSpPr/>
          <p:nvPr/>
        </p:nvGrpSpPr>
        <p:grpSpPr>
          <a:xfrm>
            <a:off x="1763730" y="5991096"/>
            <a:ext cx="576080" cy="576080"/>
            <a:chOff x="1547580" y="1988688"/>
            <a:chExt cx="576080" cy="576080"/>
          </a:xfrm>
          <a:solidFill>
            <a:srgbClr val="29A329"/>
          </a:solidFill>
        </p:grpSpPr>
        <p:sp>
          <p:nvSpPr>
            <p:cNvPr id="28" name="Oval 27"/>
            <p:cNvSpPr/>
            <p:nvPr/>
          </p:nvSpPr>
          <p:spPr>
            <a:xfrm>
              <a:off x="1547580" y="1988688"/>
              <a:ext cx="576080" cy="576080"/>
            </a:xfrm>
            <a:prstGeom prst="ellipse">
              <a:avLst/>
            </a:prstGeom>
            <a:grpFill/>
          </p:spPr>
          <p:style>
            <a:lnRef idx="0">
              <a:schemeClr val="accent1"/>
            </a:lnRef>
            <a:fillRef idx="3">
              <a:schemeClr val="accent1"/>
            </a:fillRef>
            <a:effectRef idx="3">
              <a:schemeClr val="accent1"/>
            </a:effectRef>
            <a:fontRef idx="minor">
              <a:schemeClr val="lt1"/>
            </a:fontRef>
          </p:style>
          <p:txBody>
            <a:bodyPr rtlCol="0" anchor="ctr"/>
            <a:lstStyle/>
            <a:p>
              <a:pPr algn="ctr"/>
              <a:endParaRPr lang="pt-PT"/>
            </a:p>
          </p:txBody>
        </p:sp>
        <p:sp>
          <p:nvSpPr>
            <p:cNvPr id="29" name="CaixaDeTexto 28"/>
            <p:cNvSpPr txBox="1"/>
            <p:nvPr/>
          </p:nvSpPr>
          <p:spPr>
            <a:xfrm>
              <a:off x="1619590" y="2060712"/>
              <a:ext cx="504070" cy="369332"/>
            </a:xfrm>
            <a:prstGeom prst="rect">
              <a:avLst/>
            </a:prstGeom>
            <a:noFill/>
          </p:spPr>
          <p:txBody>
            <a:bodyPr wrap="square" rtlCol="0">
              <a:spAutoFit/>
            </a:bodyPr>
            <a:lstStyle/>
            <a:p>
              <a:r>
                <a:rPr lang="en-GB" b="1" dirty="0" smtClean="0">
                  <a:solidFill>
                    <a:schemeClr val="bg1"/>
                  </a:solidFill>
                  <a:latin typeface="Gill Sans MT" pitchFamily="34" charset="0"/>
                </a:rPr>
                <a:t>22</a:t>
              </a:r>
              <a:endParaRPr lang="pt-PT" dirty="0">
                <a:solidFill>
                  <a:schemeClr val="bg1"/>
                </a:solidFill>
              </a:endParaRPr>
            </a:p>
          </p:txBody>
        </p:sp>
      </p:grpSp>
    </p:spTree>
    <p:extLst>
      <p:ext uri="{BB962C8B-B14F-4D97-AF65-F5344CB8AC3E}">
        <p14:creationId xmlns:p14="http://schemas.microsoft.com/office/powerpoint/2010/main" val="1182987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m 14" descr="backgrou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288" y="6237288"/>
            <a:ext cx="100806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4"/>
          <p:cNvSpPr>
            <a:spLocks noChangeArrowheads="1"/>
          </p:cNvSpPr>
          <p:nvPr/>
        </p:nvSpPr>
        <p:spPr bwMode="auto">
          <a:xfrm>
            <a:off x="1547813" y="188913"/>
            <a:ext cx="6264547" cy="461665"/>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GB" sz="2400" b="1" dirty="0" smtClean="0">
                <a:latin typeface="+mn-lt"/>
              </a:rPr>
              <a:t>2.3. The Sector Councils for Qualification (SCQ)</a:t>
            </a:r>
            <a:endParaRPr lang="en-GB" sz="2400" b="1" dirty="0">
              <a:latin typeface="+mn-lt"/>
            </a:endParaRPr>
          </a:p>
        </p:txBody>
      </p:sp>
      <p:sp>
        <p:nvSpPr>
          <p:cNvPr id="15367" name="Text Box 2"/>
          <p:cNvSpPr txBox="1">
            <a:spLocks noChangeArrowheads="1"/>
          </p:cNvSpPr>
          <p:nvPr/>
        </p:nvSpPr>
        <p:spPr bwMode="auto">
          <a:xfrm>
            <a:off x="568300" y="764704"/>
            <a:ext cx="7920038"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342900" lvl="0" indent="-342900" algn="just" eaLnBrk="1" hangingPunct="1">
              <a:spcAft>
                <a:spcPts val="1200"/>
              </a:spcAft>
              <a:buClr>
                <a:srgbClr val="009900"/>
              </a:buClr>
              <a:buFont typeface="Wingdings" panose="05000000000000000000" pitchFamily="2" charset="2"/>
              <a:buChar char="§"/>
              <a:defRPr/>
            </a:pPr>
            <a:r>
              <a:rPr lang="en-US" dirty="0" smtClean="0">
                <a:latin typeface="+mn-lt"/>
              </a:rPr>
              <a:t>The SCQ </a:t>
            </a:r>
            <a:r>
              <a:rPr lang="en-US" dirty="0">
                <a:latin typeface="+mn-lt"/>
              </a:rPr>
              <a:t>work as a platform for updating/revising the NCQ and bring together the worlds of ET and of work by joining stakeholders from both worlds (social partners, reference companies, education and training providers, experts). They seek to ensure a sectoral representation of the national economic activity and they are an example of a bottom-up approach in the design of </a:t>
            </a:r>
            <a:r>
              <a:rPr lang="en-US" dirty="0" smtClean="0">
                <a:latin typeface="+mn-lt"/>
              </a:rPr>
              <a:t>qualifications.</a:t>
            </a:r>
          </a:p>
          <a:p>
            <a:pPr marL="342900" lvl="0" indent="-342900" algn="just" eaLnBrk="1" hangingPunct="1">
              <a:spcAft>
                <a:spcPts val="1200"/>
              </a:spcAft>
              <a:buClr>
                <a:srgbClr val="009900"/>
              </a:buClr>
              <a:buFont typeface="Wingdings" panose="05000000000000000000" pitchFamily="2" charset="2"/>
              <a:buChar char="§"/>
              <a:defRPr/>
            </a:pPr>
            <a:r>
              <a:rPr lang="en-US" dirty="0" smtClean="0">
                <a:latin typeface="+mn-lt"/>
              </a:rPr>
              <a:t>No</a:t>
            </a:r>
            <a:r>
              <a:rPr lang="en-US" dirty="0" smtClean="0">
                <a:solidFill>
                  <a:srgbClr val="29A329"/>
                </a:solidFill>
                <a:latin typeface="+mn-lt"/>
              </a:rPr>
              <a:t> </a:t>
            </a:r>
            <a:r>
              <a:rPr lang="en-US" dirty="0">
                <a:latin typeface="+mn-lt"/>
              </a:rPr>
              <a:t>qualification is integrated in the NCQ without being submitted to the respective Sector Council for analysis and approval by consensus.</a:t>
            </a:r>
          </a:p>
          <a:p>
            <a:pPr algn="just" eaLnBrk="1" hangingPunct="1"/>
            <a:endParaRPr lang="pt-PT" dirty="0" smtClean="0">
              <a:latin typeface="+mn-lt"/>
            </a:endParaRPr>
          </a:p>
          <a:p>
            <a:pPr algn="just" eaLnBrk="1" hangingPunct="1"/>
            <a:endParaRPr lang="en-GB" altLang="pt-PT" dirty="0">
              <a:latin typeface="+mn-lt"/>
            </a:endParaRPr>
          </a:p>
          <a:p>
            <a:pPr algn="just" eaLnBrk="1" hangingPunct="1"/>
            <a:endParaRPr lang="en-GB" altLang="pt-PT" dirty="0" smtClean="0">
              <a:latin typeface="+mn-lt"/>
            </a:endParaRPr>
          </a:p>
          <a:p>
            <a:pPr algn="just" eaLnBrk="1" hangingPunct="1"/>
            <a:endParaRPr lang="en-US" altLang="pt-PT" dirty="0">
              <a:latin typeface="+mn-lt"/>
            </a:endParaRPr>
          </a:p>
          <a:p>
            <a:pPr algn="just" eaLnBrk="1" hangingPunct="1"/>
            <a:endParaRPr lang="en-GB" altLang="pt-PT" dirty="0">
              <a:latin typeface="+mn-lt"/>
            </a:endParaRPr>
          </a:p>
        </p:txBody>
      </p:sp>
      <p:pic>
        <p:nvPicPr>
          <p:cNvPr id="10" name="Imagem 2" descr="Descrição: Descrição: cid:image002.jpg@01D17316.8A9E25F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7155" y="6165304"/>
            <a:ext cx="1222443" cy="41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upo 7"/>
          <p:cNvGrpSpPr>
            <a:grpSpLocks/>
          </p:cNvGrpSpPr>
          <p:nvPr/>
        </p:nvGrpSpPr>
        <p:grpSpPr bwMode="auto">
          <a:xfrm>
            <a:off x="1874303" y="3301043"/>
            <a:ext cx="5514073" cy="2864261"/>
            <a:chOff x="2484438" y="2205038"/>
            <a:chExt cx="5543550" cy="3743325"/>
          </a:xfrm>
        </p:grpSpPr>
        <p:sp>
          <p:nvSpPr>
            <p:cNvPr id="13" name="Oval 14"/>
            <p:cNvSpPr>
              <a:spLocks noChangeArrowheads="1"/>
            </p:cNvSpPr>
            <p:nvPr/>
          </p:nvSpPr>
          <p:spPr bwMode="auto">
            <a:xfrm>
              <a:off x="4500563" y="2205038"/>
              <a:ext cx="1439862" cy="1006475"/>
            </a:xfrm>
            <a:prstGeom prst="ellipse">
              <a:avLst/>
            </a:prstGeom>
            <a:solidFill>
              <a:schemeClr val="accent2">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pt-PT">
                <a:solidFill>
                  <a:schemeClr val="accent2">
                    <a:lumMod val="20000"/>
                    <a:lumOff val="80000"/>
                  </a:schemeClr>
                </a:solidFill>
              </a:endParaRPr>
            </a:p>
          </p:txBody>
        </p:sp>
        <p:sp>
          <p:nvSpPr>
            <p:cNvPr id="14" name="Text Box 15"/>
            <p:cNvSpPr txBox="1">
              <a:spLocks noChangeArrowheads="1"/>
            </p:cNvSpPr>
            <p:nvPr/>
          </p:nvSpPr>
          <p:spPr bwMode="auto">
            <a:xfrm>
              <a:off x="4572000" y="2420938"/>
              <a:ext cx="129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pt-PT" sz="1400" b="1" i="1" dirty="0">
                  <a:solidFill>
                    <a:schemeClr val="bg1"/>
                  </a:solidFill>
                  <a:latin typeface="+mn-lt"/>
                </a:rPr>
                <a:t>Associations</a:t>
              </a:r>
              <a:r>
                <a:rPr lang="en-GB" altLang="pt-PT" sz="1400" b="1" i="1" dirty="0">
                  <a:solidFill>
                    <a:schemeClr val="bg1"/>
                  </a:solidFill>
                  <a:latin typeface="Gill Sans MT" pitchFamily="34" charset="0"/>
                </a:rPr>
                <a:t> of </a:t>
              </a:r>
              <a:r>
                <a:rPr lang="en-GB" altLang="pt-PT" sz="1400" b="1" i="1" dirty="0">
                  <a:solidFill>
                    <a:schemeClr val="bg1"/>
                  </a:solidFill>
                  <a:latin typeface="+mn-lt"/>
                </a:rPr>
                <a:t>Employers</a:t>
              </a:r>
            </a:p>
          </p:txBody>
        </p:sp>
        <p:sp>
          <p:nvSpPr>
            <p:cNvPr id="15" name="Oval 16"/>
            <p:cNvSpPr>
              <a:spLocks noChangeArrowheads="1"/>
            </p:cNvSpPr>
            <p:nvPr/>
          </p:nvSpPr>
          <p:spPr bwMode="auto">
            <a:xfrm>
              <a:off x="6588125" y="4149725"/>
              <a:ext cx="1439863" cy="1006475"/>
            </a:xfrm>
            <a:prstGeom prst="ellipse">
              <a:avLst/>
            </a:prstGeom>
            <a:solidFill>
              <a:schemeClr val="accent2">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pt-PT">
                <a:solidFill>
                  <a:schemeClr val="accent2">
                    <a:lumMod val="20000"/>
                    <a:lumOff val="80000"/>
                  </a:schemeClr>
                </a:solidFill>
              </a:endParaRPr>
            </a:p>
          </p:txBody>
        </p:sp>
        <p:sp>
          <p:nvSpPr>
            <p:cNvPr id="16" name="Oval 17"/>
            <p:cNvSpPr>
              <a:spLocks noChangeArrowheads="1"/>
            </p:cNvSpPr>
            <p:nvPr/>
          </p:nvSpPr>
          <p:spPr bwMode="auto">
            <a:xfrm>
              <a:off x="2484438" y="4149725"/>
              <a:ext cx="1439862" cy="1006475"/>
            </a:xfrm>
            <a:prstGeom prst="ellipse">
              <a:avLst/>
            </a:prstGeom>
            <a:solidFill>
              <a:schemeClr val="accent2">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pt-PT">
                <a:solidFill>
                  <a:schemeClr val="accent2">
                    <a:lumMod val="20000"/>
                    <a:lumOff val="80000"/>
                  </a:schemeClr>
                </a:solidFill>
              </a:endParaRPr>
            </a:p>
          </p:txBody>
        </p:sp>
        <p:sp>
          <p:nvSpPr>
            <p:cNvPr id="17" name="Text Box 18"/>
            <p:cNvSpPr txBox="1">
              <a:spLocks noChangeArrowheads="1"/>
            </p:cNvSpPr>
            <p:nvPr/>
          </p:nvSpPr>
          <p:spPr bwMode="auto">
            <a:xfrm>
              <a:off x="2555875" y="4365625"/>
              <a:ext cx="122396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pt-PT" altLang="pt-PT" sz="1400" b="1" i="1" dirty="0">
                  <a:solidFill>
                    <a:schemeClr val="bg1"/>
                  </a:solidFill>
                  <a:latin typeface="Gill Sans MT" pitchFamily="34" charset="0"/>
                </a:rPr>
                <a:t>Reference </a:t>
              </a:r>
              <a:r>
                <a:rPr lang="pt-PT" altLang="pt-PT" sz="1400" b="1" i="1" dirty="0">
                  <a:solidFill>
                    <a:schemeClr val="bg1"/>
                  </a:solidFill>
                  <a:latin typeface="+mn-lt"/>
                </a:rPr>
                <a:t>Enterprises</a:t>
              </a:r>
            </a:p>
          </p:txBody>
        </p:sp>
        <p:sp>
          <p:nvSpPr>
            <p:cNvPr id="18" name="Text Box 19"/>
            <p:cNvSpPr txBox="1">
              <a:spLocks noChangeArrowheads="1"/>
            </p:cNvSpPr>
            <p:nvPr/>
          </p:nvSpPr>
          <p:spPr bwMode="auto">
            <a:xfrm>
              <a:off x="6804025" y="4365625"/>
              <a:ext cx="9350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pt-PT" altLang="pt-PT" sz="1400" b="1" i="1" dirty="0">
                  <a:solidFill>
                    <a:schemeClr val="bg1"/>
                  </a:solidFill>
                  <a:latin typeface="+mn-lt"/>
                </a:rPr>
                <a:t>Training</a:t>
              </a:r>
              <a:r>
                <a:rPr lang="pt-PT" altLang="pt-PT" sz="1400" b="1" i="1" dirty="0">
                  <a:solidFill>
                    <a:schemeClr val="bg1"/>
                  </a:solidFill>
                  <a:latin typeface="Gill Sans MT" pitchFamily="34" charset="0"/>
                </a:rPr>
                <a:t> Providers</a:t>
              </a:r>
            </a:p>
          </p:txBody>
        </p:sp>
        <p:sp>
          <p:nvSpPr>
            <p:cNvPr id="19" name="Oval 20"/>
            <p:cNvSpPr>
              <a:spLocks noChangeArrowheads="1"/>
            </p:cNvSpPr>
            <p:nvPr/>
          </p:nvSpPr>
          <p:spPr bwMode="auto">
            <a:xfrm>
              <a:off x="6588125" y="2636838"/>
              <a:ext cx="1439863" cy="1006475"/>
            </a:xfrm>
            <a:prstGeom prst="ellipse">
              <a:avLst/>
            </a:prstGeom>
            <a:solidFill>
              <a:schemeClr val="accent2">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pt-PT">
                <a:solidFill>
                  <a:schemeClr val="accent2">
                    <a:lumMod val="20000"/>
                    <a:lumOff val="80000"/>
                  </a:schemeClr>
                </a:solidFill>
              </a:endParaRPr>
            </a:p>
          </p:txBody>
        </p:sp>
        <p:sp>
          <p:nvSpPr>
            <p:cNvPr id="20" name="Text Box 21"/>
            <p:cNvSpPr txBox="1">
              <a:spLocks noChangeArrowheads="1"/>
            </p:cNvSpPr>
            <p:nvPr/>
          </p:nvSpPr>
          <p:spPr bwMode="auto">
            <a:xfrm>
              <a:off x="6732588" y="2924175"/>
              <a:ext cx="1152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pt-PT" sz="1400" b="1" i="1" dirty="0">
                  <a:solidFill>
                    <a:schemeClr val="bg1"/>
                  </a:solidFill>
                  <a:latin typeface="+mn-lt"/>
                </a:rPr>
                <a:t>Ministries</a:t>
              </a:r>
            </a:p>
          </p:txBody>
        </p:sp>
        <p:sp>
          <p:nvSpPr>
            <p:cNvPr id="21" name="Oval 22"/>
            <p:cNvSpPr>
              <a:spLocks noChangeArrowheads="1"/>
            </p:cNvSpPr>
            <p:nvPr/>
          </p:nvSpPr>
          <p:spPr bwMode="auto">
            <a:xfrm>
              <a:off x="4500563" y="4941888"/>
              <a:ext cx="1439862" cy="1006475"/>
            </a:xfrm>
            <a:prstGeom prst="ellipse">
              <a:avLst/>
            </a:prstGeom>
            <a:solidFill>
              <a:schemeClr val="accent2">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pt-PT">
                <a:solidFill>
                  <a:schemeClr val="accent2">
                    <a:lumMod val="20000"/>
                    <a:lumOff val="80000"/>
                  </a:schemeClr>
                </a:solidFill>
              </a:endParaRPr>
            </a:p>
          </p:txBody>
        </p:sp>
        <p:sp>
          <p:nvSpPr>
            <p:cNvPr id="22" name="Text Box 23"/>
            <p:cNvSpPr txBox="1">
              <a:spLocks noChangeArrowheads="1"/>
            </p:cNvSpPr>
            <p:nvPr/>
          </p:nvSpPr>
          <p:spPr bwMode="auto">
            <a:xfrm>
              <a:off x="4645025" y="5229225"/>
              <a:ext cx="129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pt-PT" altLang="pt-PT" sz="1400" b="1" i="1" dirty="0">
                  <a:solidFill>
                    <a:schemeClr val="bg1"/>
                  </a:solidFill>
                  <a:latin typeface="Gill Sans MT" pitchFamily="34" charset="0"/>
                </a:rPr>
                <a:t>Independent </a:t>
              </a:r>
              <a:r>
                <a:rPr lang="pt-PT" altLang="pt-PT" sz="1400" b="1" i="1" dirty="0">
                  <a:solidFill>
                    <a:schemeClr val="bg1"/>
                  </a:solidFill>
                  <a:latin typeface="+mn-lt"/>
                </a:rPr>
                <a:t>Experts</a:t>
              </a:r>
            </a:p>
          </p:txBody>
        </p:sp>
        <p:sp>
          <p:nvSpPr>
            <p:cNvPr id="23" name="Oval 24"/>
            <p:cNvSpPr>
              <a:spLocks noChangeArrowheads="1"/>
            </p:cNvSpPr>
            <p:nvPr/>
          </p:nvSpPr>
          <p:spPr bwMode="auto">
            <a:xfrm>
              <a:off x="4500563" y="3573463"/>
              <a:ext cx="1439862" cy="1006475"/>
            </a:xfrm>
            <a:prstGeom prst="ellipse">
              <a:avLst/>
            </a:prstGeom>
            <a:solidFill>
              <a:schemeClr val="accent2">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fontAlgn="auto">
                <a:spcBef>
                  <a:spcPts val="0"/>
                </a:spcBef>
                <a:spcAft>
                  <a:spcPts val="0"/>
                </a:spcAft>
                <a:defRPr/>
              </a:pPr>
              <a:endParaRPr lang="pt-PT">
                <a:solidFill>
                  <a:schemeClr val="accent2">
                    <a:lumMod val="20000"/>
                    <a:lumOff val="80000"/>
                  </a:schemeClr>
                </a:solidFill>
              </a:endParaRPr>
            </a:p>
          </p:txBody>
        </p:sp>
        <p:sp>
          <p:nvSpPr>
            <p:cNvPr id="24" name="Text Box 25"/>
            <p:cNvSpPr txBox="1">
              <a:spLocks noChangeArrowheads="1"/>
            </p:cNvSpPr>
            <p:nvPr/>
          </p:nvSpPr>
          <p:spPr bwMode="auto">
            <a:xfrm>
              <a:off x="4716463" y="3933825"/>
              <a:ext cx="93503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pt-PT" altLang="pt-PT" sz="1400" b="1" i="1" dirty="0">
                  <a:solidFill>
                    <a:schemeClr val="bg1"/>
                  </a:solidFill>
                  <a:latin typeface="+mn-lt"/>
                </a:rPr>
                <a:t>ANQEP</a:t>
              </a:r>
            </a:p>
          </p:txBody>
        </p:sp>
        <p:sp>
          <p:nvSpPr>
            <p:cNvPr id="25" name="Oval 26"/>
            <p:cNvSpPr>
              <a:spLocks noChangeArrowheads="1"/>
            </p:cNvSpPr>
            <p:nvPr/>
          </p:nvSpPr>
          <p:spPr bwMode="auto">
            <a:xfrm>
              <a:off x="2484438" y="2636838"/>
              <a:ext cx="1439862" cy="1006475"/>
            </a:xfrm>
            <a:prstGeom prst="ellipse">
              <a:avLst/>
            </a:prstGeom>
            <a:solidFill>
              <a:schemeClr val="accent2">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fontAlgn="auto">
                <a:spcBef>
                  <a:spcPct val="50000"/>
                </a:spcBef>
                <a:spcAft>
                  <a:spcPts val="0"/>
                </a:spcAft>
                <a:defRPr/>
              </a:pPr>
              <a:r>
                <a:rPr lang="en-GB" sz="1400" b="1" i="1" dirty="0">
                  <a:solidFill>
                    <a:schemeClr val="bg1"/>
                  </a:solidFill>
                  <a:latin typeface="Gill Sans MT" pitchFamily="34" charset="0"/>
                </a:rPr>
                <a:t>Trade </a:t>
              </a:r>
              <a:r>
                <a:rPr lang="en-GB" sz="1400" b="1" i="1" dirty="0">
                  <a:solidFill>
                    <a:schemeClr val="bg1"/>
                  </a:solidFill>
                </a:rPr>
                <a:t>Unions</a:t>
              </a:r>
            </a:p>
          </p:txBody>
        </p:sp>
        <p:sp>
          <p:nvSpPr>
            <p:cNvPr id="26" name="Line 27"/>
            <p:cNvSpPr>
              <a:spLocks noChangeShapeType="1"/>
            </p:cNvSpPr>
            <p:nvPr/>
          </p:nvSpPr>
          <p:spPr bwMode="auto">
            <a:xfrm>
              <a:off x="5219700" y="3213100"/>
              <a:ext cx="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PT"/>
            </a:p>
          </p:txBody>
        </p:sp>
        <p:sp>
          <p:nvSpPr>
            <p:cNvPr id="27" name="Line 28"/>
            <p:cNvSpPr>
              <a:spLocks noChangeShapeType="1"/>
            </p:cNvSpPr>
            <p:nvPr/>
          </p:nvSpPr>
          <p:spPr bwMode="auto">
            <a:xfrm>
              <a:off x="5219700" y="4581525"/>
              <a:ext cx="0" cy="360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PT"/>
            </a:p>
          </p:txBody>
        </p:sp>
        <p:sp>
          <p:nvSpPr>
            <p:cNvPr id="28" name="Line 29"/>
            <p:cNvSpPr>
              <a:spLocks noChangeShapeType="1"/>
            </p:cNvSpPr>
            <p:nvPr/>
          </p:nvSpPr>
          <p:spPr bwMode="auto">
            <a:xfrm flipH="1">
              <a:off x="3851275" y="4221163"/>
              <a:ext cx="649288" cy="28733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PT"/>
            </a:p>
          </p:txBody>
        </p:sp>
        <p:sp>
          <p:nvSpPr>
            <p:cNvPr id="29" name="Line 30"/>
            <p:cNvSpPr>
              <a:spLocks noChangeShapeType="1"/>
            </p:cNvSpPr>
            <p:nvPr/>
          </p:nvSpPr>
          <p:spPr bwMode="auto">
            <a:xfrm flipH="1">
              <a:off x="3923910" y="2780910"/>
              <a:ext cx="576263"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PT"/>
            </a:p>
          </p:txBody>
        </p:sp>
        <p:sp>
          <p:nvSpPr>
            <p:cNvPr id="30" name="Line 31"/>
            <p:cNvSpPr>
              <a:spLocks noChangeShapeType="1"/>
            </p:cNvSpPr>
            <p:nvPr/>
          </p:nvSpPr>
          <p:spPr bwMode="auto">
            <a:xfrm>
              <a:off x="5940425" y="2781300"/>
              <a:ext cx="647700"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PT"/>
            </a:p>
          </p:txBody>
        </p:sp>
        <p:sp>
          <p:nvSpPr>
            <p:cNvPr id="31" name="Line 32"/>
            <p:cNvSpPr>
              <a:spLocks noChangeShapeType="1"/>
            </p:cNvSpPr>
            <p:nvPr/>
          </p:nvSpPr>
          <p:spPr bwMode="auto">
            <a:xfrm>
              <a:off x="5940425" y="4221163"/>
              <a:ext cx="719138" cy="215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PT"/>
            </a:p>
          </p:txBody>
        </p:sp>
        <p:sp>
          <p:nvSpPr>
            <p:cNvPr id="32" name="Line 33"/>
            <p:cNvSpPr>
              <a:spLocks noChangeShapeType="1"/>
            </p:cNvSpPr>
            <p:nvPr/>
          </p:nvSpPr>
          <p:spPr bwMode="auto">
            <a:xfrm>
              <a:off x="3203575" y="3644900"/>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PT"/>
            </a:p>
          </p:txBody>
        </p:sp>
        <p:sp>
          <p:nvSpPr>
            <p:cNvPr id="33" name="Line 34"/>
            <p:cNvSpPr>
              <a:spLocks noChangeShapeType="1"/>
            </p:cNvSpPr>
            <p:nvPr/>
          </p:nvSpPr>
          <p:spPr bwMode="auto">
            <a:xfrm>
              <a:off x="7308850" y="3644900"/>
              <a:ext cx="0"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PT"/>
            </a:p>
          </p:txBody>
        </p:sp>
        <p:sp>
          <p:nvSpPr>
            <p:cNvPr id="34" name="Line 35"/>
            <p:cNvSpPr>
              <a:spLocks noChangeShapeType="1"/>
            </p:cNvSpPr>
            <p:nvPr/>
          </p:nvSpPr>
          <p:spPr bwMode="auto">
            <a:xfrm>
              <a:off x="3779838" y="5013325"/>
              <a:ext cx="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PT"/>
            </a:p>
          </p:txBody>
        </p:sp>
        <p:sp>
          <p:nvSpPr>
            <p:cNvPr id="35" name="Line 36"/>
            <p:cNvSpPr>
              <a:spLocks noChangeShapeType="1"/>
            </p:cNvSpPr>
            <p:nvPr/>
          </p:nvSpPr>
          <p:spPr bwMode="auto">
            <a:xfrm>
              <a:off x="3923910" y="3284981"/>
              <a:ext cx="720100" cy="50407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PT"/>
            </a:p>
          </p:txBody>
        </p:sp>
        <p:sp>
          <p:nvSpPr>
            <p:cNvPr id="36" name="Line 37"/>
            <p:cNvSpPr>
              <a:spLocks noChangeShapeType="1"/>
            </p:cNvSpPr>
            <p:nvPr/>
          </p:nvSpPr>
          <p:spPr bwMode="auto">
            <a:xfrm flipH="1">
              <a:off x="5795963" y="3284538"/>
              <a:ext cx="792162"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PT"/>
            </a:p>
          </p:txBody>
        </p:sp>
        <p:sp>
          <p:nvSpPr>
            <p:cNvPr id="37" name="Line 38"/>
            <p:cNvSpPr>
              <a:spLocks noChangeShapeType="1"/>
            </p:cNvSpPr>
            <p:nvPr/>
          </p:nvSpPr>
          <p:spPr bwMode="auto">
            <a:xfrm>
              <a:off x="3708400" y="5013325"/>
              <a:ext cx="792163"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PT"/>
            </a:p>
          </p:txBody>
        </p:sp>
        <p:sp>
          <p:nvSpPr>
            <p:cNvPr id="38" name="Line 39"/>
            <p:cNvSpPr>
              <a:spLocks noChangeShapeType="1"/>
            </p:cNvSpPr>
            <p:nvPr/>
          </p:nvSpPr>
          <p:spPr bwMode="auto">
            <a:xfrm flipH="1">
              <a:off x="5940190" y="4941210"/>
              <a:ext cx="792163" cy="431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pt-PT"/>
            </a:p>
          </p:txBody>
        </p:sp>
      </p:grpSp>
      <p:sp>
        <p:nvSpPr>
          <p:cNvPr id="39" name="Rectangle 40"/>
          <p:cNvSpPr>
            <a:spLocks noChangeArrowheads="1"/>
          </p:cNvSpPr>
          <p:nvPr/>
        </p:nvSpPr>
        <p:spPr bwMode="auto">
          <a:xfrm>
            <a:off x="6031046" y="5754391"/>
            <a:ext cx="205383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altLang="pt-PT" sz="1400" dirty="0" smtClean="0">
                <a:latin typeface="+mn-lt"/>
              </a:rPr>
              <a:t>maximum of 10 </a:t>
            </a:r>
            <a:r>
              <a:rPr lang="en-GB" altLang="pt-PT" sz="1400" dirty="0">
                <a:latin typeface="+mn-lt"/>
              </a:rPr>
              <a:t>members</a:t>
            </a:r>
            <a:endParaRPr lang="pt-PT" altLang="pt-PT" sz="1400" dirty="0">
              <a:latin typeface="+mn-lt"/>
            </a:endParaRPr>
          </a:p>
        </p:txBody>
      </p:sp>
    </p:spTree>
    <p:extLst>
      <p:ext uri="{BB962C8B-B14F-4D97-AF65-F5344CB8AC3E}">
        <p14:creationId xmlns:p14="http://schemas.microsoft.com/office/powerpoint/2010/main" val="884122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Imagem 14" descr="backgrou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288" y="6237288"/>
            <a:ext cx="100806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4"/>
          <p:cNvSpPr>
            <a:spLocks noChangeArrowheads="1"/>
          </p:cNvSpPr>
          <p:nvPr/>
        </p:nvSpPr>
        <p:spPr bwMode="auto">
          <a:xfrm>
            <a:off x="1547813" y="188913"/>
            <a:ext cx="6264547" cy="461665"/>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GB" sz="2400" b="1" dirty="0" smtClean="0">
                <a:latin typeface="+mn-lt"/>
              </a:rPr>
              <a:t>2.3. The Sector Councils for Qualification (SCQ)</a:t>
            </a:r>
            <a:endParaRPr lang="en-GB" sz="2400" b="1" dirty="0">
              <a:latin typeface="+mn-lt"/>
            </a:endParaRPr>
          </a:p>
        </p:txBody>
      </p:sp>
      <p:sp>
        <p:nvSpPr>
          <p:cNvPr id="15367" name="Text Box 2"/>
          <p:cNvSpPr txBox="1">
            <a:spLocks noChangeArrowheads="1"/>
          </p:cNvSpPr>
          <p:nvPr/>
        </p:nvSpPr>
        <p:spPr bwMode="auto">
          <a:xfrm>
            <a:off x="547687" y="1052736"/>
            <a:ext cx="7920038"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85750" indent="-285750" algn="just" eaLnBrk="1" hangingPunct="1">
              <a:buFont typeface="Wingdings" panose="05000000000000000000" pitchFamily="2" charset="2"/>
              <a:buChar char="§"/>
            </a:pPr>
            <a:r>
              <a:rPr lang="en-US" dirty="0" smtClean="0">
                <a:solidFill>
                  <a:srgbClr val="29A329"/>
                </a:solidFill>
                <a:latin typeface="+mn-lt"/>
              </a:rPr>
              <a:t> </a:t>
            </a:r>
            <a:r>
              <a:rPr lang="en-US" dirty="0" smtClean="0">
                <a:latin typeface="+mn-lt"/>
              </a:rPr>
              <a:t>PT has 16 SCQ: </a:t>
            </a:r>
          </a:p>
          <a:p>
            <a:pPr algn="just" eaLnBrk="1" hangingPunct="1"/>
            <a:r>
              <a:rPr lang="en-US" altLang="pt-PT" dirty="0" smtClean="0">
                <a:latin typeface="+mn-lt"/>
              </a:rPr>
              <a:t>	- Personal </a:t>
            </a:r>
            <a:r>
              <a:rPr lang="en-US" altLang="pt-PT" dirty="0">
                <a:latin typeface="+mn-lt"/>
              </a:rPr>
              <a:t>services</a:t>
            </a:r>
          </a:p>
          <a:p>
            <a:pPr algn="just" eaLnBrk="1" hangingPunct="1"/>
            <a:r>
              <a:rPr lang="en-US" altLang="pt-PT" dirty="0">
                <a:latin typeface="+mn-lt"/>
              </a:rPr>
              <a:t> </a:t>
            </a:r>
            <a:r>
              <a:rPr lang="en-US" altLang="pt-PT" dirty="0" smtClean="0">
                <a:latin typeface="+mn-lt"/>
              </a:rPr>
              <a:t>	- Tourism </a:t>
            </a:r>
            <a:r>
              <a:rPr lang="en-US" altLang="pt-PT" dirty="0">
                <a:latin typeface="+mn-lt"/>
              </a:rPr>
              <a:t>and leisure activities</a:t>
            </a:r>
          </a:p>
          <a:p>
            <a:pPr algn="just" eaLnBrk="1" hangingPunct="1"/>
            <a:r>
              <a:rPr lang="en-US" altLang="pt-PT" dirty="0">
                <a:latin typeface="+mn-lt"/>
              </a:rPr>
              <a:t> </a:t>
            </a:r>
            <a:r>
              <a:rPr lang="en-US" altLang="pt-PT" dirty="0" smtClean="0">
                <a:latin typeface="+mn-lt"/>
              </a:rPr>
              <a:t>	- Craft </a:t>
            </a:r>
            <a:r>
              <a:rPr lang="en-US" altLang="pt-PT" dirty="0">
                <a:latin typeface="+mn-lt"/>
              </a:rPr>
              <a:t>and </a:t>
            </a:r>
            <a:r>
              <a:rPr lang="en-US" altLang="pt-PT" dirty="0" smtClean="0">
                <a:latin typeface="+mn-lt"/>
              </a:rPr>
              <a:t>jewelry</a:t>
            </a:r>
            <a:endParaRPr lang="en-US" altLang="pt-PT" dirty="0">
              <a:latin typeface="+mn-lt"/>
            </a:endParaRPr>
          </a:p>
          <a:p>
            <a:pPr algn="just" eaLnBrk="1" hangingPunct="1"/>
            <a:r>
              <a:rPr lang="en-US" altLang="pt-PT" dirty="0">
                <a:latin typeface="+mn-lt"/>
              </a:rPr>
              <a:t> 	</a:t>
            </a:r>
            <a:r>
              <a:rPr lang="en-US" altLang="pt-PT" dirty="0" smtClean="0">
                <a:latin typeface="+mn-lt"/>
              </a:rPr>
              <a:t>- Wood</a:t>
            </a:r>
            <a:r>
              <a:rPr lang="en-US" altLang="pt-PT" dirty="0">
                <a:latin typeface="+mn-lt"/>
              </a:rPr>
              <a:t>, furniture and cork</a:t>
            </a:r>
          </a:p>
          <a:p>
            <a:pPr algn="just" eaLnBrk="1" hangingPunct="1"/>
            <a:r>
              <a:rPr lang="en-US" altLang="pt-PT" dirty="0" smtClean="0">
                <a:latin typeface="+mn-lt"/>
              </a:rPr>
              <a:t>	- Healthcare </a:t>
            </a:r>
            <a:r>
              <a:rPr lang="en-US" altLang="pt-PT" dirty="0">
                <a:latin typeface="+mn-lt"/>
              </a:rPr>
              <a:t>and services to the community</a:t>
            </a:r>
          </a:p>
          <a:p>
            <a:pPr algn="just" eaLnBrk="1" hangingPunct="1"/>
            <a:r>
              <a:rPr lang="en-US" altLang="pt-PT" dirty="0" smtClean="0">
                <a:latin typeface="+mn-lt"/>
              </a:rPr>
              <a:t>	- Fashion</a:t>
            </a:r>
          </a:p>
          <a:p>
            <a:pPr algn="just" eaLnBrk="1" hangingPunct="1"/>
            <a:r>
              <a:rPr lang="en-US" altLang="pt-PT" dirty="0" smtClean="0">
                <a:latin typeface="+mn-lt"/>
              </a:rPr>
              <a:t>	- </a:t>
            </a:r>
            <a:r>
              <a:rPr lang="en-US" altLang="pt-PT" dirty="0">
                <a:latin typeface="+mn-lt"/>
              </a:rPr>
              <a:t>Transports and distribution</a:t>
            </a:r>
          </a:p>
          <a:p>
            <a:pPr algn="just" eaLnBrk="1" hangingPunct="1"/>
            <a:r>
              <a:rPr lang="en-US" altLang="pt-PT" dirty="0" smtClean="0">
                <a:latin typeface="+mn-lt"/>
              </a:rPr>
              <a:t>	- </a:t>
            </a:r>
            <a:r>
              <a:rPr lang="en-US" altLang="pt-PT" dirty="0">
                <a:latin typeface="+mn-lt"/>
              </a:rPr>
              <a:t>Computers, electronics and telecommunications</a:t>
            </a:r>
          </a:p>
          <a:p>
            <a:pPr algn="just" eaLnBrk="1" hangingPunct="1"/>
            <a:r>
              <a:rPr lang="en-US" altLang="pt-PT" dirty="0" smtClean="0">
                <a:latin typeface="+mn-lt"/>
              </a:rPr>
              <a:t>	- Metallurgy </a:t>
            </a:r>
            <a:r>
              <a:rPr lang="en-US" altLang="pt-PT" dirty="0">
                <a:latin typeface="+mn-lt"/>
              </a:rPr>
              <a:t>and metalworking</a:t>
            </a:r>
          </a:p>
          <a:p>
            <a:pPr algn="just" eaLnBrk="1" hangingPunct="1"/>
            <a:r>
              <a:rPr lang="en-US" altLang="pt-PT" dirty="0" smtClean="0">
                <a:latin typeface="+mn-lt"/>
              </a:rPr>
              <a:t>	- </a:t>
            </a:r>
            <a:r>
              <a:rPr lang="en-US" altLang="pt-PT" dirty="0">
                <a:latin typeface="+mn-lt"/>
              </a:rPr>
              <a:t>Chemical industries, pottery, glass and others</a:t>
            </a:r>
          </a:p>
          <a:p>
            <a:pPr algn="just" eaLnBrk="1" hangingPunct="1"/>
            <a:r>
              <a:rPr lang="en-US" altLang="pt-PT" dirty="0" smtClean="0">
                <a:latin typeface="+mn-lt"/>
              </a:rPr>
              <a:t>	- </a:t>
            </a:r>
            <a:r>
              <a:rPr lang="en-US" altLang="pt-PT" dirty="0">
                <a:latin typeface="+mn-lt"/>
              </a:rPr>
              <a:t>Agriculture and nourishment</a:t>
            </a:r>
          </a:p>
          <a:p>
            <a:pPr algn="just" eaLnBrk="1" hangingPunct="1"/>
            <a:r>
              <a:rPr lang="en-US" altLang="pt-PT" dirty="0" smtClean="0">
                <a:latin typeface="+mn-lt"/>
              </a:rPr>
              <a:t>	- </a:t>
            </a:r>
            <a:r>
              <a:rPr lang="en-US" altLang="pt-PT" dirty="0">
                <a:latin typeface="+mn-lt"/>
              </a:rPr>
              <a:t>Building construction and urban services</a:t>
            </a:r>
          </a:p>
          <a:p>
            <a:pPr algn="just" eaLnBrk="1" hangingPunct="1"/>
            <a:r>
              <a:rPr lang="en-US" altLang="pt-PT" dirty="0" smtClean="0">
                <a:latin typeface="+mn-lt"/>
              </a:rPr>
              <a:t>	- </a:t>
            </a:r>
            <a:r>
              <a:rPr lang="en-US" altLang="pt-PT" dirty="0">
                <a:latin typeface="+mn-lt"/>
              </a:rPr>
              <a:t>Services to enterprises (finance activities, consulting activities, </a:t>
            </a:r>
            <a:r>
              <a:rPr lang="en-US" altLang="pt-PT" dirty="0" smtClean="0">
                <a:latin typeface="+mn-lt"/>
              </a:rPr>
              <a:t>	secretarial </a:t>
            </a:r>
            <a:r>
              <a:rPr lang="en-US" altLang="pt-PT" dirty="0">
                <a:latin typeface="+mn-lt"/>
              </a:rPr>
              <a:t>services)</a:t>
            </a:r>
          </a:p>
          <a:p>
            <a:pPr algn="just" eaLnBrk="1" hangingPunct="1"/>
            <a:r>
              <a:rPr lang="en-US" altLang="pt-PT" dirty="0" smtClean="0">
                <a:latin typeface="+mn-lt"/>
              </a:rPr>
              <a:t>	- </a:t>
            </a:r>
            <a:r>
              <a:rPr lang="en-US" altLang="pt-PT" dirty="0">
                <a:latin typeface="+mn-lt"/>
              </a:rPr>
              <a:t>Energy and environment</a:t>
            </a:r>
          </a:p>
          <a:p>
            <a:pPr algn="just" eaLnBrk="1" hangingPunct="1"/>
            <a:r>
              <a:rPr lang="en-US" altLang="pt-PT" dirty="0" smtClean="0">
                <a:latin typeface="+mn-lt"/>
              </a:rPr>
              <a:t>	- </a:t>
            </a:r>
            <a:r>
              <a:rPr lang="en-US" altLang="pt-PT" dirty="0">
                <a:latin typeface="+mn-lt"/>
              </a:rPr>
              <a:t>Culture, heritage and production of contents</a:t>
            </a:r>
          </a:p>
          <a:p>
            <a:pPr algn="just" eaLnBrk="1" hangingPunct="1"/>
            <a:r>
              <a:rPr lang="en-US" altLang="pt-PT" dirty="0" smtClean="0">
                <a:latin typeface="+mn-lt"/>
              </a:rPr>
              <a:t>	- </a:t>
            </a:r>
            <a:r>
              <a:rPr lang="en-US" altLang="pt-PT" dirty="0">
                <a:latin typeface="+mn-lt"/>
              </a:rPr>
              <a:t>Trade </a:t>
            </a:r>
            <a:r>
              <a:rPr lang="en-US" altLang="pt-PT" dirty="0" smtClean="0">
                <a:latin typeface="+mn-lt"/>
              </a:rPr>
              <a:t>and marketing</a:t>
            </a:r>
            <a:endParaRPr lang="en-GB" altLang="pt-PT" dirty="0">
              <a:latin typeface="+mn-lt"/>
            </a:endParaRPr>
          </a:p>
        </p:txBody>
      </p:sp>
      <p:pic>
        <p:nvPicPr>
          <p:cNvPr id="10" name="Imagem 2" descr="Descrição: Descrição: cid:image002.jpg@01D17316.8A9E25F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77155" y="6165304"/>
            <a:ext cx="1222443" cy="41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descr="C:\Documents and Settings\lsantos\Ambiente de trabalho\logo-CQEP-Versão-A-cor.png"/>
          <p:cNvPicPr>
            <a:picLocks noChangeAspect="1" noChangeArrowheads="1"/>
          </p:cNvPicPr>
          <p:nvPr/>
        </p:nvPicPr>
        <p:blipFill>
          <a:blip r:embed="rId6" cstate="print"/>
          <a:stretch>
            <a:fillRect/>
          </a:stretch>
        </p:blipFill>
        <p:spPr bwMode="auto">
          <a:xfrm>
            <a:off x="6300192" y="855296"/>
            <a:ext cx="1931717" cy="1243020"/>
          </a:xfrm>
          <a:prstGeom prst="rect">
            <a:avLst/>
          </a:prstGeom>
          <a:noFill/>
        </p:spPr>
      </p:pic>
    </p:spTree>
    <p:extLst>
      <p:ext uri="{BB962C8B-B14F-4D97-AF65-F5344CB8AC3E}">
        <p14:creationId xmlns:p14="http://schemas.microsoft.com/office/powerpoint/2010/main" val="11993330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14" descr="background.jpg"/>
          <p:cNvPicPr>
            <a:picLocks noChangeAspect="1"/>
          </p:cNvPicPr>
          <p:nvPr/>
        </p:nvPicPr>
        <p:blipFill>
          <a:blip r:embed="rId3" cstate="print"/>
          <a:stretch>
            <a:fillRect/>
          </a:stretch>
        </p:blipFill>
        <p:spPr>
          <a:xfrm>
            <a:off x="0" y="0"/>
            <a:ext cx="9395520" cy="685800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395536" y="6237312"/>
            <a:ext cx="1008112" cy="447040"/>
          </a:xfrm>
          <a:prstGeom prst="rect">
            <a:avLst/>
          </a:prstGeom>
          <a:noFill/>
          <a:ln w="9525">
            <a:noFill/>
            <a:miter lim="800000"/>
            <a:headEnd/>
            <a:tailEnd/>
          </a:ln>
          <a:effec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468" y="6237312"/>
            <a:ext cx="101123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ângulo 1"/>
          <p:cNvSpPr/>
          <p:nvPr/>
        </p:nvSpPr>
        <p:spPr>
          <a:xfrm>
            <a:off x="107504" y="188641"/>
            <a:ext cx="8280920" cy="5416868"/>
          </a:xfrm>
          <a:prstGeom prst="rect">
            <a:avLst/>
          </a:prstGeom>
        </p:spPr>
        <p:txBody>
          <a:bodyPr wrap="square">
            <a:spAutoFit/>
          </a:bodyPr>
          <a:lstStyle/>
          <a:p>
            <a:pPr fontAlgn="auto">
              <a:spcBef>
                <a:spcPts val="0"/>
              </a:spcBef>
              <a:spcAft>
                <a:spcPts val="0"/>
              </a:spcAft>
            </a:pPr>
            <a:endParaRPr lang="pt-PT" dirty="0" smtClean="0">
              <a:solidFill>
                <a:prstClr val="black"/>
              </a:solidFill>
              <a:latin typeface="Calibri"/>
            </a:endParaRPr>
          </a:p>
          <a:p>
            <a:pPr fontAlgn="auto">
              <a:spcBef>
                <a:spcPts val="0"/>
              </a:spcBef>
              <a:spcAft>
                <a:spcPts val="0"/>
              </a:spcAft>
            </a:pPr>
            <a:r>
              <a:rPr lang="en-GB" sz="2400" b="1" dirty="0" smtClean="0">
                <a:solidFill>
                  <a:prstClr val="black"/>
                </a:solidFill>
                <a:latin typeface="Calibri"/>
              </a:rPr>
              <a:t>2.4. The </a:t>
            </a:r>
            <a:r>
              <a:rPr lang="en-GB" sz="2400" b="1" i="1" dirty="0" err="1" smtClean="0">
                <a:solidFill>
                  <a:prstClr val="black"/>
                </a:solidFill>
                <a:latin typeface="Calibri"/>
              </a:rPr>
              <a:t>Qualifica</a:t>
            </a:r>
            <a:r>
              <a:rPr lang="en-GB" sz="2400" b="1" dirty="0" smtClean="0">
                <a:solidFill>
                  <a:prstClr val="black"/>
                </a:solidFill>
                <a:latin typeface="Calibri"/>
              </a:rPr>
              <a:t> programme </a:t>
            </a:r>
            <a:r>
              <a:rPr lang="en-GB" sz="2000" b="1" dirty="0" smtClean="0">
                <a:solidFill>
                  <a:prstClr val="black"/>
                </a:solidFill>
                <a:latin typeface="Calibri"/>
              </a:rPr>
              <a:t>(a political priority of the Government)</a:t>
            </a:r>
          </a:p>
          <a:p>
            <a:pPr marL="342900" indent="-342900" fontAlgn="auto">
              <a:spcBef>
                <a:spcPts val="0"/>
              </a:spcBef>
              <a:spcAft>
                <a:spcPts val="0"/>
              </a:spcAft>
              <a:buFontTx/>
              <a:buChar char="-"/>
            </a:pPr>
            <a:endParaRPr lang="pt-PT" sz="2000" dirty="0" smtClean="0">
              <a:solidFill>
                <a:prstClr val="black"/>
              </a:solidFill>
              <a:latin typeface="Calibri"/>
            </a:endParaRPr>
          </a:p>
          <a:p>
            <a:pPr marL="285750" lvl="0" indent="-285750" algn="just">
              <a:buClr>
                <a:srgbClr val="3A950F"/>
              </a:buClr>
              <a:buFont typeface="Wingdings" panose="05000000000000000000" pitchFamily="2" charset="2"/>
              <a:buChar char="§"/>
            </a:pPr>
            <a:r>
              <a:rPr lang="en-GB" dirty="0" smtClean="0">
                <a:solidFill>
                  <a:prstClr val="black"/>
                </a:solidFill>
                <a:latin typeface="Calibri"/>
              </a:rPr>
              <a:t>In </a:t>
            </a:r>
            <a:r>
              <a:rPr lang="en-GB" dirty="0">
                <a:solidFill>
                  <a:prstClr val="black"/>
                </a:solidFill>
                <a:latin typeface="Calibri"/>
              </a:rPr>
              <a:t>order to tackle the deficit of qualifications, </a:t>
            </a:r>
            <a:r>
              <a:rPr lang="en-GB" dirty="0" smtClean="0">
                <a:solidFill>
                  <a:prstClr val="black"/>
                </a:solidFill>
                <a:latin typeface="Calibri"/>
              </a:rPr>
              <a:t>in 2016 the Government created the </a:t>
            </a:r>
            <a:r>
              <a:rPr lang="en-GB" i="1" dirty="0" err="1" smtClean="0">
                <a:solidFill>
                  <a:prstClr val="black"/>
                </a:solidFill>
                <a:latin typeface="Calibri"/>
              </a:rPr>
              <a:t>Qualifica</a:t>
            </a:r>
            <a:r>
              <a:rPr lang="en-GB" dirty="0" smtClean="0">
                <a:solidFill>
                  <a:prstClr val="black"/>
                </a:solidFill>
                <a:latin typeface="Calibri"/>
              </a:rPr>
              <a:t> programme (an integrated strategy</a:t>
            </a:r>
            <a:r>
              <a:rPr lang="en-GB" dirty="0">
                <a:solidFill>
                  <a:prstClr val="black"/>
                </a:solidFill>
                <a:latin typeface="Calibri"/>
              </a:rPr>
              <a:t> </a:t>
            </a:r>
            <a:r>
              <a:rPr lang="en-GB" dirty="0" smtClean="0">
                <a:solidFill>
                  <a:prstClr val="black"/>
                </a:solidFill>
                <a:latin typeface="Calibri"/>
              </a:rPr>
              <a:t>to foster </a:t>
            </a:r>
            <a:r>
              <a:rPr lang="en-GB" dirty="0">
                <a:solidFill>
                  <a:prstClr val="black"/>
                </a:solidFill>
                <a:latin typeface="Calibri"/>
              </a:rPr>
              <a:t>the training and qualification of </a:t>
            </a:r>
            <a:r>
              <a:rPr lang="en-GB" dirty="0" smtClean="0">
                <a:solidFill>
                  <a:prstClr val="black"/>
                </a:solidFill>
                <a:latin typeface="Calibri"/>
              </a:rPr>
              <a:t>adults).</a:t>
            </a:r>
          </a:p>
          <a:p>
            <a:pPr lvl="0">
              <a:buClr>
                <a:srgbClr val="3A950F"/>
              </a:buClr>
            </a:pPr>
            <a:endParaRPr lang="en-GB" dirty="0" smtClean="0">
              <a:solidFill>
                <a:prstClr val="black"/>
              </a:solidFill>
              <a:latin typeface="Calibri"/>
            </a:endParaRPr>
          </a:p>
          <a:p>
            <a:pPr marL="285750" lvl="0" indent="-285750">
              <a:buClr>
                <a:srgbClr val="3A950F"/>
              </a:buClr>
              <a:buFont typeface="Wingdings" panose="05000000000000000000" pitchFamily="2" charset="2"/>
              <a:buChar char="§"/>
            </a:pPr>
            <a:r>
              <a:rPr lang="en-GB" b="1" dirty="0" smtClean="0">
                <a:solidFill>
                  <a:prstClr val="black"/>
                </a:solidFill>
                <a:latin typeface="Calibri"/>
              </a:rPr>
              <a:t>Main objectives</a:t>
            </a:r>
          </a:p>
          <a:p>
            <a:pPr marL="742950" lvl="1" indent="-285750">
              <a:buClr>
                <a:srgbClr val="3A950F"/>
              </a:buClr>
              <a:buFont typeface="Arial" panose="020B0604020202020204" pitchFamily="34" charset="0"/>
              <a:buChar char="•"/>
            </a:pPr>
            <a:r>
              <a:rPr lang="en-GB" dirty="0">
                <a:solidFill>
                  <a:prstClr val="black"/>
                </a:solidFill>
                <a:latin typeface="Calibri"/>
                <a:sym typeface="Wingdings" panose="05000000000000000000" pitchFamily="2" charset="2"/>
              </a:rPr>
              <a:t>Raise </a:t>
            </a:r>
            <a:r>
              <a:rPr lang="en-US" dirty="0">
                <a:solidFill>
                  <a:prstClr val="black"/>
                </a:solidFill>
                <a:latin typeface="Calibri"/>
                <a:sym typeface="Wingdings" panose="05000000000000000000" pitchFamily="2" charset="2"/>
              </a:rPr>
              <a:t>the qualification level of adults and their </a:t>
            </a:r>
            <a:r>
              <a:rPr lang="en-GB" dirty="0">
                <a:solidFill>
                  <a:prstClr val="black"/>
                </a:solidFill>
                <a:latin typeface="Calibri"/>
                <a:sym typeface="Wingdings" panose="05000000000000000000" pitchFamily="2" charset="2"/>
              </a:rPr>
              <a:t>employability;</a:t>
            </a:r>
          </a:p>
          <a:p>
            <a:pPr marL="742950" lvl="1" indent="-285750">
              <a:buClr>
                <a:srgbClr val="3A950F"/>
              </a:buClr>
              <a:buFont typeface="Arial" panose="020B0604020202020204" pitchFamily="34" charset="0"/>
              <a:buChar char="•"/>
            </a:pPr>
            <a:r>
              <a:rPr lang="en-GB" dirty="0">
                <a:solidFill>
                  <a:prstClr val="black"/>
                </a:solidFill>
                <a:latin typeface="Calibri"/>
                <a:sym typeface="Wingdings" panose="05000000000000000000" pitchFamily="2" charset="2"/>
              </a:rPr>
              <a:t>Increase digital and functional literacy;</a:t>
            </a:r>
          </a:p>
          <a:p>
            <a:pPr marL="742950" lvl="1" indent="-285750">
              <a:buClr>
                <a:srgbClr val="3A950F"/>
              </a:buClr>
              <a:buFont typeface="Arial" panose="020B0604020202020204" pitchFamily="34" charset="0"/>
              <a:buChar char="•"/>
            </a:pPr>
            <a:r>
              <a:rPr lang="en-GB" dirty="0">
                <a:solidFill>
                  <a:prstClr val="black"/>
                </a:solidFill>
                <a:latin typeface="Calibri"/>
                <a:sym typeface="Wingdings" panose="05000000000000000000" pitchFamily="2" charset="2"/>
              </a:rPr>
              <a:t>Better align the training provision with labour market needs;</a:t>
            </a:r>
          </a:p>
          <a:p>
            <a:pPr marL="742950" lvl="1" indent="-285750" algn="just">
              <a:buClr>
                <a:srgbClr val="3A950F"/>
              </a:buClr>
              <a:buFont typeface="Arial" panose="020B0604020202020204" pitchFamily="34" charset="0"/>
              <a:buChar char="•"/>
            </a:pPr>
            <a:r>
              <a:rPr lang="en-GB" dirty="0">
                <a:solidFill>
                  <a:prstClr val="black"/>
                </a:solidFill>
                <a:latin typeface="Calibri"/>
              </a:rPr>
              <a:t>Facilitate tailored training pathways that lead to raising the qualification level of adults (better combining RVCC with adult education and training).</a:t>
            </a:r>
          </a:p>
          <a:p>
            <a:pPr marL="742950" lvl="1" indent="-285750">
              <a:buClr>
                <a:srgbClr val="3A950F"/>
              </a:buClr>
              <a:buFont typeface="Arial" panose="020B0604020202020204" pitchFamily="34" charset="0"/>
              <a:buChar char="•"/>
            </a:pPr>
            <a:endParaRPr lang="en-GB" b="1" dirty="0" smtClean="0">
              <a:solidFill>
                <a:prstClr val="black"/>
              </a:solidFill>
              <a:latin typeface="Calibri"/>
            </a:endParaRPr>
          </a:p>
          <a:p>
            <a:pPr marL="285750" indent="-285750">
              <a:buClr>
                <a:srgbClr val="3A950F"/>
              </a:buClr>
              <a:buFont typeface="Wingdings" panose="05000000000000000000" pitchFamily="2" charset="2"/>
              <a:buChar char="§"/>
            </a:pPr>
            <a:r>
              <a:rPr lang="pt-PT" b="1" dirty="0">
                <a:solidFill>
                  <a:prstClr val="black"/>
                </a:solidFill>
                <a:latin typeface="Calibri"/>
              </a:rPr>
              <a:t>Target </a:t>
            </a:r>
            <a:r>
              <a:rPr lang="pt-PT" b="1" dirty="0" err="1" smtClean="0">
                <a:solidFill>
                  <a:prstClr val="black"/>
                </a:solidFill>
                <a:latin typeface="Calibri"/>
              </a:rPr>
              <a:t>groups</a:t>
            </a:r>
            <a:endParaRPr lang="pt-PT" b="1" dirty="0" smtClean="0">
              <a:solidFill>
                <a:prstClr val="black"/>
              </a:solidFill>
              <a:latin typeface="Calibri"/>
            </a:endParaRPr>
          </a:p>
          <a:p>
            <a:pPr marL="742950" lvl="1" indent="-285750">
              <a:buClr>
                <a:srgbClr val="3A950F"/>
              </a:buClr>
              <a:buFont typeface="Arial" panose="020B0604020202020204" pitchFamily="34" charset="0"/>
              <a:buChar char="•"/>
            </a:pPr>
            <a:r>
              <a:rPr lang="en-GB" dirty="0" smtClean="0">
                <a:solidFill>
                  <a:prstClr val="black"/>
                </a:solidFill>
                <a:latin typeface="Calibri"/>
              </a:rPr>
              <a:t>Less qualified adults; </a:t>
            </a:r>
          </a:p>
          <a:p>
            <a:pPr marL="742950" lvl="1" indent="-285750">
              <a:buClr>
                <a:srgbClr val="3A950F"/>
              </a:buClr>
              <a:buFont typeface="Arial" panose="020B0604020202020204" pitchFamily="34" charset="0"/>
              <a:buChar char="•"/>
            </a:pPr>
            <a:r>
              <a:rPr lang="en-GB" dirty="0" smtClean="0">
                <a:solidFill>
                  <a:prstClr val="black"/>
                </a:solidFill>
                <a:latin typeface="Calibri"/>
              </a:rPr>
              <a:t>Unemployed people; </a:t>
            </a:r>
          </a:p>
          <a:p>
            <a:pPr marL="742950" lvl="1" indent="-285750">
              <a:buClr>
                <a:srgbClr val="3A950F"/>
              </a:buClr>
              <a:buFont typeface="Arial" panose="020B0604020202020204" pitchFamily="34" charset="0"/>
              <a:buChar char="•"/>
            </a:pPr>
            <a:r>
              <a:rPr lang="pt-PT" dirty="0" smtClean="0">
                <a:solidFill>
                  <a:prstClr val="black"/>
                </a:solidFill>
                <a:latin typeface="Calibri"/>
              </a:rPr>
              <a:t>NEET (</a:t>
            </a:r>
            <a:r>
              <a:rPr lang="en-US" dirty="0" smtClean="0">
                <a:solidFill>
                  <a:prstClr val="black"/>
                </a:solidFill>
                <a:latin typeface="Calibri"/>
              </a:rPr>
              <a:t>Not in Education, Employment or Training</a:t>
            </a:r>
            <a:r>
              <a:rPr lang="pt-PT" dirty="0" smtClean="0">
                <a:solidFill>
                  <a:prstClr val="black"/>
                </a:solidFill>
                <a:latin typeface="Calibri"/>
              </a:rPr>
              <a:t>).</a:t>
            </a:r>
            <a:endParaRPr lang="pt-PT" sz="3200" b="1" dirty="0" smtClean="0">
              <a:solidFill>
                <a:prstClr val="black"/>
              </a:solidFill>
              <a:latin typeface="Calibri"/>
            </a:endParaRPr>
          </a:p>
        </p:txBody>
      </p:sp>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0192" y="4451346"/>
            <a:ext cx="1491126" cy="14401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41191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Imagem 14" descr="background.jpg"/>
          <p:cNvPicPr>
            <a:picLocks noChangeAspect="1"/>
          </p:cNvPicPr>
          <p:nvPr/>
        </p:nvPicPr>
        <p:blipFill>
          <a:blip r:embed="rId3" cstate="print"/>
          <a:srcRect/>
          <a:stretch>
            <a:fillRect/>
          </a:stretch>
        </p:blipFill>
        <p:spPr bwMode="auto">
          <a:xfrm>
            <a:off x="0" y="0"/>
            <a:ext cx="9144000" cy="7118648"/>
          </a:xfrm>
          <a:prstGeom prst="rect">
            <a:avLst/>
          </a:prstGeom>
          <a:noFill/>
          <a:ln w="9525">
            <a:noFill/>
            <a:miter lim="800000"/>
            <a:headEnd/>
            <a:tailEnd/>
          </a:ln>
        </p:spPr>
      </p:pic>
      <p:pic>
        <p:nvPicPr>
          <p:cNvPr id="2051" name="Picture 2"/>
          <p:cNvPicPr>
            <a:picLocks noChangeAspect="1" noChangeArrowheads="1"/>
          </p:cNvPicPr>
          <p:nvPr/>
        </p:nvPicPr>
        <p:blipFill>
          <a:blip r:embed="rId4" cstate="print"/>
          <a:srcRect/>
          <a:stretch>
            <a:fillRect/>
          </a:stretch>
        </p:blipFill>
        <p:spPr bwMode="auto">
          <a:xfrm>
            <a:off x="395288" y="6237288"/>
            <a:ext cx="1008062" cy="447675"/>
          </a:xfrm>
          <a:prstGeom prst="rect">
            <a:avLst/>
          </a:prstGeom>
          <a:noFill/>
          <a:ln w="9525">
            <a:noFill/>
            <a:miter lim="800000"/>
            <a:headEnd/>
            <a:tailEnd/>
          </a:ln>
        </p:spPr>
      </p:pic>
      <p:sp>
        <p:nvSpPr>
          <p:cNvPr id="13" name="Rectangle 4"/>
          <p:cNvSpPr>
            <a:spLocks noChangeArrowheads="1"/>
          </p:cNvSpPr>
          <p:nvPr/>
        </p:nvSpPr>
        <p:spPr bwMode="auto">
          <a:xfrm>
            <a:off x="395288" y="1508850"/>
            <a:ext cx="7489825" cy="1754326"/>
          </a:xfrm>
          <a:prstGeom prst="rect">
            <a:avLst/>
          </a:prstGeom>
          <a:noFill/>
          <a:ln w="9525">
            <a:noFill/>
            <a:miter lim="800000"/>
            <a:headEnd/>
            <a:tailEnd/>
          </a:ln>
          <a:effectLst/>
        </p:spPr>
        <p:txBody>
          <a:bodyPr anchor="ctr">
            <a:spAutoFit/>
          </a:bodyPr>
          <a:lstStyle/>
          <a:p>
            <a:pPr fontAlgn="auto">
              <a:spcBef>
                <a:spcPts val="0"/>
              </a:spcBef>
              <a:spcAft>
                <a:spcPts val="0"/>
              </a:spcAft>
              <a:defRPr/>
            </a:pPr>
            <a:endParaRPr lang="pt-PT" sz="3000" b="1" dirty="0">
              <a:solidFill>
                <a:srgbClr val="33A457"/>
              </a:solidFill>
              <a:latin typeface="+mn-lt"/>
            </a:endParaRPr>
          </a:p>
          <a:p>
            <a:pPr fontAlgn="auto">
              <a:spcBef>
                <a:spcPts val="0"/>
              </a:spcBef>
              <a:spcAft>
                <a:spcPts val="0"/>
              </a:spcAft>
              <a:defRPr/>
            </a:pPr>
            <a:endParaRPr lang="pt-PT" sz="3000" b="1" dirty="0">
              <a:solidFill>
                <a:srgbClr val="33A457"/>
              </a:solidFill>
              <a:latin typeface="+mn-lt"/>
            </a:endParaRPr>
          </a:p>
          <a:p>
            <a:pPr fontAlgn="auto">
              <a:spcBef>
                <a:spcPts val="0"/>
              </a:spcBef>
              <a:spcAft>
                <a:spcPts val="0"/>
              </a:spcAft>
              <a:defRPr/>
            </a:pPr>
            <a:endParaRPr lang="en-GB" sz="2800" b="1" dirty="0">
              <a:solidFill>
                <a:srgbClr val="CC3300"/>
              </a:solidFill>
              <a:effectLst>
                <a:outerShdw blurRad="38100" dist="38100" dir="2700000" algn="tl">
                  <a:srgbClr val="000000">
                    <a:alpha val="43137"/>
                  </a:srgbClr>
                </a:outerShdw>
              </a:effectLst>
              <a:latin typeface="+mn-lt"/>
            </a:endParaRPr>
          </a:p>
          <a:p>
            <a:pPr fontAlgn="auto">
              <a:spcBef>
                <a:spcPts val="0"/>
              </a:spcBef>
              <a:spcAft>
                <a:spcPts val="0"/>
              </a:spcAft>
              <a:defRPr/>
            </a:pPr>
            <a:endParaRPr lang="pt-PT" sz="2000" b="1" dirty="0">
              <a:latin typeface="+mn-lt"/>
            </a:endParaRPr>
          </a:p>
        </p:txBody>
      </p:sp>
      <p:pic>
        <p:nvPicPr>
          <p:cNvPr id="7" name="Imagem 2" descr="Descrição: Descrição: cid:image002.jpg@01D17316.8A9E25F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3356" y="6265323"/>
            <a:ext cx="1222443" cy="41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Marcador de Posição de Conteúdo 2"/>
          <p:cNvSpPr txBox="1">
            <a:spLocks/>
          </p:cNvSpPr>
          <p:nvPr/>
        </p:nvSpPr>
        <p:spPr bwMode="auto">
          <a:xfrm>
            <a:off x="395288" y="802463"/>
            <a:ext cx="8229600" cy="51468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 typeface="Arial" charset="0"/>
              <a:buNone/>
              <a:defRPr sz="3200" kern="1200">
                <a:solidFill>
                  <a:schemeClr val="tx1">
                    <a:tint val="75000"/>
                  </a:schemeClr>
                </a:solidFill>
                <a:latin typeface="+mn-lt"/>
                <a:ea typeface="+mn-ea"/>
                <a:cs typeface="+mn-cs"/>
              </a:defRPr>
            </a:lvl1pPr>
            <a:lvl2pPr marL="457200" indent="0" algn="ctr" rtl="0" eaLnBrk="1" fontAlgn="base" hangingPunct="1">
              <a:spcBef>
                <a:spcPct val="20000"/>
              </a:spcBef>
              <a:spcAft>
                <a:spcPct val="0"/>
              </a:spcAft>
              <a:buFont typeface="Arial" charset="0"/>
              <a:buNone/>
              <a:defRPr sz="2800" kern="1200">
                <a:solidFill>
                  <a:schemeClr val="tx1">
                    <a:tint val="75000"/>
                  </a:schemeClr>
                </a:solidFill>
                <a:latin typeface="+mn-lt"/>
                <a:ea typeface="+mn-ea"/>
                <a:cs typeface="+mn-cs"/>
              </a:defRPr>
            </a:lvl2pPr>
            <a:lvl3pPr marL="914400" indent="0" algn="ctr" rtl="0" eaLnBrk="1" fontAlgn="base" hangingPunct="1">
              <a:spcBef>
                <a:spcPct val="20000"/>
              </a:spcBef>
              <a:spcAft>
                <a:spcPct val="0"/>
              </a:spcAft>
              <a:buFont typeface="Arial" charset="0"/>
              <a:buNone/>
              <a:defRPr sz="2400" kern="1200">
                <a:solidFill>
                  <a:schemeClr val="tx1">
                    <a:tint val="75000"/>
                  </a:schemeClr>
                </a:solidFill>
                <a:latin typeface="+mn-lt"/>
                <a:ea typeface="+mn-ea"/>
                <a:cs typeface="+mn-cs"/>
              </a:defRPr>
            </a:lvl3pPr>
            <a:lvl4pPr marL="13716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4pPr>
            <a:lvl5pPr marL="1828800" indent="0" algn="ctr" rtl="0" eaLnBrk="1" fontAlgn="base" hangingPunct="1">
              <a:spcBef>
                <a:spcPct val="20000"/>
              </a:spcBef>
              <a:spcAft>
                <a:spcPct val="0"/>
              </a:spcAft>
              <a:buFont typeface="Arial"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marL="514350" indent="-514350" algn="l">
              <a:buFont typeface="+mj-lt"/>
              <a:buAutoNum type="arabicPeriod"/>
            </a:pPr>
            <a:r>
              <a:rPr lang="en-US" sz="1600" b="1" dirty="0" smtClean="0">
                <a:solidFill>
                  <a:srgbClr val="009900"/>
                </a:solidFill>
              </a:rPr>
              <a:t>From ANQ to the National Agency for Qualification and Vocational Education and Training (ANQEP)</a:t>
            </a:r>
            <a:endParaRPr lang="en-US" sz="1600" dirty="0" smtClean="0">
              <a:solidFill>
                <a:srgbClr val="009900"/>
              </a:solidFill>
            </a:endParaRPr>
          </a:p>
          <a:p>
            <a:pPr marL="400050" lvl="1" algn="l"/>
            <a:r>
              <a:rPr lang="en-US" sz="1600" dirty="0" smtClean="0">
                <a:solidFill>
                  <a:schemeClr val="tx1"/>
                </a:solidFill>
              </a:rPr>
              <a:t>   	1.1. Main milestones </a:t>
            </a:r>
            <a:r>
              <a:rPr lang="en-US" sz="1600" dirty="0">
                <a:solidFill>
                  <a:schemeClr val="tx1"/>
                </a:solidFill>
              </a:rPr>
              <a:t>(</a:t>
            </a:r>
            <a:r>
              <a:rPr lang="en-US" sz="1600" dirty="0" smtClean="0">
                <a:solidFill>
                  <a:schemeClr val="tx1"/>
                </a:solidFill>
              </a:rPr>
              <a:t>2007 - 2017)</a:t>
            </a:r>
          </a:p>
          <a:p>
            <a:pPr marL="400050" lvl="1" algn="l"/>
            <a:r>
              <a:rPr lang="en-US" sz="1600" dirty="0">
                <a:solidFill>
                  <a:schemeClr val="tx1"/>
                </a:solidFill>
              </a:rPr>
              <a:t>	</a:t>
            </a:r>
            <a:r>
              <a:rPr lang="en-US" sz="1600" dirty="0" smtClean="0">
                <a:solidFill>
                  <a:schemeClr val="tx1"/>
                </a:solidFill>
              </a:rPr>
              <a:t>1.2. ANQEP’s mission and main attributions </a:t>
            </a:r>
          </a:p>
          <a:p>
            <a:pPr marL="400050" lvl="1" algn="l"/>
            <a:r>
              <a:rPr lang="en-US" sz="1600" dirty="0">
                <a:solidFill>
                  <a:schemeClr val="tx1"/>
                </a:solidFill>
              </a:rPr>
              <a:t>	</a:t>
            </a:r>
            <a:r>
              <a:rPr lang="en-US" sz="1600" dirty="0" smtClean="0">
                <a:solidFill>
                  <a:schemeClr val="tx1"/>
                </a:solidFill>
              </a:rPr>
              <a:t>1.3. Participation in </a:t>
            </a:r>
            <a:r>
              <a:rPr lang="en-US" sz="1600" dirty="0">
                <a:solidFill>
                  <a:schemeClr val="tx1"/>
                </a:solidFill>
              </a:rPr>
              <a:t>i</a:t>
            </a:r>
            <a:r>
              <a:rPr lang="en-US" sz="1600" dirty="0" smtClean="0">
                <a:solidFill>
                  <a:schemeClr val="tx1"/>
                </a:solidFill>
              </a:rPr>
              <a:t>nternational working groups</a:t>
            </a:r>
          </a:p>
          <a:p>
            <a:pPr marL="400050" lvl="1" algn="l"/>
            <a:r>
              <a:rPr lang="en-US" sz="1600" dirty="0" smtClean="0">
                <a:solidFill>
                  <a:schemeClr val="tx1"/>
                </a:solidFill>
              </a:rPr>
              <a:t>	1.4. Staff and structure</a:t>
            </a:r>
          </a:p>
          <a:p>
            <a:pPr marL="400050" lvl="1" algn="l"/>
            <a:r>
              <a:rPr lang="en-US" sz="1600" dirty="0">
                <a:solidFill>
                  <a:schemeClr val="tx1"/>
                </a:solidFill>
              </a:rPr>
              <a:t>	</a:t>
            </a:r>
            <a:r>
              <a:rPr lang="en-US" sz="1600" dirty="0" smtClean="0">
                <a:solidFill>
                  <a:schemeClr val="tx1"/>
                </a:solidFill>
              </a:rPr>
              <a:t>1.5. Budget and funding</a:t>
            </a:r>
          </a:p>
          <a:p>
            <a:pPr marL="400050" lvl="1" algn="l"/>
            <a:endParaRPr lang="en-US" sz="1600" dirty="0" smtClean="0">
              <a:solidFill>
                <a:schemeClr val="tx1"/>
              </a:solidFill>
            </a:endParaRPr>
          </a:p>
          <a:p>
            <a:pPr marL="571500" indent="-571500" algn="l">
              <a:buFont typeface="+mj-lt"/>
              <a:buAutoNum type="arabicPeriod"/>
            </a:pPr>
            <a:r>
              <a:rPr lang="en-US" sz="1600" b="1" dirty="0" smtClean="0">
                <a:solidFill>
                  <a:srgbClr val="009900"/>
                </a:solidFill>
              </a:rPr>
              <a:t>ANQEP and the National Qualification System (NQS): main structures and instruments</a:t>
            </a:r>
          </a:p>
          <a:p>
            <a:pPr marL="400050" lvl="1" algn="l"/>
            <a:r>
              <a:rPr lang="en-US" sz="1600" dirty="0" smtClean="0">
                <a:solidFill>
                  <a:schemeClr val="tx1"/>
                </a:solidFill>
              </a:rPr>
              <a:t>	2.1. </a:t>
            </a:r>
            <a:r>
              <a:rPr lang="en-US" sz="1600" dirty="0">
                <a:solidFill>
                  <a:schemeClr val="tx1"/>
                </a:solidFill>
              </a:rPr>
              <a:t>The National Qualifications Framework</a:t>
            </a:r>
          </a:p>
          <a:p>
            <a:pPr marL="400050" lvl="1" algn="l"/>
            <a:r>
              <a:rPr lang="en-US" sz="1600" dirty="0" smtClean="0">
                <a:solidFill>
                  <a:schemeClr val="tx1"/>
                </a:solidFill>
              </a:rPr>
              <a:t>	2.2. The </a:t>
            </a:r>
            <a:r>
              <a:rPr lang="en-US" sz="1600" dirty="0">
                <a:solidFill>
                  <a:schemeClr val="tx1"/>
                </a:solidFill>
              </a:rPr>
              <a:t>National Catalogue </a:t>
            </a:r>
            <a:r>
              <a:rPr lang="en-US" sz="1600" dirty="0" smtClean="0">
                <a:solidFill>
                  <a:schemeClr val="tx1"/>
                </a:solidFill>
              </a:rPr>
              <a:t>of Qualifications</a:t>
            </a:r>
          </a:p>
          <a:p>
            <a:pPr marL="400050" lvl="1" algn="l"/>
            <a:r>
              <a:rPr lang="en-US" sz="1600" dirty="0">
                <a:solidFill>
                  <a:schemeClr val="tx1"/>
                </a:solidFill>
              </a:rPr>
              <a:t>	</a:t>
            </a:r>
            <a:r>
              <a:rPr lang="en-US" sz="1600" dirty="0" smtClean="0">
                <a:solidFill>
                  <a:schemeClr val="tx1"/>
                </a:solidFill>
              </a:rPr>
              <a:t>2.3. The Sector Councils for Qualification</a:t>
            </a:r>
          </a:p>
          <a:p>
            <a:pPr marL="400050" lvl="1" algn="l"/>
            <a:r>
              <a:rPr lang="en-US" sz="1600" dirty="0" smtClean="0">
                <a:solidFill>
                  <a:schemeClr val="tx1"/>
                </a:solidFill>
              </a:rPr>
              <a:t>	2.4. The </a:t>
            </a:r>
            <a:r>
              <a:rPr lang="en-US" sz="1600" i="1" dirty="0" err="1" smtClean="0">
                <a:solidFill>
                  <a:schemeClr val="tx1"/>
                </a:solidFill>
              </a:rPr>
              <a:t>Qualifica</a:t>
            </a:r>
            <a:r>
              <a:rPr lang="en-US" sz="1600" dirty="0" smtClean="0">
                <a:solidFill>
                  <a:schemeClr val="tx1"/>
                </a:solidFill>
              </a:rPr>
              <a:t> </a:t>
            </a:r>
            <a:r>
              <a:rPr lang="en-US" sz="1600" dirty="0" err="1" smtClean="0">
                <a:solidFill>
                  <a:schemeClr val="tx1"/>
                </a:solidFill>
              </a:rPr>
              <a:t>Programme</a:t>
            </a:r>
            <a:r>
              <a:rPr lang="en-US" sz="1600" dirty="0" smtClean="0">
                <a:solidFill>
                  <a:schemeClr val="tx1"/>
                </a:solidFill>
              </a:rPr>
              <a:t>, the </a:t>
            </a:r>
            <a:r>
              <a:rPr lang="en-US" sz="1600" i="1" dirty="0" err="1" smtClean="0">
                <a:solidFill>
                  <a:schemeClr val="tx1"/>
                </a:solidFill>
              </a:rPr>
              <a:t>Qualifica</a:t>
            </a:r>
            <a:r>
              <a:rPr lang="en-US" sz="1600" dirty="0" smtClean="0">
                <a:solidFill>
                  <a:schemeClr val="tx1"/>
                </a:solidFill>
              </a:rPr>
              <a:t> </a:t>
            </a:r>
            <a:r>
              <a:rPr lang="en-US" sz="1600" dirty="0" err="1" smtClean="0">
                <a:solidFill>
                  <a:schemeClr val="tx1"/>
                </a:solidFill>
              </a:rPr>
              <a:t>Centres</a:t>
            </a:r>
            <a:r>
              <a:rPr lang="en-US" sz="1600" dirty="0" smtClean="0">
                <a:solidFill>
                  <a:schemeClr val="tx1"/>
                </a:solidFill>
              </a:rPr>
              <a:t> and the VNFIL process</a:t>
            </a:r>
          </a:p>
          <a:p>
            <a:pPr marL="400050" lvl="1" algn="just"/>
            <a:r>
              <a:rPr lang="en-US" sz="1600" dirty="0" smtClean="0">
                <a:solidFill>
                  <a:schemeClr val="tx1"/>
                </a:solidFill>
              </a:rPr>
              <a:t>	2.5. </a:t>
            </a:r>
            <a:r>
              <a:rPr lang="en-US" sz="1600" dirty="0">
                <a:solidFill>
                  <a:schemeClr val="tx1"/>
                </a:solidFill>
              </a:rPr>
              <a:t>The </a:t>
            </a:r>
            <a:r>
              <a:rPr lang="en-US" sz="1600" i="1" dirty="0" err="1">
                <a:solidFill>
                  <a:schemeClr val="tx1"/>
                </a:solidFill>
              </a:rPr>
              <a:t>Qualifica</a:t>
            </a:r>
            <a:r>
              <a:rPr lang="en-US" sz="1600" dirty="0">
                <a:solidFill>
                  <a:schemeClr val="tx1"/>
                </a:solidFill>
              </a:rPr>
              <a:t> </a:t>
            </a:r>
            <a:r>
              <a:rPr lang="en-US" sz="1600" dirty="0" err="1" smtClean="0">
                <a:solidFill>
                  <a:schemeClr val="tx1"/>
                </a:solidFill>
              </a:rPr>
              <a:t>WebPortal</a:t>
            </a:r>
            <a:r>
              <a:rPr lang="en-US" sz="1600" dirty="0" smtClean="0">
                <a:solidFill>
                  <a:schemeClr val="tx1"/>
                </a:solidFill>
              </a:rPr>
              <a:t> and the </a:t>
            </a:r>
            <a:r>
              <a:rPr lang="en-US" sz="1600" i="1" dirty="0" err="1" smtClean="0">
                <a:solidFill>
                  <a:schemeClr val="tx1"/>
                </a:solidFill>
              </a:rPr>
              <a:t>Qualifica</a:t>
            </a:r>
            <a:r>
              <a:rPr lang="en-US" sz="1600" dirty="0" smtClean="0">
                <a:solidFill>
                  <a:schemeClr val="tx1"/>
                </a:solidFill>
              </a:rPr>
              <a:t> Passport</a:t>
            </a:r>
          </a:p>
          <a:p>
            <a:pPr marL="400050" lvl="1" algn="just"/>
            <a:r>
              <a:rPr lang="en-US" sz="1600" dirty="0">
                <a:solidFill>
                  <a:schemeClr val="tx1"/>
                </a:solidFill>
              </a:rPr>
              <a:t>	</a:t>
            </a:r>
            <a:r>
              <a:rPr lang="en-US" sz="1600" dirty="0" smtClean="0">
                <a:solidFill>
                  <a:schemeClr val="tx1"/>
                </a:solidFill>
              </a:rPr>
              <a:t>2.6. </a:t>
            </a:r>
            <a:r>
              <a:rPr lang="en-US" sz="1600" dirty="0">
                <a:solidFill>
                  <a:schemeClr val="tx1"/>
                </a:solidFill>
              </a:rPr>
              <a:t>T</a:t>
            </a:r>
            <a:r>
              <a:rPr lang="en-US" sz="1600" dirty="0" smtClean="0">
                <a:solidFill>
                  <a:schemeClr val="tx1"/>
                </a:solidFill>
              </a:rPr>
              <a:t>he </a:t>
            </a:r>
            <a:r>
              <a:rPr lang="en-US" sz="1600" dirty="0">
                <a:solidFill>
                  <a:schemeClr val="tx1"/>
                </a:solidFill>
              </a:rPr>
              <a:t>National Credit System for VET</a:t>
            </a:r>
          </a:p>
          <a:p>
            <a:pPr marL="400050" lvl="1" algn="l"/>
            <a:r>
              <a:rPr lang="en-US" sz="1600" dirty="0" smtClean="0">
                <a:solidFill>
                  <a:schemeClr val="tx1"/>
                </a:solidFill>
              </a:rPr>
              <a:t>	2.7. Quality assurance systems </a:t>
            </a:r>
            <a:r>
              <a:rPr lang="en-US" sz="1600" dirty="0">
                <a:solidFill>
                  <a:schemeClr val="tx1"/>
                </a:solidFill>
              </a:rPr>
              <a:t>in line with the EQAVET </a:t>
            </a:r>
            <a:r>
              <a:rPr lang="en-US" sz="1600" dirty="0" smtClean="0">
                <a:solidFill>
                  <a:schemeClr val="tx1"/>
                </a:solidFill>
              </a:rPr>
              <a:t>Framework</a:t>
            </a:r>
            <a:endParaRPr lang="en-US" sz="1600" dirty="0">
              <a:solidFill>
                <a:schemeClr val="tx1"/>
              </a:solidFill>
            </a:endParaRPr>
          </a:p>
          <a:p>
            <a:pPr marL="400050" lvl="1" algn="l"/>
            <a:r>
              <a:rPr lang="en-US" sz="1600" dirty="0" smtClean="0">
                <a:solidFill>
                  <a:schemeClr val="tx1"/>
                </a:solidFill>
              </a:rPr>
              <a:t>	2.8. </a:t>
            </a:r>
            <a:r>
              <a:rPr lang="en-US" sz="1600" dirty="0">
                <a:solidFill>
                  <a:schemeClr val="tx1"/>
                </a:solidFill>
              </a:rPr>
              <a:t>VET </a:t>
            </a:r>
            <a:r>
              <a:rPr lang="en-US" sz="1600" dirty="0" smtClean="0">
                <a:solidFill>
                  <a:schemeClr val="tx1"/>
                </a:solidFill>
              </a:rPr>
              <a:t>planning and provision - Skills Needs Anticipation</a:t>
            </a:r>
          </a:p>
          <a:p>
            <a:pPr marL="514350" indent="-514350" algn="l">
              <a:buFont typeface="+mj-lt"/>
              <a:buAutoNum type="arabicPeriod"/>
            </a:pPr>
            <a:r>
              <a:rPr lang="en-US" sz="1600" b="1" dirty="0" smtClean="0">
                <a:solidFill>
                  <a:srgbClr val="009900"/>
                </a:solidFill>
              </a:rPr>
              <a:t>Lessons learned</a:t>
            </a:r>
            <a:endParaRPr lang="en-US" sz="1600" dirty="0" smtClean="0">
              <a:solidFill>
                <a:srgbClr val="009900"/>
              </a:solidFill>
              <a:latin typeface="Gill Sans MT" panose="020B0502020104020203" pitchFamily="34" charset="0"/>
            </a:endParaRPr>
          </a:p>
          <a:p>
            <a:pPr marL="514350" indent="-514350">
              <a:buFont typeface="+mj-lt"/>
              <a:buAutoNum type="arabicPeriod"/>
            </a:pPr>
            <a:endParaRPr lang="en-US" sz="1600" dirty="0" smtClean="0">
              <a:solidFill>
                <a:schemeClr val="tx1"/>
              </a:solidFill>
              <a:latin typeface="Gill Sans MT" panose="020B0502020104020203" pitchFamily="34" charset="0"/>
            </a:endParaRPr>
          </a:p>
          <a:p>
            <a:pPr marL="514350" indent="-514350">
              <a:buFont typeface="+mj-lt"/>
              <a:buAutoNum type="arabicPeriod"/>
            </a:pPr>
            <a:endParaRPr lang="en-US" sz="1600" dirty="0" smtClean="0">
              <a:solidFill>
                <a:schemeClr val="tx1"/>
              </a:solidFill>
              <a:latin typeface="Gill Sans MT" panose="020B0502020104020203" pitchFamily="34" charset="0"/>
            </a:endParaRPr>
          </a:p>
          <a:p>
            <a:endParaRPr lang="en-US" sz="1600" dirty="0" smtClean="0">
              <a:solidFill>
                <a:schemeClr val="tx1"/>
              </a:solidFill>
              <a:latin typeface="Gill Sans MT" panose="020B0502020104020203" pitchFamily="34" charset="0"/>
            </a:endParaRPr>
          </a:p>
          <a:p>
            <a:pPr marL="514350" indent="-514350">
              <a:buFont typeface="+mj-lt"/>
              <a:buAutoNum type="arabicPeriod"/>
            </a:pPr>
            <a:endParaRPr lang="en-US" sz="1600" dirty="0">
              <a:solidFill>
                <a:schemeClr val="tx1"/>
              </a:solidFill>
              <a:latin typeface="Gill Sans MT" pitchFamily="34" charset="0"/>
            </a:endParaRPr>
          </a:p>
        </p:txBody>
      </p:sp>
      <p:sp>
        <p:nvSpPr>
          <p:cNvPr id="9" name="Título 1"/>
          <p:cNvSpPr txBox="1">
            <a:spLocks/>
          </p:cNvSpPr>
          <p:nvPr/>
        </p:nvSpPr>
        <p:spPr bwMode="auto">
          <a:xfrm>
            <a:off x="428493" y="222252"/>
            <a:ext cx="8229600" cy="6144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defRPr/>
            </a:pPr>
            <a:r>
              <a:rPr lang="en-GB" sz="2400" b="1" dirty="0" smtClean="0">
                <a:solidFill>
                  <a:srgbClr val="04933B"/>
                </a:solidFill>
                <a:latin typeface="Gill Sans MT" panose="020B0502020104020203" pitchFamily="34" charset="0"/>
                <a:ea typeface="+mn-ea"/>
                <a:cs typeface="+mn-cs"/>
              </a:rPr>
              <a:t>Summary</a:t>
            </a:r>
            <a:endParaRPr lang="en-GB" sz="2400" b="1" dirty="0">
              <a:solidFill>
                <a:srgbClr val="04933B"/>
              </a:solidFill>
              <a:latin typeface="Gill Sans MT" panose="020B0502020104020203" pitchFamily="34" charset="0"/>
              <a:ea typeface="+mn-ea"/>
              <a:cs typeface="+mn-cs"/>
            </a:endParaRPr>
          </a:p>
        </p:txBody>
      </p:sp>
    </p:spTree>
    <p:extLst>
      <p:ext uri="{BB962C8B-B14F-4D97-AF65-F5344CB8AC3E}">
        <p14:creationId xmlns:p14="http://schemas.microsoft.com/office/powerpoint/2010/main" val="632252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14" descr="background.jpg"/>
          <p:cNvPicPr>
            <a:picLocks noChangeAspect="1"/>
          </p:cNvPicPr>
          <p:nvPr/>
        </p:nvPicPr>
        <p:blipFill>
          <a:blip r:embed="rId3" cstate="print"/>
          <a:stretch>
            <a:fillRect/>
          </a:stretch>
        </p:blipFill>
        <p:spPr>
          <a:xfrm>
            <a:off x="0" y="0"/>
            <a:ext cx="9395520" cy="685800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395536" y="6237312"/>
            <a:ext cx="1008112" cy="447040"/>
          </a:xfrm>
          <a:prstGeom prst="rect">
            <a:avLst/>
          </a:prstGeom>
          <a:noFill/>
          <a:ln w="9525">
            <a:noFill/>
            <a:miter lim="800000"/>
            <a:headEnd/>
            <a:tailEnd/>
          </a:ln>
          <a:effec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468" y="6237312"/>
            <a:ext cx="101123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ângulo 1"/>
          <p:cNvSpPr/>
          <p:nvPr/>
        </p:nvSpPr>
        <p:spPr>
          <a:xfrm>
            <a:off x="107504" y="188641"/>
            <a:ext cx="8280920" cy="4370427"/>
          </a:xfrm>
          <a:prstGeom prst="rect">
            <a:avLst/>
          </a:prstGeom>
        </p:spPr>
        <p:txBody>
          <a:bodyPr wrap="square">
            <a:spAutoFit/>
          </a:bodyPr>
          <a:lstStyle/>
          <a:p>
            <a:pPr fontAlgn="auto">
              <a:spcBef>
                <a:spcPts val="0"/>
              </a:spcBef>
              <a:spcAft>
                <a:spcPts val="0"/>
              </a:spcAft>
            </a:pPr>
            <a:endParaRPr lang="pt-PT" dirty="0" smtClean="0">
              <a:solidFill>
                <a:prstClr val="black"/>
              </a:solidFill>
              <a:latin typeface="Calibri"/>
            </a:endParaRPr>
          </a:p>
          <a:p>
            <a:pPr fontAlgn="auto">
              <a:spcBef>
                <a:spcPts val="0"/>
              </a:spcBef>
              <a:spcAft>
                <a:spcPts val="0"/>
              </a:spcAft>
            </a:pPr>
            <a:endParaRPr lang="pt-PT" dirty="0">
              <a:solidFill>
                <a:prstClr val="black"/>
              </a:solidFill>
              <a:latin typeface="Calibri"/>
            </a:endParaRPr>
          </a:p>
          <a:p>
            <a:pPr algn="ctr" fontAlgn="auto">
              <a:spcBef>
                <a:spcPts val="0"/>
              </a:spcBef>
              <a:spcAft>
                <a:spcPts val="0"/>
              </a:spcAft>
            </a:pPr>
            <a:r>
              <a:rPr lang="en-GB" sz="2400" b="1" dirty="0" smtClean="0">
                <a:solidFill>
                  <a:prstClr val="black"/>
                </a:solidFill>
                <a:latin typeface="Calibri"/>
              </a:rPr>
              <a:t>2.4. The </a:t>
            </a:r>
            <a:r>
              <a:rPr lang="en-GB" sz="2400" b="1" i="1" dirty="0" err="1" smtClean="0">
                <a:solidFill>
                  <a:prstClr val="black"/>
                </a:solidFill>
                <a:latin typeface="Calibri"/>
              </a:rPr>
              <a:t>Qualifica</a:t>
            </a:r>
            <a:r>
              <a:rPr lang="en-GB" sz="2400" b="1" dirty="0" smtClean="0">
                <a:solidFill>
                  <a:prstClr val="black"/>
                </a:solidFill>
                <a:latin typeface="Calibri"/>
              </a:rPr>
              <a:t> programme</a:t>
            </a:r>
          </a:p>
          <a:p>
            <a:pPr marL="342900" indent="-342900" fontAlgn="auto">
              <a:spcBef>
                <a:spcPts val="0"/>
              </a:spcBef>
              <a:spcAft>
                <a:spcPts val="0"/>
              </a:spcAft>
              <a:buFontTx/>
              <a:buChar char="-"/>
            </a:pPr>
            <a:endParaRPr lang="pt-PT" sz="2000" dirty="0" smtClean="0">
              <a:solidFill>
                <a:prstClr val="black"/>
              </a:solidFill>
              <a:latin typeface="Calibri"/>
            </a:endParaRPr>
          </a:p>
          <a:p>
            <a:pPr lvl="0">
              <a:buClr>
                <a:srgbClr val="3A950F"/>
              </a:buClr>
            </a:pPr>
            <a:endParaRPr lang="en-GB" dirty="0" smtClean="0">
              <a:solidFill>
                <a:prstClr val="black"/>
              </a:solidFill>
              <a:latin typeface="Calibri"/>
            </a:endParaRPr>
          </a:p>
          <a:p>
            <a:pPr marL="285750" lvl="0" indent="-285750">
              <a:buClr>
                <a:srgbClr val="3A950F"/>
              </a:buClr>
              <a:buFont typeface="Wingdings" panose="05000000000000000000" pitchFamily="2" charset="2"/>
              <a:buChar char="§"/>
            </a:pPr>
            <a:r>
              <a:rPr lang="en-GB" b="1" dirty="0" smtClean="0">
                <a:solidFill>
                  <a:prstClr val="black"/>
                </a:solidFill>
                <a:latin typeface="Calibri"/>
              </a:rPr>
              <a:t>Goals until 2020</a:t>
            </a:r>
          </a:p>
          <a:p>
            <a:pPr marL="742950" lvl="1" indent="-285750">
              <a:buClr>
                <a:srgbClr val="3A950F"/>
              </a:buClr>
              <a:buFont typeface="Arial" panose="020B0604020202020204" pitchFamily="34" charset="0"/>
              <a:buChar char="•"/>
            </a:pPr>
            <a:r>
              <a:rPr lang="en-GB" dirty="0">
                <a:solidFill>
                  <a:prstClr val="black"/>
                </a:solidFill>
                <a:latin typeface="Calibri"/>
              </a:rPr>
              <a:t>300 </a:t>
            </a:r>
            <a:r>
              <a:rPr lang="en-GB" i="1" dirty="0" err="1">
                <a:solidFill>
                  <a:prstClr val="black"/>
                </a:solidFill>
                <a:latin typeface="Calibri"/>
              </a:rPr>
              <a:t>Qualifica</a:t>
            </a:r>
            <a:r>
              <a:rPr lang="en-GB" dirty="0">
                <a:solidFill>
                  <a:prstClr val="black"/>
                </a:solidFill>
                <a:latin typeface="Calibri"/>
              </a:rPr>
              <a:t> Centres in 2017;</a:t>
            </a:r>
          </a:p>
          <a:p>
            <a:pPr marL="742950" lvl="1" indent="-285750">
              <a:buClr>
                <a:srgbClr val="3A950F"/>
              </a:buClr>
              <a:buFont typeface="Arial" panose="020B0604020202020204" pitchFamily="34" charset="0"/>
              <a:buChar char="•"/>
            </a:pPr>
            <a:r>
              <a:rPr lang="en-GB" dirty="0">
                <a:solidFill>
                  <a:prstClr val="black"/>
                </a:solidFill>
                <a:latin typeface="Calibri"/>
              </a:rPr>
              <a:t>50% of the active population with upper secondary education;</a:t>
            </a:r>
          </a:p>
          <a:p>
            <a:pPr marL="742950" lvl="1" indent="-285750">
              <a:buClr>
                <a:srgbClr val="3A950F"/>
              </a:buClr>
              <a:buFont typeface="Arial" panose="020B0604020202020204" pitchFamily="34" charset="0"/>
              <a:buChar char="•"/>
            </a:pPr>
            <a:r>
              <a:rPr lang="en-GB" dirty="0">
                <a:solidFill>
                  <a:prstClr val="black"/>
                </a:solidFill>
                <a:latin typeface="Calibri"/>
              </a:rPr>
              <a:t>15% of adults in LLL activities;</a:t>
            </a:r>
          </a:p>
          <a:p>
            <a:pPr marL="742950" lvl="1" indent="-285750">
              <a:buClr>
                <a:srgbClr val="3A950F"/>
              </a:buClr>
              <a:buFont typeface="Arial" panose="020B0604020202020204" pitchFamily="34" charset="0"/>
              <a:buChar char="•"/>
            </a:pPr>
            <a:r>
              <a:rPr lang="en-GB" dirty="0">
                <a:solidFill>
                  <a:prstClr val="black"/>
                </a:solidFill>
                <a:latin typeface="Calibri"/>
              </a:rPr>
              <a:t>Contribute to 40% of 30-34 year-olds with higher education.</a:t>
            </a:r>
          </a:p>
          <a:p>
            <a:pPr marL="742950" lvl="1" indent="-285750">
              <a:buClr>
                <a:srgbClr val="3A950F"/>
              </a:buClr>
              <a:buFont typeface="Arial" panose="020B0604020202020204" pitchFamily="34" charset="0"/>
              <a:buChar char="•"/>
            </a:pPr>
            <a:endParaRPr lang="en-GB" b="1" dirty="0" smtClean="0">
              <a:solidFill>
                <a:prstClr val="black"/>
              </a:solidFill>
              <a:latin typeface="Calibri"/>
            </a:endParaRPr>
          </a:p>
          <a:p>
            <a:pPr marL="285750" indent="-285750">
              <a:buClr>
                <a:srgbClr val="3A950F"/>
              </a:buClr>
              <a:buFont typeface="Wingdings" panose="05000000000000000000" pitchFamily="2" charset="2"/>
              <a:buChar char="§"/>
            </a:pPr>
            <a:r>
              <a:rPr lang="en-US" b="1" dirty="0" smtClean="0">
                <a:solidFill>
                  <a:prstClr val="black"/>
                </a:solidFill>
                <a:latin typeface="Calibri"/>
                <a:sym typeface="Wingdings" panose="05000000000000000000" pitchFamily="2" charset="2"/>
              </a:rPr>
              <a:t>Key Tools</a:t>
            </a:r>
          </a:p>
          <a:p>
            <a:pPr marL="742950" lvl="1" indent="-285750">
              <a:buClr>
                <a:srgbClr val="3A950F"/>
              </a:buClr>
              <a:buFont typeface="Arial" panose="020B0604020202020204" pitchFamily="34" charset="0"/>
              <a:buChar char="•"/>
            </a:pPr>
            <a:r>
              <a:rPr lang="en-GB" i="1" dirty="0" err="1" smtClean="0">
                <a:solidFill>
                  <a:prstClr val="black"/>
                </a:solidFill>
                <a:latin typeface="Calibri"/>
                <a:sym typeface="Wingdings" panose="05000000000000000000" pitchFamily="2" charset="2"/>
              </a:rPr>
              <a:t>Qualifica</a:t>
            </a:r>
            <a:r>
              <a:rPr lang="en-GB" dirty="0" smtClean="0">
                <a:solidFill>
                  <a:prstClr val="black"/>
                </a:solidFill>
                <a:latin typeface="Calibri"/>
                <a:sym typeface="Wingdings" panose="05000000000000000000" pitchFamily="2" charset="2"/>
              </a:rPr>
              <a:t> Centres and ET providers;</a:t>
            </a:r>
          </a:p>
          <a:p>
            <a:pPr marL="742950" lvl="1" indent="-285750">
              <a:buClr>
                <a:srgbClr val="3A950F"/>
              </a:buClr>
              <a:buFont typeface="Arial" panose="020B0604020202020204" pitchFamily="34" charset="0"/>
              <a:buChar char="•"/>
            </a:pPr>
            <a:r>
              <a:rPr lang="en-GB" i="1" dirty="0" err="1" smtClean="0">
                <a:solidFill>
                  <a:prstClr val="black"/>
                </a:solidFill>
                <a:latin typeface="Calibri"/>
                <a:sym typeface="Wingdings" panose="05000000000000000000" pitchFamily="2" charset="2"/>
              </a:rPr>
              <a:t>Qualifica</a:t>
            </a:r>
            <a:r>
              <a:rPr lang="en-GB" dirty="0" smtClean="0">
                <a:solidFill>
                  <a:prstClr val="black"/>
                </a:solidFill>
                <a:latin typeface="Calibri"/>
                <a:sym typeface="Wingdings" panose="05000000000000000000" pitchFamily="2" charset="2"/>
              </a:rPr>
              <a:t> Passport;</a:t>
            </a:r>
          </a:p>
          <a:p>
            <a:pPr marL="742950" lvl="1" indent="-285750">
              <a:buClr>
                <a:srgbClr val="3A950F"/>
              </a:buClr>
              <a:buFont typeface="Arial" panose="020B0604020202020204" pitchFamily="34" charset="0"/>
              <a:buChar char="•"/>
            </a:pPr>
            <a:r>
              <a:rPr lang="en-GB" dirty="0" smtClean="0">
                <a:solidFill>
                  <a:prstClr val="black"/>
                </a:solidFill>
                <a:latin typeface="Calibri"/>
                <a:sym typeface="Wingdings" panose="05000000000000000000" pitchFamily="2" charset="2"/>
              </a:rPr>
              <a:t>National Credit System for VET.</a:t>
            </a:r>
          </a:p>
        </p:txBody>
      </p:sp>
      <p:pic>
        <p:nvPicPr>
          <p:cNvPr id="4" name="Imagem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9400" y="3573016"/>
            <a:ext cx="3026927" cy="2018960"/>
          </a:xfrm>
          <a:prstGeom prst="rect">
            <a:avLst/>
          </a:prstGeom>
        </p:spPr>
      </p:pic>
    </p:spTree>
    <p:extLst>
      <p:ext uri="{BB962C8B-B14F-4D97-AF65-F5344CB8AC3E}">
        <p14:creationId xmlns:p14="http://schemas.microsoft.com/office/powerpoint/2010/main" val="23998100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14" descr="background.jpg"/>
          <p:cNvPicPr>
            <a:picLocks noChangeAspect="1"/>
          </p:cNvPicPr>
          <p:nvPr/>
        </p:nvPicPr>
        <p:blipFill>
          <a:blip r:embed="rId3" cstate="print"/>
          <a:stretch>
            <a:fillRect/>
          </a:stretch>
        </p:blipFill>
        <p:spPr>
          <a:xfrm>
            <a:off x="0" y="0"/>
            <a:ext cx="9395520" cy="685800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395536" y="6237312"/>
            <a:ext cx="1008112" cy="447040"/>
          </a:xfrm>
          <a:prstGeom prst="rect">
            <a:avLst/>
          </a:prstGeom>
          <a:noFill/>
          <a:ln w="9525">
            <a:noFill/>
            <a:miter lim="800000"/>
            <a:headEnd/>
            <a:tailEnd/>
          </a:ln>
          <a:effec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468" y="6237312"/>
            <a:ext cx="101123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ângulo 1"/>
          <p:cNvSpPr/>
          <p:nvPr/>
        </p:nvSpPr>
        <p:spPr>
          <a:xfrm>
            <a:off x="134194" y="764704"/>
            <a:ext cx="8280920" cy="4339650"/>
          </a:xfrm>
          <a:prstGeom prst="rect">
            <a:avLst/>
          </a:prstGeom>
        </p:spPr>
        <p:txBody>
          <a:bodyPr wrap="square">
            <a:spAutoFit/>
          </a:bodyPr>
          <a:lstStyle/>
          <a:p>
            <a:pPr algn="ctr" fontAlgn="auto">
              <a:spcBef>
                <a:spcPts val="0"/>
              </a:spcBef>
              <a:spcAft>
                <a:spcPts val="0"/>
              </a:spcAft>
            </a:pPr>
            <a:r>
              <a:rPr lang="pt-PT" sz="2400" b="1" dirty="0" smtClean="0">
                <a:solidFill>
                  <a:prstClr val="black"/>
                </a:solidFill>
                <a:latin typeface="Calibri"/>
              </a:rPr>
              <a:t>2.4. </a:t>
            </a:r>
            <a:r>
              <a:rPr lang="pt-PT" sz="2400" b="1" i="1" dirty="0" smtClean="0">
                <a:solidFill>
                  <a:prstClr val="black"/>
                </a:solidFill>
                <a:latin typeface="Calibri"/>
              </a:rPr>
              <a:t>Qualifica</a:t>
            </a:r>
            <a:r>
              <a:rPr lang="pt-PT" sz="2400" b="1" dirty="0" smtClean="0">
                <a:solidFill>
                  <a:prstClr val="black"/>
                </a:solidFill>
                <a:latin typeface="Calibri"/>
              </a:rPr>
              <a:t> Centres</a:t>
            </a:r>
          </a:p>
          <a:p>
            <a:pPr fontAlgn="auto">
              <a:spcBef>
                <a:spcPts val="0"/>
              </a:spcBef>
              <a:spcAft>
                <a:spcPts val="0"/>
              </a:spcAft>
            </a:pPr>
            <a:endParaRPr lang="pt-PT" b="1" dirty="0" smtClean="0">
              <a:solidFill>
                <a:prstClr val="black"/>
              </a:solidFill>
              <a:latin typeface="Calibri"/>
            </a:endParaRPr>
          </a:p>
          <a:p>
            <a:pPr marL="285750" lvl="0" indent="-285750" algn="just">
              <a:buClr>
                <a:srgbClr val="3A950F"/>
              </a:buClr>
              <a:buFont typeface="Wingdings" panose="05000000000000000000" pitchFamily="2" charset="2"/>
              <a:buChar char="§"/>
            </a:pPr>
            <a:r>
              <a:rPr lang="en-GB" dirty="0" smtClean="0">
                <a:solidFill>
                  <a:prstClr val="black"/>
                </a:solidFill>
                <a:latin typeface="Calibri"/>
                <a:sym typeface="Wingdings" panose="05000000000000000000" pitchFamily="2" charset="2"/>
              </a:rPr>
              <a:t>They are structures that contribute to increase the qualification levels in Portugal through the process of RVCC, combined with training activities;</a:t>
            </a:r>
          </a:p>
          <a:p>
            <a:pPr lvl="0">
              <a:buClr>
                <a:srgbClr val="3A950F"/>
              </a:buClr>
            </a:pPr>
            <a:endParaRPr lang="en-GB" dirty="0">
              <a:solidFill>
                <a:prstClr val="black"/>
              </a:solidFill>
              <a:latin typeface="Calibri"/>
              <a:sym typeface="Wingdings" panose="05000000000000000000" pitchFamily="2" charset="2"/>
            </a:endParaRPr>
          </a:p>
          <a:p>
            <a:pPr marL="285750" lvl="0" indent="-285750">
              <a:buClr>
                <a:srgbClr val="3A950F"/>
              </a:buClr>
              <a:buFont typeface="Wingdings" panose="05000000000000000000" pitchFamily="2" charset="2"/>
              <a:buChar char="§"/>
            </a:pPr>
            <a:r>
              <a:rPr lang="en-GB" dirty="0" smtClean="0">
                <a:solidFill>
                  <a:prstClr val="black"/>
                </a:solidFill>
                <a:latin typeface="Calibri"/>
                <a:sym typeface="Wingdings" panose="05000000000000000000" pitchFamily="2" charset="2"/>
              </a:rPr>
              <a:t>They p</a:t>
            </a:r>
            <a:r>
              <a:rPr lang="en-US" dirty="0" err="1" smtClean="0">
                <a:solidFill>
                  <a:prstClr val="black"/>
                </a:solidFill>
                <a:latin typeface="Calibri"/>
                <a:sym typeface="Wingdings" panose="05000000000000000000" pitchFamily="2" charset="2"/>
              </a:rPr>
              <a:t>rovide</a:t>
            </a:r>
            <a:r>
              <a:rPr lang="en-US" dirty="0" smtClean="0">
                <a:solidFill>
                  <a:prstClr val="black"/>
                </a:solidFill>
                <a:latin typeface="Calibri"/>
                <a:sym typeface="Wingdings" panose="05000000000000000000" pitchFamily="2" charset="2"/>
              </a:rPr>
              <a:t> </a:t>
            </a:r>
            <a:r>
              <a:rPr lang="en-US" dirty="0">
                <a:solidFill>
                  <a:prstClr val="black"/>
                </a:solidFill>
                <a:latin typeface="Calibri"/>
                <a:sym typeface="Wingdings" panose="05000000000000000000" pitchFamily="2" charset="2"/>
              </a:rPr>
              <a:t>information, guidance and referral of adults (18 or over) and NEET </a:t>
            </a:r>
            <a:r>
              <a:rPr lang="en-US" dirty="0" smtClean="0">
                <a:solidFill>
                  <a:prstClr val="black"/>
                </a:solidFill>
                <a:latin typeface="Calibri"/>
                <a:sym typeface="Wingdings" panose="05000000000000000000" pitchFamily="2" charset="2"/>
              </a:rPr>
              <a:t>to:</a:t>
            </a:r>
          </a:p>
          <a:p>
            <a:pPr lvl="2" algn="just" fontAlgn="auto">
              <a:spcBef>
                <a:spcPts val="0"/>
              </a:spcBef>
              <a:spcAft>
                <a:spcPts val="0"/>
              </a:spcAft>
            </a:pPr>
            <a:r>
              <a:rPr lang="en-US" dirty="0" smtClean="0">
                <a:solidFill>
                  <a:prstClr val="black"/>
                </a:solidFill>
                <a:latin typeface="Calibri"/>
                <a:sym typeface="Wingdings" panose="05000000000000000000" pitchFamily="2" charset="2"/>
              </a:rPr>
              <a:t>- RVCC processes </a:t>
            </a:r>
            <a:r>
              <a:rPr lang="en-GB" dirty="0">
                <a:solidFill>
                  <a:prstClr val="black"/>
                </a:solidFill>
                <a:latin typeface="Calibri"/>
                <a:sym typeface="Wingdings" panose="05000000000000000000" pitchFamily="2" charset="2"/>
              </a:rPr>
              <a:t>(academic and/or </a:t>
            </a:r>
            <a:r>
              <a:rPr lang="en-GB" dirty="0" smtClean="0">
                <a:solidFill>
                  <a:prstClr val="black"/>
                </a:solidFill>
                <a:latin typeface="Calibri"/>
                <a:sym typeface="Wingdings" panose="05000000000000000000" pitchFamily="2" charset="2"/>
              </a:rPr>
              <a:t>professional, levels 1 to 4 of the NQF)</a:t>
            </a:r>
            <a:r>
              <a:rPr lang="en-US" dirty="0" smtClean="0">
                <a:solidFill>
                  <a:prstClr val="black"/>
                </a:solidFill>
                <a:latin typeface="Calibri"/>
                <a:sym typeface="Wingdings" panose="05000000000000000000" pitchFamily="2" charset="2"/>
              </a:rPr>
              <a:t> </a:t>
            </a:r>
          </a:p>
          <a:p>
            <a:pPr lvl="2" algn="just" fontAlgn="auto">
              <a:spcBef>
                <a:spcPts val="0"/>
              </a:spcBef>
              <a:spcAft>
                <a:spcPts val="0"/>
              </a:spcAft>
            </a:pPr>
            <a:r>
              <a:rPr lang="en-US" dirty="0" smtClean="0">
                <a:solidFill>
                  <a:prstClr val="black"/>
                </a:solidFill>
                <a:latin typeface="Calibri"/>
                <a:sym typeface="Wingdings" panose="05000000000000000000" pitchFamily="2" charset="2"/>
              </a:rPr>
              <a:t>	and </a:t>
            </a:r>
          </a:p>
          <a:p>
            <a:pPr marL="1200150" lvl="2" indent="-285750" algn="just" fontAlgn="auto">
              <a:spcBef>
                <a:spcPts val="0"/>
              </a:spcBef>
              <a:spcAft>
                <a:spcPts val="0"/>
              </a:spcAft>
              <a:buFontTx/>
              <a:buChar char="-"/>
            </a:pPr>
            <a:r>
              <a:rPr lang="en-US" dirty="0" smtClean="0">
                <a:solidFill>
                  <a:prstClr val="black"/>
                </a:solidFill>
                <a:latin typeface="Calibri"/>
                <a:sym typeface="Wingdings" panose="05000000000000000000" pitchFamily="2" charset="2"/>
              </a:rPr>
              <a:t>education </a:t>
            </a:r>
            <a:r>
              <a:rPr lang="en-US" dirty="0">
                <a:solidFill>
                  <a:prstClr val="black"/>
                </a:solidFill>
                <a:latin typeface="Calibri"/>
                <a:sym typeface="Wingdings" panose="05000000000000000000" pitchFamily="2" charset="2"/>
              </a:rPr>
              <a:t>and training </a:t>
            </a:r>
            <a:r>
              <a:rPr lang="en-US" dirty="0" smtClean="0">
                <a:solidFill>
                  <a:prstClr val="black"/>
                </a:solidFill>
                <a:latin typeface="Calibri"/>
                <a:sym typeface="Wingdings" panose="05000000000000000000" pitchFamily="2" charset="2"/>
              </a:rPr>
              <a:t>pathways</a:t>
            </a:r>
          </a:p>
          <a:p>
            <a:pPr marL="0" lvl="2" algn="just" fontAlgn="auto">
              <a:spcBef>
                <a:spcPts val="0"/>
              </a:spcBef>
              <a:spcAft>
                <a:spcPts val="0"/>
              </a:spcAft>
            </a:pPr>
            <a:endParaRPr lang="en-US" dirty="0" smtClean="0">
              <a:solidFill>
                <a:prstClr val="black"/>
              </a:solidFill>
              <a:latin typeface="Calibri"/>
              <a:sym typeface="Wingdings" panose="05000000000000000000" pitchFamily="2" charset="2"/>
            </a:endParaRPr>
          </a:p>
          <a:p>
            <a:pPr marL="285750" indent="-285750">
              <a:buClr>
                <a:srgbClr val="3A950F"/>
              </a:buClr>
              <a:buFont typeface="Wingdings" panose="05000000000000000000" pitchFamily="2" charset="2"/>
              <a:buChar char="§"/>
            </a:pPr>
            <a:r>
              <a:rPr lang="en-GB" dirty="0">
                <a:solidFill>
                  <a:prstClr val="black"/>
                </a:solidFill>
                <a:latin typeface="Calibri"/>
                <a:sym typeface="Wingdings" panose="05000000000000000000" pitchFamily="2" charset="2"/>
              </a:rPr>
              <a:t>These centres allow</a:t>
            </a:r>
            <a:r>
              <a:rPr lang="en-GB" dirty="0">
                <a:solidFill>
                  <a:srgbClr val="00FF00"/>
                </a:solidFill>
                <a:latin typeface="Calibri"/>
                <a:sym typeface="Wingdings" panose="05000000000000000000" pitchFamily="2" charset="2"/>
              </a:rPr>
              <a:t> </a:t>
            </a:r>
            <a:r>
              <a:rPr lang="en-GB" dirty="0">
                <a:solidFill>
                  <a:prstClr val="black"/>
                </a:solidFill>
                <a:latin typeface="Calibri"/>
                <a:sym typeface="Wingdings" panose="05000000000000000000" pitchFamily="2" charset="2"/>
              </a:rPr>
              <a:t>adults to certify prior learning that was acquired in formal, non-formal and informal contexts (</a:t>
            </a:r>
            <a:r>
              <a:rPr lang="en-GB" dirty="0">
                <a:solidFill>
                  <a:prstClr val="black"/>
                </a:solidFill>
                <a:latin typeface="Calibri"/>
              </a:rPr>
              <a:t>Portugal has a VNFIL system since 2000</a:t>
            </a:r>
            <a:r>
              <a:rPr lang="en-GB" dirty="0" smtClean="0">
                <a:solidFill>
                  <a:prstClr val="black"/>
                </a:solidFill>
                <a:latin typeface="Calibri"/>
              </a:rPr>
              <a:t>);</a:t>
            </a:r>
          </a:p>
          <a:p>
            <a:pPr marL="285750" indent="-285750">
              <a:buClr>
                <a:srgbClr val="3A950F"/>
              </a:buClr>
              <a:buFont typeface="Wingdings" panose="05000000000000000000" pitchFamily="2" charset="2"/>
              <a:buChar char="§"/>
            </a:pPr>
            <a:endParaRPr lang="en-GB" dirty="0">
              <a:solidFill>
                <a:prstClr val="black"/>
              </a:solidFill>
              <a:latin typeface="Calibri"/>
            </a:endParaRPr>
          </a:p>
          <a:p>
            <a:pPr marL="285750" indent="-285750" algn="just">
              <a:buClr>
                <a:srgbClr val="3A950F"/>
              </a:buClr>
              <a:buFont typeface="Wingdings" panose="05000000000000000000" pitchFamily="2" charset="2"/>
              <a:buChar char="§"/>
            </a:pPr>
            <a:r>
              <a:rPr lang="pt-PT" dirty="0" err="1" smtClean="0">
                <a:solidFill>
                  <a:prstClr val="black"/>
                </a:solidFill>
                <a:latin typeface="Calibri"/>
              </a:rPr>
              <a:t>They</a:t>
            </a:r>
            <a:r>
              <a:rPr lang="pt-PT" dirty="0" smtClean="0">
                <a:solidFill>
                  <a:prstClr val="black"/>
                </a:solidFill>
                <a:latin typeface="Calibri"/>
              </a:rPr>
              <a:t> play a </a:t>
            </a:r>
            <a:r>
              <a:rPr lang="pt-PT" dirty="0" err="1" smtClean="0">
                <a:solidFill>
                  <a:prstClr val="black"/>
                </a:solidFill>
                <a:latin typeface="Calibri"/>
              </a:rPr>
              <a:t>key</a:t>
            </a:r>
            <a:r>
              <a:rPr lang="pt-PT" dirty="0" smtClean="0">
                <a:solidFill>
                  <a:prstClr val="black"/>
                </a:solidFill>
                <a:latin typeface="Calibri"/>
              </a:rPr>
              <a:t> role in </a:t>
            </a:r>
            <a:r>
              <a:rPr lang="pt-PT" dirty="0" err="1" smtClean="0">
                <a:solidFill>
                  <a:prstClr val="black"/>
                </a:solidFill>
                <a:latin typeface="Calibri"/>
              </a:rPr>
              <a:t>motivating</a:t>
            </a:r>
            <a:r>
              <a:rPr lang="pt-PT" dirty="0" smtClean="0">
                <a:solidFill>
                  <a:prstClr val="black"/>
                </a:solidFill>
                <a:latin typeface="Calibri"/>
              </a:rPr>
              <a:t> </a:t>
            </a:r>
            <a:r>
              <a:rPr lang="pt-PT" dirty="0" err="1" smtClean="0">
                <a:solidFill>
                  <a:prstClr val="black"/>
                </a:solidFill>
                <a:latin typeface="Calibri"/>
              </a:rPr>
              <a:t>adults</a:t>
            </a:r>
            <a:r>
              <a:rPr lang="pt-PT" dirty="0" smtClean="0">
                <a:solidFill>
                  <a:prstClr val="black"/>
                </a:solidFill>
                <a:latin typeface="Calibri"/>
              </a:rPr>
              <a:t> for LLL </a:t>
            </a:r>
            <a:r>
              <a:rPr lang="pt-PT" dirty="0" err="1" smtClean="0">
                <a:solidFill>
                  <a:prstClr val="black"/>
                </a:solidFill>
                <a:latin typeface="Calibri"/>
              </a:rPr>
              <a:t>and</a:t>
            </a:r>
            <a:r>
              <a:rPr lang="pt-PT" dirty="0" smtClean="0">
                <a:solidFill>
                  <a:prstClr val="black"/>
                </a:solidFill>
                <a:latin typeface="Calibri"/>
              </a:rPr>
              <a:t> </a:t>
            </a:r>
            <a:r>
              <a:rPr lang="pt-PT" dirty="0">
                <a:solidFill>
                  <a:prstClr val="black"/>
                </a:solidFill>
                <a:latin typeface="Calibri"/>
              </a:rPr>
              <a:t>in </a:t>
            </a:r>
            <a:r>
              <a:rPr lang="pt-PT" dirty="0" err="1">
                <a:solidFill>
                  <a:prstClr val="black"/>
                </a:solidFill>
                <a:latin typeface="Calibri"/>
              </a:rPr>
              <a:t>the</a:t>
            </a:r>
            <a:r>
              <a:rPr lang="pt-PT" dirty="0">
                <a:solidFill>
                  <a:prstClr val="black"/>
                </a:solidFill>
                <a:latin typeface="Calibri"/>
              </a:rPr>
              <a:t> local networks for </a:t>
            </a:r>
            <a:r>
              <a:rPr lang="pt-PT" dirty="0" err="1">
                <a:solidFill>
                  <a:prstClr val="black"/>
                </a:solidFill>
                <a:latin typeface="Calibri"/>
              </a:rPr>
              <a:t>qualification</a:t>
            </a:r>
            <a:r>
              <a:rPr lang="pt-PT" dirty="0">
                <a:solidFill>
                  <a:prstClr val="black"/>
                </a:solidFill>
                <a:latin typeface="Calibri"/>
              </a:rPr>
              <a:t> (</a:t>
            </a:r>
            <a:r>
              <a:rPr lang="pt-PT" dirty="0" err="1">
                <a:solidFill>
                  <a:prstClr val="black"/>
                </a:solidFill>
                <a:latin typeface="Calibri"/>
              </a:rPr>
              <a:t>employers</a:t>
            </a:r>
            <a:r>
              <a:rPr lang="pt-PT" dirty="0">
                <a:solidFill>
                  <a:prstClr val="black"/>
                </a:solidFill>
                <a:latin typeface="Calibri"/>
              </a:rPr>
              <a:t>, ET </a:t>
            </a:r>
            <a:r>
              <a:rPr lang="pt-PT" dirty="0" err="1">
                <a:solidFill>
                  <a:prstClr val="black"/>
                </a:solidFill>
                <a:latin typeface="Calibri"/>
              </a:rPr>
              <a:t>providers</a:t>
            </a:r>
            <a:r>
              <a:rPr lang="pt-PT" dirty="0">
                <a:solidFill>
                  <a:prstClr val="black"/>
                </a:solidFill>
                <a:latin typeface="Calibri"/>
              </a:rPr>
              <a:t>, </a:t>
            </a:r>
            <a:r>
              <a:rPr lang="pt-PT" dirty="0" err="1">
                <a:solidFill>
                  <a:prstClr val="black"/>
                </a:solidFill>
                <a:latin typeface="Calibri"/>
              </a:rPr>
              <a:t>municipalities</a:t>
            </a:r>
            <a:r>
              <a:rPr lang="pt-PT" dirty="0" smtClean="0">
                <a:solidFill>
                  <a:prstClr val="black"/>
                </a:solidFill>
                <a:latin typeface="Calibri"/>
              </a:rPr>
              <a:t>).</a:t>
            </a:r>
          </a:p>
        </p:txBody>
      </p:sp>
    </p:spTree>
    <p:extLst>
      <p:ext uri="{BB962C8B-B14F-4D97-AF65-F5344CB8AC3E}">
        <p14:creationId xmlns:p14="http://schemas.microsoft.com/office/powerpoint/2010/main" val="14831658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Imagem 35" descr="background.jpg"/>
          <p:cNvPicPr>
            <a:picLocks noChangeAspect="1"/>
          </p:cNvPicPr>
          <p:nvPr/>
        </p:nvPicPr>
        <p:blipFill>
          <a:blip r:embed="rId2" cstate="print"/>
          <a:stretch>
            <a:fillRect/>
          </a:stretch>
        </p:blipFill>
        <p:spPr>
          <a:xfrm>
            <a:off x="0" y="-34621"/>
            <a:ext cx="9144000" cy="6907272"/>
          </a:xfrm>
          <a:prstGeom prst="rect">
            <a:avLst/>
          </a:prstGeom>
        </p:spPr>
      </p:pic>
      <p:sp>
        <p:nvSpPr>
          <p:cNvPr id="4" name="Marcador de Posição do Número do Diapositivo 3"/>
          <p:cNvSpPr>
            <a:spLocks noGrp="1"/>
          </p:cNvSpPr>
          <p:nvPr>
            <p:ph type="sldNum" sz="quarter" idx="12"/>
          </p:nvPr>
        </p:nvSpPr>
        <p:spPr/>
        <p:txBody>
          <a:bodyPr/>
          <a:lstStyle/>
          <a:p>
            <a:fld id="{0787BFA6-5E07-4A4B-BC27-235E0BD57517}" type="slidenum">
              <a:rPr lang="pt-PT" smtClean="0">
                <a:solidFill>
                  <a:prstClr val="black">
                    <a:tint val="75000"/>
                  </a:prstClr>
                </a:solidFill>
              </a:rPr>
              <a:pPr/>
              <a:t>22</a:t>
            </a:fld>
            <a:endParaRPr lang="pt-PT">
              <a:solidFill>
                <a:prstClr val="black">
                  <a:tint val="75000"/>
                </a:prstClr>
              </a:solidFill>
            </a:endParaRPr>
          </a:p>
        </p:txBody>
      </p:sp>
      <p:sp>
        <p:nvSpPr>
          <p:cNvPr id="7" name="Rectangle 4"/>
          <p:cNvSpPr>
            <a:spLocks noChangeArrowheads="1"/>
          </p:cNvSpPr>
          <p:nvPr/>
        </p:nvSpPr>
        <p:spPr bwMode="auto">
          <a:xfrm>
            <a:off x="457677" y="349514"/>
            <a:ext cx="2602155"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r" fontAlgn="auto">
              <a:spcBef>
                <a:spcPts val="0"/>
              </a:spcBef>
              <a:spcAft>
                <a:spcPts val="0"/>
              </a:spcAft>
            </a:pPr>
            <a:endParaRPr lang="pt-PT" sz="2000" b="1" dirty="0">
              <a:solidFill>
                <a:srgbClr val="04933B"/>
              </a:solidFill>
              <a:latin typeface="Calibri"/>
            </a:endParaRPr>
          </a:p>
          <a:p>
            <a:pPr algn="r" fontAlgn="auto">
              <a:spcBef>
                <a:spcPts val="0"/>
              </a:spcBef>
              <a:spcAft>
                <a:spcPts val="0"/>
              </a:spcAft>
            </a:pPr>
            <a:r>
              <a:rPr lang="pt-PT" sz="2000" b="1" dirty="0">
                <a:solidFill>
                  <a:prstClr val="black"/>
                </a:solidFill>
                <a:latin typeface="Calibri"/>
              </a:rPr>
              <a:t>                                                                                </a:t>
            </a:r>
          </a:p>
          <a:p>
            <a:pPr fontAlgn="auto">
              <a:spcBef>
                <a:spcPts val="0"/>
              </a:spcBef>
              <a:spcAft>
                <a:spcPts val="0"/>
              </a:spcAft>
            </a:pPr>
            <a:endParaRPr lang="pt-PT" sz="2000" b="1" dirty="0">
              <a:solidFill>
                <a:prstClr val="black"/>
              </a:solidFill>
              <a:latin typeface="Calibri"/>
            </a:endParaRPr>
          </a:p>
        </p:txBody>
      </p:sp>
      <p:grpSp>
        <p:nvGrpSpPr>
          <p:cNvPr id="6" name="Grupo 41"/>
          <p:cNvGrpSpPr>
            <a:grpSpLocks/>
          </p:cNvGrpSpPr>
          <p:nvPr/>
        </p:nvGrpSpPr>
        <p:grpSpPr bwMode="auto">
          <a:xfrm>
            <a:off x="251520" y="1790856"/>
            <a:ext cx="8055792" cy="4985097"/>
            <a:chOff x="49357" y="618350"/>
            <a:chExt cx="8427893" cy="5681531"/>
          </a:xfrm>
        </p:grpSpPr>
        <p:sp>
          <p:nvSpPr>
            <p:cNvPr id="8" name="Text Box 6"/>
            <p:cNvSpPr txBox="1">
              <a:spLocks noChangeArrowheads="1"/>
            </p:cNvSpPr>
            <p:nvPr/>
          </p:nvSpPr>
          <p:spPr bwMode="auto">
            <a:xfrm>
              <a:off x="6187467" y="5144282"/>
              <a:ext cx="1676400" cy="385851"/>
            </a:xfrm>
            <a:prstGeom prst="rect">
              <a:avLst/>
            </a:prstGeom>
            <a:solidFill>
              <a:schemeClr val="bg1">
                <a:lumMod val="95000"/>
              </a:schemeClr>
            </a:solidFill>
            <a:ln w="25400">
              <a:solidFill>
                <a:srgbClr val="DAEFC3"/>
              </a:solidFill>
              <a:miter lim="800000"/>
              <a:headEnd/>
              <a:tailEnd/>
            </a:ln>
            <a:effectLst>
              <a:outerShdw dist="53882" dir="2700000" algn="ctr" rotWithShape="0">
                <a:schemeClr val="bg1">
                  <a:alpha val="50000"/>
                </a:schemeClr>
              </a:outerShdw>
            </a:effectLst>
          </p:spPr>
          <p:txBody>
            <a:bodyPr>
              <a:spAutoFit/>
            </a:bodyPr>
            <a:lstStyle/>
            <a:p>
              <a:pPr algn="ctr" fontAlgn="auto">
                <a:spcBef>
                  <a:spcPct val="50000"/>
                </a:spcBef>
                <a:spcAft>
                  <a:spcPts val="0"/>
                </a:spcAft>
                <a:defRPr/>
              </a:pPr>
              <a:r>
                <a:rPr lang="en-GB" sz="1600" b="1" dirty="0">
                  <a:solidFill>
                    <a:prstClr val="black">
                      <a:lumMod val="50000"/>
                      <a:lumOff val="50000"/>
                    </a:prstClr>
                  </a:solidFill>
                  <a:latin typeface="Calibri"/>
                </a:rPr>
                <a:t>Certification</a:t>
              </a:r>
            </a:p>
          </p:txBody>
        </p:sp>
        <p:sp>
          <p:nvSpPr>
            <p:cNvPr id="9" name="Text Box 8"/>
            <p:cNvSpPr txBox="1">
              <a:spLocks noChangeArrowheads="1"/>
            </p:cNvSpPr>
            <p:nvPr/>
          </p:nvSpPr>
          <p:spPr bwMode="auto">
            <a:xfrm>
              <a:off x="5857875" y="4167792"/>
              <a:ext cx="2286000" cy="584268"/>
            </a:xfrm>
            <a:prstGeom prst="rect">
              <a:avLst/>
            </a:prstGeom>
            <a:solidFill>
              <a:schemeClr val="bg1">
                <a:lumMod val="95000"/>
              </a:schemeClr>
            </a:solidFill>
            <a:ln w="25400">
              <a:solidFill>
                <a:srgbClr val="DAEFC3"/>
              </a:solidFill>
              <a:miter lim="800000"/>
              <a:headEnd/>
              <a:tailEnd/>
            </a:ln>
            <a:effectLst>
              <a:outerShdw dist="53882" dir="2700000" algn="ctr" rotWithShape="0">
                <a:schemeClr val="bg1">
                  <a:alpha val="50000"/>
                </a:schemeClr>
              </a:outerShdw>
            </a:effectLst>
          </p:spPr>
          <p:txBody>
            <a:bodyPr>
              <a:spAutoFit/>
            </a:bodyPr>
            <a:lstStyle/>
            <a:p>
              <a:pPr algn="ctr" fontAlgn="auto">
                <a:spcBef>
                  <a:spcPct val="50000"/>
                </a:spcBef>
                <a:spcAft>
                  <a:spcPts val="0"/>
                </a:spcAft>
                <a:defRPr/>
              </a:pPr>
              <a:r>
                <a:rPr lang="en-GB" sz="1600" b="1" dirty="0">
                  <a:solidFill>
                    <a:prstClr val="black">
                      <a:lumMod val="50000"/>
                      <a:lumOff val="50000"/>
                    </a:prstClr>
                  </a:solidFill>
                  <a:latin typeface="Calibri"/>
                </a:rPr>
                <a:t>Enrolment in external providers</a:t>
              </a:r>
            </a:p>
          </p:txBody>
        </p:sp>
        <p:sp>
          <p:nvSpPr>
            <p:cNvPr id="10" name="Text Box 9"/>
            <p:cNvSpPr txBox="1">
              <a:spLocks noChangeArrowheads="1"/>
            </p:cNvSpPr>
            <p:nvPr/>
          </p:nvSpPr>
          <p:spPr bwMode="auto">
            <a:xfrm>
              <a:off x="3924299" y="618350"/>
              <a:ext cx="1752600" cy="385851"/>
            </a:xfrm>
            <a:prstGeom prst="rect">
              <a:avLst/>
            </a:prstGeom>
            <a:solidFill>
              <a:srgbClr val="DAEFC3"/>
            </a:solidFill>
            <a:ln w="25400">
              <a:solidFill>
                <a:srgbClr val="339966"/>
              </a:solidFill>
              <a:miter lim="800000"/>
              <a:headEnd/>
              <a:tailEnd/>
            </a:ln>
            <a:effectLst>
              <a:outerShdw dist="53882" dir="2700000" algn="ctr" rotWithShape="0">
                <a:schemeClr val="bg1">
                  <a:alpha val="50000"/>
                </a:schemeClr>
              </a:outerShdw>
            </a:effectLst>
          </p:spPr>
          <p:txBody>
            <a:bodyPr>
              <a:spAutoFit/>
            </a:bodyPr>
            <a:lstStyle/>
            <a:p>
              <a:pPr algn="ctr" fontAlgn="auto">
                <a:spcBef>
                  <a:spcPct val="50000"/>
                </a:spcBef>
                <a:spcAft>
                  <a:spcPts val="0"/>
                </a:spcAft>
                <a:defRPr/>
              </a:pPr>
              <a:r>
                <a:rPr lang="en-GB" sz="1600" b="1" dirty="0">
                  <a:solidFill>
                    <a:prstClr val="black"/>
                  </a:solidFill>
                  <a:latin typeface="Calibri"/>
                </a:rPr>
                <a:t>Diagnosis </a:t>
              </a:r>
              <a:endParaRPr lang="en-GB" sz="1600" b="1" dirty="0">
                <a:solidFill>
                  <a:prstClr val="black">
                    <a:lumMod val="50000"/>
                    <a:lumOff val="50000"/>
                  </a:prstClr>
                </a:solidFill>
                <a:latin typeface="Calibri"/>
              </a:endParaRPr>
            </a:p>
          </p:txBody>
        </p:sp>
        <p:sp>
          <p:nvSpPr>
            <p:cNvPr id="11" name="Text Box 10"/>
            <p:cNvSpPr txBox="1">
              <a:spLocks noChangeArrowheads="1"/>
            </p:cNvSpPr>
            <p:nvPr/>
          </p:nvSpPr>
          <p:spPr bwMode="auto">
            <a:xfrm>
              <a:off x="3614287" y="1383426"/>
              <a:ext cx="2557913" cy="385851"/>
            </a:xfrm>
            <a:prstGeom prst="rect">
              <a:avLst/>
            </a:prstGeom>
            <a:solidFill>
              <a:srgbClr val="DAEFC3"/>
            </a:solidFill>
            <a:ln w="25400">
              <a:solidFill>
                <a:srgbClr val="339966"/>
              </a:solidFill>
              <a:miter lim="800000"/>
              <a:headEnd/>
              <a:tailEnd/>
            </a:ln>
            <a:effectLst>
              <a:outerShdw dist="53882" dir="2700000" algn="ctr" rotWithShape="0">
                <a:schemeClr val="bg1">
                  <a:alpha val="50000"/>
                </a:schemeClr>
              </a:outerShdw>
            </a:effectLst>
          </p:spPr>
          <p:txBody>
            <a:bodyPr wrap="square">
              <a:spAutoFit/>
            </a:bodyPr>
            <a:lstStyle/>
            <a:p>
              <a:pPr algn="ctr" fontAlgn="auto">
                <a:spcBef>
                  <a:spcPts val="0"/>
                </a:spcBef>
                <a:spcAft>
                  <a:spcPts val="0"/>
                </a:spcAft>
                <a:defRPr/>
              </a:pPr>
              <a:r>
                <a:rPr lang="en-GB" sz="1600" b="1" dirty="0">
                  <a:solidFill>
                    <a:prstClr val="black"/>
                  </a:solidFill>
                  <a:latin typeface="Calibri"/>
                </a:rPr>
                <a:t>Information and guidance </a:t>
              </a:r>
            </a:p>
          </p:txBody>
        </p:sp>
        <p:grpSp>
          <p:nvGrpSpPr>
            <p:cNvPr id="12" name="Grupo 11"/>
            <p:cNvGrpSpPr>
              <a:grpSpLocks/>
            </p:cNvGrpSpPr>
            <p:nvPr/>
          </p:nvGrpSpPr>
          <p:grpSpPr bwMode="auto">
            <a:xfrm>
              <a:off x="3614287" y="2619375"/>
              <a:ext cx="2388050" cy="381001"/>
              <a:chOff x="3614287" y="2619375"/>
              <a:chExt cx="2388050" cy="381001"/>
            </a:xfrm>
          </p:grpSpPr>
          <p:sp>
            <p:nvSpPr>
              <p:cNvPr id="29" name="Line 11"/>
              <p:cNvSpPr>
                <a:spLocks noChangeShapeType="1"/>
              </p:cNvSpPr>
              <p:nvPr/>
            </p:nvSpPr>
            <p:spPr bwMode="auto">
              <a:xfrm flipH="1">
                <a:off x="3614287" y="2619375"/>
                <a:ext cx="685800" cy="381000"/>
              </a:xfrm>
              <a:prstGeom prst="line">
                <a:avLst/>
              </a:prstGeom>
              <a:noFill/>
              <a:ln w="60325">
                <a:solidFill>
                  <a:srgbClr val="C00000"/>
                </a:solidFill>
                <a:round/>
                <a:headEnd/>
                <a:tailEnd type="triangle" w="med" len="med"/>
              </a:ln>
            </p:spPr>
            <p:txBody>
              <a:bodyPr/>
              <a:lstStyle/>
              <a:p>
                <a:pPr fontAlgn="auto">
                  <a:spcBef>
                    <a:spcPts val="0"/>
                  </a:spcBef>
                  <a:spcAft>
                    <a:spcPts val="0"/>
                  </a:spcAft>
                </a:pPr>
                <a:endParaRPr lang="pt-PT">
                  <a:solidFill>
                    <a:prstClr val="black"/>
                  </a:solidFill>
                  <a:latin typeface="Calibri"/>
                </a:endParaRPr>
              </a:p>
            </p:txBody>
          </p:sp>
          <p:sp>
            <p:nvSpPr>
              <p:cNvPr id="30" name="Line 12"/>
              <p:cNvSpPr>
                <a:spLocks noChangeShapeType="1"/>
              </p:cNvSpPr>
              <p:nvPr/>
            </p:nvSpPr>
            <p:spPr bwMode="auto">
              <a:xfrm>
                <a:off x="5314949" y="2619375"/>
                <a:ext cx="687388" cy="381001"/>
              </a:xfrm>
              <a:prstGeom prst="line">
                <a:avLst/>
              </a:prstGeom>
              <a:noFill/>
              <a:ln w="60325">
                <a:solidFill>
                  <a:srgbClr val="C00000"/>
                </a:solidFill>
                <a:round/>
                <a:headEnd/>
                <a:tailEnd type="triangle" w="med" len="med"/>
              </a:ln>
            </p:spPr>
            <p:txBody>
              <a:bodyPr/>
              <a:lstStyle/>
              <a:p>
                <a:pPr fontAlgn="auto">
                  <a:spcBef>
                    <a:spcPts val="0"/>
                  </a:spcBef>
                  <a:spcAft>
                    <a:spcPts val="0"/>
                  </a:spcAft>
                </a:pPr>
                <a:endParaRPr lang="pt-PT">
                  <a:solidFill>
                    <a:prstClr val="black"/>
                  </a:solidFill>
                  <a:latin typeface="Calibri"/>
                </a:endParaRPr>
              </a:p>
            </p:txBody>
          </p:sp>
        </p:grpSp>
        <p:sp>
          <p:nvSpPr>
            <p:cNvPr id="13" name="Line 13"/>
            <p:cNvSpPr>
              <a:spLocks noChangeShapeType="1"/>
            </p:cNvSpPr>
            <p:nvPr/>
          </p:nvSpPr>
          <p:spPr bwMode="auto">
            <a:xfrm flipH="1">
              <a:off x="1523999" y="4071938"/>
              <a:ext cx="292100" cy="381001"/>
            </a:xfrm>
            <a:prstGeom prst="line">
              <a:avLst/>
            </a:prstGeom>
            <a:noFill/>
            <a:ln w="60325">
              <a:solidFill>
                <a:srgbClr val="C00000"/>
              </a:solidFill>
              <a:round/>
              <a:headEnd/>
              <a:tailEnd type="triangle" w="med" len="med"/>
            </a:ln>
          </p:spPr>
          <p:txBody>
            <a:bodyPr/>
            <a:lstStyle/>
            <a:p>
              <a:pPr fontAlgn="auto">
                <a:spcBef>
                  <a:spcPts val="0"/>
                </a:spcBef>
                <a:spcAft>
                  <a:spcPts val="0"/>
                </a:spcAft>
              </a:pPr>
              <a:endParaRPr lang="pt-PT">
                <a:solidFill>
                  <a:prstClr val="black"/>
                </a:solidFill>
                <a:latin typeface="Calibri"/>
              </a:endParaRPr>
            </a:p>
          </p:txBody>
        </p:sp>
        <p:sp>
          <p:nvSpPr>
            <p:cNvPr id="14" name="Line 14"/>
            <p:cNvSpPr>
              <a:spLocks noChangeShapeType="1"/>
            </p:cNvSpPr>
            <p:nvPr/>
          </p:nvSpPr>
          <p:spPr bwMode="auto">
            <a:xfrm>
              <a:off x="3403600" y="4071938"/>
              <a:ext cx="292100" cy="381001"/>
            </a:xfrm>
            <a:prstGeom prst="line">
              <a:avLst/>
            </a:prstGeom>
            <a:noFill/>
            <a:ln w="60325">
              <a:solidFill>
                <a:srgbClr val="C00000"/>
              </a:solidFill>
              <a:round/>
              <a:headEnd/>
              <a:tailEnd type="triangle" w="med" len="med"/>
            </a:ln>
          </p:spPr>
          <p:txBody>
            <a:bodyPr/>
            <a:lstStyle/>
            <a:p>
              <a:pPr fontAlgn="auto">
                <a:spcBef>
                  <a:spcPts val="0"/>
                </a:spcBef>
                <a:spcAft>
                  <a:spcPts val="0"/>
                </a:spcAft>
              </a:pPr>
              <a:endParaRPr lang="pt-PT">
                <a:solidFill>
                  <a:prstClr val="black"/>
                </a:solidFill>
                <a:latin typeface="Calibri"/>
              </a:endParaRPr>
            </a:p>
          </p:txBody>
        </p:sp>
        <p:sp>
          <p:nvSpPr>
            <p:cNvPr id="15" name="AutoShape 15"/>
            <p:cNvSpPr>
              <a:spLocks noChangeArrowheads="1"/>
            </p:cNvSpPr>
            <p:nvPr/>
          </p:nvSpPr>
          <p:spPr bwMode="auto">
            <a:xfrm>
              <a:off x="6896099" y="3815972"/>
              <a:ext cx="228600" cy="304800"/>
            </a:xfrm>
            <a:prstGeom prst="downArrow">
              <a:avLst>
                <a:gd name="adj1" fmla="val 50000"/>
                <a:gd name="adj2" fmla="val 33333"/>
              </a:avLst>
            </a:prstGeom>
            <a:solidFill>
              <a:srgbClr val="FFBDBD"/>
            </a:solidFill>
            <a:ln w="12700">
              <a:noFill/>
              <a:miter lim="800000"/>
              <a:headEnd/>
              <a:tailEnd/>
            </a:ln>
          </p:spPr>
          <p:txBody>
            <a:bodyPr vert="eaVert" wrap="none" anchor="ctr"/>
            <a:lstStyle/>
            <a:p>
              <a:pPr fontAlgn="auto">
                <a:spcBef>
                  <a:spcPts val="0"/>
                </a:spcBef>
                <a:spcAft>
                  <a:spcPts val="0"/>
                </a:spcAft>
              </a:pPr>
              <a:endParaRPr lang="en-GB">
                <a:solidFill>
                  <a:prstClr val="black"/>
                </a:solidFill>
                <a:latin typeface="Calibri"/>
              </a:endParaRPr>
            </a:p>
          </p:txBody>
        </p:sp>
        <p:sp>
          <p:nvSpPr>
            <p:cNvPr id="16" name="AutoShape 16"/>
            <p:cNvSpPr>
              <a:spLocks noChangeArrowheads="1"/>
            </p:cNvSpPr>
            <p:nvPr/>
          </p:nvSpPr>
          <p:spPr bwMode="auto">
            <a:xfrm>
              <a:off x="6911368" y="4786764"/>
              <a:ext cx="228600" cy="304800"/>
            </a:xfrm>
            <a:prstGeom prst="downArrow">
              <a:avLst>
                <a:gd name="adj1" fmla="val 50000"/>
                <a:gd name="adj2" fmla="val 33333"/>
              </a:avLst>
            </a:prstGeom>
            <a:solidFill>
              <a:srgbClr val="FFBDBD"/>
            </a:solidFill>
            <a:ln w="12700">
              <a:noFill/>
              <a:miter lim="800000"/>
              <a:headEnd/>
              <a:tailEnd/>
            </a:ln>
          </p:spPr>
          <p:txBody>
            <a:bodyPr vert="eaVert" wrap="none" anchor="ctr"/>
            <a:lstStyle/>
            <a:p>
              <a:pPr fontAlgn="auto">
                <a:spcBef>
                  <a:spcPts val="0"/>
                </a:spcBef>
                <a:spcAft>
                  <a:spcPts val="0"/>
                </a:spcAft>
              </a:pPr>
              <a:endParaRPr lang="en-GB">
                <a:solidFill>
                  <a:prstClr val="black"/>
                </a:solidFill>
                <a:latin typeface="Calibri"/>
              </a:endParaRPr>
            </a:p>
          </p:txBody>
        </p:sp>
        <p:cxnSp>
          <p:nvCxnSpPr>
            <p:cNvPr id="17" name="AutoShape 18"/>
            <p:cNvCxnSpPr>
              <a:cxnSpLocks noChangeShapeType="1"/>
            </p:cNvCxnSpPr>
            <p:nvPr/>
          </p:nvCxnSpPr>
          <p:spPr bwMode="auto">
            <a:xfrm rot="10800000" flipV="1">
              <a:off x="4964509" y="3634549"/>
              <a:ext cx="685800" cy="2045603"/>
            </a:xfrm>
            <a:prstGeom prst="bentConnector3">
              <a:avLst>
                <a:gd name="adj1" fmla="val 46866"/>
              </a:avLst>
            </a:prstGeom>
            <a:noFill/>
            <a:ln w="60325">
              <a:solidFill>
                <a:srgbClr val="C00000"/>
              </a:solidFill>
              <a:miter lim="800000"/>
              <a:headEnd type="triangle" w="med" len="med"/>
              <a:tailEnd/>
            </a:ln>
          </p:spPr>
        </p:cxnSp>
        <p:sp>
          <p:nvSpPr>
            <p:cNvPr id="18" name="Text Box 19"/>
            <p:cNvSpPr txBox="1">
              <a:spLocks noChangeArrowheads="1"/>
            </p:cNvSpPr>
            <p:nvPr/>
          </p:nvSpPr>
          <p:spPr bwMode="auto">
            <a:xfrm>
              <a:off x="3614287" y="2138039"/>
              <a:ext cx="2590800" cy="385851"/>
            </a:xfrm>
            <a:prstGeom prst="rect">
              <a:avLst/>
            </a:prstGeom>
            <a:solidFill>
              <a:srgbClr val="DAEFC3"/>
            </a:solidFill>
            <a:ln w="25400">
              <a:solidFill>
                <a:srgbClr val="339966"/>
              </a:solidFill>
              <a:miter lim="800000"/>
              <a:headEnd/>
              <a:tailEnd/>
            </a:ln>
            <a:effectLst>
              <a:outerShdw dist="53882" dir="2700000" algn="ctr" rotWithShape="0">
                <a:schemeClr val="bg1">
                  <a:alpha val="50000"/>
                </a:schemeClr>
              </a:outerShdw>
            </a:effectLst>
          </p:spPr>
          <p:txBody>
            <a:bodyPr>
              <a:spAutoFit/>
            </a:bodyPr>
            <a:lstStyle/>
            <a:p>
              <a:pPr algn="ctr" fontAlgn="auto">
                <a:spcBef>
                  <a:spcPct val="50000"/>
                </a:spcBef>
                <a:spcAft>
                  <a:spcPts val="0"/>
                </a:spcAft>
                <a:defRPr/>
              </a:pPr>
              <a:r>
                <a:rPr lang="en-GB" sz="1600" b="1" dirty="0">
                  <a:solidFill>
                    <a:prstClr val="black"/>
                  </a:solidFill>
                  <a:latin typeface="Calibri"/>
                </a:rPr>
                <a:t>Referral</a:t>
              </a:r>
              <a:endParaRPr lang="en-GB" sz="1600" b="1" dirty="0">
                <a:solidFill>
                  <a:prstClr val="black">
                    <a:lumMod val="50000"/>
                    <a:lumOff val="50000"/>
                  </a:prstClr>
                </a:solidFill>
                <a:latin typeface="Calibri"/>
              </a:endParaRPr>
            </a:p>
          </p:txBody>
        </p:sp>
        <p:sp>
          <p:nvSpPr>
            <p:cNvPr id="19" name="AutoShape 21"/>
            <p:cNvSpPr>
              <a:spLocks noChangeArrowheads="1"/>
            </p:cNvSpPr>
            <p:nvPr/>
          </p:nvSpPr>
          <p:spPr bwMode="auto">
            <a:xfrm>
              <a:off x="4728143" y="1076673"/>
              <a:ext cx="228600" cy="304800"/>
            </a:xfrm>
            <a:prstGeom prst="downArrow">
              <a:avLst>
                <a:gd name="adj1" fmla="val 50000"/>
                <a:gd name="adj2" fmla="val 33333"/>
              </a:avLst>
            </a:prstGeom>
            <a:solidFill>
              <a:srgbClr val="C00000"/>
            </a:solidFill>
            <a:ln w="9525">
              <a:noFill/>
              <a:miter lim="800000"/>
              <a:headEnd/>
              <a:tailEnd/>
            </a:ln>
          </p:spPr>
          <p:txBody>
            <a:bodyPr vert="eaVert" wrap="none" anchor="ctr"/>
            <a:lstStyle/>
            <a:p>
              <a:pPr algn="ctr" fontAlgn="auto">
                <a:spcBef>
                  <a:spcPts val="0"/>
                </a:spcBef>
                <a:spcAft>
                  <a:spcPts val="0"/>
                </a:spcAft>
              </a:pPr>
              <a:endParaRPr lang="en-GB">
                <a:solidFill>
                  <a:prstClr val="black"/>
                </a:solidFill>
                <a:latin typeface="Calibri"/>
              </a:endParaRPr>
            </a:p>
          </p:txBody>
        </p:sp>
        <p:grpSp>
          <p:nvGrpSpPr>
            <p:cNvPr id="20" name="Grupo 38"/>
            <p:cNvGrpSpPr>
              <a:grpSpLocks/>
            </p:cNvGrpSpPr>
            <p:nvPr/>
          </p:nvGrpSpPr>
          <p:grpSpPr bwMode="auto">
            <a:xfrm>
              <a:off x="835585" y="3056360"/>
              <a:ext cx="7641665" cy="912012"/>
              <a:chOff x="835585" y="3056360"/>
              <a:chExt cx="7641665" cy="912012"/>
            </a:xfrm>
          </p:grpSpPr>
          <p:sp>
            <p:nvSpPr>
              <p:cNvPr id="27" name="Text Box 5"/>
              <p:cNvSpPr txBox="1">
                <a:spLocks noChangeArrowheads="1"/>
              </p:cNvSpPr>
              <p:nvPr/>
            </p:nvSpPr>
            <p:spPr bwMode="auto">
              <a:xfrm>
                <a:off x="5657850" y="3056360"/>
                <a:ext cx="2819400" cy="710511"/>
              </a:xfrm>
              <a:prstGeom prst="rect">
                <a:avLst/>
              </a:prstGeom>
              <a:solidFill>
                <a:srgbClr val="DAEFC3"/>
              </a:solidFill>
              <a:ln w="25400">
                <a:solidFill>
                  <a:srgbClr val="339966"/>
                </a:solidFill>
                <a:miter lim="800000"/>
                <a:headEnd/>
                <a:tailEnd/>
              </a:ln>
              <a:effectLst>
                <a:outerShdw dist="53882" dir="2700000" algn="ctr" rotWithShape="0">
                  <a:schemeClr val="bg1">
                    <a:alpha val="50000"/>
                  </a:schemeClr>
                </a:outerShdw>
              </a:effectLst>
            </p:spPr>
            <p:txBody>
              <a:bodyPr>
                <a:spAutoFit/>
              </a:bodyPr>
              <a:lstStyle/>
              <a:p>
                <a:pPr algn="ctr" fontAlgn="auto">
                  <a:spcBef>
                    <a:spcPct val="50000"/>
                  </a:spcBef>
                  <a:spcAft>
                    <a:spcPts val="0"/>
                  </a:spcAft>
                  <a:defRPr/>
                </a:pPr>
                <a:r>
                  <a:rPr lang="en-GB" sz="1600" b="1" dirty="0">
                    <a:solidFill>
                      <a:prstClr val="black"/>
                    </a:solidFill>
                    <a:latin typeface="Calibri"/>
                  </a:rPr>
                  <a:t>Other training or education supplies</a:t>
                </a:r>
              </a:p>
            </p:txBody>
          </p:sp>
          <p:sp>
            <p:nvSpPr>
              <p:cNvPr id="28" name="Text Box 24"/>
              <p:cNvSpPr txBox="1">
                <a:spLocks noChangeArrowheads="1"/>
              </p:cNvSpPr>
              <p:nvPr/>
            </p:nvSpPr>
            <p:spPr bwMode="auto">
              <a:xfrm>
                <a:off x="835585" y="3056360"/>
                <a:ext cx="3464502" cy="912012"/>
              </a:xfrm>
              <a:prstGeom prst="rect">
                <a:avLst/>
              </a:prstGeom>
              <a:solidFill>
                <a:srgbClr val="DAEFC3"/>
              </a:solidFill>
              <a:ln w="25400">
                <a:solidFill>
                  <a:srgbClr val="339966"/>
                </a:solidFill>
                <a:miter lim="800000"/>
                <a:headEnd/>
                <a:tailEnd/>
              </a:ln>
              <a:effectLst>
                <a:outerShdw dist="53882" dir="2700000" algn="ctr" rotWithShape="0">
                  <a:schemeClr val="bg1">
                    <a:alpha val="50000"/>
                  </a:schemeClr>
                </a:outerShdw>
              </a:effectLst>
            </p:spPr>
            <p:txBody>
              <a:bodyPr wrap="square">
                <a:spAutoFit/>
              </a:bodyPr>
              <a:lstStyle/>
              <a:p>
                <a:pPr algn="ctr" fontAlgn="auto">
                  <a:spcBef>
                    <a:spcPct val="50000"/>
                  </a:spcBef>
                  <a:spcAft>
                    <a:spcPts val="0"/>
                  </a:spcAft>
                  <a:defRPr/>
                </a:pPr>
                <a:r>
                  <a:rPr lang="en-GB" sz="1600" b="1" dirty="0">
                    <a:solidFill>
                      <a:prstClr val="black"/>
                    </a:solidFill>
                    <a:latin typeface="Calibri"/>
                  </a:rPr>
                  <a:t>Recognition and validation of competences </a:t>
                </a:r>
                <a:r>
                  <a:rPr lang="en-GB" sz="1400" b="1" dirty="0">
                    <a:solidFill>
                      <a:prstClr val="black"/>
                    </a:solidFill>
                    <a:latin typeface="Calibri"/>
                  </a:rPr>
                  <a:t>(includes minimum 50 hours of training)</a:t>
                </a:r>
              </a:p>
            </p:txBody>
          </p:sp>
        </p:grpSp>
        <p:sp>
          <p:nvSpPr>
            <p:cNvPr id="21" name="Text Box 26"/>
            <p:cNvSpPr txBox="1">
              <a:spLocks noChangeArrowheads="1"/>
            </p:cNvSpPr>
            <p:nvPr/>
          </p:nvSpPr>
          <p:spPr bwMode="auto">
            <a:xfrm>
              <a:off x="2634164" y="5633411"/>
              <a:ext cx="2322578" cy="666470"/>
            </a:xfrm>
            <a:prstGeom prst="rect">
              <a:avLst/>
            </a:prstGeom>
            <a:solidFill>
              <a:srgbClr val="DAEFC3"/>
            </a:solidFill>
            <a:ln w="25400">
              <a:solidFill>
                <a:srgbClr val="339966"/>
              </a:solidFill>
              <a:miter lim="800000"/>
              <a:headEnd/>
              <a:tailEnd/>
            </a:ln>
            <a:effectLst>
              <a:outerShdw dist="53882" dir="2700000" algn="ctr" rotWithShape="0">
                <a:schemeClr val="bg1">
                  <a:alpha val="50000"/>
                </a:schemeClr>
              </a:outerShdw>
            </a:effectLst>
          </p:spPr>
          <p:txBody>
            <a:bodyPr wrap="square">
              <a:spAutoFit/>
            </a:bodyPr>
            <a:lstStyle/>
            <a:p>
              <a:pPr algn="ctr" fontAlgn="auto">
                <a:spcBef>
                  <a:spcPct val="50000"/>
                </a:spcBef>
                <a:spcAft>
                  <a:spcPts val="0"/>
                </a:spcAft>
                <a:defRPr/>
              </a:pPr>
              <a:r>
                <a:rPr lang="en-GB" sz="1600" b="1" dirty="0">
                  <a:solidFill>
                    <a:prstClr val="black"/>
                  </a:solidFill>
                  <a:latin typeface="Calibri"/>
                </a:rPr>
                <a:t>Personal Qualification Plan</a:t>
              </a:r>
            </a:p>
          </p:txBody>
        </p:sp>
        <p:grpSp>
          <p:nvGrpSpPr>
            <p:cNvPr id="22" name="Grupo 36"/>
            <p:cNvGrpSpPr>
              <a:grpSpLocks/>
            </p:cNvGrpSpPr>
            <p:nvPr/>
          </p:nvGrpSpPr>
          <p:grpSpPr bwMode="auto">
            <a:xfrm>
              <a:off x="49357" y="4539069"/>
              <a:ext cx="4947008" cy="385851"/>
              <a:chOff x="1732" y="4777194"/>
              <a:chExt cx="4947008" cy="385851"/>
            </a:xfrm>
          </p:grpSpPr>
          <p:sp>
            <p:nvSpPr>
              <p:cNvPr id="25" name="Text Box 7"/>
              <p:cNvSpPr txBox="1">
                <a:spLocks noChangeArrowheads="1"/>
              </p:cNvSpPr>
              <p:nvPr/>
            </p:nvSpPr>
            <p:spPr bwMode="auto">
              <a:xfrm>
                <a:off x="2586540" y="4777194"/>
                <a:ext cx="2362200" cy="385851"/>
              </a:xfrm>
              <a:prstGeom prst="rect">
                <a:avLst/>
              </a:prstGeom>
              <a:solidFill>
                <a:srgbClr val="DAEFC3"/>
              </a:solidFill>
              <a:ln w="25400">
                <a:solidFill>
                  <a:srgbClr val="339966"/>
                </a:solidFill>
                <a:miter lim="800000"/>
                <a:headEnd/>
                <a:tailEnd/>
              </a:ln>
              <a:effectLst>
                <a:outerShdw dist="53882" dir="2700000" algn="ctr" rotWithShape="0">
                  <a:schemeClr val="bg1">
                    <a:alpha val="50000"/>
                  </a:schemeClr>
                </a:outerShdw>
              </a:effectLst>
            </p:spPr>
            <p:txBody>
              <a:bodyPr>
                <a:spAutoFit/>
              </a:bodyPr>
              <a:lstStyle/>
              <a:p>
                <a:pPr algn="ctr" fontAlgn="auto">
                  <a:spcBef>
                    <a:spcPct val="50000"/>
                  </a:spcBef>
                  <a:spcAft>
                    <a:spcPts val="0"/>
                  </a:spcAft>
                  <a:defRPr/>
                </a:pPr>
                <a:r>
                  <a:rPr lang="en-GB" sz="1600" b="1" dirty="0">
                    <a:solidFill>
                      <a:prstClr val="black"/>
                    </a:solidFill>
                    <a:latin typeface="Calibri"/>
                  </a:rPr>
                  <a:t>Partial certification </a:t>
                </a:r>
                <a:endParaRPr lang="en-GB" sz="1600" b="1" dirty="0">
                  <a:solidFill>
                    <a:prstClr val="black">
                      <a:lumMod val="50000"/>
                      <a:lumOff val="50000"/>
                    </a:prstClr>
                  </a:solidFill>
                  <a:latin typeface="Calibri"/>
                </a:endParaRPr>
              </a:p>
            </p:txBody>
          </p:sp>
          <p:sp>
            <p:nvSpPr>
              <p:cNvPr id="26" name="Text Box 7"/>
              <p:cNvSpPr txBox="1">
                <a:spLocks noChangeArrowheads="1"/>
              </p:cNvSpPr>
              <p:nvPr/>
            </p:nvSpPr>
            <p:spPr bwMode="auto">
              <a:xfrm>
                <a:off x="1732" y="4777194"/>
                <a:ext cx="2482884" cy="385851"/>
              </a:xfrm>
              <a:prstGeom prst="rect">
                <a:avLst/>
              </a:prstGeom>
              <a:solidFill>
                <a:srgbClr val="DAEFC3"/>
              </a:solidFill>
              <a:ln w="25400">
                <a:solidFill>
                  <a:srgbClr val="339966"/>
                </a:solidFill>
                <a:miter lim="800000"/>
                <a:headEnd/>
                <a:tailEnd/>
              </a:ln>
              <a:effectLst>
                <a:outerShdw dist="53882" dir="2700000" algn="ctr" rotWithShape="0">
                  <a:schemeClr val="bg1">
                    <a:alpha val="50000"/>
                  </a:schemeClr>
                </a:outerShdw>
              </a:effectLst>
            </p:spPr>
            <p:txBody>
              <a:bodyPr wrap="square">
                <a:spAutoFit/>
              </a:bodyPr>
              <a:lstStyle/>
              <a:p>
                <a:pPr algn="ctr" fontAlgn="auto">
                  <a:spcBef>
                    <a:spcPct val="50000"/>
                  </a:spcBef>
                  <a:spcAft>
                    <a:spcPts val="0"/>
                  </a:spcAft>
                  <a:defRPr/>
                </a:pPr>
                <a:r>
                  <a:rPr lang="en-GB" sz="1600" b="1" dirty="0">
                    <a:solidFill>
                      <a:prstClr val="black"/>
                    </a:solidFill>
                    <a:latin typeface="Calibri"/>
                  </a:rPr>
                  <a:t>Total certification</a:t>
                </a:r>
                <a:endParaRPr lang="en-GB" sz="1600" b="1" dirty="0">
                  <a:solidFill>
                    <a:prstClr val="black">
                      <a:lumMod val="50000"/>
                      <a:lumOff val="50000"/>
                    </a:prstClr>
                  </a:solidFill>
                  <a:latin typeface="Calibri"/>
                </a:endParaRPr>
              </a:p>
            </p:txBody>
          </p:sp>
        </p:grpSp>
        <p:sp>
          <p:nvSpPr>
            <p:cNvPr id="23" name="AutoShape 21"/>
            <p:cNvSpPr>
              <a:spLocks noChangeArrowheads="1"/>
            </p:cNvSpPr>
            <p:nvPr/>
          </p:nvSpPr>
          <p:spPr bwMode="auto">
            <a:xfrm>
              <a:off x="4728142" y="1812043"/>
              <a:ext cx="228600" cy="304800"/>
            </a:xfrm>
            <a:prstGeom prst="downArrow">
              <a:avLst>
                <a:gd name="adj1" fmla="val 50000"/>
                <a:gd name="adj2" fmla="val 33333"/>
              </a:avLst>
            </a:prstGeom>
            <a:solidFill>
              <a:srgbClr val="C00000"/>
            </a:solidFill>
            <a:ln w="9525">
              <a:noFill/>
              <a:miter lim="800000"/>
              <a:headEnd/>
              <a:tailEnd/>
            </a:ln>
          </p:spPr>
          <p:txBody>
            <a:bodyPr vert="eaVert" wrap="none" anchor="ctr"/>
            <a:lstStyle/>
            <a:p>
              <a:pPr algn="ctr" fontAlgn="auto">
                <a:spcBef>
                  <a:spcPts val="0"/>
                </a:spcBef>
                <a:spcAft>
                  <a:spcPts val="0"/>
                </a:spcAft>
              </a:pPr>
              <a:endParaRPr lang="en-GB">
                <a:solidFill>
                  <a:prstClr val="black"/>
                </a:solidFill>
                <a:latin typeface="Calibri"/>
              </a:endParaRPr>
            </a:p>
          </p:txBody>
        </p:sp>
        <p:sp>
          <p:nvSpPr>
            <p:cNvPr id="24" name="AutoShape 21"/>
            <p:cNvSpPr>
              <a:spLocks noChangeArrowheads="1"/>
            </p:cNvSpPr>
            <p:nvPr/>
          </p:nvSpPr>
          <p:spPr bwMode="auto">
            <a:xfrm>
              <a:off x="3704720" y="5279558"/>
              <a:ext cx="228600" cy="304800"/>
            </a:xfrm>
            <a:prstGeom prst="downArrow">
              <a:avLst>
                <a:gd name="adj1" fmla="val 50000"/>
                <a:gd name="adj2" fmla="val 33333"/>
              </a:avLst>
            </a:prstGeom>
            <a:solidFill>
              <a:srgbClr val="C00000"/>
            </a:solidFill>
            <a:ln w="9525">
              <a:noFill/>
              <a:miter lim="800000"/>
              <a:headEnd/>
              <a:tailEnd/>
            </a:ln>
          </p:spPr>
          <p:txBody>
            <a:bodyPr vert="eaVert" wrap="none" anchor="ctr"/>
            <a:lstStyle/>
            <a:p>
              <a:pPr algn="ctr" fontAlgn="auto">
                <a:spcBef>
                  <a:spcPts val="0"/>
                </a:spcBef>
                <a:spcAft>
                  <a:spcPts val="0"/>
                </a:spcAft>
              </a:pPr>
              <a:endParaRPr lang="en-GB">
                <a:solidFill>
                  <a:prstClr val="black"/>
                </a:solidFill>
                <a:latin typeface="Calibri"/>
              </a:endParaRPr>
            </a:p>
          </p:txBody>
        </p:sp>
      </p:grpSp>
      <p:sp>
        <p:nvSpPr>
          <p:cNvPr id="31" name="Text Box 9"/>
          <p:cNvSpPr txBox="1">
            <a:spLocks noChangeArrowheads="1"/>
          </p:cNvSpPr>
          <p:nvPr/>
        </p:nvSpPr>
        <p:spPr bwMode="auto">
          <a:xfrm>
            <a:off x="3955379" y="1138595"/>
            <a:ext cx="1675221" cy="296724"/>
          </a:xfrm>
          <a:prstGeom prst="rect">
            <a:avLst/>
          </a:prstGeom>
          <a:solidFill>
            <a:srgbClr val="DAEFC3"/>
          </a:solidFill>
          <a:ln w="25400">
            <a:solidFill>
              <a:srgbClr val="339966"/>
            </a:solidFill>
            <a:miter lim="800000"/>
            <a:headEnd/>
            <a:tailEnd/>
          </a:ln>
          <a:effectLst>
            <a:outerShdw dist="53882" dir="2700000" algn="ctr" rotWithShape="0">
              <a:schemeClr val="bg1">
                <a:alpha val="50000"/>
              </a:schemeClr>
            </a:outerShdw>
          </a:effectLst>
        </p:spPr>
        <p:txBody>
          <a:bodyPr>
            <a:spAutoFit/>
          </a:bodyPr>
          <a:lstStyle/>
          <a:p>
            <a:pPr algn="ctr" fontAlgn="auto">
              <a:spcBef>
                <a:spcPct val="50000"/>
              </a:spcBef>
              <a:spcAft>
                <a:spcPts val="0"/>
              </a:spcAft>
              <a:defRPr/>
            </a:pPr>
            <a:r>
              <a:rPr lang="en-GB" sz="1600" b="1" dirty="0">
                <a:solidFill>
                  <a:prstClr val="black"/>
                </a:solidFill>
                <a:latin typeface="Calibri"/>
              </a:rPr>
              <a:t>Enrolment</a:t>
            </a:r>
          </a:p>
        </p:txBody>
      </p:sp>
      <p:sp>
        <p:nvSpPr>
          <p:cNvPr id="32" name="AutoShape 21"/>
          <p:cNvSpPr>
            <a:spLocks noChangeArrowheads="1"/>
          </p:cNvSpPr>
          <p:nvPr/>
        </p:nvSpPr>
        <p:spPr bwMode="auto">
          <a:xfrm>
            <a:off x="4731156" y="1508306"/>
            <a:ext cx="218507" cy="267438"/>
          </a:xfrm>
          <a:prstGeom prst="downArrow">
            <a:avLst>
              <a:gd name="adj1" fmla="val 50000"/>
              <a:gd name="adj2" fmla="val 33333"/>
            </a:avLst>
          </a:prstGeom>
          <a:solidFill>
            <a:srgbClr val="C00000"/>
          </a:solidFill>
          <a:ln w="9525">
            <a:noFill/>
            <a:miter lim="800000"/>
            <a:headEnd/>
            <a:tailEnd/>
          </a:ln>
        </p:spPr>
        <p:txBody>
          <a:bodyPr vert="eaVert" wrap="none" anchor="ctr"/>
          <a:lstStyle/>
          <a:p>
            <a:pPr algn="ctr" fontAlgn="auto">
              <a:spcBef>
                <a:spcPts val="0"/>
              </a:spcBef>
              <a:spcAft>
                <a:spcPts val="0"/>
              </a:spcAft>
            </a:pPr>
            <a:endParaRPr lang="en-GB">
              <a:solidFill>
                <a:prstClr val="black"/>
              </a:solidFill>
              <a:latin typeface="Calibri"/>
            </a:endParaRPr>
          </a:p>
        </p:txBody>
      </p:sp>
      <p:pic>
        <p:nvPicPr>
          <p:cNvPr id="34" name="Picture 2"/>
          <p:cNvPicPr>
            <a:picLocks noChangeAspect="1" noChangeArrowheads="1"/>
          </p:cNvPicPr>
          <p:nvPr/>
        </p:nvPicPr>
        <p:blipFill>
          <a:blip r:embed="rId3" cstate="print"/>
          <a:srcRect/>
          <a:stretch>
            <a:fillRect/>
          </a:stretch>
        </p:blipFill>
        <p:spPr bwMode="auto">
          <a:xfrm>
            <a:off x="395536" y="6237312"/>
            <a:ext cx="1008112" cy="447040"/>
          </a:xfrm>
          <a:prstGeom prst="rect">
            <a:avLst/>
          </a:prstGeom>
          <a:noFill/>
          <a:ln w="9525">
            <a:noFill/>
            <a:miter lim="800000"/>
            <a:headEnd/>
            <a:tailEnd/>
          </a:ln>
          <a:effectLst/>
        </p:spPr>
      </p:pic>
      <p:pic>
        <p:nvPicPr>
          <p:cNvPr id="3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3211" y="6332478"/>
            <a:ext cx="101123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3" name="Straight Arrow Connector 32"/>
          <p:cNvCxnSpPr/>
          <p:nvPr/>
        </p:nvCxnSpPr>
        <p:spPr>
          <a:xfrm>
            <a:off x="4289124" y="4149080"/>
            <a:ext cx="1368152" cy="0"/>
          </a:xfrm>
          <a:prstGeom prst="straightConnector1">
            <a:avLst/>
          </a:prstGeom>
          <a:ln>
            <a:solidFill>
              <a:schemeClr val="tx2">
                <a:lumMod val="60000"/>
                <a:lumOff val="40000"/>
              </a:schemeClr>
            </a:solidFill>
            <a:headEnd type="arrow"/>
            <a:tailEnd type="arrow"/>
          </a:ln>
        </p:spPr>
        <p:style>
          <a:lnRef idx="3">
            <a:schemeClr val="accent4"/>
          </a:lnRef>
          <a:fillRef idx="0">
            <a:schemeClr val="accent4"/>
          </a:fillRef>
          <a:effectRef idx="2">
            <a:schemeClr val="accent4"/>
          </a:effectRef>
          <a:fontRef idx="minor">
            <a:schemeClr val="tx1"/>
          </a:fontRef>
        </p:style>
      </p:cxnSp>
      <p:sp>
        <p:nvSpPr>
          <p:cNvPr id="2" name="Rectângulo 1"/>
          <p:cNvSpPr/>
          <p:nvPr/>
        </p:nvSpPr>
        <p:spPr>
          <a:xfrm>
            <a:off x="338782" y="136371"/>
            <a:ext cx="8193658" cy="461665"/>
          </a:xfrm>
          <a:prstGeom prst="rect">
            <a:avLst/>
          </a:prstGeom>
        </p:spPr>
        <p:txBody>
          <a:bodyPr wrap="square">
            <a:spAutoFit/>
          </a:bodyPr>
          <a:lstStyle/>
          <a:p>
            <a:pPr algn="ctr" fontAlgn="auto">
              <a:spcBef>
                <a:spcPts val="0"/>
              </a:spcBef>
              <a:spcAft>
                <a:spcPts val="0"/>
              </a:spcAft>
            </a:pPr>
            <a:r>
              <a:rPr lang="en-GB" sz="2400" b="1" dirty="0" smtClean="0">
                <a:solidFill>
                  <a:prstClr val="black"/>
                </a:solidFill>
                <a:latin typeface="Calibri"/>
              </a:rPr>
              <a:t>2.4. Intervention stages in a </a:t>
            </a:r>
            <a:r>
              <a:rPr lang="en-GB" sz="2400" b="1" i="1" dirty="0" err="1" smtClean="0">
                <a:solidFill>
                  <a:prstClr val="black"/>
                </a:solidFill>
                <a:latin typeface="Calibri"/>
              </a:rPr>
              <a:t>Qualifica</a:t>
            </a:r>
            <a:r>
              <a:rPr lang="en-GB" sz="2400" b="1" i="1" dirty="0" smtClean="0">
                <a:solidFill>
                  <a:prstClr val="black"/>
                </a:solidFill>
                <a:latin typeface="Calibri"/>
              </a:rPr>
              <a:t> </a:t>
            </a:r>
            <a:r>
              <a:rPr lang="en-GB" sz="2400" b="1" dirty="0" smtClean="0">
                <a:solidFill>
                  <a:prstClr val="black"/>
                </a:solidFill>
                <a:latin typeface="Calibri"/>
              </a:rPr>
              <a:t>Centre</a:t>
            </a:r>
            <a:endParaRPr lang="en-GB" sz="2400" b="1" dirty="0">
              <a:solidFill>
                <a:prstClr val="black"/>
              </a:solidFill>
              <a:latin typeface="Calibri"/>
            </a:endParaRPr>
          </a:p>
        </p:txBody>
      </p:sp>
    </p:spTree>
    <p:extLst>
      <p:ext uri="{BB962C8B-B14F-4D97-AF65-F5344CB8AC3E}">
        <p14:creationId xmlns:p14="http://schemas.microsoft.com/office/powerpoint/2010/main" val="8559028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m 14" descr="backgrou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16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288" y="6237288"/>
            <a:ext cx="100806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3"/>
          <p:cNvSpPr>
            <a:spLocks noChangeArrowheads="1"/>
          </p:cNvSpPr>
          <p:nvPr/>
        </p:nvSpPr>
        <p:spPr bwMode="auto">
          <a:xfrm>
            <a:off x="323528" y="282151"/>
            <a:ext cx="8245475" cy="986549"/>
          </a:xfrm>
          <a:prstGeom prst="roundRect">
            <a:avLst>
              <a:gd name="adj" fmla="val 16667"/>
            </a:avLst>
          </a:prstGeom>
          <a:solidFill>
            <a:schemeClr val="bg1"/>
          </a:solidFill>
          <a:ln w="9525">
            <a:noFill/>
            <a:round/>
            <a:headEnd/>
            <a:tailEnd/>
          </a:ln>
        </p:spPr>
        <p:txBody>
          <a:bodyPr wrap="none" anchor="ctr"/>
          <a:lstStyle/>
          <a:p>
            <a:pPr algn="ctr">
              <a:spcBef>
                <a:spcPct val="50000"/>
              </a:spcBef>
            </a:pPr>
            <a:r>
              <a:rPr lang="pt-PT" sz="2400" b="1" dirty="0" smtClean="0">
                <a:latin typeface="+mn-lt"/>
                <a:sym typeface="Wingdings" pitchFamily="2" charset="2"/>
              </a:rPr>
              <a:t>2.4. </a:t>
            </a:r>
            <a:r>
              <a:rPr lang="pt-PT" sz="2400" b="1" i="1" dirty="0" smtClean="0">
                <a:latin typeface="+mn-lt"/>
                <a:sym typeface="Wingdings" pitchFamily="2" charset="2"/>
              </a:rPr>
              <a:t>Qualifica</a:t>
            </a:r>
            <a:r>
              <a:rPr lang="pt-PT" sz="2400" b="1" dirty="0" smtClean="0">
                <a:latin typeface="+mn-lt"/>
                <a:sym typeface="Wingdings" pitchFamily="2" charset="2"/>
              </a:rPr>
              <a:t> Centres</a:t>
            </a:r>
            <a:endParaRPr lang="pt-PT" sz="2400" b="1" dirty="0">
              <a:latin typeface="+mn-lt"/>
              <a:sym typeface="Wingdings" pitchFamily="2" charset="2"/>
            </a:endParaRPr>
          </a:p>
        </p:txBody>
      </p:sp>
      <p:pic>
        <p:nvPicPr>
          <p:cNvPr id="9" name="Imagem 2" descr="Descrição: Descrição: cid:image002.jpg@01D17316.8A9E25F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6241727"/>
            <a:ext cx="1222443" cy="41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upo 18"/>
          <p:cNvGrpSpPr>
            <a:grpSpLocks/>
          </p:cNvGrpSpPr>
          <p:nvPr/>
        </p:nvGrpSpPr>
        <p:grpSpPr bwMode="auto">
          <a:xfrm>
            <a:off x="2017588" y="1002977"/>
            <a:ext cx="4676775" cy="5238750"/>
            <a:chOff x="3886200" y="838200"/>
            <a:chExt cx="4676775" cy="5238750"/>
          </a:xfrm>
        </p:grpSpPr>
        <p:grpSp>
          <p:nvGrpSpPr>
            <p:cNvPr id="12" name="Grupo 15"/>
            <p:cNvGrpSpPr>
              <a:grpSpLocks/>
            </p:cNvGrpSpPr>
            <p:nvPr/>
          </p:nvGrpSpPr>
          <p:grpSpPr bwMode="auto">
            <a:xfrm>
              <a:off x="5334000" y="838200"/>
              <a:ext cx="3228975" cy="5221975"/>
              <a:chOff x="4419600" y="685800"/>
              <a:chExt cx="3686175" cy="5757889"/>
            </a:xfrm>
          </p:grpSpPr>
          <p:pic>
            <p:nvPicPr>
              <p:cNvPr id="16" name="Picture 4"/>
              <p:cNvPicPr>
                <a:picLocks noChangeAspect="1" noChangeArrowheads="1"/>
              </p:cNvPicPr>
              <p:nvPr/>
            </p:nvPicPr>
            <p:blipFill>
              <a:blip r:embed="rId6" cstate="print"/>
              <a:srcRect/>
              <a:stretch>
                <a:fillRect/>
              </a:stretch>
            </p:blipFill>
            <p:spPr bwMode="auto">
              <a:xfrm>
                <a:off x="4419600" y="685800"/>
                <a:ext cx="3686175" cy="5715000"/>
              </a:xfrm>
              <a:prstGeom prst="rect">
                <a:avLst/>
              </a:prstGeom>
              <a:noFill/>
              <a:ln w="9525">
                <a:noFill/>
                <a:miter lim="800000"/>
                <a:headEnd/>
                <a:tailEnd/>
              </a:ln>
            </p:spPr>
          </p:pic>
          <p:sp>
            <p:nvSpPr>
              <p:cNvPr id="17" name="Text Box 10"/>
              <p:cNvSpPr txBox="1">
                <a:spLocks noChangeArrowheads="1"/>
              </p:cNvSpPr>
              <p:nvPr/>
            </p:nvSpPr>
            <p:spPr bwMode="auto">
              <a:xfrm>
                <a:off x="4800600" y="1905000"/>
                <a:ext cx="576264" cy="271490"/>
              </a:xfrm>
              <a:prstGeom prst="rect">
                <a:avLst/>
              </a:prstGeom>
              <a:solidFill>
                <a:schemeClr val="bg1"/>
              </a:solidFill>
              <a:ln w="9525">
                <a:noFill/>
                <a:miter lim="800000"/>
                <a:headEnd/>
                <a:tailEnd/>
              </a:ln>
            </p:spPr>
            <p:txBody>
              <a:bodyPr>
                <a:spAutoFit/>
              </a:bodyPr>
              <a:lstStyle/>
              <a:p>
                <a:pPr>
                  <a:spcBef>
                    <a:spcPct val="50000"/>
                  </a:spcBef>
                </a:pPr>
                <a:r>
                  <a:rPr lang="pt-PT" sz="1000" dirty="0" smtClean="0">
                    <a:solidFill>
                      <a:srgbClr val="00A400"/>
                    </a:solidFill>
                    <a:latin typeface="Arial Unicode MS" pitchFamily="34" charset="-128"/>
                  </a:rPr>
                  <a:t>113</a:t>
                </a:r>
                <a:endParaRPr lang="pt-PT" sz="1000" dirty="0">
                  <a:solidFill>
                    <a:srgbClr val="00A400"/>
                  </a:solidFill>
                  <a:latin typeface="Arial Unicode MS" pitchFamily="34" charset="-128"/>
                </a:endParaRPr>
              </a:p>
            </p:txBody>
          </p:sp>
          <p:sp>
            <p:nvSpPr>
              <p:cNvPr id="18" name="Text Box 11"/>
              <p:cNvSpPr txBox="1">
                <a:spLocks noChangeArrowheads="1"/>
              </p:cNvSpPr>
              <p:nvPr/>
            </p:nvSpPr>
            <p:spPr bwMode="auto">
              <a:xfrm>
                <a:off x="4724400" y="2895600"/>
                <a:ext cx="576264" cy="271490"/>
              </a:xfrm>
              <a:prstGeom prst="rect">
                <a:avLst/>
              </a:prstGeom>
              <a:solidFill>
                <a:schemeClr val="bg1"/>
              </a:solidFill>
              <a:ln w="9525">
                <a:noFill/>
                <a:miter lim="800000"/>
                <a:headEnd/>
                <a:tailEnd/>
              </a:ln>
            </p:spPr>
            <p:txBody>
              <a:bodyPr>
                <a:spAutoFit/>
              </a:bodyPr>
              <a:lstStyle/>
              <a:p>
                <a:pPr>
                  <a:spcBef>
                    <a:spcPct val="50000"/>
                  </a:spcBef>
                </a:pPr>
                <a:r>
                  <a:rPr lang="pt-PT" sz="1000" dirty="0">
                    <a:solidFill>
                      <a:srgbClr val="00A400"/>
                    </a:solidFill>
                    <a:latin typeface="Arial Unicode MS" pitchFamily="34" charset="-128"/>
                  </a:rPr>
                  <a:t>  </a:t>
                </a:r>
                <a:r>
                  <a:rPr lang="pt-PT" sz="1000" dirty="0" smtClean="0">
                    <a:solidFill>
                      <a:srgbClr val="00A400"/>
                    </a:solidFill>
                    <a:latin typeface="Arial Unicode MS" pitchFamily="34" charset="-128"/>
                  </a:rPr>
                  <a:t>81</a:t>
                </a:r>
                <a:endParaRPr lang="pt-PT" sz="1000" dirty="0">
                  <a:solidFill>
                    <a:srgbClr val="00A400"/>
                  </a:solidFill>
                  <a:latin typeface="Arial Unicode MS" pitchFamily="34" charset="-128"/>
                </a:endParaRPr>
              </a:p>
            </p:txBody>
          </p:sp>
          <p:sp>
            <p:nvSpPr>
              <p:cNvPr id="19" name="Text Box 12"/>
              <p:cNvSpPr txBox="1">
                <a:spLocks noChangeArrowheads="1"/>
              </p:cNvSpPr>
              <p:nvPr/>
            </p:nvSpPr>
            <p:spPr bwMode="auto">
              <a:xfrm>
                <a:off x="4724400" y="4191000"/>
                <a:ext cx="576264" cy="271490"/>
              </a:xfrm>
              <a:prstGeom prst="rect">
                <a:avLst/>
              </a:prstGeom>
              <a:solidFill>
                <a:schemeClr val="bg1"/>
              </a:solidFill>
              <a:ln w="9525">
                <a:noFill/>
                <a:miter lim="800000"/>
                <a:headEnd/>
                <a:tailEnd/>
              </a:ln>
            </p:spPr>
            <p:txBody>
              <a:bodyPr>
                <a:spAutoFit/>
              </a:bodyPr>
              <a:lstStyle/>
              <a:p>
                <a:pPr>
                  <a:spcBef>
                    <a:spcPct val="50000"/>
                  </a:spcBef>
                </a:pPr>
                <a:r>
                  <a:rPr lang="pt-PT" sz="1000" dirty="0">
                    <a:solidFill>
                      <a:srgbClr val="00A400"/>
                    </a:solidFill>
                    <a:latin typeface="Arial Unicode MS" pitchFamily="34" charset="-128"/>
                  </a:rPr>
                  <a:t>  </a:t>
                </a:r>
                <a:r>
                  <a:rPr lang="pt-PT" sz="1000" dirty="0" smtClean="0">
                    <a:solidFill>
                      <a:srgbClr val="00A400"/>
                    </a:solidFill>
                    <a:latin typeface="Arial Unicode MS" pitchFamily="34" charset="-128"/>
                  </a:rPr>
                  <a:t>49</a:t>
                </a:r>
                <a:endParaRPr lang="pt-PT" sz="1000" dirty="0">
                  <a:solidFill>
                    <a:srgbClr val="00A400"/>
                  </a:solidFill>
                  <a:latin typeface="Arial Unicode MS" pitchFamily="34" charset="-128"/>
                </a:endParaRPr>
              </a:p>
            </p:txBody>
          </p:sp>
          <p:sp>
            <p:nvSpPr>
              <p:cNvPr id="20" name="Text Box 13"/>
              <p:cNvSpPr txBox="1">
                <a:spLocks noChangeArrowheads="1"/>
              </p:cNvSpPr>
              <p:nvPr/>
            </p:nvSpPr>
            <p:spPr bwMode="auto">
              <a:xfrm>
                <a:off x="4724400" y="5410200"/>
                <a:ext cx="576264" cy="271490"/>
              </a:xfrm>
              <a:prstGeom prst="rect">
                <a:avLst/>
              </a:prstGeom>
              <a:solidFill>
                <a:schemeClr val="bg1"/>
              </a:solidFill>
              <a:ln w="9525">
                <a:noFill/>
                <a:miter lim="800000"/>
                <a:headEnd/>
                <a:tailEnd/>
              </a:ln>
            </p:spPr>
            <p:txBody>
              <a:bodyPr>
                <a:spAutoFit/>
              </a:bodyPr>
              <a:lstStyle/>
              <a:p>
                <a:pPr>
                  <a:spcBef>
                    <a:spcPct val="50000"/>
                  </a:spcBef>
                </a:pPr>
                <a:r>
                  <a:rPr lang="pt-PT" sz="1000" dirty="0" smtClean="0">
                    <a:solidFill>
                      <a:srgbClr val="00A400"/>
                    </a:solidFill>
                    <a:latin typeface="Arial Unicode MS" pitchFamily="34" charset="-128"/>
                  </a:rPr>
                  <a:t>37</a:t>
                </a:r>
                <a:endParaRPr lang="pt-PT" sz="1000" dirty="0">
                  <a:solidFill>
                    <a:srgbClr val="00A400"/>
                  </a:solidFill>
                  <a:latin typeface="Arial Unicode MS" pitchFamily="34" charset="-128"/>
                </a:endParaRPr>
              </a:p>
            </p:txBody>
          </p:sp>
          <p:sp>
            <p:nvSpPr>
              <p:cNvPr id="21" name="Text Box 14"/>
              <p:cNvSpPr txBox="1">
                <a:spLocks noChangeArrowheads="1"/>
              </p:cNvSpPr>
              <p:nvPr/>
            </p:nvSpPr>
            <p:spPr bwMode="auto">
              <a:xfrm>
                <a:off x="4800600" y="6172199"/>
                <a:ext cx="576264" cy="271490"/>
              </a:xfrm>
              <a:prstGeom prst="rect">
                <a:avLst/>
              </a:prstGeom>
              <a:solidFill>
                <a:schemeClr val="bg1"/>
              </a:solidFill>
              <a:ln w="9525">
                <a:noFill/>
                <a:miter lim="800000"/>
                <a:headEnd/>
                <a:tailEnd/>
              </a:ln>
            </p:spPr>
            <p:txBody>
              <a:bodyPr>
                <a:spAutoFit/>
              </a:bodyPr>
              <a:lstStyle/>
              <a:p>
                <a:pPr>
                  <a:spcBef>
                    <a:spcPct val="50000"/>
                  </a:spcBef>
                </a:pPr>
                <a:r>
                  <a:rPr lang="pt-PT" sz="1000" dirty="0">
                    <a:solidFill>
                      <a:srgbClr val="00A400"/>
                    </a:solidFill>
                    <a:latin typeface="Arial Unicode MS" pitchFamily="34" charset="-128"/>
                  </a:rPr>
                  <a:t>  </a:t>
                </a:r>
                <a:r>
                  <a:rPr lang="pt-PT" sz="1000" dirty="0" smtClean="0">
                    <a:solidFill>
                      <a:srgbClr val="00A400"/>
                    </a:solidFill>
                    <a:latin typeface="Arial Unicode MS" pitchFamily="34" charset="-128"/>
                  </a:rPr>
                  <a:t>11</a:t>
                </a:r>
                <a:endParaRPr lang="pt-PT" sz="1000" dirty="0">
                  <a:solidFill>
                    <a:srgbClr val="00A400"/>
                  </a:solidFill>
                  <a:latin typeface="Arial Unicode MS" pitchFamily="34" charset="-128"/>
                </a:endParaRPr>
              </a:p>
            </p:txBody>
          </p:sp>
        </p:grpSp>
        <p:grpSp>
          <p:nvGrpSpPr>
            <p:cNvPr id="13" name="Grupo 16"/>
            <p:cNvGrpSpPr>
              <a:grpSpLocks/>
            </p:cNvGrpSpPr>
            <p:nvPr/>
          </p:nvGrpSpPr>
          <p:grpSpPr bwMode="auto">
            <a:xfrm>
              <a:off x="3886200" y="5105400"/>
              <a:ext cx="1600200" cy="971550"/>
              <a:chOff x="2971800" y="4953000"/>
              <a:chExt cx="1600200" cy="971550"/>
            </a:xfrm>
          </p:grpSpPr>
          <p:pic>
            <p:nvPicPr>
              <p:cNvPr id="14" name="Picture 2"/>
              <p:cNvPicPr>
                <a:picLocks noChangeAspect="1" noChangeArrowheads="1"/>
              </p:cNvPicPr>
              <p:nvPr/>
            </p:nvPicPr>
            <p:blipFill>
              <a:blip r:embed="rId7" cstate="print"/>
              <a:srcRect/>
              <a:stretch>
                <a:fillRect/>
              </a:stretch>
            </p:blipFill>
            <p:spPr bwMode="auto">
              <a:xfrm>
                <a:off x="2971800" y="4953000"/>
                <a:ext cx="1600200" cy="971550"/>
              </a:xfrm>
              <a:prstGeom prst="rect">
                <a:avLst/>
              </a:prstGeom>
              <a:noFill/>
              <a:ln w="9525">
                <a:noFill/>
                <a:miter lim="800000"/>
                <a:headEnd/>
                <a:tailEnd/>
              </a:ln>
            </p:spPr>
          </p:pic>
          <p:sp>
            <p:nvSpPr>
              <p:cNvPr id="15" name="Text Box 15"/>
              <p:cNvSpPr txBox="1">
                <a:spLocks noChangeArrowheads="1"/>
              </p:cNvSpPr>
              <p:nvPr/>
            </p:nvSpPr>
            <p:spPr bwMode="auto">
              <a:xfrm>
                <a:off x="3962400" y="5086350"/>
                <a:ext cx="576263" cy="244475"/>
              </a:xfrm>
              <a:prstGeom prst="rect">
                <a:avLst/>
              </a:prstGeom>
              <a:solidFill>
                <a:schemeClr val="bg1"/>
              </a:solidFill>
              <a:ln w="9525">
                <a:noFill/>
                <a:miter lim="800000"/>
                <a:headEnd/>
                <a:tailEnd/>
              </a:ln>
            </p:spPr>
            <p:txBody>
              <a:bodyPr>
                <a:spAutoFit/>
              </a:bodyPr>
              <a:lstStyle/>
              <a:p>
                <a:pPr>
                  <a:spcBef>
                    <a:spcPct val="50000"/>
                  </a:spcBef>
                </a:pPr>
                <a:r>
                  <a:rPr lang="pt-PT" sz="1000" dirty="0">
                    <a:solidFill>
                      <a:srgbClr val="00A400"/>
                    </a:solidFill>
                    <a:latin typeface="Arial Unicode MS" pitchFamily="34" charset="-128"/>
                  </a:rPr>
                  <a:t>  </a:t>
                </a:r>
                <a:r>
                  <a:rPr lang="pt-PT" sz="1000" dirty="0" smtClean="0">
                    <a:solidFill>
                      <a:srgbClr val="00A400"/>
                    </a:solidFill>
                    <a:latin typeface="Arial Unicode MS" pitchFamily="34" charset="-128"/>
                  </a:rPr>
                  <a:t>3</a:t>
                </a:r>
                <a:endParaRPr lang="pt-PT" sz="1000" dirty="0">
                  <a:solidFill>
                    <a:srgbClr val="00A400"/>
                  </a:solidFill>
                  <a:latin typeface="Arial Unicode MS" pitchFamily="34" charset="-128"/>
                </a:endParaRPr>
              </a:p>
            </p:txBody>
          </p:sp>
        </p:grpSp>
      </p:grpSp>
      <p:sp>
        <p:nvSpPr>
          <p:cNvPr id="22" name="CaixaDeTexto 21"/>
          <p:cNvSpPr txBox="1"/>
          <p:nvPr/>
        </p:nvSpPr>
        <p:spPr>
          <a:xfrm>
            <a:off x="513060" y="1628800"/>
            <a:ext cx="2952328" cy="1508105"/>
          </a:xfrm>
          <a:prstGeom prst="rect">
            <a:avLst/>
          </a:prstGeom>
          <a:noFill/>
        </p:spPr>
        <p:txBody>
          <a:bodyPr wrap="square" rtlCol="0">
            <a:spAutoFit/>
          </a:bodyPr>
          <a:lstStyle/>
          <a:p>
            <a:pPr algn="just"/>
            <a:r>
              <a:rPr lang="en-US" b="1" dirty="0" smtClean="0">
                <a:solidFill>
                  <a:srgbClr val="33A457"/>
                </a:solidFill>
              </a:rPr>
              <a:t>294 </a:t>
            </a:r>
            <a:r>
              <a:rPr lang="en-US" b="1" i="1" dirty="0" err="1" smtClean="0">
                <a:solidFill>
                  <a:srgbClr val="33A457"/>
                </a:solidFill>
              </a:rPr>
              <a:t>Qualifica</a:t>
            </a:r>
            <a:r>
              <a:rPr lang="en-US" b="1" dirty="0" smtClean="0">
                <a:solidFill>
                  <a:srgbClr val="33A457"/>
                </a:solidFill>
              </a:rPr>
              <a:t> </a:t>
            </a:r>
            <a:r>
              <a:rPr lang="en-US" b="1" dirty="0" err="1" smtClean="0">
                <a:solidFill>
                  <a:srgbClr val="33A457"/>
                </a:solidFill>
              </a:rPr>
              <a:t>Centres</a:t>
            </a:r>
            <a:r>
              <a:rPr lang="en-US" b="1" dirty="0" smtClean="0">
                <a:solidFill>
                  <a:srgbClr val="33A457"/>
                </a:solidFill>
              </a:rPr>
              <a:t> in 2019 </a:t>
            </a:r>
            <a:r>
              <a:rPr lang="en-US" sz="1400" dirty="0" smtClean="0">
                <a:latin typeface="+mn-lt"/>
              </a:rPr>
              <a:t>(</a:t>
            </a:r>
            <a:r>
              <a:rPr lang="en-US" sz="1400" dirty="0">
                <a:latin typeface="+mn-lt"/>
              </a:rPr>
              <a:t>promoted by diverse types of institutions, namely public and private schools, professional training </a:t>
            </a:r>
            <a:r>
              <a:rPr lang="en-US" sz="1400" dirty="0" err="1">
                <a:latin typeface="+mn-lt"/>
              </a:rPr>
              <a:t>centres</a:t>
            </a:r>
            <a:r>
              <a:rPr lang="en-US" sz="1400" dirty="0">
                <a:latin typeface="+mn-lt"/>
              </a:rPr>
              <a:t>, municipalities, companies, among others</a:t>
            </a:r>
            <a:r>
              <a:rPr lang="en-US" sz="1400" dirty="0" smtClean="0">
                <a:latin typeface="+mn-lt"/>
              </a:rPr>
              <a:t>)</a:t>
            </a:r>
            <a:endParaRPr lang="pt-PT" sz="1600" dirty="0">
              <a:solidFill>
                <a:srgbClr val="33A457"/>
              </a:solidFill>
            </a:endParaRPr>
          </a:p>
        </p:txBody>
      </p:sp>
      <p:pic>
        <p:nvPicPr>
          <p:cNvPr id="23"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90866" y="585894"/>
            <a:ext cx="1042987" cy="113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24989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m 14" descr="backgrou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14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288" y="6237288"/>
            <a:ext cx="100806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3"/>
          <p:cNvSpPr>
            <a:spLocks noChangeArrowheads="1"/>
          </p:cNvSpPr>
          <p:nvPr/>
        </p:nvSpPr>
        <p:spPr bwMode="auto">
          <a:xfrm>
            <a:off x="323528" y="282151"/>
            <a:ext cx="8245475" cy="1490665"/>
          </a:xfrm>
          <a:prstGeom prst="roundRect">
            <a:avLst>
              <a:gd name="adj" fmla="val 16667"/>
            </a:avLst>
          </a:prstGeom>
          <a:solidFill>
            <a:schemeClr val="bg1"/>
          </a:solidFill>
          <a:ln w="9525">
            <a:noFill/>
            <a:round/>
            <a:headEnd/>
            <a:tailEnd/>
          </a:ln>
        </p:spPr>
        <p:txBody>
          <a:bodyPr wrap="none" anchor="ctr"/>
          <a:lstStyle/>
          <a:p>
            <a:pPr algn="ctr">
              <a:spcBef>
                <a:spcPct val="50000"/>
              </a:spcBef>
            </a:pPr>
            <a:r>
              <a:rPr lang="pt-PT" sz="2400" b="1" dirty="0" smtClean="0">
                <a:latin typeface="+mn-lt"/>
                <a:sym typeface="Wingdings" pitchFamily="2" charset="2"/>
              </a:rPr>
              <a:t>2.5. </a:t>
            </a:r>
            <a:r>
              <a:rPr lang="pt-PT" sz="2400" b="1" i="1" dirty="0" smtClean="0">
                <a:latin typeface="+mn-lt"/>
                <a:sym typeface="Wingdings" pitchFamily="2" charset="2"/>
              </a:rPr>
              <a:t>Qualifica</a:t>
            </a:r>
            <a:r>
              <a:rPr lang="pt-PT" sz="2400" b="1" dirty="0" smtClean="0">
                <a:latin typeface="+mn-lt"/>
                <a:sym typeface="Wingdings" pitchFamily="2" charset="2"/>
              </a:rPr>
              <a:t> </a:t>
            </a:r>
            <a:r>
              <a:rPr lang="pt-PT" sz="2400" b="1" dirty="0" err="1" smtClean="0">
                <a:latin typeface="+mn-lt"/>
                <a:sym typeface="Wingdings" pitchFamily="2" charset="2"/>
              </a:rPr>
              <a:t>WebPortal</a:t>
            </a:r>
            <a:r>
              <a:rPr lang="pt-PT" sz="2400" b="1" dirty="0" smtClean="0">
                <a:latin typeface="+mn-lt"/>
                <a:sym typeface="Wingdings" pitchFamily="2" charset="2"/>
              </a:rPr>
              <a:t> </a:t>
            </a:r>
            <a:endParaRPr lang="pt-PT" sz="2400" b="1" dirty="0">
              <a:latin typeface="+mn-lt"/>
              <a:sym typeface="Wingdings" pitchFamily="2" charset="2"/>
            </a:endParaRPr>
          </a:p>
          <a:p>
            <a:pPr algn="ctr">
              <a:spcBef>
                <a:spcPct val="50000"/>
              </a:spcBef>
            </a:pPr>
            <a:endParaRPr lang="pt-PT" sz="2400" b="1" dirty="0" smtClean="0">
              <a:solidFill>
                <a:srgbClr val="CC3300"/>
              </a:solidFill>
              <a:effectLst>
                <a:outerShdw blurRad="38100" dist="38100" dir="2700000" algn="tl">
                  <a:srgbClr val="000000">
                    <a:alpha val="43137"/>
                  </a:srgbClr>
                </a:outerShdw>
              </a:effectLst>
              <a:latin typeface="Gill Sans MT" panose="020B0502020104020203" pitchFamily="34" charset="0"/>
              <a:sym typeface="Wingdings" pitchFamily="2" charset="2"/>
            </a:endParaRPr>
          </a:p>
        </p:txBody>
      </p:sp>
      <p:pic>
        <p:nvPicPr>
          <p:cNvPr id="9" name="Imagem 2" descr="Descrição: Descrição: cid:image002.jpg@01D17316.8A9E25F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6241727"/>
            <a:ext cx="1222443" cy="41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574" y="3289399"/>
            <a:ext cx="6753770" cy="2884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ixaDeTexto 1"/>
          <p:cNvSpPr txBox="1"/>
          <p:nvPr/>
        </p:nvSpPr>
        <p:spPr>
          <a:xfrm>
            <a:off x="323528" y="1124744"/>
            <a:ext cx="7631155" cy="2169825"/>
          </a:xfrm>
          <a:prstGeom prst="rect">
            <a:avLst/>
          </a:prstGeom>
          <a:noFill/>
        </p:spPr>
        <p:txBody>
          <a:bodyPr wrap="square" rtlCol="0">
            <a:spAutoFit/>
          </a:bodyPr>
          <a:lstStyle/>
          <a:p>
            <a:pPr algn="just">
              <a:spcBef>
                <a:spcPct val="50000"/>
              </a:spcBef>
            </a:pPr>
            <a:r>
              <a:rPr lang="en-US" dirty="0">
                <a:latin typeface="+mj-lt"/>
                <a:sym typeface="Wingdings" pitchFamily="2" charset="2"/>
              </a:rPr>
              <a:t>The </a:t>
            </a:r>
            <a:r>
              <a:rPr lang="en-US" i="1" dirty="0" err="1">
                <a:latin typeface="+mj-lt"/>
                <a:sym typeface="Wingdings" pitchFamily="2" charset="2"/>
              </a:rPr>
              <a:t>Qualifica</a:t>
            </a:r>
            <a:r>
              <a:rPr lang="en-US" dirty="0">
                <a:latin typeface="+mj-lt"/>
                <a:sym typeface="Wingdings" pitchFamily="2" charset="2"/>
              </a:rPr>
              <a:t> </a:t>
            </a:r>
            <a:r>
              <a:rPr lang="en-US" dirty="0" smtClean="0">
                <a:latin typeface="+mn-lt"/>
                <a:sym typeface="Wingdings" pitchFamily="2" charset="2"/>
              </a:rPr>
              <a:t>portal (</a:t>
            </a:r>
            <a:r>
              <a:rPr lang="pt-PT" dirty="0" smtClean="0">
                <a:solidFill>
                  <a:srgbClr val="CC3300"/>
                </a:solidFill>
                <a:effectLst>
                  <a:outerShdw blurRad="38100" dist="38100" dir="2700000" algn="tl">
                    <a:srgbClr val="000000">
                      <a:alpha val="43137"/>
                    </a:srgbClr>
                  </a:outerShdw>
                </a:effectLst>
                <a:latin typeface="+mn-lt"/>
                <a:sym typeface="Wingdings" pitchFamily="2" charset="2"/>
                <a:hlinkClick r:id="rId7"/>
              </a:rPr>
              <a:t>www.qualifica.gov.pt</a:t>
            </a:r>
            <a:r>
              <a:rPr lang="pt-PT" dirty="0" smtClean="0">
                <a:latin typeface="+mn-lt"/>
                <a:sym typeface="Wingdings" pitchFamily="2" charset="2"/>
              </a:rPr>
              <a:t>) </a:t>
            </a:r>
            <a:r>
              <a:rPr lang="en-US" dirty="0" smtClean="0">
                <a:latin typeface="+mj-lt"/>
                <a:sym typeface="Wingdings" pitchFamily="2" charset="2"/>
              </a:rPr>
              <a:t>aims </a:t>
            </a:r>
            <a:r>
              <a:rPr lang="en-US" dirty="0">
                <a:latin typeface="+mj-lt"/>
                <a:sym typeface="Wingdings" pitchFamily="2" charset="2"/>
              </a:rPr>
              <a:t>at easing access to information, services and tools included in the </a:t>
            </a:r>
            <a:r>
              <a:rPr lang="en-US" i="1" dirty="0" err="1">
                <a:latin typeface="+mj-lt"/>
                <a:sym typeface="Wingdings" pitchFamily="2" charset="2"/>
              </a:rPr>
              <a:t>Qualifica</a:t>
            </a:r>
            <a:r>
              <a:rPr lang="en-US" dirty="0">
                <a:latin typeface="+mj-lt"/>
                <a:sym typeface="Wingdings" pitchFamily="2" charset="2"/>
              </a:rPr>
              <a:t> </a:t>
            </a:r>
            <a:r>
              <a:rPr lang="en-US" dirty="0" err="1">
                <a:latin typeface="+mj-lt"/>
                <a:sym typeface="Wingdings" pitchFamily="2" charset="2"/>
              </a:rPr>
              <a:t>programmme</a:t>
            </a:r>
            <a:r>
              <a:rPr lang="en-US" dirty="0">
                <a:latin typeface="+mj-lt"/>
                <a:sym typeface="Wingdings" pitchFamily="2" charset="2"/>
              </a:rPr>
              <a:t> (i.e. the National Credit System for VET and the </a:t>
            </a:r>
            <a:r>
              <a:rPr lang="en-US" i="1" dirty="0" err="1">
                <a:latin typeface="+mj-lt"/>
                <a:sym typeface="Wingdings" pitchFamily="2" charset="2"/>
              </a:rPr>
              <a:t>Qualifica</a:t>
            </a:r>
            <a:r>
              <a:rPr lang="en-US" dirty="0">
                <a:latin typeface="+mj-lt"/>
                <a:sym typeface="Wingdings" pitchFamily="2" charset="2"/>
              </a:rPr>
              <a:t> Passport). It is targeted at trainees, employers and adult education and training providers. It enables people to find a </a:t>
            </a:r>
            <a:r>
              <a:rPr lang="en-US" i="1" dirty="0" err="1">
                <a:latin typeface="+mj-lt"/>
                <a:sym typeface="Wingdings" pitchFamily="2" charset="2"/>
              </a:rPr>
              <a:t>Qualifica</a:t>
            </a:r>
            <a:r>
              <a:rPr lang="en-US" dirty="0">
                <a:latin typeface="+mj-lt"/>
                <a:sym typeface="Wingdings" pitchFamily="2" charset="2"/>
              </a:rPr>
              <a:t> Centre, to consult education and training opportunities and to </a:t>
            </a:r>
            <a:r>
              <a:rPr lang="en-US" dirty="0">
                <a:latin typeface="+mn-lt"/>
                <a:sym typeface="Wingdings" pitchFamily="2" charset="2"/>
              </a:rPr>
              <a:t>update the </a:t>
            </a:r>
            <a:r>
              <a:rPr lang="en-US" i="1" dirty="0" err="1">
                <a:latin typeface="+mn-lt"/>
                <a:sym typeface="Wingdings" pitchFamily="2" charset="2"/>
              </a:rPr>
              <a:t>Qualifica</a:t>
            </a:r>
            <a:r>
              <a:rPr lang="en-US" i="1" dirty="0">
                <a:latin typeface="+mn-lt"/>
                <a:sym typeface="Wingdings" pitchFamily="2" charset="2"/>
              </a:rPr>
              <a:t> </a:t>
            </a:r>
            <a:r>
              <a:rPr lang="en-US" dirty="0">
                <a:latin typeface="+mn-lt"/>
                <a:sym typeface="Wingdings" pitchFamily="2" charset="2"/>
              </a:rPr>
              <a:t>Passport</a:t>
            </a:r>
            <a:r>
              <a:rPr lang="en-US" i="1" dirty="0" smtClean="0">
                <a:latin typeface="+mn-lt"/>
                <a:sym typeface="Wingdings" pitchFamily="2" charset="2"/>
              </a:rPr>
              <a:t>. </a:t>
            </a:r>
            <a:r>
              <a:rPr lang="en-US" dirty="0">
                <a:latin typeface="+mn-lt"/>
              </a:rPr>
              <a:t>It is also used as a lifelong guidance tool.</a:t>
            </a:r>
          </a:p>
          <a:p>
            <a:pPr algn="just">
              <a:spcBef>
                <a:spcPct val="50000"/>
              </a:spcBef>
            </a:pPr>
            <a:endParaRPr lang="en-GB" dirty="0"/>
          </a:p>
        </p:txBody>
      </p:sp>
    </p:spTree>
    <p:extLst>
      <p:ext uri="{BB962C8B-B14F-4D97-AF65-F5344CB8AC3E}">
        <p14:creationId xmlns:p14="http://schemas.microsoft.com/office/powerpoint/2010/main" val="25994816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14" descr="background.jpg"/>
          <p:cNvPicPr>
            <a:picLocks noChangeAspect="1"/>
          </p:cNvPicPr>
          <p:nvPr/>
        </p:nvPicPr>
        <p:blipFill>
          <a:blip r:embed="rId3" cstate="print"/>
          <a:stretch>
            <a:fillRect/>
          </a:stretch>
        </p:blipFill>
        <p:spPr>
          <a:xfrm>
            <a:off x="0" y="0"/>
            <a:ext cx="9395520" cy="685800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395536" y="6237312"/>
            <a:ext cx="1008112" cy="447040"/>
          </a:xfrm>
          <a:prstGeom prst="rect">
            <a:avLst/>
          </a:prstGeom>
          <a:noFill/>
          <a:ln w="9525">
            <a:noFill/>
            <a:miter lim="800000"/>
            <a:headEnd/>
            <a:tailEnd/>
          </a:ln>
          <a:effec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468" y="6237312"/>
            <a:ext cx="101123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ângulo 1"/>
          <p:cNvSpPr/>
          <p:nvPr/>
        </p:nvSpPr>
        <p:spPr>
          <a:xfrm>
            <a:off x="107504" y="188641"/>
            <a:ext cx="8280920" cy="4708981"/>
          </a:xfrm>
          <a:prstGeom prst="rect">
            <a:avLst/>
          </a:prstGeom>
        </p:spPr>
        <p:txBody>
          <a:bodyPr wrap="square">
            <a:spAutoFit/>
          </a:bodyPr>
          <a:lstStyle/>
          <a:p>
            <a:endParaRPr lang="en-US" smtClean="0"/>
          </a:p>
          <a:p>
            <a:pPr algn="ctr"/>
            <a:r>
              <a:rPr lang="en-US" sz="2400" b="1" smtClean="0">
                <a:latin typeface="+mn-lt"/>
                <a:sym typeface="Wingdings" panose="05000000000000000000" pitchFamily="2" charset="2"/>
              </a:rPr>
              <a:t>2.5. The </a:t>
            </a:r>
            <a:r>
              <a:rPr lang="en-US" sz="2400" b="1" i="1" smtClean="0">
                <a:latin typeface="+mn-lt"/>
                <a:sym typeface="Wingdings" panose="05000000000000000000" pitchFamily="2" charset="2"/>
              </a:rPr>
              <a:t>Qualifica</a:t>
            </a:r>
            <a:r>
              <a:rPr lang="en-US" sz="2400" b="1" smtClean="0">
                <a:latin typeface="+mn-lt"/>
                <a:sym typeface="Wingdings" panose="05000000000000000000" pitchFamily="2" charset="2"/>
              </a:rPr>
              <a:t> Passport</a:t>
            </a:r>
          </a:p>
          <a:p>
            <a:endParaRPr lang="en-US" sz="2000" b="1" smtClean="0">
              <a:sym typeface="Wingdings" panose="05000000000000000000" pitchFamily="2" charset="2"/>
            </a:endParaRPr>
          </a:p>
          <a:p>
            <a:endParaRPr lang="en-US" sz="2000" b="1" smtClean="0">
              <a:sym typeface="Wingdings" panose="05000000000000000000" pitchFamily="2" charset="2"/>
            </a:endParaRPr>
          </a:p>
          <a:p>
            <a:endParaRPr lang="en-US" sz="2000" smtClean="0">
              <a:sym typeface="Wingdings" panose="05000000000000000000" pitchFamily="2" charset="2"/>
            </a:endParaRPr>
          </a:p>
          <a:p>
            <a:pPr marL="285750" indent="-285750">
              <a:buClr>
                <a:srgbClr val="3A950F"/>
              </a:buClr>
              <a:buFont typeface="Wingdings" panose="05000000000000000000" pitchFamily="2" charset="2"/>
              <a:buChar char="§"/>
            </a:pPr>
            <a:r>
              <a:rPr lang="en-US" smtClean="0">
                <a:latin typeface="+mn-lt"/>
                <a:sym typeface="Wingdings" panose="05000000000000000000" pitchFamily="2" charset="2"/>
              </a:rPr>
              <a:t>It is an online tool (</a:t>
            </a:r>
            <a:r>
              <a:rPr lang="en-US" smtClean="0">
                <a:solidFill>
                  <a:srgbClr val="CC3300"/>
                </a:solidFill>
                <a:latin typeface="+mn-lt"/>
                <a:sym typeface="Wingdings" pitchFamily="2" charset="2"/>
                <a:hlinkClick r:id="rId6"/>
              </a:rPr>
              <a:t>www.passaportequalifica.gov.pt</a:t>
            </a:r>
            <a:r>
              <a:rPr lang="en-US" smtClean="0">
                <a:latin typeface="+mn-lt"/>
                <a:sym typeface="Wingdings" pitchFamily="2" charset="2"/>
              </a:rPr>
              <a:t>) where qualifications and skills acquired are recorded;</a:t>
            </a:r>
          </a:p>
          <a:p>
            <a:pPr marL="285750" lvl="0" indent="-285750">
              <a:buClr>
                <a:srgbClr val="3A950F"/>
              </a:buClr>
              <a:buFont typeface="Wingdings" panose="05000000000000000000" pitchFamily="2" charset="2"/>
              <a:buChar char="§"/>
            </a:pPr>
            <a:endParaRPr lang="en-US" smtClean="0">
              <a:latin typeface="+mn-lt"/>
              <a:sym typeface="Wingdings" pitchFamily="2" charset="2"/>
            </a:endParaRPr>
          </a:p>
          <a:p>
            <a:pPr marL="285750" lvl="0" indent="-285750" algn="just">
              <a:buClr>
                <a:srgbClr val="3A950F"/>
              </a:buClr>
              <a:buFont typeface="Wingdings" panose="05000000000000000000" pitchFamily="2" charset="2"/>
              <a:buChar char="§"/>
            </a:pPr>
            <a:r>
              <a:rPr lang="en-US" smtClean="0">
                <a:latin typeface="+mn-lt"/>
                <a:sym typeface="Wingdings" pitchFamily="2" charset="2"/>
              </a:rPr>
              <a:t>It provides guidance to pathways that lead to complete or to obtain a new qualification, taking into account the training already attained and the skills acquired;</a:t>
            </a:r>
          </a:p>
          <a:p>
            <a:pPr marL="285750" lvl="0" indent="-285750">
              <a:buClr>
                <a:srgbClr val="3A950F"/>
              </a:buClr>
              <a:buFont typeface="Wingdings" panose="05000000000000000000" pitchFamily="2" charset="2"/>
              <a:buChar char="§"/>
            </a:pPr>
            <a:endParaRPr lang="en-US" smtClean="0">
              <a:latin typeface="+mn-lt"/>
              <a:sym typeface="Wingdings" pitchFamily="2" charset="2"/>
            </a:endParaRPr>
          </a:p>
          <a:p>
            <a:pPr marL="285750" lvl="0" indent="-285750">
              <a:buClr>
                <a:srgbClr val="3A950F"/>
              </a:buClr>
              <a:buFont typeface="Wingdings" panose="05000000000000000000" pitchFamily="2" charset="2"/>
              <a:buChar char="§"/>
            </a:pPr>
            <a:r>
              <a:rPr lang="en-US" smtClean="0">
                <a:latin typeface="+mn-lt"/>
              </a:rPr>
              <a:t>It is an important lifelong guidance tool;</a:t>
            </a:r>
          </a:p>
          <a:p>
            <a:pPr marL="285750" lvl="0" indent="-285750">
              <a:buClr>
                <a:srgbClr val="3A950F"/>
              </a:buClr>
              <a:buFont typeface="Wingdings" panose="05000000000000000000" pitchFamily="2" charset="2"/>
              <a:buChar char="§"/>
            </a:pPr>
            <a:endParaRPr lang="en-US" smtClean="0">
              <a:latin typeface="+mn-lt"/>
            </a:endParaRPr>
          </a:p>
          <a:p>
            <a:pPr marL="285750" lvl="0" indent="-285750" algn="just">
              <a:buClr>
                <a:srgbClr val="3A950F"/>
              </a:buClr>
              <a:buFont typeface="Wingdings" panose="05000000000000000000" pitchFamily="2" charset="2"/>
              <a:buChar char="§"/>
            </a:pPr>
            <a:r>
              <a:rPr lang="en-US" smtClean="0">
                <a:latin typeface="+mn-lt"/>
              </a:rPr>
              <a:t>The Passport can be modified, updated and printed at any time, thus being a tool that accompanies the adult throughout his life.</a:t>
            </a:r>
            <a:endParaRPr lang="en-US">
              <a:latin typeface="+mn-lt"/>
            </a:endParaRPr>
          </a:p>
        </p:txBody>
      </p:sp>
      <p:pic>
        <p:nvPicPr>
          <p:cNvPr id="1028" name="Picture 4"/>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6372200" y="188641"/>
            <a:ext cx="2483693" cy="1413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90979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14" descr="background.jpg"/>
          <p:cNvPicPr>
            <a:picLocks noChangeAspect="1"/>
          </p:cNvPicPr>
          <p:nvPr/>
        </p:nvPicPr>
        <p:blipFill>
          <a:blip r:embed="rId3" cstate="print"/>
          <a:stretch>
            <a:fillRect/>
          </a:stretch>
        </p:blipFill>
        <p:spPr>
          <a:xfrm>
            <a:off x="0" y="0"/>
            <a:ext cx="9395520" cy="685800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395536" y="6237312"/>
            <a:ext cx="1008112" cy="447040"/>
          </a:xfrm>
          <a:prstGeom prst="rect">
            <a:avLst/>
          </a:prstGeom>
          <a:noFill/>
          <a:ln w="9525">
            <a:noFill/>
            <a:miter lim="800000"/>
            <a:headEnd/>
            <a:tailEnd/>
          </a:ln>
          <a:effec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55468" y="6237312"/>
            <a:ext cx="101123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ângulo 1"/>
          <p:cNvSpPr/>
          <p:nvPr/>
        </p:nvSpPr>
        <p:spPr>
          <a:xfrm>
            <a:off x="107504" y="188641"/>
            <a:ext cx="8280920" cy="6001643"/>
          </a:xfrm>
          <a:prstGeom prst="rect">
            <a:avLst/>
          </a:prstGeom>
        </p:spPr>
        <p:txBody>
          <a:bodyPr wrap="square">
            <a:spAutoFit/>
          </a:bodyPr>
          <a:lstStyle/>
          <a:p>
            <a:pPr algn="ctr"/>
            <a:r>
              <a:rPr lang="en-GB" sz="2400" b="1" dirty="0" smtClean="0">
                <a:latin typeface="+mn-lt"/>
                <a:sym typeface="Wingdings" panose="05000000000000000000" pitchFamily="2" charset="2"/>
              </a:rPr>
              <a:t>2.6. The National Credit System for VET</a:t>
            </a:r>
          </a:p>
          <a:p>
            <a:endParaRPr lang="en-US" dirty="0" smtClean="0">
              <a:latin typeface="+mn-lt"/>
            </a:endParaRPr>
          </a:p>
          <a:p>
            <a:pPr marL="342900" lvl="0" indent="-342900" algn="just">
              <a:spcAft>
                <a:spcPts val="1200"/>
              </a:spcAft>
              <a:buClr>
                <a:srgbClr val="009900"/>
              </a:buClr>
              <a:buFont typeface="Wingdings" panose="05000000000000000000" pitchFamily="2" charset="2"/>
              <a:buChar char="§"/>
              <a:defRPr/>
            </a:pPr>
            <a:r>
              <a:rPr lang="en-US" dirty="0" smtClean="0">
                <a:latin typeface="+mn-lt"/>
              </a:rPr>
              <a:t>It </a:t>
            </a:r>
            <a:r>
              <a:rPr lang="en-US" dirty="0">
                <a:latin typeface="+mn-lt"/>
              </a:rPr>
              <a:t>is in line with some ECVET </a:t>
            </a:r>
            <a:r>
              <a:rPr lang="en-US" dirty="0" smtClean="0">
                <a:latin typeface="+mn-lt"/>
              </a:rPr>
              <a:t>principles; </a:t>
            </a:r>
          </a:p>
          <a:p>
            <a:pPr marL="342900" lvl="0" indent="-342900" algn="just">
              <a:spcAft>
                <a:spcPts val="1200"/>
              </a:spcAft>
              <a:buClr>
                <a:srgbClr val="009900"/>
              </a:buClr>
              <a:buFont typeface="Wingdings" panose="05000000000000000000" pitchFamily="2" charset="2"/>
              <a:buChar char="§"/>
              <a:defRPr/>
            </a:pPr>
            <a:r>
              <a:rPr lang="en-US" dirty="0" smtClean="0">
                <a:latin typeface="+mn-lt"/>
              </a:rPr>
              <a:t>The </a:t>
            </a:r>
            <a:r>
              <a:rPr lang="en-US" dirty="0">
                <a:latin typeface="+mn-lt"/>
              </a:rPr>
              <a:t>system is based on units of learning outcomes </a:t>
            </a:r>
            <a:r>
              <a:rPr lang="en-US" dirty="0" smtClean="0">
                <a:latin typeface="+mn-lt"/>
              </a:rPr>
              <a:t>which </a:t>
            </a:r>
            <a:r>
              <a:rPr lang="en-US" dirty="0">
                <a:latin typeface="+mn-lt"/>
              </a:rPr>
              <a:t>are part </a:t>
            </a:r>
            <a:r>
              <a:rPr lang="en-US" dirty="0" smtClean="0">
                <a:latin typeface="+mn-lt"/>
              </a:rPr>
              <a:t>of qualifications </a:t>
            </a:r>
            <a:r>
              <a:rPr lang="en-US" dirty="0">
                <a:latin typeface="+mn-lt"/>
              </a:rPr>
              <a:t>and </a:t>
            </a:r>
            <a:r>
              <a:rPr lang="en-US" dirty="0" smtClean="0">
                <a:latin typeface="+mn-lt"/>
              </a:rPr>
              <a:t>can </a:t>
            </a:r>
            <a:r>
              <a:rPr lang="en-US" dirty="0">
                <a:latin typeface="+mn-lt"/>
              </a:rPr>
              <a:t>be assessed and validated</a:t>
            </a:r>
            <a:r>
              <a:rPr lang="en-US" dirty="0" smtClean="0">
                <a:latin typeface="+mn-lt"/>
              </a:rPr>
              <a:t>; </a:t>
            </a:r>
          </a:p>
          <a:p>
            <a:pPr marL="342900" lvl="0" indent="-342900">
              <a:spcAft>
                <a:spcPts val="1200"/>
              </a:spcAft>
              <a:buClr>
                <a:srgbClr val="009900"/>
              </a:buClr>
              <a:buFont typeface="Wingdings" panose="05000000000000000000" pitchFamily="2" charset="2"/>
              <a:buChar char="§"/>
              <a:defRPr/>
            </a:pPr>
            <a:r>
              <a:rPr lang="pt-PT" dirty="0" err="1" smtClean="0">
                <a:latin typeface="+mn-lt"/>
                <a:sym typeface="Wingdings" panose="05000000000000000000" pitchFamily="2" charset="2"/>
              </a:rPr>
              <a:t>It</a:t>
            </a:r>
            <a:r>
              <a:rPr lang="pt-PT" dirty="0" smtClean="0">
                <a:latin typeface="+mn-lt"/>
                <a:sym typeface="Wingdings" panose="05000000000000000000" pitchFamily="2" charset="2"/>
              </a:rPr>
              <a:t> </a:t>
            </a:r>
            <a:r>
              <a:rPr lang="en-US" dirty="0" smtClean="0">
                <a:latin typeface="+mn-lt"/>
                <a:sym typeface="Wingdings" panose="05000000000000000000" pitchFamily="2" charset="2"/>
              </a:rPr>
              <a:t>enable</a:t>
            </a:r>
            <a:r>
              <a:rPr lang="en-US" dirty="0" smtClean="0">
                <a:latin typeface="+mn-lt"/>
              </a:rPr>
              <a:t>s </a:t>
            </a:r>
            <a:r>
              <a:rPr lang="en-US" dirty="0">
                <a:latin typeface="+mn-lt"/>
              </a:rPr>
              <a:t>learners to </a:t>
            </a:r>
            <a:r>
              <a:rPr lang="en-US" dirty="0" smtClean="0">
                <a:latin typeface="+mn-lt"/>
              </a:rPr>
              <a:t>transfer and accumulate assessed learning outcomes; </a:t>
            </a:r>
          </a:p>
          <a:p>
            <a:pPr marL="342900" lvl="0" indent="-342900" algn="just">
              <a:spcAft>
                <a:spcPts val="1200"/>
              </a:spcAft>
              <a:buClr>
                <a:srgbClr val="009900"/>
              </a:buClr>
              <a:buFont typeface="Wingdings" panose="05000000000000000000" pitchFamily="2" charset="2"/>
              <a:buChar char="§"/>
              <a:defRPr/>
            </a:pPr>
            <a:r>
              <a:rPr lang="en-US" dirty="0" smtClean="0">
                <a:latin typeface="+mn-lt"/>
              </a:rPr>
              <a:t>This </a:t>
            </a:r>
            <a:r>
              <a:rPr lang="en-US" dirty="0">
                <a:latin typeface="+mn-lt"/>
              </a:rPr>
              <a:t>enables </a:t>
            </a:r>
            <a:r>
              <a:rPr lang="en-US" dirty="0" smtClean="0">
                <a:latin typeface="+mn-lt"/>
              </a:rPr>
              <a:t>learners to attain a </a:t>
            </a:r>
            <a:r>
              <a:rPr lang="en-US" dirty="0">
                <a:latin typeface="+mn-lt"/>
              </a:rPr>
              <a:t>qualification </a:t>
            </a:r>
            <a:r>
              <a:rPr lang="en-US" dirty="0" smtClean="0">
                <a:latin typeface="+mn-lt"/>
              </a:rPr>
              <a:t>at their own pace by accumulating the required units, achieved in different countries and </a:t>
            </a:r>
            <a:r>
              <a:rPr lang="en-US" dirty="0">
                <a:latin typeface="+mn-lt"/>
              </a:rPr>
              <a:t>different </a:t>
            </a:r>
            <a:r>
              <a:rPr lang="en-US" dirty="0" smtClean="0">
                <a:latin typeface="+mn-lt"/>
              </a:rPr>
              <a:t>contexts (formal</a:t>
            </a:r>
            <a:r>
              <a:rPr lang="en-US" dirty="0">
                <a:latin typeface="+mn-lt"/>
              </a:rPr>
              <a:t>, non-formal and </a:t>
            </a:r>
            <a:r>
              <a:rPr lang="en-US" dirty="0" smtClean="0">
                <a:latin typeface="+mn-lt"/>
              </a:rPr>
              <a:t>informal); </a:t>
            </a:r>
          </a:p>
          <a:p>
            <a:pPr marL="342900" lvl="0" indent="-342900">
              <a:spcAft>
                <a:spcPts val="1200"/>
              </a:spcAft>
              <a:buClr>
                <a:srgbClr val="009900"/>
              </a:buClr>
              <a:buFont typeface="Wingdings" panose="05000000000000000000" pitchFamily="2" charset="2"/>
              <a:buChar char="§"/>
              <a:defRPr/>
            </a:pPr>
            <a:r>
              <a:rPr lang="en-US" dirty="0" smtClean="0">
                <a:latin typeface="+mn-lt"/>
              </a:rPr>
              <a:t>It facilitates </a:t>
            </a:r>
            <a:r>
              <a:rPr lang="en-US" dirty="0">
                <a:latin typeface="+mn-lt"/>
              </a:rPr>
              <a:t>the </a:t>
            </a:r>
            <a:r>
              <a:rPr lang="en-US" dirty="0" smtClean="0">
                <a:latin typeface="+mn-lt"/>
              </a:rPr>
              <a:t>legibility and the </a:t>
            </a:r>
            <a:r>
              <a:rPr lang="en-US" dirty="0">
                <a:latin typeface="+mn-lt"/>
              </a:rPr>
              <a:t>flexibility </a:t>
            </a:r>
            <a:r>
              <a:rPr lang="en-US" dirty="0" smtClean="0">
                <a:latin typeface="+mn-lt"/>
              </a:rPr>
              <a:t>of </a:t>
            </a:r>
            <a:r>
              <a:rPr lang="en-US" dirty="0">
                <a:latin typeface="+mn-lt"/>
              </a:rPr>
              <a:t>qualification </a:t>
            </a:r>
            <a:r>
              <a:rPr lang="en-US" dirty="0" smtClean="0">
                <a:latin typeface="+mn-lt"/>
              </a:rPr>
              <a:t>pathways;</a:t>
            </a:r>
          </a:p>
          <a:p>
            <a:pPr marL="342900" lvl="0" indent="-342900" algn="just">
              <a:spcAft>
                <a:spcPts val="1200"/>
              </a:spcAft>
              <a:buClr>
                <a:srgbClr val="009900"/>
              </a:buClr>
              <a:buFont typeface="Wingdings" panose="05000000000000000000" pitchFamily="2" charset="2"/>
              <a:buChar char="§"/>
              <a:defRPr/>
            </a:pPr>
            <a:r>
              <a:rPr lang="en-US" dirty="0" smtClean="0">
                <a:latin typeface="+mn-lt"/>
              </a:rPr>
              <a:t>It will </a:t>
            </a:r>
            <a:r>
              <a:rPr lang="en-US" dirty="0">
                <a:latin typeface="+mn-lt"/>
              </a:rPr>
              <a:t>foster permeability among VET pathways and also with higher education</a:t>
            </a:r>
            <a:r>
              <a:rPr lang="en-US" dirty="0" smtClean="0">
                <a:latin typeface="+mn-lt"/>
              </a:rPr>
              <a:t>; </a:t>
            </a:r>
          </a:p>
          <a:p>
            <a:pPr marL="342900" lvl="0" indent="-342900">
              <a:spcAft>
                <a:spcPts val="1200"/>
              </a:spcAft>
              <a:buClr>
                <a:srgbClr val="009900"/>
              </a:buClr>
              <a:buFont typeface="Wingdings" panose="05000000000000000000" pitchFamily="2" charset="2"/>
              <a:buChar char="§"/>
              <a:defRPr/>
            </a:pPr>
            <a:r>
              <a:rPr lang="en-US" dirty="0" smtClean="0">
                <a:latin typeface="+mn-lt"/>
              </a:rPr>
              <a:t>It </a:t>
            </a:r>
            <a:r>
              <a:rPr lang="en-US" dirty="0">
                <a:latin typeface="+mn-lt"/>
              </a:rPr>
              <a:t>enables the allocation of credit points </a:t>
            </a:r>
            <a:r>
              <a:rPr lang="en-US" dirty="0" smtClean="0">
                <a:latin typeface="+mn-lt"/>
              </a:rPr>
              <a:t>to:</a:t>
            </a:r>
          </a:p>
          <a:p>
            <a:pPr marL="1200150" lvl="2" indent="-285750">
              <a:spcAft>
                <a:spcPts val="1200"/>
              </a:spcAft>
              <a:buClr>
                <a:srgbClr val="009900"/>
              </a:buClr>
              <a:buFont typeface="Arial" panose="020B0604020202020204" pitchFamily="34" charset="0"/>
              <a:buChar char="•"/>
              <a:defRPr/>
            </a:pPr>
            <a:r>
              <a:rPr lang="en-US" dirty="0" smtClean="0">
                <a:latin typeface="+mn-lt"/>
              </a:rPr>
              <a:t>level </a:t>
            </a:r>
            <a:r>
              <a:rPr lang="en-US" dirty="0">
                <a:latin typeface="+mn-lt"/>
              </a:rPr>
              <a:t>2, 4 and 5 qualifications of the NQF included in the </a:t>
            </a:r>
            <a:r>
              <a:rPr lang="en-US" dirty="0" smtClean="0">
                <a:latin typeface="+mn-lt"/>
              </a:rPr>
              <a:t>NCQ;</a:t>
            </a:r>
          </a:p>
          <a:p>
            <a:pPr marL="1200150" lvl="2" indent="-285750" algn="just">
              <a:spcAft>
                <a:spcPts val="1200"/>
              </a:spcAft>
              <a:buClr>
                <a:srgbClr val="009900"/>
              </a:buClr>
              <a:buFont typeface="Arial" panose="020B0604020202020204" pitchFamily="34" charset="0"/>
              <a:buChar char="•"/>
              <a:defRPr/>
            </a:pPr>
            <a:r>
              <a:rPr lang="en-US" dirty="0" smtClean="0">
                <a:latin typeface="+mn-lt"/>
              </a:rPr>
              <a:t>certified </a:t>
            </a:r>
            <a:r>
              <a:rPr lang="en-US" dirty="0">
                <a:latin typeface="+mn-lt"/>
              </a:rPr>
              <a:t>training recorded in </a:t>
            </a:r>
            <a:r>
              <a:rPr lang="en-US" dirty="0" smtClean="0">
                <a:latin typeface="+mn-lt"/>
              </a:rPr>
              <a:t>SIGO </a:t>
            </a:r>
            <a:r>
              <a:rPr lang="en-US" dirty="0">
                <a:latin typeface="+mn-lt"/>
              </a:rPr>
              <a:t>complying with quality assurance criteria in place.</a:t>
            </a:r>
          </a:p>
          <a:p>
            <a:pPr marL="342900" indent="-342900">
              <a:buFont typeface="Arial" panose="020B0604020202020204" pitchFamily="34" charset="0"/>
              <a:buChar char="•"/>
            </a:pPr>
            <a:endParaRPr lang="en-US" dirty="0" smtClean="0">
              <a:latin typeface="+mn-lt"/>
            </a:endParaRPr>
          </a:p>
        </p:txBody>
      </p:sp>
    </p:spTree>
    <p:extLst>
      <p:ext uri="{BB962C8B-B14F-4D97-AF65-F5344CB8AC3E}">
        <p14:creationId xmlns:p14="http://schemas.microsoft.com/office/powerpoint/2010/main" val="14877718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m 14" descr="backgrou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14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288" y="6237288"/>
            <a:ext cx="100806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2" descr="Descrição: Descrição: cid:image002.jpg@01D17316.8A9E25F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6241727"/>
            <a:ext cx="1222443" cy="41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4"/>
          <p:cNvSpPr>
            <a:spLocks noChangeArrowheads="1"/>
          </p:cNvSpPr>
          <p:nvPr/>
        </p:nvSpPr>
        <p:spPr bwMode="auto">
          <a:xfrm>
            <a:off x="971599" y="116632"/>
            <a:ext cx="7200799" cy="830997"/>
          </a:xfrm>
          <a:prstGeom prst="rect">
            <a:avLst/>
          </a:prstGeom>
          <a:noFill/>
          <a:ln w="9525">
            <a:noFill/>
            <a:miter lim="800000"/>
            <a:headEnd/>
            <a:tailEnd/>
          </a:ln>
        </p:spPr>
        <p:txBody>
          <a:bodyPr wrap="square">
            <a:spAutoFit/>
          </a:bodyPr>
          <a:lstStyle/>
          <a:p>
            <a:pPr algn="ctr"/>
            <a:r>
              <a:rPr lang="en-US" sz="2400" b="1" dirty="0" smtClean="0">
                <a:latin typeface="+mn-lt"/>
              </a:rPr>
              <a:t>2.7. The </a:t>
            </a:r>
            <a:r>
              <a:rPr lang="en-US" sz="2400" b="1" dirty="0">
                <a:latin typeface="+mn-lt"/>
              </a:rPr>
              <a:t>EQAVET Framework</a:t>
            </a:r>
            <a:r>
              <a:rPr lang="en-GB" sz="2400" b="1" dirty="0">
                <a:latin typeface="+mn-lt"/>
              </a:rPr>
              <a:t>  - national approach for quality assurance in VET</a:t>
            </a:r>
          </a:p>
        </p:txBody>
      </p:sp>
      <p:sp>
        <p:nvSpPr>
          <p:cNvPr id="7" name="Rectangle 3"/>
          <p:cNvSpPr/>
          <p:nvPr/>
        </p:nvSpPr>
        <p:spPr>
          <a:xfrm>
            <a:off x="467544" y="692696"/>
            <a:ext cx="7966722" cy="2585323"/>
          </a:xfrm>
          <a:prstGeom prst="rect">
            <a:avLst/>
          </a:prstGeom>
        </p:spPr>
        <p:txBody>
          <a:bodyPr wrap="square">
            <a:spAutoFit/>
          </a:bodyPr>
          <a:lstStyle/>
          <a:p>
            <a:pPr algn="just"/>
            <a:endParaRPr lang="en-GB" b="1" dirty="0" smtClean="0">
              <a:solidFill>
                <a:srgbClr val="008000"/>
              </a:solidFill>
              <a:latin typeface="+mn-lt"/>
            </a:endParaRPr>
          </a:p>
          <a:p>
            <a:pPr algn="just"/>
            <a:endParaRPr lang="en-GB" dirty="0" smtClean="0">
              <a:latin typeface="+mn-lt"/>
            </a:endParaRPr>
          </a:p>
          <a:p>
            <a:pPr marL="285750" indent="-285750" algn="just">
              <a:buClr>
                <a:srgbClr val="009900"/>
              </a:buClr>
              <a:buFont typeface="Wingdings" panose="05000000000000000000" pitchFamily="2" charset="2"/>
              <a:buChar char="§"/>
            </a:pPr>
            <a:r>
              <a:rPr lang="en-GB" dirty="0" smtClean="0">
                <a:latin typeface="+mn-lt"/>
              </a:rPr>
              <a:t>Definition and implementation </a:t>
            </a:r>
            <a:r>
              <a:rPr lang="en-GB" dirty="0">
                <a:latin typeface="+mn-lt"/>
              </a:rPr>
              <a:t>by </a:t>
            </a:r>
            <a:r>
              <a:rPr lang="en-US" dirty="0" smtClean="0">
                <a:latin typeface="+mn-lt"/>
              </a:rPr>
              <a:t>VET </a:t>
            </a:r>
            <a:r>
              <a:rPr lang="en-US" dirty="0">
                <a:latin typeface="+mn-lt"/>
              </a:rPr>
              <a:t>providers with upper-secondary </a:t>
            </a:r>
            <a:r>
              <a:rPr lang="en-GB" dirty="0" smtClean="0">
                <a:latin typeface="+mn-lt"/>
              </a:rPr>
              <a:t>of </a:t>
            </a:r>
            <a:r>
              <a:rPr lang="en-GB" dirty="0">
                <a:latin typeface="+mn-lt"/>
              </a:rPr>
              <a:t>a national approach aligned with the EQAVET Framework, including:</a:t>
            </a:r>
          </a:p>
          <a:p>
            <a:pPr marL="285750" indent="-285750" algn="just">
              <a:buClr>
                <a:srgbClr val="009900"/>
              </a:buClr>
              <a:buFont typeface="Wingdings" panose="05000000000000000000" pitchFamily="2" charset="2"/>
              <a:buChar char="§"/>
            </a:pPr>
            <a:endParaRPr lang="en-GB" dirty="0" smtClean="0">
              <a:latin typeface="+mn-lt"/>
            </a:endParaRPr>
          </a:p>
          <a:p>
            <a:pPr marL="742950" lvl="1" indent="-285750" algn="just">
              <a:buClr>
                <a:srgbClr val="009900"/>
              </a:buClr>
              <a:buFont typeface="Arial" panose="020B0604020202020204" pitchFamily="34" charset="0"/>
              <a:buChar char="•"/>
            </a:pPr>
            <a:r>
              <a:rPr lang="en-GB" dirty="0" smtClean="0">
                <a:latin typeface="+mn-lt"/>
              </a:rPr>
              <a:t>the adoption of a quality assurance and improvement cycle;</a:t>
            </a:r>
          </a:p>
          <a:p>
            <a:pPr marL="742950" lvl="1" indent="-285750" algn="just">
              <a:buClr>
                <a:srgbClr val="009900"/>
              </a:buClr>
              <a:buFont typeface="Arial" panose="020B0604020202020204" pitchFamily="34" charset="0"/>
              <a:buChar char="•"/>
            </a:pPr>
            <a:r>
              <a:rPr lang="en-GB" dirty="0" smtClean="0">
                <a:latin typeface="+mn-lt"/>
              </a:rPr>
              <a:t>quality criteria;</a:t>
            </a:r>
          </a:p>
          <a:p>
            <a:pPr marL="742950" lvl="1" indent="-285750" algn="just">
              <a:buClr>
                <a:srgbClr val="009900"/>
              </a:buClr>
              <a:buFont typeface="Arial" panose="020B0604020202020204" pitchFamily="34" charset="0"/>
              <a:buChar char="•"/>
            </a:pPr>
            <a:r>
              <a:rPr lang="en-GB" dirty="0" smtClean="0">
                <a:latin typeface="+mn-lt"/>
              </a:rPr>
              <a:t>and indicative descriptors.</a:t>
            </a:r>
          </a:p>
          <a:p>
            <a:pPr algn="just"/>
            <a:endParaRPr lang="en-GB" dirty="0">
              <a:latin typeface="+mn-lt"/>
            </a:endParaRPr>
          </a:p>
        </p:txBody>
      </p:sp>
      <p:pic>
        <p:nvPicPr>
          <p:cNvPr id="12" name="Imagem 11"/>
          <p:cNvPicPr/>
          <p:nvPr/>
        </p:nvPicPr>
        <p:blipFill>
          <a:blip r:embed="rId6"/>
          <a:stretch>
            <a:fillRect/>
          </a:stretch>
        </p:blipFill>
        <p:spPr>
          <a:xfrm>
            <a:off x="1751484" y="3136352"/>
            <a:ext cx="4320480" cy="3503419"/>
          </a:xfrm>
          <a:prstGeom prst="rect">
            <a:avLst/>
          </a:prstGeom>
        </p:spPr>
      </p:pic>
    </p:spTree>
    <p:extLst>
      <p:ext uri="{BB962C8B-B14F-4D97-AF65-F5344CB8AC3E}">
        <p14:creationId xmlns:p14="http://schemas.microsoft.com/office/powerpoint/2010/main" val="741852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m 14" descr="backgrou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140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288" y="6237288"/>
            <a:ext cx="100806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m 2" descr="Descrição: Descrição: cid:image002.jpg@01D17316.8A9E25F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6241727"/>
            <a:ext cx="1222443" cy="41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4"/>
          <p:cNvSpPr>
            <a:spLocks noChangeArrowheads="1"/>
          </p:cNvSpPr>
          <p:nvPr/>
        </p:nvSpPr>
        <p:spPr bwMode="auto">
          <a:xfrm>
            <a:off x="971600" y="333375"/>
            <a:ext cx="7200799" cy="830997"/>
          </a:xfrm>
          <a:prstGeom prst="rect">
            <a:avLst/>
          </a:prstGeom>
          <a:noFill/>
          <a:ln w="9525">
            <a:noFill/>
            <a:miter lim="800000"/>
            <a:headEnd/>
            <a:tailEnd/>
          </a:ln>
        </p:spPr>
        <p:txBody>
          <a:bodyPr wrap="square">
            <a:spAutoFit/>
          </a:bodyPr>
          <a:lstStyle/>
          <a:p>
            <a:pPr algn="ctr"/>
            <a:r>
              <a:rPr lang="en-US" sz="2400" b="1" dirty="0" smtClean="0">
                <a:latin typeface="+mn-lt"/>
              </a:rPr>
              <a:t>2.7. The </a:t>
            </a:r>
            <a:r>
              <a:rPr lang="en-US" sz="2400" b="1" dirty="0">
                <a:latin typeface="+mn-lt"/>
              </a:rPr>
              <a:t>EQAVET Framework</a:t>
            </a:r>
            <a:r>
              <a:rPr lang="en-GB" sz="2400" b="1" dirty="0">
                <a:latin typeface="+mn-lt"/>
              </a:rPr>
              <a:t>  - national approach for quality assurance in VET</a:t>
            </a:r>
          </a:p>
        </p:txBody>
      </p:sp>
      <p:sp>
        <p:nvSpPr>
          <p:cNvPr id="11" name="Rectangle 3"/>
          <p:cNvSpPr/>
          <p:nvPr/>
        </p:nvSpPr>
        <p:spPr>
          <a:xfrm>
            <a:off x="337807" y="823219"/>
            <a:ext cx="7966722" cy="923330"/>
          </a:xfrm>
          <a:prstGeom prst="rect">
            <a:avLst/>
          </a:prstGeom>
        </p:spPr>
        <p:txBody>
          <a:bodyPr wrap="square">
            <a:spAutoFit/>
          </a:bodyPr>
          <a:lstStyle/>
          <a:p>
            <a:pPr algn="just"/>
            <a:endParaRPr lang="en-GB" b="1" dirty="0" smtClean="0">
              <a:solidFill>
                <a:srgbClr val="008000"/>
              </a:solidFill>
              <a:latin typeface="+mn-lt"/>
            </a:endParaRPr>
          </a:p>
          <a:p>
            <a:pPr algn="just"/>
            <a:endParaRPr lang="en-GB" b="1" dirty="0">
              <a:solidFill>
                <a:srgbClr val="008000"/>
              </a:solidFill>
              <a:latin typeface="+mn-lt"/>
            </a:endParaRPr>
          </a:p>
          <a:p>
            <a:pPr marL="342900" indent="-342900" algn="just">
              <a:buClr>
                <a:srgbClr val="009900"/>
              </a:buClr>
              <a:buFont typeface="Wingdings" panose="05000000000000000000" pitchFamily="2" charset="2"/>
              <a:buChar char="§"/>
            </a:pPr>
            <a:r>
              <a:rPr lang="en-GB" dirty="0" smtClean="0">
                <a:latin typeface="+mn-lt"/>
              </a:rPr>
              <a:t>Selection and use of a set of EQAVET indicators:</a:t>
            </a:r>
            <a:endParaRPr lang="en-GB" dirty="0">
              <a:latin typeface="+mn-lt"/>
            </a:endParaRPr>
          </a:p>
        </p:txBody>
      </p:sp>
      <p:sp>
        <p:nvSpPr>
          <p:cNvPr id="12" name="CaixaDeTexto 11"/>
          <p:cNvSpPr txBox="1"/>
          <p:nvPr/>
        </p:nvSpPr>
        <p:spPr>
          <a:xfrm>
            <a:off x="899592" y="1844823"/>
            <a:ext cx="7632848" cy="2462213"/>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GB" sz="1400" b="1" i="1" dirty="0" smtClean="0">
                <a:latin typeface="+mn-lt"/>
              </a:rPr>
              <a:t>Indicator no.  4</a:t>
            </a:r>
            <a:r>
              <a:rPr lang="en-GB" sz="1400" i="1" dirty="0" smtClean="0">
                <a:latin typeface="+mn-lt"/>
              </a:rPr>
              <a:t>: Completion rate in VET programmes </a:t>
            </a:r>
            <a:endParaRPr lang="en-GB" sz="1400" dirty="0" smtClean="0">
              <a:latin typeface="+mn-lt"/>
            </a:endParaRPr>
          </a:p>
          <a:p>
            <a:pPr marL="360362"/>
            <a:r>
              <a:rPr lang="en-GB" sz="1400" i="1" dirty="0" smtClean="0">
                <a:latin typeface="+mn-lt"/>
              </a:rPr>
              <a:t>Percentage  of learners having successfully completed VET courses (awarding a qualification) in relation with the number of learners enrolled in these courses</a:t>
            </a:r>
          </a:p>
          <a:p>
            <a:pPr marL="360362"/>
            <a:endParaRPr lang="en-GB" sz="1400" dirty="0" smtClean="0">
              <a:latin typeface="+mn-lt"/>
            </a:endParaRPr>
          </a:p>
          <a:p>
            <a:pPr marL="285750" indent="-285750">
              <a:buFont typeface="Arial" panose="020B0604020202020204" pitchFamily="34" charset="0"/>
              <a:buChar char="•"/>
            </a:pPr>
            <a:r>
              <a:rPr lang="en-GB" sz="1400" b="1" i="1" dirty="0" smtClean="0">
                <a:latin typeface="+mn-lt"/>
              </a:rPr>
              <a:t>Indicator no. 5</a:t>
            </a:r>
            <a:r>
              <a:rPr lang="en-GB" sz="1400" i="1" dirty="0" smtClean="0">
                <a:latin typeface="+mn-lt"/>
              </a:rPr>
              <a:t>: Placement rate in VET programmes</a:t>
            </a:r>
          </a:p>
          <a:p>
            <a:pPr marL="1703388" indent="-1703388"/>
            <a:r>
              <a:rPr lang="en-GB" sz="1400" i="1" dirty="0" smtClean="0">
                <a:latin typeface="+mn-lt"/>
              </a:rPr>
              <a:t>         a) Destination of VET learners 12 to 36 months after completion of training</a:t>
            </a:r>
          </a:p>
          <a:p>
            <a:pPr marL="1703388" indent="-1703388"/>
            <a:endParaRPr lang="en-GB" sz="1400" i="1" dirty="0" smtClean="0">
              <a:latin typeface="+mn-lt"/>
            </a:endParaRPr>
          </a:p>
          <a:p>
            <a:pPr marL="285750" indent="-285750">
              <a:buFont typeface="Arial" panose="020B0604020202020204" pitchFamily="34" charset="0"/>
              <a:buChar char="•"/>
            </a:pPr>
            <a:r>
              <a:rPr lang="en-GB" sz="1400" b="1" i="1" dirty="0" smtClean="0">
                <a:latin typeface="+mn-lt"/>
              </a:rPr>
              <a:t>Indicator no. 6</a:t>
            </a:r>
            <a:r>
              <a:rPr lang="en-GB" sz="1400" i="1" dirty="0" smtClean="0">
                <a:latin typeface="+mn-lt"/>
              </a:rPr>
              <a:t>: Utilisation of acquired skills at the workplace</a:t>
            </a:r>
            <a:endParaRPr lang="en-GB" sz="1400" dirty="0" smtClean="0">
              <a:latin typeface="+mn-lt"/>
            </a:endParaRPr>
          </a:p>
          <a:p>
            <a:pPr marL="628650" indent="-268288"/>
            <a:r>
              <a:rPr lang="en-GB" sz="1400" i="1" dirty="0" smtClean="0">
                <a:latin typeface="+mn-lt"/>
              </a:rPr>
              <a:t>a) Percentage of learners having successfully completed courses who work in jobs directly related with the course/education and training area they have completed</a:t>
            </a:r>
            <a:endParaRPr lang="en-GB" sz="1400" dirty="0" smtClean="0">
              <a:latin typeface="+mn-lt"/>
            </a:endParaRPr>
          </a:p>
          <a:p>
            <a:pPr marL="628650" indent="-268288"/>
            <a:r>
              <a:rPr lang="en-GB" sz="1400" i="1" dirty="0" smtClean="0">
                <a:latin typeface="+mn-lt"/>
              </a:rPr>
              <a:t>b) Satisfaction rate of individuals and employers with acquired skills/competences</a:t>
            </a:r>
            <a:endParaRPr lang="en-GB" sz="1400" dirty="0">
              <a:latin typeface="+mn-lt"/>
            </a:endParaRPr>
          </a:p>
        </p:txBody>
      </p:sp>
      <p:sp>
        <p:nvSpPr>
          <p:cNvPr id="13" name="CaixaDeTexto 12"/>
          <p:cNvSpPr txBox="1"/>
          <p:nvPr/>
        </p:nvSpPr>
        <p:spPr>
          <a:xfrm>
            <a:off x="395535" y="4482986"/>
            <a:ext cx="7908993" cy="1477328"/>
          </a:xfrm>
          <a:prstGeom prst="rect">
            <a:avLst/>
          </a:prstGeom>
          <a:noFill/>
        </p:spPr>
        <p:txBody>
          <a:bodyPr wrap="square" rtlCol="0">
            <a:spAutoFit/>
          </a:bodyPr>
          <a:lstStyle/>
          <a:p>
            <a:pPr marL="342900" indent="-342900" algn="just">
              <a:buClr>
                <a:srgbClr val="009900"/>
              </a:buClr>
              <a:buFont typeface="Wingdings" panose="05000000000000000000" pitchFamily="2" charset="2"/>
              <a:buChar char="§"/>
            </a:pPr>
            <a:r>
              <a:rPr lang="en-GB" dirty="0" smtClean="0">
                <a:latin typeface="+mn-lt"/>
              </a:rPr>
              <a:t>Assessment of VET providers alignment with EQAVET made by external experts nominated by higher education institutions (</a:t>
            </a:r>
            <a:r>
              <a:rPr lang="en-GB" dirty="0">
                <a:latin typeface="+mn-lt"/>
              </a:rPr>
              <a:t>includes polytechnic </a:t>
            </a:r>
            <a:r>
              <a:rPr lang="en-GB" dirty="0" smtClean="0">
                <a:latin typeface="+mn-lt"/>
              </a:rPr>
              <a:t>institutes);</a:t>
            </a:r>
          </a:p>
          <a:p>
            <a:pPr marL="342900" indent="-342900" algn="just">
              <a:buClr>
                <a:srgbClr val="009900"/>
              </a:buClr>
              <a:buFont typeface="Wingdings" panose="05000000000000000000" pitchFamily="2" charset="2"/>
              <a:buChar char="§"/>
            </a:pPr>
            <a:endParaRPr lang="en-GB" dirty="0" smtClean="0">
              <a:latin typeface="+mn-lt"/>
            </a:endParaRPr>
          </a:p>
          <a:p>
            <a:pPr marL="342900" indent="-342900" algn="just">
              <a:buClr>
                <a:srgbClr val="009900"/>
              </a:buClr>
              <a:buFont typeface="Wingdings" panose="05000000000000000000" pitchFamily="2" charset="2"/>
              <a:buChar char="§"/>
            </a:pPr>
            <a:r>
              <a:rPr lang="en-GB" dirty="0" smtClean="0">
                <a:latin typeface="+mn-lt"/>
              </a:rPr>
              <a:t>ANQEP awards a quality seal to VET providers that are aligned with the EQAVET Framework (valid for 3 years).</a:t>
            </a:r>
            <a:endParaRPr lang="en-GB" dirty="0">
              <a:latin typeface="+mn-lt"/>
            </a:endParaRPr>
          </a:p>
        </p:txBody>
      </p:sp>
    </p:spTree>
    <p:extLst>
      <p:ext uri="{BB962C8B-B14F-4D97-AF65-F5344CB8AC3E}">
        <p14:creationId xmlns:p14="http://schemas.microsoft.com/office/powerpoint/2010/main" val="17621158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14" descr="background.jpg"/>
          <p:cNvPicPr>
            <a:picLocks noChangeAspect="1"/>
          </p:cNvPicPr>
          <p:nvPr/>
        </p:nvPicPr>
        <p:blipFill>
          <a:blip r:embed="rId3" cstate="print"/>
          <a:stretch>
            <a:fillRect/>
          </a:stretch>
        </p:blipFill>
        <p:spPr>
          <a:xfrm>
            <a:off x="0" y="-5383"/>
            <a:ext cx="9144000" cy="6858000"/>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395536" y="6237312"/>
            <a:ext cx="1008112" cy="447040"/>
          </a:xfrm>
          <a:prstGeom prst="rect">
            <a:avLst/>
          </a:prstGeom>
          <a:noFill/>
          <a:ln w="9525">
            <a:noFill/>
            <a:miter lim="800000"/>
            <a:headEnd/>
            <a:tailEnd/>
          </a:ln>
          <a:effectLst/>
        </p:spPr>
      </p:pic>
      <p:sp>
        <p:nvSpPr>
          <p:cNvPr id="13" name="Rectangle 4"/>
          <p:cNvSpPr>
            <a:spLocks noChangeArrowheads="1"/>
          </p:cNvSpPr>
          <p:nvPr/>
        </p:nvSpPr>
        <p:spPr bwMode="auto">
          <a:xfrm>
            <a:off x="395536" y="3084060"/>
            <a:ext cx="7632848" cy="9848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endParaRPr lang="pt-PT" dirty="0"/>
          </a:p>
          <a:p>
            <a:endParaRPr lang="pt-PT" dirty="0" smtClean="0"/>
          </a:p>
          <a:p>
            <a:endParaRPr lang="pt-PT" sz="2000" b="1" dirty="0" smtClean="0"/>
          </a:p>
        </p:txBody>
      </p:sp>
      <p:pic>
        <p:nvPicPr>
          <p:cNvPr id="205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4248" y="6180830"/>
            <a:ext cx="1335788" cy="5600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CaixaDeTexto 1"/>
          <p:cNvSpPr txBox="1"/>
          <p:nvPr/>
        </p:nvSpPr>
        <p:spPr>
          <a:xfrm>
            <a:off x="421085" y="254303"/>
            <a:ext cx="8064896" cy="5539978"/>
          </a:xfrm>
          <a:prstGeom prst="rect">
            <a:avLst/>
          </a:prstGeom>
          <a:noFill/>
        </p:spPr>
        <p:txBody>
          <a:bodyPr wrap="square" rtlCol="0">
            <a:spAutoFit/>
          </a:bodyPr>
          <a:lstStyle/>
          <a:p>
            <a:pPr algn="ctr"/>
            <a:r>
              <a:rPr lang="en-US" sz="2400" b="1" smtClean="0">
                <a:latin typeface="+mn-lt"/>
              </a:rPr>
              <a:t>2.8. The System for the Anticipation of Qualifications Needs (SANQ)</a:t>
            </a:r>
          </a:p>
          <a:p>
            <a:pPr algn="just"/>
            <a:endParaRPr lang="en-US" smtClean="0">
              <a:latin typeface="+mn-lt"/>
            </a:endParaRPr>
          </a:p>
          <a:p>
            <a:pPr marL="285750" lvl="0" indent="-285750" algn="just">
              <a:buClr>
                <a:srgbClr val="3A950F"/>
              </a:buClr>
              <a:buFont typeface="Wingdings" panose="05000000000000000000" pitchFamily="2" charset="2"/>
              <a:buChar char="§"/>
            </a:pPr>
            <a:r>
              <a:rPr lang="en-US" smtClean="0">
                <a:latin typeface="+mn-lt"/>
              </a:rPr>
              <a:t>SANQ, implemented since 2015, provides Portugal with a diagnostic tool to identify qualification needs at national and regional levels and set priority levels for qualifications, which will be taken into consideration when planning ET provision and in the updating of the NCQ.</a:t>
            </a:r>
          </a:p>
          <a:p>
            <a:pPr marL="285750" lvl="0" indent="-285750" algn="just">
              <a:buClr>
                <a:srgbClr val="3A950F"/>
              </a:buClr>
              <a:buFont typeface="Wingdings" panose="05000000000000000000" pitchFamily="2" charset="2"/>
              <a:buChar char="§"/>
            </a:pPr>
            <a:endParaRPr lang="en-US" smtClean="0">
              <a:latin typeface="+mn-lt"/>
            </a:endParaRPr>
          </a:p>
          <a:p>
            <a:pPr marL="285750" lvl="0" indent="-285750" algn="just">
              <a:buClr>
                <a:srgbClr val="3A950F"/>
              </a:buClr>
              <a:buFont typeface="Wingdings" panose="05000000000000000000" pitchFamily="2" charset="2"/>
              <a:buChar char="§"/>
            </a:pPr>
            <a:r>
              <a:rPr lang="en-US" smtClean="0">
                <a:latin typeface="+mn-lt"/>
              </a:rPr>
              <a:t>It assesses the dynamics of the economy and the labour market which influence the demand for skills in the short and medium term with the involvement of relevant stakeholders (SCQ, Inter-Municipal Communities, </a:t>
            </a:r>
            <a:r>
              <a:rPr lang="en-US" i="1" smtClean="0">
                <a:latin typeface="+mn-lt"/>
              </a:rPr>
              <a:t>Qualifica </a:t>
            </a:r>
            <a:r>
              <a:rPr lang="en-US" smtClean="0">
                <a:latin typeface="+mn-lt"/>
              </a:rPr>
              <a:t>centres, social partners, VET providers).</a:t>
            </a:r>
          </a:p>
          <a:p>
            <a:pPr marL="285750" lvl="0" indent="-285750" algn="just">
              <a:buClr>
                <a:srgbClr val="3A950F"/>
              </a:buClr>
              <a:buFont typeface="Wingdings" panose="05000000000000000000" pitchFamily="2" charset="2"/>
              <a:buChar char="§"/>
            </a:pPr>
            <a:endParaRPr lang="en-US" smtClean="0">
              <a:latin typeface="+mn-lt"/>
            </a:endParaRPr>
          </a:p>
          <a:p>
            <a:pPr marL="285750" lvl="0" indent="-285750" algn="just">
              <a:buClr>
                <a:srgbClr val="3A950F"/>
              </a:buClr>
              <a:buFont typeface="Wingdings" panose="05000000000000000000" pitchFamily="2" charset="2"/>
              <a:buChar char="§"/>
            </a:pPr>
            <a:r>
              <a:rPr lang="en-US" smtClean="0">
                <a:latin typeface="+mn-lt"/>
              </a:rPr>
              <a:t>It gathers key information for lifelong guidance.</a:t>
            </a:r>
          </a:p>
          <a:p>
            <a:pPr marL="285750" lvl="0" indent="-285750" algn="just">
              <a:buClr>
                <a:srgbClr val="3A950F"/>
              </a:buClr>
              <a:buFont typeface="Wingdings" panose="05000000000000000000" pitchFamily="2" charset="2"/>
              <a:buChar char="§"/>
            </a:pPr>
            <a:endParaRPr lang="en-US" smtClean="0">
              <a:latin typeface="+mn-lt"/>
              <a:cs typeface="Arial" pitchFamily="34" charset="0"/>
            </a:endParaRPr>
          </a:p>
          <a:p>
            <a:pPr marL="285750" lvl="0" indent="-285750" algn="just">
              <a:buClr>
                <a:srgbClr val="3A950F"/>
              </a:buClr>
              <a:buFont typeface="Wingdings" panose="05000000000000000000" pitchFamily="2" charset="2"/>
              <a:buChar char="§"/>
            </a:pPr>
            <a:r>
              <a:rPr lang="en-US" smtClean="0">
                <a:latin typeface="+mn-lt"/>
                <a:cs typeface="Arial" pitchFamily="34" charset="0"/>
              </a:rPr>
              <a:t>SANQ’s website </a:t>
            </a:r>
            <a:r>
              <a:rPr lang="en-US" smtClean="0">
                <a:latin typeface="+mn-lt"/>
              </a:rPr>
              <a:t>(</a:t>
            </a:r>
            <a:r>
              <a:rPr lang="en-US" smtClean="0">
                <a:latin typeface="+mn-lt"/>
                <a:cs typeface="Arial" pitchFamily="34" charset="0"/>
                <a:hlinkClick r:id="rId6"/>
              </a:rPr>
              <a:t>http://sanq.anqep.gov.pt</a:t>
            </a:r>
            <a:r>
              <a:rPr lang="en-US" smtClean="0">
                <a:latin typeface="+mn-lt"/>
                <a:cs typeface="Arial" pitchFamily="34" charset="0"/>
              </a:rPr>
              <a:t>) provides information on:</a:t>
            </a:r>
          </a:p>
          <a:p>
            <a:pPr algn="just">
              <a:buFontTx/>
              <a:buChar char="-"/>
            </a:pPr>
            <a:r>
              <a:rPr lang="en-US" smtClean="0">
                <a:latin typeface="+mn-lt"/>
                <a:cs typeface="Arial" pitchFamily="34" charset="0"/>
              </a:rPr>
              <a:t> Working methodology</a:t>
            </a:r>
          </a:p>
          <a:p>
            <a:pPr algn="just">
              <a:buFontTx/>
              <a:buChar char="-"/>
            </a:pPr>
            <a:r>
              <a:rPr lang="en-US" smtClean="0">
                <a:latin typeface="+mn-lt"/>
                <a:cs typeface="Arial" pitchFamily="34" charset="0"/>
              </a:rPr>
              <a:t> Components</a:t>
            </a:r>
          </a:p>
          <a:p>
            <a:pPr algn="just">
              <a:buFontTx/>
              <a:buChar char="-"/>
            </a:pPr>
            <a:r>
              <a:rPr lang="en-US" smtClean="0">
                <a:latin typeface="+mn-lt"/>
                <a:cs typeface="Arial" pitchFamily="34" charset="0"/>
              </a:rPr>
              <a:t> Results </a:t>
            </a:r>
            <a:endParaRPr lang="en-US">
              <a:latin typeface="+mn-lt"/>
            </a:endParaRPr>
          </a:p>
        </p:txBody>
      </p:sp>
    </p:spTree>
    <p:extLst>
      <p:ext uri="{BB962C8B-B14F-4D97-AF65-F5344CB8AC3E}">
        <p14:creationId xmlns:p14="http://schemas.microsoft.com/office/powerpoint/2010/main" val="33541612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14" descr="background.jpg"/>
          <p:cNvPicPr>
            <a:picLocks noChangeAspect="1"/>
          </p:cNvPicPr>
          <p:nvPr/>
        </p:nvPicPr>
        <p:blipFill>
          <a:blip r:embed="rId3" cstate="print"/>
          <a:stretch>
            <a:fillRect/>
          </a:stretch>
        </p:blipFill>
        <p:spPr>
          <a:xfrm>
            <a:off x="0" y="0"/>
            <a:ext cx="9144000" cy="6858000"/>
          </a:xfrm>
          <a:prstGeom prst="rect">
            <a:avLst/>
          </a:prstGeom>
          <a:noFill/>
          <a:ln w="9525">
            <a:noFill/>
            <a:miter lim="800000"/>
            <a:headEnd/>
            <a:tailEnd/>
          </a:ln>
          <a:effectLst/>
        </p:spPr>
      </p:pic>
      <p:pic>
        <p:nvPicPr>
          <p:cNvPr id="1026" name="Picture 2"/>
          <p:cNvPicPr>
            <a:picLocks noChangeAspect="1" noChangeArrowheads="1"/>
          </p:cNvPicPr>
          <p:nvPr/>
        </p:nvPicPr>
        <p:blipFill>
          <a:blip r:embed="rId4" cstate="print"/>
          <a:srcRect/>
          <a:stretch>
            <a:fillRect/>
          </a:stretch>
        </p:blipFill>
        <p:spPr bwMode="auto">
          <a:xfrm>
            <a:off x="395536" y="6237312"/>
            <a:ext cx="1008112" cy="447040"/>
          </a:xfrm>
          <a:prstGeom prst="rect">
            <a:avLst/>
          </a:prstGeom>
          <a:noFill/>
          <a:ln w="9525">
            <a:noFill/>
            <a:miter lim="800000"/>
            <a:headEnd/>
            <a:tailEnd/>
          </a:ln>
          <a:effectLst/>
        </p:spPr>
      </p:pic>
      <p:sp>
        <p:nvSpPr>
          <p:cNvPr id="13" name="Rectangle 4"/>
          <p:cNvSpPr>
            <a:spLocks noChangeArrowheads="1"/>
          </p:cNvSpPr>
          <p:nvPr/>
        </p:nvSpPr>
        <p:spPr bwMode="auto">
          <a:xfrm>
            <a:off x="395536" y="1837565"/>
            <a:ext cx="7632848" cy="34778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pt-PT" sz="2000" b="1" dirty="0" smtClean="0"/>
          </a:p>
          <a:p>
            <a:endParaRPr lang="pt-PT" sz="2000" b="1" dirty="0" smtClean="0"/>
          </a:p>
          <a:p>
            <a:endParaRPr lang="pt-PT" sz="2000" b="1" dirty="0" smtClean="0"/>
          </a:p>
          <a:p>
            <a:endParaRPr lang="pt-PT" sz="2000" b="1" dirty="0" smtClean="0"/>
          </a:p>
          <a:p>
            <a:endParaRPr lang="pt-PT" sz="2000" b="1" dirty="0" smtClean="0"/>
          </a:p>
          <a:p>
            <a:endParaRPr lang="pt-PT" sz="2000" b="1" dirty="0" smtClean="0"/>
          </a:p>
          <a:p>
            <a:endParaRPr lang="pt-PT" sz="2000" b="1" dirty="0" smtClean="0"/>
          </a:p>
          <a:p>
            <a:endParaRPr lang="pt-PT" sz="2000" b="1" dirty="0" smtClean="0"/>
          </a:p>
          <a:p>
            <a:endParaRPr lang="pt-PT" sz="2000" b="1" dirty="0" smtClean="0"/>
          </a:p>
          <a:p>
            <a:endParaRPr lang="pt-PT" sz="2000" b="1" dirty="0" smtClean="0"/>
          </a:p>
          <a:p>
            <a:endParaRPr lang="pt-PT" sz="2000" b="1" dirty="0" smtClean="0"/>
          </a:p>
        </p:txBody>
      </p:sp>
      <p:sp>
        <p:nvSpPr>
          <p:cNvPr id="9" name="Rectangle 27"/>
          <p:cNvSpPr>
            <a:spLocks noChangeArrowheads="1"/>
          </p:cNvSpPr>
          <p:nvPr/>
        </p:nvSpPr>
        <p:spPr bwMode="auto">
          <a:xfrm>
            <a:off x="1619672" y="908720"/>
            <a:ext cx="6914728" cy="720080"/>
          </a:xfrm>
          <a:prstGeom prst="rect">
            <a:avLst/>
          </a:prstGeom>
          <a:solidFill>
            <a:srgbClr val="F2F2F2"/>
          </a:solidFill>
          <a:ln w="25400" algn="ctr">
            <a:solidFill>
              <a:srgbClr val="DAEFC3"/>
            </a:solidFill>
            <a:miter lim="800000"/>
            <a:headEnd/>
            <a:tailEnd/>
          </a:ln>
        </p:spPr>
        <p:txBody>
          <a:bodyPr tIns="72000" bIns="72000" anchor="ctr"/>
          <a:lstStyle/>
          <a:p>
            <a:pPr>
              <a:spcBef>
                <a:spcPts val="600"/>
              </a:spcBef>
              <a:buFont typeface="Arial" charset="0"/>
              <a:buChar char="•"/>
            </a:pPr>
            <a:endParaRPr lang="en-GB" sz="1500" dirty="0" smtClean="0">
              <a:latin typeface="Calibri" pitchFamily="34" charset="0"/>
            </a:endParaRPr>
          </a:p>
          <a:p>
            <a:pPr algn="just">
              <a:spcBef>
                <a:spcPts val="600"/>
              </a:spcBef>
              <a:buFont typeface="Arial" charset="0"/>
              <a:buChar char="•"/>
            </a:pPr>
            <a:r>
              <a:rPr lang="en-GB" sz="1500" dirty="0" smtClean="0">
                <a:latin typeface="Calibri" pitchFamily="34" charset="0"/>
              </a:rPr>
              <a:t>  New Opportunities Initiative: Governmental programme to upgrade the qualifications of young people and adults </a:t>
            </a:r>
            <a:r>
              <a:rPr lang="en-GB" sz="1400" dirty="0" smtClean="0">
                <a:latin typeface="Calibri" pitchFamily="34" charset="0"/>
              </a:rPr>
              <a:t>(minimum upper-secondary education)</a:t>
            </a:r>
            <a:r>
              <a:rPr lang="en-GB" sz="1600" dirty="0" smtClean="0">
                <a:latin typeface="Calibri" pitchFamily="34" charset="0"/>
              </a:rPr>
              <a:t> </a:t>
            </a:r>
          </a:p>
          <a:p>
            <a:pPr>
              <a:spcBef>
                <a:spcPts val="600"/>
              </a:spcBef>
              <a:buFont typeface="Arial" charset="0"/>
              <a:buChar char="•"/>
            </a:pPr>
            <a:endParaRPr lang="en-GB" sz="1600" dirty="0">
              <a:latin typeface="Calibri" pitchFamily="34" charset="0"/>
            </a:endParaRPr>
          </a:p>
        </p:txBody>
      </p:sp>
      <p:sp>
        <p:nvSpPr>
          <p:cNvPr id="10" name="Rectangle 27"/>
          <p:cNvSpPr>
            <a:spLocks noChangeArrowheads="1"/>
          </p:cNvSpPr>
          <p:nvPr/>
        </p:nvSpPr>
        <p:spPr bwMode="auto">
          <a:xfrm>
            <a:off x="1645143" y="1837565"/>
            <a:ext cx="6913731" cy="511926"/>
          </a:xfrm>
          <a:prstGeom prst="rect">
            <a:avLst/>
          </a:prstGeom>
          <a:solidFill>
            <a:srgbClr val="F2F2F2"/>
          </a:solidFill>
          <a:ln w="25400" algn="ctr">
            <a:solidFill>
              <a:srgbClr val="DAEFC3"/>
            </a:solidFill>
            <a:miter lim="800000"/>
            <a:headEnd/>
            <a:tailEnd/>
          </a:ln>
        </p:spPr>
        <p:txBody>
          <a:bodyPr tIns="72000" bIns="72000" anchor="ctr"/>
          <a:lstStyle/>
          <a:p>
            <a:pPr>
              <a:spcBef>
                <a:spcPts val="600"/>
              </a:spcBef>
              <a:buFont typeface="Arial" charset="0"/>
              <a:buChar char="•"/>
            </a:pPr>
            <a:endParaRPr lang="en-GB" sz="1500" dirty="0" smtClean="0">
              <a:latin typeface="+mn-lt"/>
            </a:endParaRPr>
          </a:p>
          <a:p>
            <a:pPr>
              <a:spcBef>
                <a:spcPts val="600"/>
              </a:spcBef>
              <a:buFont typeface="Arial" charset="0"/>
              <a:buChar char="•"/>
            </a:pPr>
            <a:r>
              <a:rPr lang="en-GB" sz="1500" dirty="0" smtClean="0">
                <a:latin typeface="+mn-lt"/>
              </a:rPr>
              <a:t>  Creation </a:t>
            </a:r>
            <a:r>
              <a:rPr lang="en-GB" sz="1500" dirty="0">
                <a:latin typeface="+mn-lt"/>
              </a:rPr>
              <a:t>of the National Agency for Qualification (ANQ)</a:t>
            </a:r>
            <a:endParaRPr lang="en-GB" sz="1500" b="1" dirty="0">
              <a:latin typeface="+mn-lt"/>
            </a:endParaRPr>
          </a:p>
          <a:p>
            <a:pPr>
              <a:spcBef>
                <a:spcPts val="600"/>
              </a:spcBef>
            </a:pPr>
            <a:endParaRPr lang="en-GB" sz="1500" dirty="0" smtClean="0">
              <a:latin typeface="+mn-lt"/>
            </a:endParaRPr>
          </a:p>
        </p:txBody>
      </p:sp>
      <p:sp>
        <p:nvSpPr>
          <p:cNvPr id="12" name="Rectangle 27"/>
          <p:cNvSpPr>
            <a:spLocks noChangeArrowheads="1"/>
          </p:cNvSpPr>
          <p:nvPr/>
        </p:nvSpPr>
        <p:spPr bwMode="auto">
          <a:xfrm>
            <a:off x="1636771" y="2552538"/>
            <a:ext cx="6896472" cy="867582"/>
          </a:xfrm>
          <a:prstGeom prst="rect">
            <a:avLst/>
          </a:prstGeom>
          <a:solidFill>
            <a:srgbClr val="F2F2F2"/>
          </a:solidFill>
          <a:ln w="25400" algn="ctr">
            <a:solidFill>
              <a:srgbClr val="DAEFC3"/>
            </a:solidFill>
            <a:miter lim="800000"/>
            <a:headEnd/>
            <a:tailEnd/>
          </a:ln>
        </p:spPr>
        <p:txBody>
          <a:bodyPr tIns="72000" bIns="72000" anchor="ctr"/>
          <a:lstStyle/>
          <a:p>
            <a:pPr>
              <a:spcBef>
                <a:spcPts val="600"/>
              </a:spcBef>
              <a:buFont typeface="Arial" charset="0"/>
              <a:buChar char="•"/>
            </a:pPr>
            <a:r>
              <a:rPr lang="en-GB" dirty="0">
                <a:latin typeface="Calibri" pitchFamily="34" charset="0"/>
              </a:rPr>
              <a:t> </a:t>
            </a:r>
            <a:r>
              <a:rPr lang="en-GB" sz="1500" dirty="0">
                <a:latin typeface="Calibri" pitchFamily="34" charset="0"/>
              </a:rPr>
              <a:t>Creation of the National Qualifications </a:t>
            </a:r>
            <a:r>
              <a:rPr lang="en-GB" sz="1500" dirty="0" smtClean="0">
                <a:latin typeface="Calibri" pitchFamily="34" charset="0"/>
              </a:rPr>
              <a:t>System to reform VET within the education system and within the labour market by creating common objectives, structures and instruments</a:t>
            </a:r>
            <a:endParaRPr lang="en-GB" sz="1500" dirty="0">
              <a:latin typeface="Calibri" pitchFamily="34" charset="0"/>
            </a:endParaRPr>
          </a:p>
        </p:txBody>
      </p:sp>
      <p:sp>
        <p:nvSpPr>
          <p:cNvPr id="14" name="Rectangle 27"/>
          <p:cNvSpPr>
            <a:spLocks noChangeArrowheads="1"/>
          </p:cNvSpPr>
          <p:nvPr/>
        </p:nvSpPr>
        <p:spPr bwMode="auto">
          <a:xfrm>
            <a:off x="1636771" y="5013176"/>
            <a:ext cx="6889981" cy="792088"/>
          </a:xfrm>
          <a:prstGeom prst="rect">
            <a:avLst/>
          </a:prstGeom>
          <a:solidFill>
            <a:srgbClr val="DAEFC3"/>
          </a:solidFill>
          <a:ln w="25400" algn="ctr">
            <a:solidFill>
              <a:srgbClr val="339966"/>
            </a:solidFill>
            <a:miter lim="800000"/>
            <a:headEnd/>
            <a:tailEnd/>
          </a:ln>
        </p:spPr>
        <p:txBody>
          <a:bodyPr tIns="72000" bIns="72000" anchor="ctr"/>
          <a:lstStyle/>
          <a:p>
            <a:pPr marL="0" lvl="1" algn="just">
              <a:spcBef>
                <a:spcPts val="600"/>
              </a:spcBef>
              <a:buFont typeface="Arial" pitchFamily="34" charset="0"/>
              <a:buChar char="•"/>
            </a:pPr>
            <a:r>
              <a:rPr lang="en-US" sz="1500" smtClean="0">
                <a:solidFill>
                  <a:srgbClr val="333333"/>
                </a:solidFill>
                <a:latin typeface="Calibri" pitchFamily="34" charset="0"/>
              </a:rPr>
              <a:t> Revision </a:t>
            </a:r>
            <a:r>
              <a:rPr lang="en-US" sz="1500" dirty="0" smtClean="0">
                <a:solidFill>
                  <a:srgbClr val="333333"/>
                </a:solidFill>
                <a:latin typeface="Calibri" pitchFamily="34" charset="0"/>
              </a:rPr>
              <a:t>of the legislation of the National Qualifications System and creation of new instruments</a:t>
            </a:r>
            <a:endParaRPr lang="en-GB" sz="1500" dirty="0">
              <a:latin typeface="Gill Sans MT" pitchFamily="34" charset="0"/>
            </a:endParaRPr>
          </a:p>
        </p:txBody>
      </p:sp>
      <p:sp>
        <p:nvSpPr>
          <p:cNvPr id="17" name="CaixaDeTexto 16"/>
          <p:cNvSpPr txBox="1"/>
          <p:nvPr/>
        </p:nvSpPr>
        <p:spPr>
          <a:xfrm>
            <a:off x="137072" y="5224554"/>
            <a:ext cx="1512168" cy="369332"/>
          </a:xfrm>
          <a:prstGeom prst="rect">
            <a:avLst/>
          </a:prstGeom>
          <a:noFill/>
        </p:spPr>
        <p:txBody>
          <a:bodyPr wrap="square" rtlCol="0">
            <a:spAutoFit/>
          </a:bodyPr>
          <a:lstStyle/>
          <a:p>
            <a:pPr algn="ctr" eaLnBrk="0" hangingPunct="0">
              <a:defRPr/>
            </a:pPr>
            <a:r>
              <a:rPr lang="en-GB" b="1" dirty="0" smtClean="0">
                <a:solidFill>
                  <a:srgbClr val="C00000"/>
                </a:solidFill>
                <a:latin typeface="Arial Black" pitchFamily="34" charset="0"/>
                <a:ea typeface="ＭＳ Ｐゴシック" pitchFamily="1" charset="-128"/>
              </a:rPr>
              <a:t>2017</a:t>
            </a:r>
            <a:endParaRPr lang="en-GB" b="1" dirty="0">
              <a:solidFill>
                <a:srgbClr val="C00000"/>
              </a:solidFill>
              <a:latin typeface="Arial Black" pitchFamily="34" charset="0"/>
              <a:ea typeface="ＭＳ Ｐゴシック" pitchFamily="1" charset="-128"/>
            </a:endParaRPr>
          </a:p>
        </p:txBody>
      </p:sp>
      <p:sp>
        <p:nvSpPr>
          <p:cNvPr id="18" name="CaixaDeTexto 17"/>
          <p:cNvSpPr txBox="1"/>
          <p:nvPr/>
        </p:nvSpPr>
        <p:spPr>
          <a:xfrm>
            <a:off x="323528" y="404664"/>
            <a:ext cx="3096344" cy="461665"/>
          </a:xfrm>
          <a:prstGeom prst="rect">
            <a:avLst/>
          </a:prstGeom>
          <a:noFill/>
        </p:spPr>
        <p:txBody>
          <a:bodyPr wrap="square" rtlCol="0">
            <a:spAutoFit/>
          </a:bodyPr>
          <a:lstStyle/>
          <a:p>
            <a:r>
              <a:rPr lang="en-GB" sz="2400" b="1" dirty="0" smtClean="0">
                <a:latin typeface="+mn-lt"/>
              </a:rPr>
              <a:t>1.1. Main Milestones</a:t>
            </a:r>
            <a:endParaRPr lang="en-GB" sz="2400" b="1" dirty="0">
              <a:latin typeface="+mn-lt"/>
            </a:endParaRPr>
          </a:p>
        </p:txBody>
      </p:sp>
      <p:sp>
        <p:nvSpPr>
          <p:cNvPr id="19" name="Text Box 23"/>
          <p:cNvSpPr txBox="1">
            <a:spLocks noChangeArrowheads="1"/>
          </p:cNvSpPr>
          <p:nvPr/>
        </p:nvSpPr>
        <p:spPr bwMode="auto">
          <a:xfrm>
            <a:off x="-4051" y="1160747"/>
            <a:ext cx="1691680" cy="369887"/>
          </a:xfrm>
          <a:prstGeom prst="rect">
            <a:avLst/>
          </a:prstGeom>
          <a:noFill/>
          <a:ln w="9525">
            <a:noFill/>
            <a:miter lim="800000"/>
            <a:headEnd/>
            <a:tailEnd/>
          </a:ln>
          <a:effectLst/>
        </p:spPr>
        <p:txBody>
          <a:bodyPr wrap="square">
            <a:spAutoFit/>
          </a:bodyPr>
          <a:lstStyle/>
          <a:p>
            <a:pPr algn="ctr" eaLnBrk="0" hangingPunct="0">
              <a:defRPr/>
            </a:pPr>
            <a:r>
              <a:rPr lang="en-GB" b="1" dirty="0" smtClean="0">
                <a:solidFill>
                  <a:srgbClr val="FFBDBD"/>
                </a:solidFill>
                <a:effectLst>
                  <a:outerShdw blurRad="38100" dist="38100" dir="2700000" algn="tl">
                    <a:srgbClr val="000000">
                      <a:alpha val="43137"/>
                    </a:srgbClr>
                  </a:outerShdw>
                </a:effectLst>
                <a:latin typeface="Arial Black" pitchFamily="34" charset="0"/>
                <a:ea typeface="ＭＳ Ｐゴシック" pitchFamily="1" charset="-128"/>
                <a:cs typeface="+mn-cs"/>
              </a:rPr>
              <a:t>2005</a:t>
            </a:r>
            <a:endParaRPr lang="en-GB" b="1" dirty="0">
              <a:solidFill>
                <a:srgbClr val="FFBDBD"/>
              </a:solidFill>
              <a:effectLst>
                <a:outerShdw blurRad="38100" dist="38100" dir="2700000" algn="tl">
                  <a:srgbClr val="000000">
                    <a:alpha val="43137"/>
                  </a:srgbClr>
                </a:outerShdw>
              </a:effectLst>
              <a:latin typeface="Arial Black" pitchFamily="34" charset="0"/>
              <a:ea typeface="ＭＳ Ｐゴシック" pitchFamily="1" charset="-128"/>
              <a:cs typeface="+mn-cs"/>
            </a:endParaRPr>
          </a:p>
        </p:txBody>
      </p:sp>
      <p:sp>
        <p:nvSpPr>
          <p:cNvPr id="20" name="Text Box 23"/>
          <p:cNvSpPr txBox="1">
            <a:spLocks noChangeArrowheads="1"/>
          </p:cNvSpPr>
          <p:nvPr/>
        </p:nvSpPr>
        <p:spPr bwMode="auto">
          <a:xfrm>
            <a:off x="44541" y="1875016"/>
            <a:ext cx="1619672" cy="369888"/>
          </a:xfrm>
          <a:prstGeom prst="rect">
            <a:avLst/>
          </a:prstGeom>
          <a:noFill/>
          <a:ln w="9525">
            <a:noFill/>
            <a:miter lim="800000"/>
            <a:headEnd/>
            <a:tailEnd/>
          </a:ln>
          <a:effectLst/>
        </p:spPr>
        <p:txBody>
          <a:bodyPr wrap="square">
            <a:spAutoFit/>
          </a:bodyPr>
          <a:lstStyle/>
          <a:p>
            <a:pPr algn="ctr" eaLnBrk="0" hangingPunct="0">
              <a:defRPr/>
            </a:pPr>
            <a:r>
              <a:rPr lang="en-GB" b="1" dirty="0" smtClean="0">
                <a:solidFill>
                  <a:srgbClr val="FFBDBD"/>
                </a:solidFill>
                <a:effectLst>
                  <a:outerShdw blurRad="38100" dist="38100" dir="2700000" algn="tl">
                    <a:srgbClr val="C0C0C0"/>
                  </a:outerShdw>
                </a:effectLst>
                <a:latin typeface="Arial Black" pitchFamily="34" charset="0"/>
                <a:ea typeface="ＭＳ Ｐゴシック" pitchFamily="1" charset="-128"/>
                <a:cs typeface="+mn-cs"/>
              </a:rPr>
              <a:t>2006</a:t>
            </a:r>
            <a:endParaRPr lang="en-GB" b="1" dirty="0">
              <a:solidFill>
                <a:srgbClr val="FFBDBD"/>
              </a:solidFill>
              <a:effectLst>
                <a:outerShdw blurRad="38100" dist="38100" dir="2700000" algn="tl">
                  <a:srgbClr val="C0C0C0"/>
                </a:outerShdw>
              </a:effectLst>
              <a:latin typeface="Arial Black" pitchFamily="34" charset="0"/>
              <a:ea typeface="ＭＳ Ｐゴシック" pitchFamily="1" charset="-128"/>
              <a:cs typeface="+mn-cs"/>
            </a:endParaRPr>
          </a:p>
        </p:txBody>
      </p:sp>
      <p:sp>
        <p:nvSpPr>
          <p:cNvPr id="21" name="Text Box 23"/>
          <p:cNvSpPr txBox="1">
            <a:spLocks noChangeArrowheads="1"/>
          </p:cNvSpPr>
          <p:nvPr/>
        </p:nvSpPr>
        <p:spPr bwMode="auto">
          <a:xfrm>
            <a:off x="44541" y="2755238"/>
            <a:ext cx="1619672" cy="369888"/>
          </a:xfrm>
          <a:prstGeom prst="rect">
            <a:avLst/>
          </a:prstGeom>
          <a:noFill/>
          <a:ln w="9525">
            <a:noFill/>
            <a:miter lim="800000"/>
            <a:headEnd/>
            <a:tailEnd/>
          </a:ln>
          <a:effectLst/>
        </p:spPr>
        <p:txBody>
          <a:bodyPr wrap="square">
            <a:spAutoFit/>
          </a:bodyPr>
          <a:lstStyle/>
          <a:p>
            <a:pPr algn="ctr" eaLnBrk="0" hangingPunct="0">
              <a:defRPr/>
            </a:pPr>
            <a:r>
              <a:rPr lang="en-GB" b="1" dirty="0" smtClean="0">
                <a:solidFill>
                  <a:srgbClr val="FFBDBD"/>
                </a:solidFill>
                <a:effectLst>
                  <a:outerShdw blurRad="38100" dist="38100" dir="2700000" algn="tl">
                    <a:srgbClr val="C0C0C0"/>
                  </a:outerShdw>
                </a:effectLst>
                <a:latin typeface="Arial Black" pitchFamily="34" charset="0"/>
                <a:ea typeface="ＭＳ Ｐゴシック" pitchFamily="1" charset="-128"/>
                <a:cs typeface="+mn-cs"/>
              </a:rPr>
              <a:t>2007</a:t>
            </a:r>
            <a:endParaRPr lang="en-GB" b="1" dirty="0">
              <a:solidFill>
                <a:srgbClr val="FFBDBD"/>
              </a:solidFill>
              <a:effectLst>
                <a:outerShdw blurRad="38100" dist="38100" dir="2700000" algn="tl">
                  <a:srgbClr val="C0C0C0"/>
                </a:outerShdw>
              </a:effectLst>
              <a:latin typeface="Arial Black" pitchFamily="34" charset="0"/>
              <a:ea typeface="ＭＳ Ｐゴシック" pitchFamily="1" charset="-128"/>
              <a:cs typeface="+mn-cs"/>
            </a:endParaRPr>
          </a:p>
        </p:txBody>
      </p:sp>
      <p:sp>
        <p:nvSpPr>
          <p:cNvPr id="22" name="Marcador de Posição do Número do Diapositivo 21"/>
          <p:cNvSpPr>
            <a:spLocks noGrp="1"/>
          </p:cNvSpPr>
          <p:nvPr>
            <p:ph type="sldNum" sz="quarter" idx="12"/>
          </p:nvPr>
        </p:nvSpPr>
        <p:spPr/>
        <p:txBody>
          <a:bodyPr/>
          <a:lstStyle/>
          <a:p>
            <a:fld id="{0787BFA6-5E07-4A4B-BC27-235E0BD57517}" type="slidenum">
              <a:rPr lang="pt-PT" smtClean="0"/>
              <a:pPr/>
              <a:t>3</a:t>
            </a:fld>
            <a:endParaRPr lang="pt-PT"/>
          </a:p>
        </p:txBody>
      </p:sp>
      <p:sp>
        <p:nvSpPr>
          <p:cNvPr id="24" name="Text Box 23"/>
          <p:cNvSpPr txBox="1">
            <a:spLocks noChangeArrowheads="1"/>
          </p:cNvSpPr>
          <p:nvPr/>
        </p:nvSpPr>
        <p:spPr bwMode="auto">
          <a:xfrm>
            <a:off x="44541" y="3576502"/>
            <a:ext cx="1619672" cy="369888"/>
          </a:xfrm>
          <a:prstGeom prst="rect">
            <a:avLst/>
          </a:prstGeom>
          <a:noFill/>
          <a:ln w="9525">
            <a:noFill/>
            <a:miter lim="800000"/>
            <a:headEnd/>
            <a:tailEnd/>
          </a:ln>
          <a:effectLst/>
        </p:spPr>
        <p:txBody>
          <a:bodyPr wrap="square">
            <a:spAutoFit/>
          </a:bodyPr>
          <a:lstStyle/>
          <a:p>
            <a:pPr algn="ctr" eaLnBrk="0" hangingPunct="0">
              <a:defRPr/>
            </a:pPr>
            <a:r>
              <a:rPr lang="en-GB" b="1" dirty="0" smtClean="0">
                <a:solidFill>
                  <a:srgbClr val="FFBDBD"/>
                </a:solidFill>
                <a:effectLst>
                  <a:outerShdw blurRad="38100" dist="38100" dir="2700000" algn="tl">
                    <a:srgbClr val="C0C0C0"/>
                  </a:outerShdw>
                </a:effectLst>
                <a:latin typeface="Arial Black" pitchFamily="34" charset="0"/>
                <a:ea typeface="ＭＳ Ｐゴシック" pitchFamily="1" charset="-128"/>
                <a:cs typeface="+mn-cs"/>
              </a:rPr>
              <a:t>2012</a:t>
            </a:r>
            <a:endParaRPr lang="en-GB" b="1" dirty="0">
              <a:solidFill>
                <a:srgbClr val="FFBDBD"/>
              </a:solidFill>
              <a:effectLst>
                <a:outerShdw blurRad="38100" dist="38100" dir="2700000" algn="tl">
                  <a:srgbClr val="C0C0C0"/>
                </a:outerShdw>
              </a:effectLst>
              <a:latin typeface="Arial Black" pitchFamily="34" charset="0"/>
              <a:ea typeface="ＭＳ Ｐゴシック" pitchFamily="1" charset="-128"/>
              <a:cs typeface="+mn-cs"/>
            </a:endParaRPr>
          </a:p>
        </p:txBody>
      </p:sp>
      <p:pic>
        <p:nvPicPr>
          <p:cNvPr id="2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3211" y="6332478"/>
            <a:ext cx="101123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ectangle 27"/>
          <p:cNvSpPr>
            <a:spLocks noChangeArrowheads="1"/>
          </p:cNvSpPr>
          <p:nvPr/>
        </p:nvSpPr>
        <p:spPr bwMode="auto">
          <a:xfrm>
            <a:off x="1628141" y="3606210"/>
            <a:ext cx="6913731" cy="511926"/>
          </a:xfrm>
          <a:prstGeom prst="rect">
            <a:avLst/>
          </a:prstGeom>
          <a:solidFill>
            <a:srgbClr val="F2F2F2"/>
          </a:solidFill>
          <a:ln w="25400" algn="ctr">
            <a:solidFill>
              <a:srgbClr val="DAEFC3"/>
            </a:solidFill>
            <a:miter lim="800000"/>
            <a:headEnd/>
            <a:tailEnd/>
          </a:ln>
        </p:spPr>
        <p:txBody>
          <a:bodyPr tIns="72000" bIns="72000" anchor="ctr"/>
          <a:lstStyle/>
          <a:p>
            <a:pPr>
              <a:spcBef>
                <a:spcPts val="600"/>
              </a:spcBef>
              <a:buFont typeface="Arial" charset="0"/>
              <a:buChar char="•"/>
            </a:pPr>
            <a:endParaRPr lang="en-GB" sz="1500" dirty="0" smtClean="0">
              <a:latin typeface="+mn-lt"/>
            </a:endParaRPr>
          </a:p>
          <a:p>
            <a:pPr>
              <a:spcBef>
                <a:spcPts val="600"/>
              </a:spcBef>
              <a:buFont typeface="Arial" charset="0"/>
              <a:buChar char="•"/>
            </a:pPr>
            <a:r>
              <a:rPr lang="en-GB" sz="1500" dirty="0" smtClean="0">
                <a:latin typeface="+mn-lt"/>
              </a:rPr>
              <a:t>  Creation </a:t>
            </a:r>
            <a:r>
              <a:rPr lang="en-GB" sz="1500" dirty="0">
                <a:latin typeface="+mn-lt"/>
              </a:rPr>
              <a:t>of the National Agency for Qualification </a:t>
            </a:r>
            <a:r>
              <a:rPr lang="en-GB" sz="1500" dirty="0" smtClean="0">
                <a:latin typeface="+mn-lt"/>
              </a:rPr>
              <a:t>and VET (ANQEP), replacing the former ANQ </a:t>
            </a:r>
            <a:r>
              <a:rPr lang="en-GB" sz="1400" dirty="0" smtClean="0">
                <a:latin typeface="+mn-lt"/>
              </a:rPr>
              <a:t>(but carrying on the same mission)</a:t>
            </a:r>
            <a:endParaRPr lang="en-GB" sz="1400" b="1" dirty="0">
              <a:latin typeface="+mn-lt"/>
            </a:endParaRPr>
          </a:p>
          <a:p>
            <a:pPr>
              <a:spcBef>
                <a:spcPts val="600"/>
              </a:spcBef>
            </a:pPr>
            <a:endParaRPr lang="en-GB" sz="1500" dirty="0" smtClean="0">
              <a:latin typeface="+mn-lt"/>
            </a:endParaRPr>
          </a:p>
        </p:txBody>
      </p:sp>
      <p:sp>
        <p:nvSpPr>
          <p:cNvPr id="28" name="Text Box 23"/>
          <p:cNvSpPr txBox="1">
            <a:spLocks noChangeArrowheads="1"/>
          </p:cNvSpPr>
          <p:nvPr/>
        </p:nvSpPr>
        <p:spPr bwMode="auto">
          <a:xfrm>
            <a:off x="37385" y="4365104"/>
            <a:ext cx="1619672" cy="369888"/>
          </a:xfrm>
          <a:prstGeom prst="rect">
            <a:avLst/>
          </a:prstGeom>
          <a:noFill/>
          <a:ln w="9525">
            <a:noFill/>
            <a:miter lim="800000"/>
            <a:headEnd/>
            <a:tailEnd/>
          </a:ln>
          <a:effectLst/>
        </p:spPr>
        <p:txBody>
          <a:bodyPr wrap="square">
            <a:spAutoFit/>
          </a:bodyPr>
          <a:lstStyle/>
          <a:p>
            <a:pPr algn="ctr" eaLnBrk="0" hangingPunct="0">
              <a:defRPr/>
            </a:pPr>
            <a:r>
              <a:rPr lang="en-GB" b="1" dirty="0" smtClean="0">
                <a:solidFill>
                  <a:srgbClr val="FFBDBD"/>
                </a:solidFill>
                <a:effectLst>
                  <a:outerShdw blurRad="38100" dist="38100" dir="2700000" algn="tl">
                    <a:srgbClr val="C0C0C0"/>
                  </a:outerShdw>
                </a:effectLst>
                <a:latin typeface="Arial Black" pitchFamily="34" charset="0"/>
                <a:ea typeface="ＭＳ Ｐゴシック" pitchFamily="1" charset="-128"/>
                <a:cs typeface="+mn-cs"/>
              </a:rPr>
              <a:t>2016</a:t>
            </a:r>
            <a:endParaRPr lang="en-GB" b="1" dirty="0">
              <a:solidFill>
                <a:srgbClr val="FFBDBD"/>
              </a:solidFill>
              <a:effectLst>
                <a:outerShdw blurRad="38100" dist="38100" dir="2700000" algn="tl">
                  <a:srgbClr val="C0C0C0"/>
                </a:outerShdw>
              </a:effectLst>
              <a:latin typeface="Arial Black" pitchFamily="34" charset="0"/>
              <a:ea typeface="ＭＳ Ｐゴシック" pitchFamily="1" charset="-128"/>
              <a:cs typeface="+mn-cs"/>
            </a:endParaRPr>
          </a:p>
        </p:txBody>
      </p:sp>
      <p:sp>
        <p:nvSpPr>
          <p:cNvPr id="29" name="Rectangle 27"/>
          <p:cNvSpPr>
            <a:spLocks noChangeArrowheads="1"/>
          </p:cNvSpPr>
          <p:nvPr/>
        </p:nvSpPr>
        <p:spPr bwMode="auto">
          <a:xfrm>
            <a:off x="1645142" y="4294085"/>
            <a:ext cx="6913731" cy="511926"/>
          </a:xfrm>
          <a:prstGeom prst="rect">
            <a:avLst/>
          </a:prstGeom>
          <a:solidFill>
            <a:srgbClr val="F2F2F2"/>
          </a:solidFill>
          <a:ln w="25400" algn="ctr">
            <a:solidFill>
              <a:srgbClr val="DAEFC3"/>
            </a:solidFill>
            <a:miter lim="800000"/>
            <a:headEnd/>
            <a:tailEnd/>
          </a:ln>
        </p:spPr>
        <p:txBody>
          <a:bodyPr tIns="72000" bIns="72000" anchor="ctr"/>
          <a:lstStyle/>
          <a:p>
            <a:pPr marL="0" lvl="1" algn="just">
              <a:spcBef>
                <a:spcPts val="600"/>
              </a:spcBef>
            </a:pPr>
            <a:endParaRPr lang="en-US" sz="1500" dirty="0" smtClean="0">
              <a:latin typeface="+mn-lt"/>
            </a:endParaRPr>
          </a:p>
          <a:p>
            <a:pPr marL="0" lvl="1" algn="just">
              <a:spcBef>
                <a:spcPts val="600"/>
              </a:spcBef>
              <a:buFont typeface="Arial" pitchFamily="34" charset="0"/>
              <a:buChar char="•"/>
            </a:pPr>
            <a:r>
              <a:rPr lang="en-US" sz="1500" dirty="0">
                <a:latin typeface="+mn-lt"/>
              </a:rPr>
              <a:t> </a:t>
            </a:r>
            <a:r>
              <a:rPr lang="en-US" sz="1500" dirty="0" smtClean="0">
                <a:latin typeface="+mn-lt"/>
              </a:rPr>
              <a:t>Launch </a:t>
            </a:r>
            <a:r>
              <a:rPr lang="en-US" sz="1500" dirty="0">
                <a:latin typeface="Calibri" pitchFamily="34" charset="0"/>
              </a:rPr>
              <a:t>of the </a:t>
            </a:r>
            <a:r>
              <a:rPr lang="en-US" sz="1500" i="1" dirty="0" err="1">
                <a:latin typeface="Calibri" pitchFamily="34" charset="0"/>
              </a:rPr>
              <a:t>Qualifica</a:t>
            </a:r>
            <a:r>
              <a:rPr lang="en-US" sz="1500" i="1" dirty="0">
                <a:latin typeface="Calibri" pitchFamily="34" charset="0"/>
              </a:rPr>
              <a:t> </a:t>
            </a:r>
            <a:r>
              <a:rPr lang="en-US" sz="1500" dirty="0" err="1" smtClean="0">
                <a:latin typeface="Calibri" pitchFamily="34" charset="0"/>
              </a:rPr>
              <a:t>programme</a:t>
            </a:r>
            <a:endParaRPr lang="en-GB" sz="1500" dirty="0">
              <a:latin typeface="Gill Sans MT" pitchFamily="34" charset="0"/>
            </a:endParaRPr>
          </a:p>
          <a:p>
            <a:pPr marL="0" lvl="1" algn="just">
              <a:spcBef>
                <a:spcPts val="600"/>
              </a:spcBef>
              <a:buFont typeface="Arial" pitchFamily="34" charset="0"/>
              <a:buChar char="•"/>
            </a:pPr>
            <a:endParaRPr lang="en-GB" sz="1500" dirty="0">
              <a:latin typeface="Calibri" pitchFamily="34" charset="0"/>
            </a:endParaRPr>
          </a:p>
        </p:txBody>
      </p:sp>
    </p:spTree>
    <p:extLst>
      <p:ext uri="{BB962C8B-B14F-4D97-AF65-F5344CB8AC3E}">
        <p14:creationId xmlns:p14="http://schemas.microsoft.com/office/powerpoint/2010/main" val="34951847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m 14" descr="background.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4099" name="Picture 2"/>
          <p:cNvPicPr>
            <a:picLocks noChangeAspect="1" noChangeArrowheads="1"/>
          </p:cNvPicPr>
          <p:nvPr/>
        </p:nvPicPr>
        <p:blipFill>
          <a:blip r:embed="rId4" cstate="print"/>
          <a:srcRect/>
          <a:stretch>
            <a:fillRect/>
          </a:stretch>
        </p:blipFill>
        <p:spPr bwMode="auto">
          <a:xfrm>
            <a:off x="395288" y="6237288"/>
            <a:ext cx="1008062" cy="447675"/>
          </a:xfrm>
          <a:prstGeom prst="rect">
            <a:avLst/>
          </a:prstGeom>
          <a:noFill/>
          <a:ln w="9525">
            <a:noFill/>
            <a:miter lim="800000"/>
            <a:headEnd/>
            <a:tailEnd/>
          </a:ln>
        </p:spPr>
      </p:pic>
      <p:sp>
        <p:nvSpPr>
          <p:cNvPr id="6" name="Text Box 10"/>
          <p:cNvSpPr txBox="1">
            <a:spLocks noChangeArrowheads="1"/>
          </p:cNvSpPr>
          <p:nvPr/>
        </p:nvSpPr>
        <p:spPr bwMode="auto">
          <a:xfrm>
            <a:off x="323528" y="188913"/>
            <a:ext cx="7920880" cy="6047809"/>
          </a:xfrm>
          <a:prstGeom prst="rect">
            <a:avLst/>
          </a:prstGeom>
          <a:noFill/>
          <a:ln w="9525">
            <a:noFill/>
            <a:miter lim="800000"/>
            <a:headEnd/>
            <a:tailEnd/>
          </a:ln>
          <a:effectLst/>
        </p:spPr>
        <p:txBody>
          <a:bodyPr wrap="square">
            <a:spAutoFit/>
          </a:bodyPr>
          <a:lstStyle/>
          <a:p>
            <a:pPr algn="ctr">
              <a:defRPr/>
            </a:pPr>
            <a:endParaRPr lang="en-GB" sz="2400" b="1" dirty="0" smtClean="0">
              <a:solidFill>
                <a:srgbClr val="29A329"/>
              </a:solidFill>
              <a:latin typeface="Gill Sans MT" panose="020B0502020104020203" pitchFamily="34" charset="0"/>
              <a:sym typeface="Wingdings" pitchFamily="2" charset="2"/>
            </a:endParaRPr>
          </a:p>
          <a:p>
            <a:pPr algn="ctr">
              <a:defRPr/>
            </a:pPr>
            <a:r>
              <a:rPr lang="en-GB" sz="2400" b="1" dirty="0" smtClean="0">
                <a:solidFill>
                  <a:srgbClr val="29A329"/>
                </a:solidFill>
                <a:latin typeface="Gill Sans MT" panose="020B0502020104020203" pitchFamily="34" charset="0"/>
                <a:sym typeface="Wingdings" pitchFamily="2" charset="2"/>
              </a:rPr>
              <a:t>3. </a:t>
            </a:r>
            <a:r>
              <a:rPr lang="en-GB" sz="2400" b="1" dirty="0" smtClean="0">
                <a:solidFill>
                  <a:srgbClr val="29A329"/>
                </a:solidFill>
                <a:latin typeface="+mn-lt"/>
                <a:sym typeface="Wingdings" pitchFamily="2" charset="2"/>
              </a:rPr>
              <a:t>Lessons learned</a:t>
            </a:r>
            <a:endParaRPr lang="en-GB" sz="2400" b="1" dirty="0">
              <a:solidFill>
                <a:srgbClr val="29A329"/>
              </a:solidFill>
              <a:latin typeface="+mn-lt"/>
              <a:sym typeface="Wingdings" pitchFamily="2" charset="2"/>
            </a:endParaRPr>
          </a:p>
          <a:p>
            <a:pPr algn="just" fontAlgn="auto">
              <a:spcBef>
                <a:spcPts val="0"/>
              </a:spcBef>
              <a:spcAft>
                <a:spcPts val="0"/>
              </a:spcAft>
              <a:defRPr/>
            </a:pPr>
            <a:endParaRPr lang="en-GB" sz="1100" b="1" dirty="0" smtClean="0">
              <a:solidFill>
                <a:srgbClr val="CC3300"/>
              </a:solidFill>
              <a:effectLst>
                <a:outerShdw blurRad="38100" dist="38100" dir="2700000" algn="tl">
                  <a:srgbClr val="000000">
                    <a:alpha val="43137"/>
                  </a:srgbClr>
                </a:outerShdw>
              </a:effectLst>
              <a:latin typeface="+mn-lt"/>
            </a:endParaRPr>
          </a:p>
          <a:p>
            <a:pPr algn="just" fontAlgn="auto">
              <a:spcBef>
                <a:spcPts val="0"/>
              </a:spcBef>
              <a:spcAft>
                <a:spcPts val="0"/>
              </a:spcAft>
              <a:defRPr/>
            </a:pPr>
            <a:endParaRPr lang="en-GB" sz="1100" b="1" dirty="0">
              <a:solidFill>
                <a:srgbClr val="CC3300"/>
              </a:solidFill>
              <a:effectLst>
                <a:outerShdw blurRad="38100" dist="38100" dir="2700000" algn="tl">
                  <a:srgbClr val="000000">
                    <a:alpha val="43137"/>
                  </a:srgbClr>
                </a:outerShdw>
              </a:effectLst>
              <a:latin typeface="+mn-lt"/>
            </a:endParaRPr>
          </a:p>
          <a:p>
            <a:pPr algn="just" fontAlgn="auto">
              <a:spcBef>
                <a:spcPts val="0"/>
              </a:spcBef>
              <a:spcAft>
                <a:spcPts val="0"/>
              </a:spcAft>
              <a:defRPr/>
            </a:pPr>
            <a:endParaRPr lang="en-GB" sz="1100" b="1" dirty="0" smtClean="0">
              <a:solidFill>
                <a:srgbClr val="CC3300"/>
              </a:solidFill>
              <a:effectLst>
                <a:outerShdw blurRad="38100" dist="38100" dir="2700000" algn="tl">
                  <a:srgbClr val="000000">
                    <a:alpha val="43137"/>
                  </a:srgbClr>
                </a:outerShdw>
              </a:effectLst>
              <a:latin typeface="+mn-lt"/>
            </a:endParaRPr>
          </a:p>
          <a:p>
            <a:pPr marL="285750" lvl="0" indent="-285750" algn="just">
              <a:buClr>
                <a:srgbClr val="3A950F"/>
              </a:buClr>
              <a:buFont typeface="Wingdings" panose="05000000000000000000" pitchFamily="2" charset="2"/>
              <a:buChar char="§"/>
            </a:pPr>
            <a:r>
              <a:rPr lang="en-GB" dirty="0" smtClean="0">
                <a:latin typeface="+mn-lt"/>
              </a:rPr>
              <a:t>Qualifying people, especially through adult learning, </a:t>
            </a:r>
            <a:r>
              <a:rPr lang="en-GB" dirty="0">
                <a:latin typeface="+mn-lt"/>
              </a:rPr>
              <a:t>needs to be a political priority that goes beyond political cycles. </a:t>
            </a:r>
            <a:r>
              <a:rPr lang="en-GB" dirty="0" smtClean="0">
                <a:latin typeface="+mn-lt"/>
              </a:rPr>
              <a:t>It also implies </a:t>
            </a:r>
            <a:r>
              <a:rPr lang="en-GB" dirty="0">
                <a:latin typeface="+mn-lt"/>
              </a:rPr>
              <a:t>allocating the necessary financial and human </a:t>
            </a:r>
            <a:r>
              <a:rPr lang="en-GB" dirty="0" smtClean="0">
                <a:latin typeface="+mn-lt"/>
              </a:rPr>
              <a:t>resources</a:t>
            </a:r>
            <a:r>
              <a:rPr lang="en-GB" dirty="0">
                <a:latin typeface="+mn-lt"/>
              </a:rPr>
              <a:t> </a:t>
            </a:r>
            <a:r>
              <a:rPr lang="en-GB" dirty="0" smtClean="0">
                <a:latin typeface="+mn-lt"/>
              </a:rPr>
              <a:t>at medium and long term.</a:t>
            </a:r>
          </a:p>
          <a:p>
            <a:pPr marL="285750" lvl="0" indent="-285750" algn="just">
              <a:buClr>
                <a:srgbClr val="3A950F"/>
              </a:buClr>
              <a:buFont typeface="Wingdings" panose="05000000000000000000" pitchFamily="2" charset="2"/>
              <a:buChar char="§"/>
            </a:pPr>
            <a:endParaRPr lang="en-GB" dirty="0" smtClean="0">
              <a:latin typeface="+mn-lt"/>
            </a:endParaRPr>
          </a:p>
          <a:p>
            <a:pPr marL="285750" lvl="0" indent="-285750" algn="just">
              <a:buClr>
                <a:srgbClr val="3A950F"/>
              </a:buClr>
              <a:buFont typeface="Wingdings" panose="05000000000000000000" pitchFamily="2" charset="2"/>
              <a:buChar char="§"/>
            </a:pPr>
            <a:r>
              <a:rPr lang="en-US" dirty="0" smtClean="0">
                <a:latin typeface="+mn-lt"/>
              </a:rPr>
              <a:t>The involvement of relevant ministries, inter-ministerial coordination and stakeholders’ engagement lead </a:t>
            </a:r>
            <a:r>
              <a:rPr lang="en-US" dirty="0">
                <a:latin typeface="+mn-lt"/>
              </a:rPr>
              <a:t>to better skills </a:t>
            </a:r>
            <a:r>
              <a:rPr lang="en-US" dirty="0" smtClean="0">
                <a:latin typeface="+mn-lt"/>
              </a:rPr>
              <a:t>policies and outcomes.</a:t>
            </a:r>
          </a:p>
          <a:p>
            <a:pPr marL="285750" lvl="0" indent="-285750" algn="just">
              <a:buClr>
                <a:srgbClr val="3A950F"/>
              </a:buClr>
              <a:buFont typeface="Wingdings" panose="05000000000000000000" pitchFamily="2" charset="2"/>
              <a:buChar char="§"/>
            </a:pPr>
            <a:endParaRPr lang="en-US" dirty="0" smtClean="0">
              <a:latin typeface="+mn-lt"/>
            </a:endParaRPr>
          </a:p>
          <a:p>
            <a:pPr marL="285750" indent="-285750" algn="just">
              <a:buClr>
                <a:srgbClr val="3A950F"/>
              </a:buClr>
              <a:buFont typeface="Wingdings" panose="05000000000000000000" pitchFamily="2" charset="2"/>
              <a:buChar char="§"/>
            </a:pPr>
            <a:r>
              <a:rPr lang="en-US" dirty="0" smtClean="0">
                <a:latin typeface="+mn-lt"/>
              </a:rPr>
              <a:t>ANQEP </a:t>
            </a:r>
            <a:r>
              <a:rPr lang="en-US" dirty="0">
                <a:latin typeface="+mn-lt"/>
              </a:rPr>
              <a:t>is an example of cross-ministerial coordination </a:t>
            </a:r>
            <a:r>
              <a:rPr lang="en-US" dirty="0" smtClean="0">
                <a:latin typeface="+mn-lt"/>
              </a:rPr>
              <a:t>(Education</a:t>
            </a:r>
            <a:r>
              <a:rPr lang="en-US" dirty="0">
                <a:latin typeface="+mn-lt"/>
              </a:rPr>
              <a:t>, </a:t>
            </a:r>
            <a:r>
              <a:rPr lang="en-US" dirty="0" err="1" smtClean="0">
                <a:latin typeface="+mn-lt"/>
              </a:rPr>
              <a:t>Labour</a:t>
            </a:r>
            <a:r>
              <a:rPr lang="en-US" dirty="0" smtClean="0">
                <a:latin typeface="+mn-lt"/>
              </a:rPr>
              <a:t> </a:t>
            </a:r>
            <a:r>
              <a:rPr lang="en-US" dirty="0">
                <a:latin typeface="+mn-lt"/>
              </a:rPr>
              <a:t>and </a:t>
            </a:r>
            <a:r>
              <a:rPr lang="en-US" dirty="0" smtClean="0">
                <a:latin typeface="+mn-lt"/>
              </a:rPr>
              <a:t>Economy</a:t>
            </a:r>
            <a:r>
              <a:rPr lang="en-US" dirty="0">
                <a:latin typeface="+mn-lt"/>
              </a:rPr>
              <a:t>) and </a:t>
            </a:r>
            <a:r>
              <a:rPr lang="en-US" dirty="0" smtClean="0">
                <a:latin typeface="+mn-lt"/>
              </a:rPr>
              <a:t>acts </a:t>
            </a:r>
            <a:r>
              <a:rPr lang="en-US" dirty="0">
                <a:latin typeface="+mn-lt"/>
              </a:rPr>
              <a:t>as a promoter of coordination and dialogue among different actors of the skills </a:t>
            </a:r>
            <a:r>
              <a:rPr lang="en-US" dirty="0" smtClean="0">
                <a:latin typeface="+mn-lt"/>
              </a:rPr>
              <a:t>system (e.g. t</a:t>
            </a:r>
            <a:r>
              <a:rPr lang="pt-PT" dirty="0" err="1" smtClean="0">
                <a:latin typeface="+mn-lt"/>
              </a:rPr>
              <a:t>he</a:t>
            </a:r>
            <a:r>
              <a:rPr lang="pt-PT" dirty="0" smtClean="0">
                <a:latin typeface="+mn-lt"/>
              </a:rPr>
              <a:t> SCQ, </a:t>
            </a:r>
            <a:r>
              <a:rPr lang="pt-PT" dirty="0" err="1" smtClean="0">
                <a:latin typeface="+mn-lt"/>
              </a:rPr>
              <a:t>the</a:t>
            </a:r>
            <a:r>
              <a:rPr lang="pt-PT" dirty="0" smtClean="0">
                <a:latin typeface="+mn-lt"/>
              </a:rPr>
              <a:t> </a:t>
            </a:r>
            <a:r>
              <a:rPr lang="pt-PT" dirty="0" err="1" smtClean="0">
                <a:latin typeface="+mn-lt"/>
              </a:rPr>
              <a:t>Inter-Municipal</a:t>
            </a:r>
            <a:r>
              <a:rPr lang="pt-PT" dirty="0" smtClean="0">
                <a:latin typeface="+mn-lt"/>
              </a:rPr>
              <a:t> </a:t>
            </a:r>
            <a:r>
              <a:rPr lang="pt-PT" dirty="0" err="1" smtClean="0">
                <a:latin typeface="+mn-lt"/>
              </a:rPr>
              <a:t>Communities</a:t>
            </a:r>
            <a:r>
              <a:rPr lang="pt-PT" dirty="0" smtClean="0">
                <a:latin typeface="+mn-lt"/>
              </a:rPr>
              <a:t>, </a:t>
            </a:r>
            <a:r>
              <a:rPr lang="pt-PT" dirty="0" err="1" smtClean="0">
                <a:latin typeface="+mn-lt"/>
              </a:rPr>
              <a:t>the</a:t>
            </a:r>
            <a:r>
              <a:rPr lang="pt-PT" dirty="0" smtClean="0">
                <a:latin typeface="+mn-lt"/>
              </a:rPr>
              <a:t> network </a:t>
            </a:r>
            <a:r>
              <a:rPr lang="pt-PT" dirty="0" err="1" smtClean="0">
                <a:latin typeface="+mn-lt"/>
              </a:rPr>
              <a:t>of</a:t>
            </a:r>
            <a:r>
              <a:rPr lang="pt-PT" dirty="0" smtClean="0">
                <a:latin typeface="+mn-lt"/>
              </a:rPr>
              <a:t> VNFIL</a:t>
            </a:r>
            <a:r>
              <a:rPr lang="pt-PT" i="1" dirty="0" smtClean="0">
                <a:latin typeface="+mn-lt"/>
              </a:rPr>
              <a:t> </a:t>
            </a:r>
            <a:r>
              <a:rPr lang="pt-PT" dirty="0" smtClean="0">
                <a:latin typeface="+mn-lt"/>
              </a:rPr>
              <a:t>Centres </a:t>
            </a:r>
            <a:r>
              <a:rPr lang="pt-PT" dirty="0" err="1" smtClean="0">
                <a:latin typeface="+mn-lt"/>
              </a:rPr>
              <a:t>and</a:t>
            </a:r>
            <a:r>
              <a:rPr lang="pt-PT" dirty="0" smtClean="0">
                <a:latin typeface="+mn-lt"/>
              </a:rPr>
              <a:t> A</a:t>
            </a:r>
            <a:r>
              <a:rPr lang="en-GB" dirty="0" smtClean="0">
                <a:latin typeface="+mn-lt"/>
              </a:rPr>
              <a:t>NQEP’s </a:t>
            </a:r>
            <a:r>
              <a:rPr lang="en-GB" dirty="0">
                <a:latin typeface="+mn-lt"/>
              </a:rPr>
              <a:t>General </a:t>
            </a:r>
            <a:r>
              <a:rPr lang="en-GB" dirty="0" smtClean="0">
                <a:latin typeface="+mn-lt"/>
              </a:rPr>
              <a:t>Board).</a:t>
            </a:r>
          </a:p>
          <a:p>
            <a:pPr marL="285750" indent="-285750" algn="just">
              <a:buClr>
                <a:srgbClr val="3A950F"/>
              </a:buClr>
              <a:buFont typeface="Wingdings" panose="05000000000000000000" pitchFamily="2" charset="2"/>
              <a:buChar char="§"/>
            </a:pPr>
            <a:endParaRPr lang="en-GB" dirty="0">
              <a:latin typeface="+mn-lt"/>
            </a:endParaRPr>
          </a:p>
          <a:p>
            <a:pPr marL="285750" indent="-285750" algn="just">
              <a:buClr>
                <a:srgbClr val="3A950F"/>
              </a:buClr>
              <a:buFont typeface="Wingdings" panose="05000000000000000000" pitchFamily="2" charset="2"/>
              <a:buChar char="§"/>
            </a:pPr>
            <a:r>
              <a:rPr lang="en-GB" dirty="0" smtClean="0">
                <a:latin typeface="+mn-lt"/>
              </a:rPr>
              <a:t>Designing, implementing and monitoring tasks of ANQ, in what concerns specific ET policies and system reforms, require considerable and growing technical expertise of the staff</a:t>
            </a:r>
          </a:p>
          <a:p>
            <a:pPr marL="285750" indent="-285750" algn="just">
              <a:buClr>
                <a:srgbClr val="3A950F"/>
              </a:buClr>
              <a:buFont typeface="Wingdings" panose="05000000000000000000" pitchFamily="2" charset="2"/>
              <a:buChar char="§"/>
            </a:pPr>
            <a:endParaRPr lang="en-GB" dirty="0">
              <a:latin typeface="+mn-lt"/>
            </a:endParaRPr>
          </a:p>
          <a:p>
            <a:pPr marL="285750" indent="-285750" algn="just">
              <a:buClr>
                <a:srgbClr val="3A950F"/>
              </a:buClr>
              <a:buFont typeface="Wingdings" panose="05000000000000000000" pitchFamily="2" charset="2"/>
              <a:buChar char="§"/>
            </a:pPr>
            <a:endParaRPr lang="en-GB" dirty="0" smtClean="0">
              <a:latin typeface="+mn-lt"/>
            </a:endParaRPr>
          </a:p>
        </p:txBody>
      </p:sp>
      <p:pic>
        <p:nvPicPr>
          <p:cNvPr id="8" name="Imagem 2" descr="Descrição: Descrição: cid:image002.jpg@01D17316.8A9E25F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6279136"/>
            <a:ext cx="1222443" cy="41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107116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Imagem 14" descr="background.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4099" name="Picture 2"/>
          <p:cNvPicPr>
            <a:picLocks noChangeAspect="1" noChangeArrowheads="1"/>
          </p:cNvPicPr>
          <p:nvPr/>
        </p:nvPicPr>
        <p:blipFill>
          <a:blip r:embed="rId4" cstate="print"/>
          <a:srcRect/>
          <a:stretch>
            <a:fillRect/>
          </a:stretch>
        </p:blipFill>
        <p:spPr bwMode="auto">
          <a:xfrm>
            <a:off x="395288" y="6237288"/>
            <a:ext cx="1008062" cy="447675"/>
          </a:xfrm>
          <a:prstGeom prst="rect">
            <a:avLst/>
          </a:prstGeom>
          <a:noFill/>
          <a:ln w="9525">
            <a:noFill/>
            <a:miter lim="800000"/>
            <a:headEnd/>
            <a:tailEnd/>
          </a:ln>
        </p:spPr>
      </p:pic>
      <p:sp>
        <p:nvSpPr>
          <p:cNvPr id="6" name="Text Box 10"/>
          <p:cNvSpPr txBox="1">
            <a:spLocks noChangeArrowheads="1"/>
          </p:cNvSpPr>
          <p:nvPr/>
        </p:nvSpPr>
        <p:spPr bwMode="auto">
          <a:xfrm>
            <a:off x="323528" y="404664"/>
            <a:ext cx="7920880" cy="5062924"/>
          </a:xfrm>
          <a:prstGeom prst="rect">
            <a:avLst/>
          </a:prstGeom>
          <a:noFill/>
          <a:ln w="9525">
            <a:noFill/>
            <a:miter lim="800000"/>
            <a:headEnd/>
            <a:tailEnd/>
          </a:ln>
          <a:effectLst/>
        </p:spPr>
        <p:txBody>
          <a:bodyPr wrap="square">
            <a:spAutoFit/>
          </a:bodyPr>
          <a:lstStyle/>
          <a:p>
            <a:pPr algn="ctr">
              <a:defRPr/>
            </a:pPr>
            <a:r>
              <a:rPr lang="en-GB" sz="2400" b="1" dirty="0" smtClean="0">
                <a:solidFill>
                  <a:srgbClr val="29A329"/>
                </a:solidFill>
                <a:latin typeface="Gill Sans MT" panose="020B0502020104020203" pitchFamily="34" charset="0"/>
                <a:sym typeface="Wingdings" pitchFamily="2" charset="2"/>
              </a:rPr>
              <a:t>3. </a:t>
            </a:r>
            <a:r>
              <a:rPr lang="en-GB" sz="2400" b="1" dirty="0" smtClean="0">
                <a:solidFill>
                  <a:srgbClr val="29A329"/>
                </a:solidFill>
                <a:latin typeface="Calibri"/>
                <a:sym typeface="Wingdings" pitchFamily="2" charset="2"/>
              </a:rPr>
              <a:t>Lessons learned</a:t>
            </a:r>
            <a:endParaRPr lang="en-GB" sz="2400" b="1" dirty="0">
              <a:solidFill>
                <a:srgbClr val="29A329"/>
              </a:solidFill>
              <a:latin typeface="Calibri"/>
              <a:sym typeface="Wingdings" pitchFamily="2" charset="2"/>
            </a:endParaRPr>
          </a:p>
          <a:p>
            <a:pPr algn="just" fontAlgn="auto">
              <a:spcBef>
                <a:spcPts val="0"/>
              </a:spcBef>
              <a:spcAft>
                <a:spcPts val="0"/>
              </a:spcAft>
              <a:defRPr/>
            </a:pPr>
            <a:endParaRPr lang="en-GB" sz="1100" b="1" dirty="0" smtClean="0">
              <a:solidFill>
                <a:srgbClr val="CC3300"/>
              </a:solidFill>
              <a:effectLst>
                <a:outerShdw blurRad="38100" dist="38100" dir="2700000" algn="tl">
                  <a:srgbClr val="000000">
                    <a:alpha val="43137"/>
                  </a:srgbClr>
                </a:outerShdw>
              </a:effectLst>
              <a:latin typeface="Calibri"/>
            </a:endParaRPr>
          </a:p>
          <a:p>
            <a:pPr algn="just">
              <a:buClr>
                <a:srgbClr val="3A950F"/>
              </a:buClr>
            </a:pPr>
            <a:endParaRPr lang="en-GB" dirty="0" smtClean="0">
              <a:solidFill>
                <a:prstClr val="black"/>
              </a:solidFill>
              <a:latin typeface="Calibri"/>
            </a:endParaRPr>
          </a:p>
          <a:p>
            <a:pPr algn="just">
              <a:buClr>
                <a:srgbClr val="3A950F"/>
              </a:buClr>
            </a:pPr>
            <a:r>
              <a:rPr lang="en-GB" dirty="0" smtClean="0">
                <a:solidFill>
                  <a:prstClr val="black"/>
                </a:solidFill>
                <a:latin typeface="Calibri"/>
              </a:rPr>
              <a:t> </a:t>
            </a:r>
          </a:p>
          <a:p>
            <a:pPr algn="just">
              <a:buClr>
                <a:srgbClr val="3A950F"/>
              </a:buClr>
            </a:pPr>
            <a:endParaRPr lang="en-GB" dirty="0" smtClean="0">
              <a:solidFill>
                <a:prstClr val="black"/>
              </a:solidFill>
              <a:latin typeface="Calibri"/>
            </a:endParaRPr>
          </a:p>
          <a:p>
            <a:pPr marL="285750" indent="-285750" algn="just">
              <a:buClr>
                <a:srgbClr val="3A950F"/>
              </a:buClr>
              <a:buFont typeface="Wingdings" panose="05000000000000000000" pitchFamily="2" charset="2"/>
              <a:buChar char="§"/>
            </a:pPr>
            <a:r>
              <a:rPr lang="en-US" dirty="0">
                <a:solidFill>
                  <a:prstClr val="black"/>
                </a:solidFill>
                <a:latin typeface="Calibri"/>
              </a:rPr>
              <a:t>Comprehensive communication campaigns/strategies help increasing the </a:t>
            </a:r>
            <a:r>
              <a:rPr lang="en-GB" dirty="0">
                <a:solidFill>
                  <a:prstClr val="black"/>
                </a:solidFill>
                <a:latin typeface="Calibri"/>
                <a:ea typeface="Calibri"/>
                <a:cs typeface="Times New Roman"/>
              </a:rPr>
              <a:t>educational attainment of the population and improving </a:t>
            </a:r>
            <a:r>
              <a:rPr lang="en-GB" dirty="0">
                <a:solidFill>
                  <a:prstClr val="black"/>
                </a:solidFill>
                <a:latin typeface="Calibri"/>
              </a:rPr>
              <a:t>the social image of VET and of RVCC</a:t>
            </a:r>
            <a:r>
              <a:rPr lang="en-GB" dirty="0" smtClean="0">
                <a:solidFill>
                  <a:prstClr val="black"/>
                </a:solidFill>
                <a:latin typeface="Calibri"/>
              </a:rPr>
              <a:t>.</a:t>
            </a:r>
          </a:p>
          <a:p>
            <a:pPr marL="285750" indent="-285750" algn="just">
              <a:buClr>
                <a:srgbClr val="3A950F"/>
              </a:buClr>
              <a:buFont typeface="Wingdings" panose="05000000000000000000" pitchFamily="2" charset="2"/>
              <a:buChar char="§"/>
            </a:pPr>
            <a:endParaRPr lang="en-GB" dirty="0">
              <a:solidFill>
                <a:prstClr val="black"/>
              </a:solidFill>
              <a:latin typeface="Calibri"/>
            </a:endParaRPr>
          </a:p>
          <a:p>
            <a:pPr marL="285750" indent="-285750" algn="just">
              <a:buClr>
                <a:srgbClr val="3A950F"/>
              </a:buClr>
              <a:buFont typeface="Wingdings" panose="05000000000000000000" pitchFamily="2" charset="2"/>
              <a:buChar char="§"/>
            </a:pPr>
            <a:r>
              <a:rPr lang="en-GB" dirty="0" smtClean="0">
                <a:solidFill>
                  <a:prstClr val="black"/>
                </a:solidFill>
                <a:latin typeface="Calibri"/>
              </a:rPr>
              <a:t>The creation of a network of centres specialised in the provision of adult-learning services, </a:t>
            </a:r>
            <a:r>
              <a:rPr lang="en-GB" dirty="0" smtClean="0">
                <a:solidFill>
                  <a:prstClr val="black"/>
                </a:solidFill>
                <a:latin typeface="Calibri"/>
                <a:ea typeface="Calibri"/>
                <a:cs typeface="Times New Roman"/>
              </a:rPr>
              <a:t>covering the whole territory, has contributed both to motivate adults to enrol in ET system and to make LLL a reality.</a:t>
            </a:r>
          </a:p>
          <a:p>
            <a:pPr marL="285750" indent="-285750" algn="just">
              <a:buClr>
                <a:srgbClr val="3A950F"/>
              </a:buClr>
              <a:buFont typeface="Wingdings" panose="05000000000000000000" pitchFamily="2" charset="2"/>
              <a:buChar char="§"/>
            </a:pPr>
            <a:endParaRPr lang="en-GB" dirty="0">
              <a:solidFill>
                <a:prstClr val="black"/>
              </a:solidFill>
              <a:latin typeface="Calibri"/>
              <a:ea typeface="Calibri"/>
              <a:cs typeface="Times New Roman"/>
            </a:endParaRPr>
          </a:p>
          <a:p>
            <a:pPr marL="285750" indent="-285750" algn="just">
              <a:buClr>
                <a:srgbClr val="3A950F"/>
              </a:buClr>
              <a:buFont typeface="Wingdings" panose="05000000000000000000" pitchFamily="2" charset="2"/>
              <a:buChar char="§"/>
            </a:pPr>
            <a:r>
              <a:rPr lang="en-GB" dirty="0">
                <a:solidFill>
                  <a:prstClr val="black"/>
                </a:solidFill>
                <a:latin typeface="Calibri"/>
              </a:rPr>
              <a:t>Evaluation, monitoring and quality assurance arrangements are an important basis as they generate information </a:t>
            </a:r>
            <a:r>
              <a:rPr lang="en-GB" dirty="0" smtClean="0">
                <a:solidFill>
                  <a:prstClr val="black"/>
                </a:solidFill>
                <a:latin typeface="Calibri"/>
              </a:rPr>
              <a:t>on the </a:t>
            </a:r>
            <a:r>
              <a:rPr lang="en-GB" dirty="0">
                <a:solidFill>
                  <a:prstClr val="black"/>
                </a:solidFill>
                <a:latin typeface="Calibri"/>
              </a:rPr>
              <a:t>effectiveness of ET policies </a:t>
            </a:r>
            <a:r>
              <a:rPr lang="en-GB" dirty="0" smtClean="0">
                <a:solidFill>
                  <a:prstClr val="black"/>
                </a:solidFill>
                <a:latin typeface="Calibri"/>
              </a:rPr>
              <a:t>and the </a:t>
            </a:r>
            <a:r>
              <a:rPr lang="en-GB" dirty="0">
                <a:solidFill>
                  <a:prstClr val="black"/>
                </a:solidFill>
                <a:latin typeface="Calibri"/>
              </a:rPr>
              <a:t>returns of </a:t>
            </a:r>
            <a:r>
              <a:rPr lang="en-GB" dirty="0" smtClean="0">
                <a:solidFill>
                  <a:prstClr val="black"/>
                </a:solidFill>
                <a:latin typeface="Calibri"/>
              </a:rPr>
              <a:t>learning.</a:t>
            </a:r>
            <a:endParaRPr lang="en-GB" dirty="0">
              <a:solidFill>
                <a:prstClr val="black"/>
              </a:solidFill>
              <a:latin typeface="Calibri"/>
            </a:endParaRPr>
          </a:p>
          <a:p>
            <a:pPr marL="285750" indent="-285750" algn="just">
              <a:buClr>
                <a:srgbClr val="3A950F"/>
              </a:buClr>
              <a:buFont typeface="Wingdings" panose="05000000000000000000" pitchFamily="2" charset="2"/>
              <a:buChar char="§"/>
            </a:pPr>
            <a:endParaRPr lang="en-GB" dirty="0" smtClean="0">
              <a:solidFill>
                <a:prstClr val="black"/>
              </a:solidFill>
              <a:latin typeface="Calibri"/>
              <a:ea typeface="Calibri"/>
              <a:cs typeface="Times New Roman"/>
            </a:endParaRPr>
          </a:p>
          <a:p>
            <a:pPr marL="285750" indent="-285750" algn="just">
              <a:buClr>
                <a:srgbClr val="3A950F"/>
              </a:buClr>
              <a:buFont typeface="Wingdings" panose="05000000000000000000" pitchFamily="2" charset="2"/>
              <a:buChar char="§"/>
            </a:pPr>
            <a:endParaRPr lang="en-GB" dirty="0" smtClean="0">
              <a:solidFill>
                <a:prstClr val="black"/>
              </a:solidFill>
              <a:latin typeface="Calibri"/>
            </a:endParaRPr>
          </a:p>
        </p:txBody>
      </p:sp>
      <p:pic>
        <p:nvPicPr>
          <p:cNvPr id="8" name="Imagem 2" descr="Descrição: Descrição: cid:image002.jpg@01D17316.8A9E25F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76256" y="6279136"/>
            <a:ext cx="1222443" cy="41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6767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m 14" descr="background.jpg"/>
          <p:cNvPicPr>
            <a:picLocks noChangeAspect="1"/>
          </p:cNvPicPr>
          <p:nvPr/>
        </p:nvPicPr>
        <p:blipFill>
          <a:blip r:embed="rId2" cstate="print"/>
          <a:stretch>
            <a:fillRect/>
          </a:stretch>
        </p:blipFill>
        <p:spPr>
          <a:xfrm>
            <a:off x="0" y="0"/>
            <a:ext cx="9144000" cy="6858000"/>
          </a:xfrm>
          <a:prstGeom prst="rect">
            <a:avLst/>
          </a:prstGeom>
          <a:effectLst/>
        </p:spPr>
      </p:pic>
      <p:pic>
        <p:nvPicPr>
          <p:cNvPr id="1026" name="Picture 2"/>
          <p:cNvPicPr>
            <a:picLocks noChangeAspect="1" noChangeArrowheads="1"/>
          </p:cNvPicPr>
          <p:nvPr/>
        </p:nvPicPr>
        <p:blipFill>
          <a:blip r:embed="rId3" cstate="print"/>
          <a:srcRect/>
          <a:stretch>
            <a:fillRect/>
          </a:stretch>
        </p:blipFill>
        <p:spPr bwMode="auto">
          <a:xfrm>
            <a:off x="395536" y="6237312"/>
            <a:ext cx="1008112" cy="447040"/>
          </a:xfrm>
          <a:prstGeom prst="rect">
            <a:avLst/>
          </a:prstGeom>
          <a:noFill/>
          <a:ln w="9525">
            <a:noFill/>
            <a:miter lim="800000"/>
            <a:headEnd/>
            <a:tailEnd/>
          </a:ln>
          <a:effectLst/>
        </p:spPr>
      </p:pic>
      <p:sp>
        <p:nvSpPr>
          <p:cNvPr id="13" name="Rectangle 4"/>
          <p:cNvSpPr>
            <a:spLocks noChangeArrowheads="1"/>
          </p:cNvSpPr>
          <p:nvPr/>
        </p:nvSpPr>
        <p:spPr bwMode="auto">
          <a:xfrm>
            <a:off x="395536" y="987221"/>
            <a:ext cx="7632848"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auto">
              <a:spcBef>
                <a:spcPts val="0"/>
              </a:spcBef>
              <a:spcAft>
                <a:spcPts val="0"/>
              </a:spcAft>
            </a:pPr>
            <a:endParaRPr lang="en-US" sz="4000" b="1" smtClean="0">
              <a:solidFill>
                <a:srgbClr val="1C1C1C"/>
              </a:solidFill>
              <a:latin typeface="Calibri"/>
            </a:endParaRPr>
          </a:p>
          <a:p>
            <a:pPr algn="ctr" fontAlgn="auto">
              <a:spcBef>
                <a:spcPts val="0"/>
              </a:spcBef>
              <a:spcAft>
                <a:spcPts val="0"/>
              </a:spcAft>
            </a:pPr>
            <a:r>
              <a:rPr lang="en-US" sz="4000" b="1" smtClean="0">
                <a:solidFill>
                  <a:srgbClr val="04933B"/>
                </a:solidFill>
                <a:latin typeface="Calibri"/>
              </a:rPr>
              <a:t>Thank you!</a:t>
            </a:r>
          </a:p>
          <a:p>
            <a:pPr fontAlgn="auto">
              <a:spcBef>
                <a:spcPts val="0"/>
              </a:spcBef>
              <a:spcAft>
                <a:spcPts val="0"/>
              </a:spcAft>
            </a:pPr>
            <a:endParaRPr lang="en-US" sz="4000" smtClean="0">
              <a:solidFill>
                <a:srgbClr val="04933B"/>
              </a:solidFill>
              <a:latin typeface="Calibri"/>
            </a:endParaRPr>
          </a:p>
          <a:p>
            <a:pPr fontAlgn="auto">
              <a:spcBef>
                <a:spcPts val="0"/>
              </a:spcBef>
              <a:spcAft>
                <a:spcPts val="0"/>
              </a:spcAft>
            </a:pPr>
            <a:endParaRPr lang="en-US" sz="4000" b="1" smtClean="0">
              <a:solidFill>
                <a:prstClr val="black"/>
              </a:solidFill>
              <a:latin typeface="Calibri"/>
            </a:endParaRPr>
          </a:p>
          <a:p>
            <a:pPr fontAlgn="auto">
              <a:spcBef>
                <a:spcPts val="0"/>
              </a:spcBef>
              <a:spcAft>
                <a:spcPts val="0"/>
              </a:spcAft>
            </a:pPr>
            <a:endParaRPr lang="en-US" sz="4000" b="1">
              <a:solidFill>
                <a:prstClr val="black"/>
              </a:solidFill>
              <a:latin typeface="Calibri"/>
            </a:endParaRPr>
          </a:p>
        </p:txBody>
      </p:sp>
      <p:pic>
        <p:nvPicPr>
          <p:cNvPr id="14" name="Imagem 13" descr="REDES SOCIAIS.jpg"/>
          <p:cNvPicPr>
            <a:picLocks noChangeAspect="1"/>
          </p:cNvPicPr>
          <p:nvPr/>
        </p:nvPicPr>
        <p:blipFill>
          <a:blip r:embed="rId4" cstate="print"/>
          <a:stretch>
            <a:fillRect/>
          </a:stretch>
        </p:blipFill>
        <p:spPr>
          <a:xfrm>
            <a:off x="755576" y="2708920"/>
            <a:ext cx="4320480" cy="4149080"/>
          </a:xfrm>
          <a:prstGeom prst="rect">
            <a:avLst/>
          </a:prstGeom>
        </p:spPr>
      </p:pic>
      <p:pic>
        <p:nvPicPr>
          <p:cNvPr id="8" name="Picture 2" descr="C:\Documents and Settings\lsantos\Ambiente de trabalho\IMAGENS TRATADAS POWERPOINT RELAÇÕES INTERNACIONAIS\Practice-makes-the-master.jpg"/>
          <p:cNvPicPr>
            <a:picLocks noChangeAspect="1" noChangeArrowheads="1"/>
          </p:cNvPicPr>
          <p:nvPr/>
        </p:nvPicPr>
        <p:blipFill>
          <a:blip r:embed="rId5" cstate="print"/>
          <a:stretch>
            <a:fillRect/>
          </a:stretch>
        </p:blipFill>
        <p:spPr bwMode="auto">
          <a:xfrm>
            <a:off x="6306916" y="3501008"/>
            <a:ext cx="2009500" cy="1572369"/>
          </a:xfrm>
          <a:prstGeom prst="rect">
            <a:avLst/>
          </a:prstGeom>
          <a:ln>
            <a:noFill/>
          </a:ln>
          <a:effectLst>
            <a:softEdge rad="112500"/>
          </a:effectLst>
        </p:spPr>
      </p:pic>
      <p:pic>
        <p:nvPicPr>
          <p:cNvPr id="2" name="Picture 2" descr="C:\Documents and Settings\lsantos\Ambiente de trabalho\Ghostbusters_logo.svg.png"/>
          <p:cNvPicPr>
            <a:picLocks noChangeAspect="1" noChangeArrowheads="1"/>
          </p:cNvPicPr>
          <p:nvPr/>
        </p:nvPicPr>
        <p:blipFill>
          <a:blip r:embed="rId6" cstate="print">
            <a:lum bright="100000" contrast="50000"/>
          </a:blip>
          <a:srcRect/>
          <a:stretch>
            <a:fillRect/>
          </a:stretch>
        </p:blipFill>
        <p:spPr bwMode="auto">
          <a:xfrm>
            <a:off x="2843808" y="6453336"/>
            <a:ext cx="72008" cy="61447"/>
          </a:xfrm>
          <a:prstGeom prst="rect">
            <a:avLst/>
          </a:prstGeom>
          <a:noFill/>
        </p:spPr>
      </p:pic>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55468" y="6237312"/>
            <a:ext cx="101123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78724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m 14" descr="backgrou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16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288" y="6237288"/>
            <a:ext cx="100806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3"/>
          <p:cNvSpPr>
            <a:spLocks noChangeArrowheads="1"/>
          </p:cNvSpPr>
          <p:nvPr/>
        </p:nvSpPr>
        <p:spPr bwMode="auto">
          <a:xfrm>
            <a:off x="179388" y="260350"/>
            <a:ext cx="8245475" cy="576263"/>
          </a:xfrm>
          <a:prstGeom prst="roundRect">
            <a:avLst>
              <a:gd name="adj" fmla="val 16667"/>
            </a:avLst>
          </a:prstGeom>
          <a:solidFill>
            <a:schemeClr val="bg1"/>
          </a:solidFill>
          <a:ln w="9525">
            <a:noFill/>
            <a:round/>
            <a:headEnd/>
            <a:tailEnd/>
          </a:ln>
        </p:spPr>
        <p:txBody>
          <a:bodyPr wrap="none" anchor="ctr"/>
          <a:lstStyle/>
          <a:p>
            <a:pPr marL="609600" indent="-609600" algn="ctr" fontAlgn="auto">
              <a:lnSpc>
                <a:spcPct val="125000"/>
              </a:lnSpc>
              <a:spcBef>
                <a:spcPts val="0"/>
              </a:spcBef>
              <a:spcAft>
                <a:spcPts val="0"/>
              </a:spcAft>
              <a:buClr>
                <a:srgbClr val="CC0000"/>
              </a:buClr>
              <a:defRPr/>
            </a:pPr>
            <a:r>
              <a:rPr lang="en-GB" sz="2400" b="1" dirty="0" smtClean="0">
                <a:latin typeface="+mn-lt"/>
                <a:sym typeface="Wingdings" pitchFamily="2" charset="2"/>
              </a:rPr>
              <a:t>1.2. ANQEP’s </a:t>
            </a:r>
            <a:r>
              <a:rPr lang="en-GB" sz="2400" b="1" dirty="0">
                <a:latin typeface="+mn-lt"/>
                <a:sym typeface="Wingdings" pitchFamily="2" charset="2"/>
              </a:rPr>
              <a:t>mission</a:t>
            </a:r>
          </a:p>
        </p:txBody>
      </p:sp>
      <p:sp>
        <p:nvSpPr>
          <p:cNvPr id="8" name="Rectângulo 7"/>
          <p:cNvSpPr/>
          <p:nvPr/>
        </p:nvSpPr>
        <p:spPr>
          <a:xfrm>
            <a:off x="250825" y="1412875"/>
            <a:ext cx="8137525" cy="3440113"/>
          </a:xfrm>
          <a:prstGeom prst="rect">
            <a:avLst/>
          </a:prstGeom>
        </p:spPr>
        <p:txBody>
          <a:bodyPr>
            <a:spAutoFit/>
          </a:bodyPr>
          <a:lstStyle/>
          <a:p>
            <a:pPr algn="just">
              <a:lnSpc>
                <a:spcPts val="2900"/>
              </a:lnSpc>
              <a:defRPr/>
            </a:pPr>
            <a:r>
              <a:rPr lang="en-US" b="1" dirty="0">
                <a:latin typeface="+mn-lt"/>
              </a:rPr>
              <a:t>The National Agency for Qualification and Vocational Education and Training (ANQEP) </a:t>
            </a:r>
            <a:r>
              <a:rPr lang="en-US" dirty="0">
                <a:latin typeface="+mn-lt"/>
              </a:rPr>
              <a:t>is a public body under the joint supervision of the Ministry of Education </a:t>
            </a:r>
            <a:r>
              <a:rPr lang="en-US" dirty="0" smtClean="0">
                <a:latin typeface="+mn-lt"/>
              </a:rPr>
              <a:t>and </a:t>
            </a:r>
            <a:r>
              <a:rPr lang="en-US" dirty="0">
                <a:latin typeface="+mn-lt"/>
              </a:rPr>
              <a:t>the Ministry of </a:t>
            </a:r>
            <a:r>
              <a:rPr lang="en-US" dirty="0" err="1" smtClean="0">
                <a:latin typeface="+mn-lt"/>
              </a:rPr>
              <a:t>Labour</a:t>
            </a:r>
            <a:r>
              <a:rPr lang="en-US" dirty="0" smtClean="0">
                <a:latin typeface="+mn-lt"/>
              </a:rPr>
              <a:t>, Solidarity</a:t>
            </a:r>
            <a:r>
              <a:rPr lang="en-US" dirty="0">
                <a:latin typeface="+mn-lt"/>
              </a:rPr>
              <a:t> </a:t>
            </a:r>
            <a:r>
              <a:rPr lang="en-US" dirty="0" smtClean="0">
                <a:latin typeface="+mn-lt"/>
              </a:rPr>
              <a:t>and </a:t>
            </a:r>
            <a:r>
              <a:rPr lang="en-US" dirty="0">
                <a:latin typeface="+mn-lt"/>
              </a:rPr>
              <a:t>Social </a:t>
            </a:r>
            <a:r>
              <a:rPr lang="en-US" dirty="0" smtClean="0">
                <a:latin typeface="+mn-lt"/>
              </a:rPr>
              <a:t>Security, </a:t>
            </a:r>
            <a:r>
              <a:rPr lang="en-US" dirty="0">
                <a:latin typeface="+mn-lt"/>
              </a:rPr>
              <a:t>in coordination with the Ministry of Economy.</a:t>
            </a:r>
            <a:endParaRPr lang="pt-PT" dirty="0">
              <a:latin typeface="+mn-lt"/>
            </a:endParaRPr>
          </a:p>
          <a:p>
            <a:pPr algn="just">
              <a:lnSpc>
                <a:spcPts val="2900"/>
              </a:lnSpc>
              <a:defRPr/>
            </a:pPr>
            <a:endParaRPr lang="en-US" dirty="0">
              <a:solidFill>
                <a:schemeClr val="accent1">
                  <a:lumMod val="50000"/>
                </a:schemeClr>
              </a:solidFill>
              <a:latin typeface="+mn-lt"/>
            </a:endParaRPr>
          </a:p>
          <a:p>
            <a:pPr algn="just">
              <a:lnSpc>
                <a:spcPts val="2900"/>
              </a:lnSpc>
              <a:defRPr/>
            </a:pPr>
            <a:r>
              <a:rPr lang="en-US" b="1" dirty="0">
                <a:latin typeface="+mn-lt"/>
              </a:rPr>
              <a:t>ANQEP’s mission </a:t>
            </a:r>
            <a:r>
              <a:rPr lang="en-US" dirty="0">
                <a:latin typeface="+mn-lt"/>
              </a:rPr>
              <a:t>is to coordinate the implementation of policies regarding the vocational</a:t>
            </a:r>
            <a:r>
              <a:rPr lang="en-US" dirty="0">
                <a:solidFill>
                  <a:srgbClr val="002060"/>
                </a:solidFill>
                <a:latin typeface="+mn-lt"/>
              </a:rPr>
              <a:t> </a:t>
            </a:r>
            <a:r>
              <a:rPr lang="en-US" dirty="0">
                <a:latin typeface="+mn-lt"/>
              </a:rPr>
              <a:t>education and training of young people and adults, as well as to ensure the development and management of the National System for the Recognition, Validation and Certification of Competences.</a:t>
            </a:r>
            <a:endParaRPr lang="pt-PT" dirty="0">
              <a:latin typeface="+mn-lt"/>
            </a:endParaRPr>
          </a:p>
        </p:txBody>
      </p:sp>
      <p:pic>
        <p:nvPicPr>
          <p:cNvPr id="9" name="Imagem 2" descr="Descrição: Descrição: cid:image002.jpg@01D17316.8A9E25F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6241727"/>
            <a:ext cx="1222443" cy="41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3092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m 14" descr="backgrou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108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53" y="6493556"/>
            <a:ext cx="100806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3"/>
          <p:cNvSpPr>
            <a:spLocks noChangeArrowheads="1"/>
          </p:cNvSpPr>
          <p:nvPr/>
        </p:nvSpPr>
        <p:spPr bwMode="auto">
          <a:xfrm>
            <a:off x="175592" y="250898"/>
            <a:ext cx="8245475" cy="576263"/>
          </a:xfrm>
          <a:prstGeom prst="roundRect">
            <a:avLst>
              <a:gd name="adj" fmla="val 16667"/>
            </a:avLst>
          </a:prstGeom>
          <a:solidFill>
            <a:schemeClr val="bg1"/>
          </a:solidFill>
          <a:ln w="9525">
            <a:noFill/>
            <a:round/>
            <a:headEnd/>
            <a:tailEnd/>
          </a:ln>
        </p:spPr>
        <p:txBody>
          <a:bodyPr wrap="none" anchor="ctr"/>
          <a:lstStyle/>
          <a:p>
            <a:pPr marL="609600" indent="-609600" algn="ctr" fontAlgn="auto">
              <a:lnSpc>
                <a:spcPct val="125000"/>
              </a:lnSpc>
              <a:spcBef>
                <a:spcPts val="0"/>
              </a:spcBef>
              <a:spcAft>
                <a:spcPts val="0"/>
              </a:spcAft>
              <a:buClr>
                <a:srgbClr val="CC0000"/>
              </a:buClr>
              <a:defRPr/>
            </a:pPr>
            <a:r>
              <a:rPr lang="en-US" sz="2400" b="1" dirty="0" smtClean="0">
                <a:latin typeface="+mj-lt"/>
              </a:rPr>
              <a:t>1.2. ANQEP’s </a:t>
            </a:r>
            <a:r>
              <a:rPr lang="en-US" sz="2400" b="1" dirty="0">
                <a:latin typeface="+mj-lt"/>
              </a:rPr>
              <a:t>main </a:t>
            </a:r>
            <a:r>
              <a:rPr lang="en-US" sz="2400" b="1" dirty="0" smtClean="0">
                <a:latin typeface="+mj-lt"/>
              </a:rPr>
              <a:t>attributions</a:t>
            </a:r>
            <a:endParaRPr lang="en-US" sz="2400" b="1" dirty="0">
              <a:latin typeface="+mj-lt"/>
            </a:endParaRPr>
          </a:p>
        </p:txBody>
      </p:sp>
      <p:pic>
        <p:nvPicPr>
          <p:cNvPr id="9" name="Imagem 2" descr="Descrição: Descrição: cid:image002.jpg@01D17316.8A9E25F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6435614"/>
            <a:ext cx="1222443" cy="41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ângulo 1"/>
          <p:cNvSpPr/>
          <p:nvPr/>
        </p:nvSpPr>
        <p:spPr>
          <a:xfrm>
            <a:off x="323553" y="1124744"/>
            <a:ext cx="8101309" cy="5324535"/>
          </a:xfrm>
          <a:prstGeom prst="rect">
            <a:avLst/>
          </a:prstGeom>
        </p:spPr>
        <p:txBody>
          <a:bodyPr wrap="square">
            <a:spAutoFit/>
          </a:bodyPr>
          <a:lstStyle/>
          <a:p>
            <a:pPr marL="342900" indent="-342900" algn="just">
              <a:buClr>
                <a:srgbClr val="009900"/>
              </a:buClr>
              <a:buFont typeface="Wingdings" panose="05000000000000000000" pitchFamily="2" charset="2"/>
              <a:buChar char="§"/>
            </a:pPr>
            <a:r>
              <a:rPr lang="en-US" dirty="0" smtClean="0">
                <a:latin typeface="+mn-lt"/>
              </a:rPr>
              <a:t>To develop </a:t>
            </a:r>
            <a:r>
              <a:rPr lang="en-US" dirty="0">
                <a:latin typeface="+mn-lt"/>
              </a:rPr>
              <a:t>and manage the RVCC system – academic and/or professional (VNFIL) and to coordinate the network of </a:t>
            </a:r>
            <a:r>
              <a:rPr lang="en-US" dirty="0" err="1" smtClean="0">
                <a:latin typeface="+mn-lt"/>
              </a:rPr>
              <a:t>centres</a:t>
            </a:r>
            <a:r>
              <a:rPr lang="en-US" dirty="0" smtClean="0">
                <a:latin typeface="+mn-lt"/>
              </a:rPr>
              <a:t> </a:t>
            </a:r>
            <a:r>
              <a:rPr lang="en-US" dirty="0" err="1" smtClean="0">
                <a:latin typeface="+mn-lt"/>
              </a:rPr>
              <a:t>specialised</a:t>
            </a:r>
            <a:r>
              <a:rPr lang="en-US" dirty="0" smtClean="0">
                <a:latin typeface="+mn-lt"/>
              </a:rPr>
              <a:t> in the provision of adult-learning services (</a:t>
            </a:r>
            <a:r>
              <a:rPr lang="en-US" dirty="0" err="1" smtClean="0">
                <a:latin typeface="+mn-lt"/>
              </a:rPr>
              <a:t>Qualifica</a:t>
            </a:r>
            <a:r>
              <a:rPr lang="en-US" dirty="0" smtClean="0">
                <a:latin typeface="+mn-lt"/>
              </a:rPr>
              <a:t> </a:t>
            </a:r>
            <a:r>
              <a:rPr lang="en-US" dirty="0" err="1" smtClean="0">
                <a:latin typeface="+mn-lt"/>
              </a:rPr>
              <a:t>Centres</a:t>
            </a:r>
            <a:r>
              <a:rPr lang="en-US" dirty="0" smtClean="0">
                <a:latin typeface="+mn-lt"/>
              </a:rPr>
              <a:t>);</a:t>
            </a:r>
          </a:p>
          <a:p>
            <a:pPr marL="342900" indent="-342900" algn="just">
              <a:buClr>
                <a:srgbClr val="009900"/>
              </a:buClr>
              <a:buFont typeface="Wingdings" panose="05000000000000000000" pitchFamily="2" charset="2"/>
              <a:buChar char="§"/>
            </a:pPr>
            <a:endParaRPr lang="en-US" dirty="0">
              <a:latin typeface="+mn-lt"/>
            </a:endParaRPr>
          </a:p>
          <a:p>
            <a:pPr marL="342900" indent="-342900" algn="just">
              <a:buClr>
                <a:srgbClr val="009900"/>
              </a:buClr>
              <a:buFont typeface="Wingdings" panose="05000000000000000000" pitchFamily="2" charset="2"/>
              <a:buChar char="§"/>
            </a:pPr>
            <a:r>
              <a:rPr lang="en-US" dirty="0">
                <a:latin typeface="+mn-lt"/>
              </a:rPr>
              <a:t>To monitor, assess and regulate the  RVCC system in close cooperation with the providers from the National Qualifications </a:t>
            </a:r>
            <a:r>
              <a:rPr lang="en-US" dirty="0" smtClean="0">
                <a:latin typeface="+mn-lt"/>
              </a:rPr>
              <a:t>System;</a:t>
            </a:r>
          </a:p>
          <a:p>
            <a:pPr marL="342900" indent="-342900" algn="just">
              <a:buClr>
                <a:srgbClr val="009900"/>
              </a:buClr>
              <a:buFont typeface="Wingdings" panose="05000000000000000000" pitchFamily="2" charset="2"/>
              <a:buChar char="§"/>
            </a:pPr>
            <a:endParaRPr lang="en-US" dirty="0">
              <a:latin typeface="+mn-lt"/>
            </a:endParaRPr>
          </a:p>
          <a:p>
            <a:pPr marL="342900" indent="-342900" algn="just">
              <a:buClr>
                <a:srgbClr val="009900"/>
              </a:buClr>
              <a:buFont typeface="Wingdings" panose="05000000000000000000" pitchFamily="2" charset="2"/>
              <a:buChar char="§"/>
            </a:pPr>
            <a:r>
              <a:rPr lang="en-US" dirty="0">
                <a:latin typeface="+mn-lt"/>
              </a:rPr>
              <a:t>To guarantee the monitoring, assessment and regulation of the VET supply for young people and </a:t>
            </a:r>
            <a:r>
              <a:rPr lang="en-US" dirty="0" smtClean="0">
                <a:latin typeface="+mn-lt"/>
              </a:rPr>
              <a:t>adults;</a:t>
            </a:r>
            <a:endParaRPr lang="en-US" dirty="0">
              <a:latin typeface="+mn-lt"/>
            </a:endParaRPr>
          </a:p>
          <a:p>
            <a:pPr marL="342900" indent="-342900">
              <a:buClr>
                <a:srgbClr val="009900"/>
              </a:buClr>
              <a:buFont typeface="Wingdings" panose="05000000000000000000" pitchFamily="2" charset="2"/>
              <a:buChar char="§"/>
            </a:pPr>
            <a:endParaRPr lang="pt-PT" dirty="0">
              <a:latin typeface="+mn-lt"/>
            </a:endParaRPr>
          </a:p>
          <a:p>
            <a:pPr marL="342900" indent="-342900" algn="just">
              <a:buClr>
                <a:srgbClr val="009900"/>
              </a:buClr>
              <a:buFont typeface="Wingdings" panose="05000000000000000000" pitchFamily="2" charset="2"/>
              <a:buChar char="§"/>
            </a:pPr>
            <a:r>
              <a:rPr lang="en-US" dirty="0">
                <a:latin typeface="+mn-lt"/>
              </a:rPr>
              <a:t>To coordinate and promote the design of pathways, curricula development and specific methodologies and materials for VET (both for young people and </a:t>
            </a:r>
            <a:r>
              <a:rPr lang="en-US" dirty="0" smtClean="0">
                <a:latin typeface="+mn-lt"/>
              </a:rPr>
              <a:t>adults);</a:t>
            </a:r>
          </a:p>
          <a:p>
            <a:pPr marL="342900" indent="-342900" algn="just">
              <a:buClr>
                <a:srgbClr val="009900"/>
              </a:buClr>
              <a:buFont typeface="Wingdings" panose="05000000000000000000" pitchFamily="2" charset="2"/>
              <a:buChar char="§"/>
            </a:pPr>
            <a:endParaRPr lang="en-US" dirty="0">
              <a:latin typeface="+mn-lt"/>
            </a:endParaRPr>
          </a:p>
          <a:p>
            <a:pPr marL="342900" indent="-342900" algn="just">
              <a:buClr>
                <a:srgbClr val="009900"/>
              </a:buClr>
              <a:buFont typeface="Wingdings" panose="05000000000000000000" pitchFamily="2" charset="2"/>
              <a:buChar char="§"/>
            </a:pPr>
            <a:r>
              <a:rPr lang="en-US" dirty="0">
                <a:latin typeface="+mn-lt"/>
              </a:rPr>
              <a:t>To coordinate, foster and manage the VET supply - addressed both at young people and </a:t>
            </a:r>
            <a:r>
              <a:rPr lang="en-US" dirty="0" smtClean="0">
                <a:latin typeface="+mn-lt"/>
              </a:rPr>
              <a:t>adults;</a:t>
            </a:r>
            <a:endParaRPr lang="en-US" dirty="0">
              <a:latin typeface="+mn-lt"/>
            </a:endParaRPr>
          </a:p>
          <a:p>
            <a:pPr marL="342900" indent="-342900" algn="just">
              <a:buClr>
                <a:srgbClr val="009900"/>
              </a:buClr>
              <a:buFont typeface="Wingdings" panose="05000000000000000000" pitchFamily="2" charset="2"/>
              <a:buChar char="§"/>
            </a:pPr>
            <a:endParaRPr lang="en-US" dirty="0">
              <a:latin typeface="+mn-lt"/>
            </a:endParaRPr>
          </a:p>
          <a:p>
            <a:pPr marL="342900" indent="-342900" algn="just">
              <a:buClr>
                <a:srgbClr val="009900"/>
              </a:buClr>
              <a:buFont typeface="Wingdings" panose="05000000000000000000" pitchFamily="2" charset="2"/>
              <a:buChar char="§"/>
            </a:pPr>
            <a:r>
              <a:rPr lang="en-US" dirty="0">
                <a:latin typeface="+mn-lt"/>
              </a:rPr>
              <a:t>To cooperate with other public or private, national or international stakeholders, in order to foster the development of quality lifelong </a:t>
            </a:r>
            <a:r>
              <a:rPr lang="en-US" dirty="0" smtClean="0">
                <a:latin typeface="+mn-lt"/>
              </a:rPr>
              <a:t>learning;</a:t>
            </a:r>
          </a:p>
          <a:p>
            <a:pPr marL="342900" indent="-342900" algn="just">
              <a:buClr>
                <a:srgbClr val="009900"/>
              </a:buClr>
              <a:buFont typeface="Wingdings" panose="05000000000000000000" pitchFamily="2" charset="2"/>
              <a:buChar char="§"/>
            </a:pPr>
            <a:endParaRPr lang="en-US" sz="1600" dirty="0">
              <a:solidFill>
                <a:schemeClr val="tx2">
                  <a:lumMod val="75000"/>
                </a:schemeClr>
              </a:solidFill>
              <a:latin typeface="+mn-lt"/>
            </a:endParaRPr>
          </a:p>
        </p:txBody>
      </p:sp>
    </p:spTree>
    <p:extLst>
      <p:ext uri="{BB962C8B-B14F-4D97-AF65-F5344CB8AC3E}">
        <p14:creationId xmlns:p14="http://schemas.microsoft.com/office/powerpoint/2010/main" val="24402470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m 14" descr="backgrou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16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53" y="6493556"/>
            <a:ext cx="100806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3"/>
          <p:cNvSpPr>
            <a:spLocks noChangeArrowheads="1"/>
          </p:cNvSpPr>
          <p:nvPr/>
        </p:nvSpPr>
        <p:spPr bwMode="auto">
          <a:xfrm>
            <a:off x="179387" y="260350"/>
            <a:ext cx="8245475" cy="576263"/>
          </a:xfrm>
          <a:prstGeom prst="roundRect">
            <a:avLst>
              <a:gd name="adj" fmla="val 16667"/>
            </a:avLst>
          </a:prstGeom>
          <a:solidFill>
            <a:schemeClr val="bg1"/>
          </a:solidFill>
          <a:ln w="9525">
            <a:noFill/>
            <a:round/>
            <a:headEnd/>
            <a:tailEnd/>
          </a:ln>
        </p:spPr>
        <p:txBody>
          <a:bodyPr wrap="none" anchor="ctr"/>
          <a:lstStyle/>
          <a:p>
            <a:pPr marL="609600" indent="-609600" algn="ctr" fontAlgn="auto">
              <a:lnSpc>
                <a:spcPct val="125000"/>
              </a:lnSpc>
              <a:spcBef>
                <a:spcPts val="0"/>
              </a:spcBef>
              <a:spcAft>
                <a:spcPts val="0"/>
              </a:spcAft>
              <a:buClr>
                <a:srgbClr val="CC0000"/>
              </a:buClr>
              <a:defRPr/>
            </a:pPr>
            <a:r>
              <a:rPr lang="en-US" sz="2400" b="1" dirty="0" smtClean="0">
                <a:latin typeface="+mn-lt"/>
              </a:rPr>
              <a:t>1.2. ANQEP’s </a:t>
            </a:r>
            <a:r>
              <a:rPr lang="en-US" sz="2400" b="1" dirty="0">
                <a:latin typeface="+mn-lt"/>
              </a:rPr>
              <a:t>main </a:t>
            </a:r>
            <a:r>
              <a:rPr lang="en-US" sz="2400" b="1" dirty="0" smtClean="0">
                <a:latin typeface="+mn-lt"/>
              </a:rPr>
              <a:t>attributions</a:t>
            </a:r>
            <a:endParaRPr lang="en-US" sz="2400" b="1" dirty="0">
              <a:latin typeface="+mn-lt"/>
            </a:endParaRPr>
          </a:p>
        </p:txBody>
      </p:sp>
      <p:pic>
        <p:nvPicPr>
          <p:cNvPr id="9" name="Imagem 2" descr="Descrição: Descrição: cid:image002.jpg@01D17316.8A9E25F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32240" y="6435614"/>
            <a:ext cx="1222443" cy="41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ângulo 1"/>
          <p:cNvSpPr/>
          <p:nvPr/>
        </p:nvSpPr>
        <p:spPr>
          <a:xfrm>
            <a:off x="323553" y="926414"/>
            <a:ext cx="8101309" cy="3631763"/>
          </a:xfrm>
          <a:prstGeom prst="rect">
            <a:avLst/>
          </a:prstGeom>
        </p:spPr>
        <p:txBody>
          <a:bodyPr wrap="square">
            <a:spAutoFit/>
          </a:bodyPr>
          <a:lstStyle/>
          <a:p>
            <a:pPr marL="342900" indent="-342900" algn="just">
              <a:buClr>
                <a:srgbClr val="009900"/>
              </a:buClr>
              <a:buFont typeface="Wingdings" panose="05000000000000000000" pitchFamily="2" charset="2"/>
              <a:buChar char="§"/>
            </a:pPr>
            <a:endParaRPr lang="en-US" sz="1600" dirty="0">
              <a:solidFill>
                <a:prstClr val="black"/>
              </a:solidFill>
              <a:latin typeface="+mn-lt"/>
            </a:endParaRPr>
          </a:p>
          <a:p>
            <a:pPr marL="342900" indent="-342900" algn="just">
              <a:buClr>
                <a:srgbClr val="009900"/>
              </a:buClr>
              <a:buFont typeface="Wingdings" panose="05000000000000000000" pitchFamily="2" charset="2"/>
              <a:buChar char="§"/>
            </a:pPr>
            <a:endParaRPr lang="en-US" sz="1600" dirty="0" smtClean="0">
              <a:latin typeface="+mn-lt"/>
            </a:endParaRPr>
          </a:p>
          <a:p>
            <a:pPr marL="342900" indent="-342900" algn="just">
              <a:buClr>
                <a:srgbClr val="009900"/>
              </a:buClr>
              <a:buFont typeface="Wingdings" panose="05000000000000000000" pitchFamily="2" charset="2"/>
              <a:buChar char="§"/>
            </a:pPr>
            <a:r>
              <a:rPr lang="en-US" dirty="0">
                <a:latin typeface="+mn-lt"/>
              </a:rPr>
              <a:t>To promote the development, at European level, of exchange and cooperation dynamics, as well as mobility between VET </a:t>
            </a:r>
            <a:r>
              <a:rPr lang="en-US" dirty="0" smtClean="0">
                <a:latin typeface="+mn-lt"/>
              </a:rPr>
              <a:t>systems;</a:t>
            </a:r>
            <a:endParaRPr lang="en-US" dirty="0">
              <a:latin typeface="+mn-lt"/>
            </a:endParaRPr>
          </a:p>
          <a:p>
            <a:pPr marL="342900" indent="-342900" algn="just">
              <a:buClr>
                <a:srgbClr val="009900"/>
              </a:buClr>
              <a:buFont typeface="Wingdings" panose="05000000000000000000" pitchFamily="2" charset="2"/>
              <a:buChar char="§"/>
            </a:pPr>
            <a:endParaRPr lang="en-US" dirty="0">
              <a:latin typeface="+mn-lt"/>
            </a:endParaRPr>
          </a:p>
          <a:p>
            <a:pPr marL="342900" indent="-342900" algn="just">
              <a:buClr>
                <a:srgbClr val="009900"/>
              </a:buClr>
              <a:buFont typeface="Wingdings" panose="05000000000000000000" pitchFamily="2" charset="2"/>
              <a:buChar char="§"/>
            </a:pPr>
            <a:r>
              <a:rPr lang="en-US" dirty="0" smtClean="0">
                <a:latin typeface="+mn-lt"/>
              </a:rPr>
              <a:t>To </a:t>
            </a:r>
            <a:r>
              <a:rPr lang="en-US" dirty="0">
                <a:latin typeface="+mn-lt"/>
              </a:rPr>
              <a:t>promote, particularly through the design and continual updating of the National Catalogue of Qualifications, the diagnosis, production and comparability of national and international qualifications that are considered essential to a modern and competitive economy; </a:t>
            </a:r>
          </a:p>
          <a:p>
            <a:pPr algn="just">
              <a:buClr>
                <a:srgbClr val="009900"/>
              </a:buClr>
            </a:pPr>
            <a:endParaRPr lang="en-US" dirty="0">
              <a:latin typeface="+mn-lt"/>
            </a:endParaRPr>
          </a:p>
          <a:p>
            <a:pPr marL="342900" indent="-342900" algn="just">
              <a:buClr>
                <a:srgbClr val="009900"/>
              </a:buClr>
              <a:buFont typeface="Wingdings" panose="05000000000000000000" pitchFamily="2" charset="2"/>
              <a:buChar char="§"/>
            </a:pPr>
            <a:r>
              <a:rPr lang="en-US" dirty="0">
                <a:latin typeface="+mn-lt"/>
              </a:rPr>
              <a:t>To participate in the development of initial and continuous Training Standards for teachers, trainers and other professionals working in VET, as well as in the RVCC System, in full cooperation with namely higher education </a:t>
            </a:r>
            <a:r>
              <a:rPr lang="en-US" dirty="0" smtClean="0">
                <a:latin typeface="+mn-lt"/>
              </a:rPr>
              <a:t>institutions.</a:t>
            </a:r>
            <a:endParaRPr lang="en-US" dirty="0">
              <a:latin typeface="+mn-lt"/>
            </a:endParaRPr>
          </a:p>
        </p:txBody>
      </p:sp>
    </p:spTree>
    <p:extLst>
      <p:ext uri="{BB962C8B-B14F-4D97-AF65-F5344CB8AC3E}">
        <p14:creationId xmlns:p14="http://schemas.microsoft.com/office/powerpoint/2010/main" val="3755797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Imagem 14" descr="backgroun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317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53" y="6493556"/>
            <a:ext cx="100806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3"/>
          <p:cNvSpPr>
            <a:spLocks noChangeArrowheads="1"/>
          </p:cNvSpPr>
          <p:nvPr/>
        </p:nvSpPr>
        <p:spPr bwMode="auto">
          <a:xfrm>
            <a:off x="179387" y="260350"/>
            <a:ext cx="8245475" cy="936402"/>
          </a:xfrm>
          <a:prstGeom prst="roundRect">
            <a:avLst>
              <a:gd name="adj" fmla="val 16667"/>
            </a:avLst>
          </a:prstGeom>
          <a:solidFill>
            <a:schemeClr val="bg1"/>
          </a:solidFill>
          <a:ln w="9525">
            <a:noFill/>
            <a:round/>
            <a:headEnd/>
            <a:tailEnd/>
          </a:ln>
        </p:spPr>
        <p:txBody>
          <a:bodyPr wrap="none" anchor="ctr"/>
          <a:lstStyle/>
          <a:p>
            <a:pPr marL="400050" lvl="1" algn="ctr"/>
            <a:r>
              <a:rPr lang="en-US" sz="2400" b="1" dirty="0" smtClean="0">
                <a:latin typeface="+mn-lt"/>
              </a:rPr>
              <a:t>1.3. Participation </a:t>
            </a:r>
            <a:r>
              <a:rPr lang="en-US" sz="2400" b="1" dirty="0">
                <a:latin typeface="+mn-lt"/>
              </a:rPr>
              <a:t>in international working groups</a:t>
            </a:r>
          </a:p>
        </p:txBody>
      </p:sp>
      <p:pic>
        <p:nvPicPr>
          <p:cNvPr id="9" name="Imagem 2" descr="Descrição: Descrição: cid:image002.jpg@01D17316.8A9E25F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48264" y="6522202"/>
            <a:ext cx="1222443" cy="41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ângulo 1"/>
          <p:cNvSpPr/>
          <p:nvPr/>
        </p:nvSpPr>
        <p:spPr>
          <a:xfrm>
            <a:off x="459656" y="1074881"/>
            <a:ext cx="8064896" cy="5632311"/>
          </a:xfrm>
          <a:prstGeom prst="rect">
            <a:avLst/>
          </a:prstGeom>
        </p:spPr>
        <p:txBody>
          <a:bodyPr wrap="square">
            <a:spAutoFit/>
          </a:bodyPr>
          <a:lstStyle/>
          <a:p>
            <a:pPr marL="285750" indent="-285750" algn="just">
              <a:buClr>
                <a:srgbClr val="009900"/>
              </a:buClr>
              <a:buFont typeface="Wingdings" panose="05000000000000000000" pitchFamily="2" charset="2"/>
              <a:buChar char="§"/>
            </a:pPr>
            <a:r>
              <a:rPr lang="en-GB" dirty="0">
                <a:latin typeface="+mn-lt"/>
              </a:rPr>
              <a:t>National Coordinator for the Implementation of the European Agenda for Adult </a:t>
            </a:r>
            <a:r>
              <a:rPr lang="en-GB" dirty="0" smtClean="0">
                <a:latin typeface="+mn-lt"/>
              </a:rPr>
              <a:t>Learning</a:t>
            </a:r>
          </a:p>
          <a:p>
            <a:pPr marL="285750" indent="-285750" algn="just">
              <a:buClr>
                <a:srgbClr val="009900"/>
              </a:buClr>
              <a:buFont typeface="Wingdings" panose="05000000000000000000" pitchFamily="2" charset="2"/>
              <a:buChar char="§"/>
            </a:pPr>
            <a:endParaRPr lang="en-GB" sz="1100" dirty="0">
              <a:latin typeface="+mn-lt"/>
            </a:endParaRPr>
          </a:p>
          <a:p>
            <a:pPr marL="285750" indent="-285750" algn="just">
              <a:buClr>
                <a:srgbClr val="009900"/>
              </a:buClr>
              <a:buFont typeface="Wingdings" panose="05000000000000000000" pitchFamily="2" charset="2"/>
              <a:buChar char="§"/>
            </a:pPr>
            <a:r>
              <a:rPr lang="en-GB" dirty="0">
                <a:latin typeface="+mn-lt"/>
              </a:rPr>
              <a:t>National Support Service for European Platform for Adult Learning in Europe (EPALE</a:t>
            </a:r>
            <a:r>
              <a:rPr lang="en-GB" dirty="0" smtClean="0">
                <a:latin typeface="+mn-lt"/>
              </a:rPr>
              <a:t>)</a:t>
            </a:r>
          </a:p>
          <a:p>
            <a:pPr marL="285750" indent="-285750">
              <a:lnSpc>
                <a:spcPct val="150000"/>
              </a:lnSpc>
              <a:buClr>
                <a:srgbClr val="009900"/>
              </a:buClr>
              <a:buFont typeface="Wingdings" panose="05000000000000000000" pitchFamily="2" charset="2"/>
              <a:buChar char="§"/>
            </a:pPr>
            <a:r>
              <a:rPr lang="en-GB" dirty="0" smtClean="0">
                <a:latin typeface="+mn-lt"/>
              </a:rPr>
              <a:t>National </a:t>
            </a:r>
            <a:r>
              <a:rPr lang="en-GB" dirty="0">
                <a:latin typeface="+mn-lt"/>
              </a:rPr>
              <a:t>C</a:t>
            </a:r>
            <a:r>
              <a:rPr lang="en-GB" dirty="0" smtClean="0">
                <a:latin typeface="+mn-lt"/>
              </a:rPr>
              <a:t>oordination Point for the implementation of the EQF</a:t>
            </a:r>
          </a:p>
          <a:p>
            <a:pPr marL="285750" indent="-285750">
              <a:lnSpc>
                <a:spcPct val="150000"/>
              </a:lnSpc>
              <a:buClr>
                <a:srgbClr val="009900"/>
              </a:buClr>
              <a:buFont typeface="Wingdings" panose="05000000000000000000" pitchFamily="2" charset="2"/>
              <a:buChar char="§"/>
            </a:pPr>
            <a:r>
              <a:rPr lang="en-GB" dirty="0" smtClean="0">
                <a:latin typeface="+mn-lt"/>
              </a:rPr>
              <a:t>Member of the EQF AG</a:t>
            </a:r>
          </a:p>
          <a:p>
            <a:pPr marL="285750" indent="-285750">
              <a:lnSpc>
                <a:spcPct val="150000"/>
              </a:lnSpc>
              <a:buClr>
                <a:srgbClr val="009900"/>
              </a:buClr>
              <a:buFont typeface="Wingdings" panose="05000000000000000000" pitchFamily="2" charset="2"/>
              <a:buChar char="§"/>
            </a:pPr>
            <a:r>
              <a:rPr lang="en-GB" dirty="0" smtClean="0">
                <a:latin typeface="+mn-lt"/>
              </a:rPr>
              <a:t>Member of the ECVET Users’ </a:t>
            </a:r>
            <a:r>
              <a:rPr lang="en-GB" dirty="0">
                <a:latin typeface="+mn-lt"/>
              </a:rPr>
              <a:t>G</a:t>
            </a:r>
            <a:r>
              <a:rPr lang="en-GB" dirty="0" smtClean="0">
                <a:latin typeface="+mn-lt"/>
              </a:rPr>
              <a:t>roup</a:t>
            </a:r>
          </a:p>
          <a:p>
            <a:pPr marL="285750" indent="-285750">
              <a:lnSpc>
                <a:spcPct val="150000"/>
              </a:lnSpc>
              <a:buClr>
                <a:srgbClr val="009900"/>
              </a:buClr>
              <a:buFont typeface="Wingdings" panose="05000000000000000000" pitchFamily="2" charset="2"/>
              <a:buChar char="§"/>
            </a:pPr>
            <a:r>
              <a:rPr lang="en-GB" dirty="0" smtClean="0">
                <a:latin typeface="+mn-lt"/>
              </a:rPr>
              <a:t>Member of the EQAVET Network </a:t>
            </a:r>
          </a:p>
          <a:p>
            <a:pPr marL="285750" indent="-285750">
              <a:lnSpc>
                <a:spcPct val="150000"/>
              </a:lnSpc>
              <a:buClr>
                <a:srgbClr val="009900"/>
              </a:buClr>
              <a:buFont typeface="Wingdings" panose="05000000000000000000" pitchFamily="2" charset="2"/>
              <a:buChar char="§"/>
            </a:pPr>
            <a:r>
              <a:rPr lang="en-GB" dirty="0" smtClean="0">
                <a:latin typeface="+mn-lt"/>
              </a:rPr>
              <a:t>Member of the WG on ESCO </a:t>
            </a:r>
          </a:p>
          <a:p>
            <a:pPr marL="285750" indent="-285750">
              <a:lnSpc>
                <a:spcPct val="150000"/>
              </a:lnSpc>
              <a:buClr>
                <a:srgbClr val="009900"/>
              </a:buClr>
              <a:buFont typeface="Wingdings" panose="05000000000000000000" pitchFamily="2" charset="2"/>
              <a:buChar char="§"/>
            </a:pPr>
            <a:r>
              <a:rPr lang="en-GB" dirty="0" smtClean="0">
                <a:latin typeface="+mn-lt"/>
              </a:rPr>
              <a:t>Member of the Directors-General for VET</a:t>
            </a:r>
          </a:p>
          <a:p>
            <a:pPr marL="285750" indent="-285750">
              <a:lnSpc>
                <a:spcPct val="150000"/>
              </a:lnSpc>
              <a:buClr>
                <a:srgbClr val="009900"/>
              </a:buClr>
              <a:buFont typeface="Wingdings" panose="05000000000000000000" pitchFamily="2" charset="2"/>
              <a:buChar char="§"/>
            </a:pPr>
            <a:r>
              <a:rPr lang="en-GB" dirty="0" smtClean="0">
                <a:latin typeface="+mn-lt"/>
              </a:rPr>
              <a:t>Member of the Advisory Committee on Vocational Training</a:t>
            </a:r>
          </a:p>
          <a:p>
            <a:pPr marL="285750" indent="-285750">
              <a:lnSpc>
                <a:spcPct val="150000"/>
              </a:lnSpc>
              <a:buClr>
                <a:srgbClr val="009900"/>
              </a:buClr>
              <a:buFont typeface="Wingdings" panose="05000000000000000000" pitchFamily="2" charset="2"/>
              <a:buChar char="§"/>
            </a:pPr>
            <a:r>
              <a:rPr lang="en-GB" dirty="0" smtClean="0">
                <a:latin typeface="+mn-lt"/>
              </a:rPr>
              <a:t>Member of the ET 2020 WG on VET and WG on Adult Learning</a:t>
            </a:r>
          </a:p>
          <a:p>
            <a:pPr marL="285750" indent="-285750">
              <a:lnSpc>
                <a:spcPct val="150000"/>
              </a:lnSpc>
              <a:buClr>
                <a:srgbClr val="009900"/>
              </a:buClr>
              <a:buFont typeface="Wingdings" panose="05000000000000000000" pitchFamily="2" charset="2"/>
              <a:buChar char="§"/>
            </a:pPr>
            <a:r>
              <a:rPr lang="en-GB" dirty="0" smtClean="0">
                <a:latin typeface="+mn-lt"/>
              </a:rPr>
              <a:t>Member of the OECD Group of National Experts on VET and Adult Learning</a:t>
            </a:r>
          </a:p>
          <a:p>
            <a:pPr marL="285750" indent="-285750">
              <a:lnSpc>
                <a:spcPct val="150000"/>
              </a:lnSpc>
              <a:buClr>
                <a:srgbClr val="009900"/>
              </a:buClr>
              <a:buFont typeface="Wingdings" panose="05000000000000000000" pitchFamily="2" charset="2"/>
              <a:buChar char="§"/>
            </a:pPr>
            <a:r>
              <a:rPr lang="en-GB" dirty="0" smtClean="0">
                <a:latin typeface="+mn-lt"/>
              </a:rPr>
              <a:t>Member of the Board of Participating Countries in PIAAC</a:t>
            </a:r>
            <a:endParaRPr lang="en-GB" dirty="0">
              <a:latin typeface="+mn-lt"/>
            </a:endParaRPr>
          </a:p>
        </p:txBody>
      </p:sp>
    </p:spTree>
    <p:extLst>
      <p:ext uri="{BB962C8B-B14F-4D97-AF65-F5344CB8AC3E}">
        <p14:creationId xmlns:p14="http://schemas.microsoft.com/office/powerpoint/2010/main" val="18486549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pt-PT"/>
          </a:p>
        </p:txBody>
      </p:sp>
      <p:sp>
        <p:nvSpPr>
          <p:cNvPr id="3" name="Subtítulo 2"/>
          <p:cNvSpPr>
            <a:spLocks noGrp="1"/>
          </p:cNvSpPr>
          <p:nvPr>
            <p:ph type="subTitle" idx="1"/>
          </p:nvPr>
        </p:nvSpPr>
        <p:spPr/>
        <p:txBody>
          <a:bodyPr/>
          <a:lstStyle/>
          <a:p>
            <a:endParaRPr lang="pt-PT"/>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6799"/>
            <a:ext cx="9143999" cy="6464401"/>
          </a:xfrm>
          <a:prstGeom prst="rect">
            <a:avLst/>
          </a:prstGeom>
        </p:spPr>
      </p:pic>
      <p:sp>
        <p:nvSpPr>
          <p:cNvPr id="5" name="CaixaDeTexto 4"/>
          <p:cNvSpPr txBox="1"/>
          <p:nvPr/>
        </p:nvSpPr>
        <p:spPr>
          <a:xfrm>
            <a:off x="855204" y="1899438"/>
            <a:ext cx="936104" cy="461665"/>
          </a:xfrm>
          <a:prstGeom prst="rect">
            <a:avLst/>
          </a:prstGeom>
          <a:noFill/>
        </p:spPr>
        <p:txBody>
          <a:bodyPr wrap="square" rtlCol="0">
            <a:spAutoFit/>
          </a:bodyPr>
          <a:lstStyle/>
          <a:p>
            <a:pPr algn="ctr" fontAlgn="auto">
              <a:spcBef>
                <a:spcPts val="0"/>
              </a:spcBef>
              <a:spcAft>
                <a:spcPts val="0"/>
              </a:spcAft>
            </a:pPr>
            <a:r>
              <a:rPr lang="pt-PT" sz="1200" b="1" dirty="0" smtClean="0">
                <a:solidFill>
                  <a:prstClr val="black"/>
                </a:solidFill>
                <a:latin typeface="Calibri"/>
              </a:rPr>
              <a:t>GENERAL BOARD</a:t>
            </a:r>
            <a:endParaRPr lang="pt-PT" sz="1200" b="1" dirty="0">
              <a:solidFill>
                <a:prstClr val="black"/>
              </a:solidFill>
              <a:latin typeface="Calibri"/>
            </a:endParaRPr>
          </a:p>
        </p:txBody>
      </p:sp>
      <p:sp>
        <p:nvSpPr>
          <p:cNvPr id="6" name="CaixaDeTexto 5"/>
          <p:cNvSpPr txBox="1"/>
          <p:nvPr/>
        </p:nvSpPr>
        <p:spPr>
          <a:xfrm>
            <a:off x="1979712" y="1887215"/>
            <a:ext cx="864096" cy="461665"/>
          </a:xfrm>
          <a:prstGeom prst="rect">
            <a:avLst/>
          </a:prstGeom>
          <a:noFill/>
        </p:spPr>
        <p:txBody>
          <a:bodyPr wrap="square" rtlCol="0">
            <a:spAutoFit/>
          </a:bodyPr>
          <a:lstStyle/>
          <a:p>
            <a:pPr algn="ctr" fontAlgn="auto">
              <a:spcBef>
                <a:spcPts val="0"/>
              </a:spcBef>
              <a:spcAft>
                <a:spcPts val="0"/>
              </a:spcAft>
            </a:pPr>
            <a:r>
              <a:rPr lang="pt-PT" sz="1200" b="1" dirty="0" smtClean="0">
                <a:solidFill>
                  <a:prstClr val="black"/>
                </a:solidFill>
                <a:latin typeface="Calibri"/>
              </a:rPr>
              <a:t>EXTERNAL AUDITOR</a:t>
            </a:r>
            <a:endParaRPr lang="pt-PT" sz="1200" b="1" dirty="0">
              <a:solidFill>
                <a:prstClr val="black"/>
              </a:solidFill>
              <a:latin typeface="Calibri"/>
            </a:endParaRPr>
          </a:p>
        </p:txBody>
      </p:sp>
      <p:sp>
        <p:nvSpPr>
          <p:cNvPr id="7" name="CaixaDeTexto 6"/>
          <p:cNvSpPr txBox="1"/>
          <p:nvPr/>
        </p:nvSpPr>
        <p:spPr>
          <a:xfrm>
            <a:off x="2915816" y="1979547"/>
            <a:ext cx="2232248" cy="276999"/>
          </a:xfrm>
          <a:prstGeom prst="rect">
            <a:avLst/>
          </a:prstGeom>
          <a:noFill/>
        </p:spPr>
        <p:txBody>
          <a:bodyPr wrap="square" rtlCol="0">
            <a:spAutoFit/>
          </a:bodyPr>
          <a:lstStyle/>
          <a:p>
            <a:pPr algn="ctr" fontAlgn="auto">
              <a:spcBef>
                <a:spcPts val="0"/>
              </a:spcBef>
              <a:spcAft>
                <a:spcPts val="0"/>
              </a:spcAft>
            </a:pPr>
            <a:r>
              <a:rPr lang="pt-PT" sz="1200" b="1" dirty="0" smtClean="0">
                <a:solidFill>
                  <a:prstClr val="white"/>
                </a:solidFill>
                <a:latin typeface="Calibri"/>
              </a:rPr>
              <a:t>BOARD OF DIRECTORS</a:t>
            </a:r>
            <a:endParaRPr lang="pt-PT" sz="700" i="1" dirty="0">
              <a:solidFill>
                <a:prstClr val="white"/>
              </a:solidFill>
              <a:latin typeface="Calibri"/>
            </a:endParaRPr>
          </a:p>
        </p:txBody>
      </p:sp>
      <p:sp>
        <p:nvSpPr>
          <p:cNvPr id="15" name="CaixaDeTexto 14"/>
          <p:cNvSpPr txBox="1"/>
          <p:nvPr/>
        </p:nvSpPr>
        <p:spPr>
          <a:xfrm>
            <a:off x="7164288" y="3471351"/>
            <a:ext cx="1656184" cy="276999"/>
          </a:xfrm>
          <a:prstGeom prst="rect">
            <a:avLst/>
          </a:prstGeom>
          <a:noFill/>
        </p:spPr>
        <p:txBody>
          <a:bodyPr wrap="square" rtlCol="0">
            <a:spAutoFit/>
          </a:bodyPr>
          <a:lstStyle/>
          <a:p>
            <a:pPr algn="ctr" fontAlgn="auto">
              <a:spcBef>
                <a:spcPts val="0"/>
              </a:spcBef>
              <a:spcAft>
                <a:spcPts val="0"/>
              </a:spcAft>
            </a:pPr>
            <a:r>
              <a:rPr lang="pt-PT" sz="1200" b="1" dirty="0" err="1" smtClean="0">
                <a:solidFill>
                  <a:prstClr val="black"/>
                </a:solidFill>
                <a:latin typeface="Calibri"/>
              </a:rPr>
              <a:t>Multidisciplinary</a:t>
            </a:r>
            <a:r>
              <a:rPr lang="pt-PT" sz="1200" b="1" dirty="0" smtClean="0">
                <a:solidFill>
                  <a:prstClr val="black"/>
                </a:solidFill>
                <a:latin typeface="Calibri"/>
              </a:rPr>
              <a:t> Team</a:t>
            </a:r>
            <a:endParaRPr lang="pt-PT" sz="1000" i="1" dirty="0">
              <a:solidFill>
                <a:prstClr val="black"/>
              </a:solidFill>
              <a:latin typeface="Calibri"/>
            </a:endParaRPr>
          </a:p>
        </p:txBody>
      </p:sp>
      <p:sp>
        <p:nvSpPr>
          <p:cNvPr id="16" name="CaixaDeTexto 15"/>
          <p:cNvSpPr txBox="1"/>
          <p:nvPr/>
        </p:nvSpPr>
        <p:spPr>
          <a:xfrm>
            <a:off x="1907704" y="2708920"/>
            <a:ext cx="2016224" cy="461665"/>
          </a:xfrm>
          <a:prstGeom prst="rect">
            <a:avLst/>
          </a:prstGeom>
          <a:noFill/>
        </p:spPr>
        <p:txBody>
          <a:bodyPr wrap="square" rtlCol="0">
            <a:spAutoFit/>
          </a:bodyPr>
          <a:lstStyle/>
          <a:p>
            <a:pPr algn="ctr" fontAlgn="auto">
              <a:spcBef>
                <a:spcPts val="0"/>
              </a:spcBef>
              <a:spcAft>
                <a:spcPts val="0"/>
              </a:spcAft>
            </a:pPr>
            <a:r>
              <a:rPr lang="pt-PT" sz="1200" b="1" dirty="0" err="1" smtClean="0">
                <a:solidFill>
                  <a:prstClr val="white"/>
                </a:solidFill>
                <a:latin typeface="Calibri"/>
              </a:rPr>
              <a:t>Communication</a:t>
            </a:r>
            <a:r>
              <a:rPr lang="pt-PT" sz="1200" b="1" dirty="0" smtClean="0">
                <a:solidFill>
                  <a:prstClr val="white"/>
                </a:solidFill>
                <a:latin typeface="Calibri"/>
              </a:rPr>
              <a:t> </a:t>
            </a:r>
            <a:r>
              <a:rPr lang="pt-PT" sz="1200" b="1" dirty="0" err="1">
                <a:solidFill>
                  <a:prstClr val="white"/>
                </a:solidFill>
                <a:latin typeface="Calibri"/>
              </a:rPr>
              <a:t>and</a:t>
            </a:r>
            <a:r>
              <a:rPr lang="pt-PT" sz="1200" b="1" dirty="0">
                <a:solidFill>
                  <a:prstClr val="white"/>
                </a:solidFill>
                <a:latin typeface="Calibri"/>
              </a:rPr>
              <a:t> </a:t>
            </a:r>
            <a:r>
              <a:rPr lang="pt-PT" sz="1200" b="1" dirty="0" err="1">
                <a:solidFill>
                  <a:prstClr val="white"/>
                </a:solidFill>
                <a:latin typeface="Calibri"/>
              </a:rPr>
              <a:t>Image</a:t>
            </a:r>
            <a:r>
              <a:rPr lang="pt-PT" sz="1200" b="1" dirty="0">
                <a:solidFill>
                  <a:prstClr val="white"/>
                </a:solidFill>
                <a:latin typeface="Calibri"/>
              </a:rPr>
              <a:t> </a:t>
            </a:r>
            <a:r>
              <a:rPr lang="pt-PT" sz="1200" b="1" dirty="0" smtClean="0">
                <a:solidFill>
                  <a:prstClr val="white"/>
                </a:solidFill>
                <a:latin typeface="Calibri"/>
              </a:rPr>
              <a:t>Office</a:t>
            </a:r>
          </a:p>
        </p:txBody>
      </p:sp>
      <p:sp>
        <p:nvSpPr>
          <p:cNvPr id="18" name="CaixaDeTexto 17"/>
          <p:cNvSpPr txBox="1"/>
          <p:nvPr/>
        </p:nvSpPr>
        <p:spPr>
          <a:xfrm>
            <a:off x="1619672" y="3609851"/>
            <a:ext cx="2016224" cy="646331"/>
          </a:xfrm>
          <a:prstGeom prst="rect">
            <a:avLst/>
          </a:prstGeom>
          <a:noFill/>
        </p:spPr>
        <p:txBody>
          <a:bodyPr wrap="square" rtlCol="0" anchor="ctr" anchorCtr="0">
            <a:spAutoFit/>
          </a:bodyPr>
          <a:lstStyle/>
          <a:p>
            <a:pPr algn="ctr" fontAlgn="auto">
              <a:spcBef>
                <a:spcPts val="0"/>
              </a:spcBef>
              <a:spcAft>
                <a:spcPts val="0"/>
              </a:spcAft>
            </a:pPr>
            <a:r>
              <a:rPr lang="pt-PT" sz="1200" b="1" dirty="0" err="1" smtClean="0">
                <a:solidFill>
                  <a:prstClr val="white"/>
                </a:solidFill>
                <a:latin typeface="Calibri"/>
              </a:rPr>
              <a:t>Department</a:t>
            </a:r>
            <a:r>
              <a:rPr lang="pt-PT" sz="1200" b="1" dirty="0" smtClean="0">
                <a:solidFill>
                  <a:prstClr val="white"/>
                </a:solidFill>
                <a:latin typeface="Calibri"/>
              </a:rPr>
              <a:t> </a:t>
            </a:r>
            <a:r>
              <a:rPr lang="pt-PT" sz="1200" b="1" dirty="0" err="1" smtClean="0">
                <a:solidFill>
                  <a:prstClr val="white"/>
                </a:solidFill>
                <a:latin typeface="Calibri"/>
              </a:rPr>
              <a:t>of</a:t>
            </a:r>
            <a:r>
              <a:rPr lang="pt-PT" sz="1200" b="1" dirty="0" smtClean="0">
                <a:solidFill>
                  <a:prstClr val="white"/>
                </a:solidFill>
                <a:latin typeface="Calibri"/>
              </a:rPr>
              <a:t> </a:t>
            </a:r>
            <a:r>
              <a:rPr lang="pt-PT" sz="1200" b="1" dirty="0" err="1" smtClean="0">
                <a:solidFill>
                  <a:prstClr val="white"/>
                </a:solidFill>
                <a:latin typeface="Calibri"/>
              </a:rPr>
              <a:t>Integrated</a:t>
            </a:r>
            <a:r>
              <a:rPr lang="pt-PT" sz="1200" b="1" dirty="0" smtClean="0">
                <a:solidFill>
                  <a:prstClr val="white"/>
                </a:solidFill>
                <a:latin typeface="Calibri"/>
              </a:rPr>
              <a:t> Management </a:t>
            </a:r>
            <a:r>
              <a:rPr lang="pt-PT" sz="1200" b="1" dirty="0" err="1" smtClean="0">
                <a:solidFill>
                  <a:prstClr val="white"/>
                </a:solidFill>
                <a:latin typeface="Calibri"/>
              </a:rPr>
              <a:t>of</a:t>
            </a:r>
            <a:r>
              <a:rPr lang="pt-PT" sz="1200" b="1" dirty="0" smtClean="0">
                <a:solidFill>
                  <a:prstClr val="white"/>
                </a:solidFill>
                <a:latin typeface="Calibri"/>
              </a:rPr>
              <a:t> </a:t>
            </a:r>
            <a:r>
              <a:rPr lang="pt-PT" sz="1200" b="1" dirty="0" err="1" smtClean="0">
                <a:solidFill>
                  <a:prstClr val="white"/>
                </a:solidFill>
                <a:latin typeface="Calibri"/>
              </a:rPr>
              <a:t>Qualification</a:t>
            </a:r>
            <a:r>
              <a:rPr lang="pt-PT" sz="1200" b="1" dirty="0" smtClean="0">
                <a:solidFill>
                  <a:prstClr val="white"/>
                </a:solidFill>
                <a:latin typeface="Calibri"/>
              </a:rPr>
              <a:t> </a:t>
            </a:r>
            <a:r>
              <a:rPr lang="pt-PT" sz="1200" b="1" dirty="0" err="1" smtClean="0">
                <a:solidFill>
                  <a:prstClr val="white"/>
                </a:solidFill>
                <a:latin typeface="Calibri"/>
              </a:rPr>
              <a:t>Systems</a:t>
            </a:r>
            <a:r>
              <a:rPr lang="pt-PT" sz="1200" b="1" dirty="0" smtClean="0">
                <a:solidFill>
                  <a:prstClr val="white"/>
                </a:solidFill>
                <a:latin typeface="Calibri"/>
              </a:rPr>
              <a:t> </a:t>
            </a:r>
            <a:r>
              <a:rPr lang="pt-PT" sz="1000" b="1" dirty="0" smtClean="0">
                <a:solidFill>
                  <a:prstClr val="white"/>
                </a:solidFill>
                <a:latin typeface="Calibri"/>
              </a:rPr>
              <a:t>(DGISQ)</a:t>
            </a:r>
            <a:endParaRPr lang="pt-PT" sz="1000" i="1" dirty="0">
              <a:solidFill>
                <a:prstClr val="white"/>
              </a:solidFill>
              <a:latin typeface="Calibri"/>
            </a:endParaRPr>
          </a:p>
        </p:txBody>
      </p:sp>
      <p:sp>
        <p:nvSpPr>
          <p:cNvPr id="20" name="CaixaDeTexto 19"/>
          <p:cNvSpPr txBox="1"/>
          <p:nvPr/>
        </p:nvSpPr>
        <p:spPr>
          <a:xfrm>
            <a:off x="4499992" y="3719210"/>
            <a:ext cx="2016224" cy="461665"/>
          </a:xfrm>
          <a:prstGeom prst="rect">
            <a:avLst/>
          </a:prstGeom>
          <a:noFill/>
        </p:spPr>
        <p:txBody>
          <a:bodyPr wrap="square" rtlCol="0" anchor="ctr" anchorCtr="0">
            <a:spAutoFit/>
          </a:bodyPr>
          <a:lstStyle/>
          <a:p>
            <a:pPr algn="ctr" fontAlgn="auto">
              <a:spcBef>
                <a:spcPts val="0"/>
              </a:spcBef>
              <a:spcAft>
                <a:spcPts val="0"/>
              </a:spcAft>
            </a:pPr>
            <a:r>
              <a:rPr lang="pt-PT" sz="1200" b="1" dirty="0" smtClean="0">
                <a:solidFill>
                  <a:prstClr val="white"/>
                </a:solidFill>
                <a:latin typeface="Calibri"/>
              </a:rPr>
              <a:t>General </a:t>
            </a:r>
            <a:r>
              <a:rPr lang="pt-PT" sz="1200" b="1" dirty="0" err="1" smtClean="0">
                <a:solidFill>
                  <a:prstClr val="white"/>
                </a:solidFill>
                <a:latin typeface="Calibri"/>
              </a:rPr>
              <a:t>Administration</a:t>
            </a:r>
            <a:r>
              <a:rPr lang="pt-PT" sz="1200" b="1" dirty="0" smtClean="0">
                <a:solidFill>
                  <a:prstClr val="white"/>
                </a:solidFill>
                <a:latin typeface="Calibri"/>
              </a:rPr>
              <a:t> </a:t>
            </a:r>
            <a:r>
              <a:rPr lang="pt-PT" sz="1200" b="1" dirty="0" err="1" smtClean="0">
                <a:solidFill>
                  <a:prstClr val="white"/>
                </a:solidFill>
                <a:latin typeface="Calibri"/>
              </a:rPr>
              <a:t>Department</a:t>
            </a:r>
            <a:r>
              <a:rPr lang="pt-PT" sz="1200" b="1" dirty="0" smtClean="0">
                <a:solidFill>
                  <a:prstClr val="white"/>
                </a:solidFill>
                <a:latin typeface="Calibri"/>
              </a:rPr>
              <a:t> </a:t>
            </a:r>
            <a:r>
              <a:rPr lang="pt-PT" sz="1000" b="1" dirty="0" smtClean="0">
                <a:solidFill>
                  <a:prstClr val="white"/>
                </a:solidFill>
                <a:latin typeface="Calibri"/>
              </a:rPr>
              <a:t>(DAG)</a:t>
            </a:r>
            <a:endParaRPr lang="pt-PT" sz="1000" b="1" dirty="0">
              <a:solidFill>
                <a:prstClr val="white"/>
              </a:solidFill>
              <a:latin typeface="Calibri"/>
            </a:endParaRPr>
          </a:p>
        </p:txBody>
      </p:sp>
      <p:sp>
        <p:nvSpPr>
          <p:cNvPr id="22" name="CaixaDeTexto 21"/>
          <p:cNvSpPr txBox="1"/>
          <p:nvPr/>
        </p:nvSpPr>
        <p:spPr>
          <a:xfrm>
            <a:off x="395536" y="4565739"/>
            <a:ext cx="2016224" cy="600164"/>
          </a:xfrm>
          <a:prstGeom prst="rect">
            <a:avLst/>
          </a:prstGeom>
          <a:noFill/>
        </p:spPr>
        <p:txBody>
          <a:bodyPr wrap="square" rtlCol="0" anchor="ctr" anchorCtr="0">
            <a:spAutoFit/>
          </a:bodyPr>
          <a:lstStyle/>
          <a:p>
            <a:pPr algn="ctr" fontAlgn="auto">
              <a:spcBef>
                <a:spcPts val="0"/>
              </a:spcBef>
              <a:spcAft>
                <a:spcPts val="0"/>
              </a:spcAft>
            </a:pPr>
            <a:r>
              <a:rPr lang="en-US" sz="1100" b="1" dirty="0">
                <a:solidFill>
                  <a:prstClr val="white"/>
                </a:solidFill>
                <a:latin typeface="Calibri"/>
              </a:rPr>
              <a:t>Division for the </a:t>
            </a:r>
            <a:r>
              <a:rPr lang="en-US" sz="1100" b="1" dirty="0" smtClean="0">
                <a:solidFill>
                  <a:prstClr val="white"/>
                </a:solidFill>
                <a:latin typeface="Calibri"/>
              </a:rPr>
              <a:t>Management </a:t>
            </a:r>
            <a:r>
              <a:rPr lang="en-US" sz="1100" b="1" dirty="0">
                <a:solidFill>
                  <a:prstClr val="white"/>
                </a:solidFill>
                <a:latin typeface="Calibri"/>
              </a:rPr>
              <a:t>of the </a:t>
            </a:r>
            <a:r>
              <a:rPr lang="en-US" sz="1100" b="1" dirty="0" smtClean="0">
                <a:solidFill>
                  <a:prstClr val="white"/>
                </a:solidFill>
                <a:latin typeface="Calibri"/>
              </a:rPr>
              <a:t>Network  </a:t>
            </a:r>
            <a:r>
              <a:rPr lang="en-US" sz="1100" b="1" dirty="0">
                <a:solidFill>
                  <a:prstClr val="white"/>
                </a:solidFill>
                <a:latin typeface="Calibri"/>
              </a:rPr>
              <a:t>of </a:t>
            </a:r>
            <a:r>
              <a:rPr lang="en-US" sz="1100" b="1" dirty="0" smtClean="0">
                <a:solidFill>
                  <a:prstClr val="white"/>
                </a:solidFill>
                <a:latin typeface="Calibri"/>
              </a:rPr>
              <a:t>Qualification </a:t>
            </a:r>
            <a:r>
              <a:rPr lang="en-US" sz="1100" b="1" dirty="0">
                <a:solidFill>
                  <a:prstClr val="white"/>
                </a:solidFill>
                <a:latin typeface="Calibri"/>
              </a:rPr>
              <a:t>S</a:t>
            </a:r>
            <a:r>
              <a:rPr lang="en-US" sz="1100" b="1" dirty="0" smtClean="0">
                <a:solidFill>
                  <a:prstClr val="white"/>
                </a:solidFill>
                <a:latin typeface="Calibri"/>
              </a:rPr>
              <a:t>tructures</a:t>
            </a:r>
            <a:endParaRPr lang="pt-PT" sz="1100" b="1" i="1" dirty="0">
              <a:solidFill>
                <a:prstClr val="white"/>
              </a:solidFill>
              <a:latin typeface="Calibri"/>
            </a:endParaRPr>
          </a:p>
        </p:txBody>
      </p:sp>
      <p:sp>
        <p:nvSpPr>
          <p:cNvPr id="23" name="CaixaDeTexto 22"/>
          <p:cNvSpPr txBox="1"/>
          <p:nvPr/>
        </p:nvSpPr>
        <p:spPr>
          <a:xfrm>
            <a:off x="2699792" y="4565739"/>
            <a:ext cx="2016224" cy="600164"/>
          </a:xfrm>
          <a:prstGeom prst="rect">
            <a:avLst/>
          </a:prstGeom>
          <a:noFill/>
        </p:spPr>
        <p:txBody>
          <a:bodyPr wrap="square" rtlCol="0" anchor="ctr" anchorCtr="0">
            <a:spAutoFit/>
          </a:bodyPr>
          <a:lstStyle/>
          <a:p>
            <a:pPr algn="ctr" fontAlgn="auto">
              <a:spcBef>
                <a:spcPts val="0"/>
              </a:spcBef>
              <a:spcAft>
                <a:spcPts val="0"/>
              </a:spcAft>
            </a:pPr>
            <a:r>
              <a:rPr lang="en-US" sz="1100" b="1" dirty="0">
                <a:solidFill>
                  <a:prstClr val="white"/>
                </a:solidFill>
                <a:latin typeface="Calibri"/>
              </a:rPr>
              <a:t>Division for the management of the National Catalogue of </a:t>
            </a:r>
            <a:r>
              <a:rPr lang="en-US" sz="1100" b="1" dirty="0" smtClean="0">
                <a:solidFill>
                  <a:prstClr val="white"/>
                </a:solidFill>
                <a:latin typeface="Calibri"/>
              </a:rPr>
              <a:t>Qualifications</a:t>
            </a:r>
            <a:endParaRPr lang="pt-PT" sz="1100" i="1" dirty="0">
              <a:solidFill>
                <a:prstClr val="white"/>
              </a:solidFill>
              <a:latin typeface="Calibri"/>
            </a:endParaRPr>
          </a:p>
        </p:txBody>
      </p:sp>
      <p:sp>
        <p:nvSpPr>
          <p:cNvPr id="24" name="CaixaDeTexto 23"/>
          <p:cNvSpPr txBox="1"/>
          <p:nvPr/>
        </p:nvSpPr>
        <p:spPr>
          <a:xfrm>
            <a:off x="4932040" y="4651948"/>
            <a:ext cx="2016224" cy="430887"/>
          </a:xfrm>
          <a:prstGeom prst="rect">
            <a:avLst/>
          </a:prstGeom>
          <a:noFill/>
        </p:spPr>
        <p:txBody>
          <a:bodyPr wrap="square" rtlCol="0" anchor="ctr" anchorCtr="0">
            <a:spAutoFit/>
          </a:bodyPr>
          <a:lstStyle/>
          <a:p>
            <a:pPr algn="ctr" fontAlgn="auto">
              <a:spcBef>
                <a:spcPts val="0"/>
              </a:spcBef>
              <a:spcAft>
                <a:spcPts val="0"/>
              </a:spcAft>
            </a:pPr>
            <a:r>
              <a:rPr lang="en-US" sz="1100" b="1" dirty="0">
                <a:solidFill>
                  <a:prstClr val="white"/>
                </a:solidFill>
                <a:latin typeface="Calibri"/>
              </a:rPr>
              <a:t>Division for the </a:t>
            </a:r>
            <a:r>
              <a:rPr lang="en-US" sz="1100" b="1" dirty="0" smtClean="0">
                <a:solidFill>
                  <a:prstClr val="white"/>
                </a:solidFill>
                <a:latin typeface="Calibri"/>
              </a:rPr>
              <a:t>Management </a:t>
            </a:r>
            <a:r>
              <a:rPr lang="en-US" sz="1100" b="1" dirty="0">
                <a:solidFill>
                  <a:prstClr val="white"/>
                </a:solidFill>
                <a:latin typeface="Calibri"/>
              </a:rPr>
              <a:t>of </a:t>
            </a:r>
            <a:r>
              <a:rPr lang="en-US" sz="1100" b="1" dirty="0" smtClean="0">
                <a:solidFill>
                  <a:prstClr val="white"/>
                </a:solidFill>
                <a:latin typeface="Calibri"/>
              </a:rPr>
              <a:t>Human Resources </a:t>
            </a:r>
            <a:endParaRPr lang="pt-PT" sz="1100" b="1" dirty="0">
              <a:solidFill>
                <a:prstClr val="white"/>
              </a:solidFill>
              <a:latin typeface="Calibri"/>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9996" y="0"/>
            <a:ext cx="330200"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Imagem 2" descr="Descrição: Descrição: cid:image002.jpg@01D17316.8A9E25F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6282206"/>
            <a:ext cx="1222443" cy="41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AutoShape 3"/>
          <p:cNvSpPr>
            <a:spLocks noChangeArrowheads="1"/>
          </p:cNvSpPr>
          <p:nvPr/>
        </p:nvSpPr>
        <p:spPr bwMode="auto">
          <a:xfrm>
            <a:off x="254419" y="5867956"/>
            <a:ext cx="8245475" cy="576263"/>
          </a:xfrm>
          <a:prstGeom prst="roundRect">
            <a:avLst>
              <a:gd name="adj" fmla="val 16667"/>
            </a:avLst>
          </a:prstGeom>
          <a:solidFill>
            <a:schemeClr val="bg1"/>
          </a:solidFill>
          <a:ln w="9525">
            <a:noFill/>
            <a:round/>
            <a:headEnd/>
            <a:tailEnd/>
          </a:ln>
        </p:spPr>
        <p:txBody>
          <a:bodyPr wrap="none" anchor="ctr"/>
          <a:lstStyle/>
          <a:p>
            <a:pPr marL="609600" indent="-609600" algn="ctr" fontAlgn="auto">
              <a:lnSpc>
                <a:spcPct val="125000"/>
              </a:lnSpc>
              <a:spcBef>
                <a:spcPts val="0"/>
              </a:spcBef>
              <a:spcAft>
                <a:spcPts val="0"/>
              </a:spcAft>
              <a:buClr>
                <a:srgbClr val="CC0000"/>
              </a:buClr>
              <a:defRPr/>
            </a:pPr>
            <a:r>
              <a:rPr lang="en-US" sz="2400" b="1" dirty="0" smtClean="0">
                <a:latin typeface="+mn-lt"/>
              </a:rPr>
              <a:t>1.4. Staff and Structure</a:t>
            </a:r>
          </a:p>
        </p:txBody>
      </p:sp>
    </p:spTree>
    <p:extLst>
      <p:ext uri="{BB962C8B-B14F-4D97-AF65-F5344CB8AC3E}">
        <p14:creationId xmlns:p14="http://schemas.microsoft.com/office/powerpoint/2010/main" val="18813043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ção do Número do Diapositivo 3"/>
          <p:cNvSpPr>
            <a:spLocks noGrp="1"/>
          </p:cNvSpPr>
          <p:nvPr>
            <p:ph type="sldNum" sz="quarter" idx="12"/>
          </p:nvPr>
        </p:nvSpPr>
        <p:spPr/>
        <p:txBody>
          <a:bodyPr/>
          <a:lstStyle/>
          <a:p>
            <a:pPr>
              <a:defRPr/>
            </a:pPr>
            <a:fld id="{FEF1DBF5-3A1D-4D29-A837-3A7D00B3A78B}" type="slidenum">
              <a:rPr lang="pt-PT" smtClean="0"/>
              <a:pPr>
                <a:defRPr/>
              </a:pPr>
              <a:t>9</a:t>
            </a:fld>
            <a:endParaRPr lang="pt-PT"/>
          </a:p>
        </p:txBody>
      </p:sp>
      <p:sp>
        <p:nvSpPr>
          <p:cNvPr id="2" name="Título 1"/>
          <p:cNvSpPr>
            <a:spLocks noGrp="1"/>
          </p:cNvSpPr>
          <p:nvPr>
            <p:ph type="title"/>
          </p:nvPr>
        </p:nvSpPr>
        <p:spPr/>
        <p:txBody>
          <a:bodyPr/>
          <a:lstStyle/>
          <a:p>
            <a:endParaRPr lang="pt-PT"/>
          </a:p>
        </p:txBody>
      </p:sp>
      <p:pic>
        <p:nvPicPr>
          <p:cNvPr id="6" name="Imagem 14" descr="background.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169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AutoShape 3"/>
          <p:cNvSpPr>
            <a:spLocks noChangeArrowheads="1"/>
          </p:cNvSpPr>
          <p:nvPr/>
        </p:nvSpPr>
        <p:spPr bwMode="auto">
          <a:xfrm>
            <a:off x="179388" y="260350"/>
            <a:ext cx="8245475" cy="576263"/>
          </a:xfrm>
          <a:prstGeom prst="roundRect">
            <a:avLst>
              <a:gd name="adj" fmla="val 16667"/>
            </a:avLst>
          </a:prstGeom>
          <a:solidFill>
            <a:schemeClr val="bg1"/>
          </a:solidFill>
          <a:ln w="9525">
            <a:noFill/>
            <a:round/>
            <a:headEnd/>
            <a:tailEnd/>
          </a:ln>
        </p:spPr>
        <p:txBody>
          <a:bodyPr wrap="none" anchor="ctr"/>
          <a:lstStyle/>
          <a:p>
            <a:pPr marL="609600" indent="-609600" algn="ctr" fontAlgn="auto">
              <a:lnSpc>
                <a:spcPct val="125000"/>
              </a:lnSpc>
              <a:spcBef>
                <a:spcPts val="0"/>
              </a:spcBef>
              <a:spcAft>
                <a:spcPts val="0"/>
              </a:spcAft>
              <a:buClr>
                <a:srgbClr val="CC0000"/>
              </a:buClr>
              <a:defRPr/>
            </a:pPr>
            <a:r>
              <a:rPr lang="en-US" sz="2400" b="1" dirty="0" smtClean="0">
                <a:latin typeface="+mn-lt"/>
              </a:rPr>
              <a:t>1.4. Staff and Structure</a:t>
            </a:r>
          </a:p>
        </p:txBody>
      </p:sp>
      <p:sp>
        <p:nvSpPr>
          <p:cNvPr id="8" name="Marcador de Posição de Conteúdo 2"/>
          <p:cNvSpPr txBox="1">
            <a:spLocks/>
          </p:cNvSpPr>
          <p:nvPr/>
        </p:nvSpPr>
        <p:spPr bwMode="auto">
          <a:xfrm>
            <a:off x="395536" y="908720"/>
            <a:ext cx="8229600" cy="54005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GB" sz="1800" dirty="0" smtClean="0"/>
          </a:p>
          <a:p>
            <a:pPr algn="just">
              <a:buClr>
                <a:srgbClr val="009900"/>
              </a:buClr>
              <a:buFont typeface="Wingdings" panose="05000000000000000000" pitchFamily="2" charset="2"/>
              <a:buChar char="§"/>
            </a:pPr>
            <a:r>
              <a:rPr lang="en-GB" sz="1800" b="1" dirty="0"/>
              <a:t>BOARD OF DIRECTORS </a:t>
            </a:r>
            <a:r>
              <a:rPr lang="en-GB" sz="1800" dirty="0"/>
              <a:t>– </a:t>
            </a:r>
            <a:r>
              <a:rPr lang="en-GB" sz="1800" dirty="0" smtClean="0"/>
              <a:t>executive </a:t>
            </a:r>
            <a:r>
              <a:rPr lang="en-GB" sz="1800" dirty="0"/>
              <a:t>body, composed by a Director and two Deputy Directors.</a:t>
            </a:r>
          </a:p>
          <a:p>
            <a:pPr>
              <a:buClr>
                <a:srgbClr val="009900"/>
              </a:buClr>
              <a:buFont typeface="Wingdings" panose="05000000000000000000" pitchFamily="2" charset="2"/>
              <a:buChar char="§"/>
            </a:pPr>
            <a:endParaRPr lang="en-GB" sz="1800" b="1" dirty="0" smtClean="0"/>
          </a:p>
          <a:p>
            <a:pPr algn="just">
              <a:buClr>
                <a:srgbClr val="009900"/>
              </a:buClr>
              <a:buFont typeface="Wingdings" panose="05000000000000000000" pitchFamily="2" charset="2"/>
              <a:buChar char="§"/>
            </a:pPr>
            <a:r>
              <a:rPr lang="en-GB" sz="1800" b="1" dirty="0" smtClean="0"/>
              <a:t>GENERAL BOARD</a:t>
            </a:r>
            <a:r>
              <a:rPr lang="en-GB" sz="1800" dirty="0" smtClean="0"/>
              <a:t> – statutory body which advises, supports and participates in the definition of ANQEP’s general lines of action. It is composed by representatives of the supervisory ministries, social partners, independent experts (maximum 25 members). It meets twice a year.</a:t>
            </a:r>
          </a:p>
          <a:p>
            <a:pPr>
              <a:buClr>
                <a:srgbClr val="009900"/>
              </a:buClr>
              <a:buFont typeface="Wingdings" panose="05000000000000000000" pitchFamily="2" charset="2"/>
              <a:buChar char="§"/>
            </a:pPr>
            <a:endParaRPr lang="en-GB" sz="1800" dirty="0"/>
          </a:p>
          <a:p>
            <a:pPr algn="just">
              <a:buClr>
                <a:srgbClr val="009900"/>
              </a:buClr>
              <a:buFont typeface="Wingdings" panose="05000000000000000000" pitchFamily="2" charset="2"/>
              <a:buChar char="§"/>
            </a:pPr>
            <a:r>
              <a:rPr lang="en-GB" sz="1800" b="1" dirty="0" smtClean="0"/>
              <a:t>EXTERNAL AUDITOR </a:t>
            </a:r>
            <a:r>
              <a:rPr lang="en-GB" sz="1800" dirty="0" smtClean="0"/>
              <a:t>– independent body, responsible for checking the legality, regularity and sound financial and asset management of ANQEP (Society of Chartered Accountants). </a:t>
            </a:r>
          </a:p>
          <a:p>
            <a:endParaRPr lang="en-GB" sz="1800" dirty="0"/>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288" y="6441546"/>
            <a:ext cx="1008062"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m 2" descr="Descrição: Descrição: cid:image002.jpg@01D17316.8A9E25F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6462602"/>
            <a:ext cx="1222443" cy="419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7850840"/>
      </p:ext>
    </p:extLst>
  </p:cSld>
  <p:clrMapOvr>
    <a:masterClrMapping/>
  </p:clrMapOvr>
  <p:timing>
    <p:tnLst>
      <p:par>
        <p:cTn id="1" dur="indefinite" restart="never" nodeType="tmRoot"/>
      </p:par>
    </p:tnLst>
  </p:timing>
</p:sld>
</file>

<file path=ppt/theme/theme1.xml><?xml version="1.0" encoding="utf-8"?>
<a:theme xmlns:a="http://schemas.openxmlformats.org/drawingml/2006/main" name="Apresentação VET system-delegaçãogrega- Euroyouth April 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Modelo de apresentaçã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Tema do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Apresentação VET system-delegaçãogrega- Euroyouth April 2015</Template>
  <TotalTime>2914</TotalTime>
  <Words>2883</Words>
  <Application>Microsoft Office PowerPoint</Application>
  <PresentationFormat>On-screen Show (4:3)</PresentationFormat>
  <Paragraphs>436</Paragraphs>
  <Slides>32</Slides>
  <Notes>26</Notes>
  <HiddenSlides>0</HiddenSlides>
  <MMClips>0</MMClips>
  <ScaleCrop>false</ScaleCrop>
  <HeadingPairs>
    <vt:vector size="6" baseType="variant">
      <vt:variant>
        <vt:lpstr>Fonts Used</vt:lpstr>
      </vt:variant>
      <vt:variant>
        <vt:i4>8</vt:i4>
      </vt:variant>
      <vt:variant>
        <vt:lpstr>Theme</vt:lpstr>
      </vt:variant>
      <vt:variant>
        <vt:i4>6</vt:i4>
      </vt:variant>
      <vt:variant>
        <vt:lpstr>Slide Titles</vt:lpstr>
      </vt:variant>
      <vt:variant>
        <vt:i4>32</vt:i4>
      </vt:variant>
    </vt:vector>
  </HeadingPairs>
  <TitlesOfParts>
    <vt:vector size="46" baseType="lpstr">
      <vt:lpstr>Arial Unicode MS</vt:lpstr>
      <vt:lpstr>ＭＳ Ｐゴシック</vt:lpstr>
      <vt:lpstr>Arial</vt:lpstr>
      <vt:lpstr>Arial Black</vt:lpstr>
      <vt:lpstr>Calibri</vt:lpstr>
      <vt:lpstr>Gill Sans MT</vt:lpstr>
      <vt:lpstr>Times New Roman</vt:lpstr>
      <vt:lpstr>Wingdings</vt:lpstr>
      <vt:lpstr>Apresentação VET system-delegaçãogrega- Euroyouth April 2015</vt:lpstr>
      <vt:lpstr>Tema do Office</vt:lpstr>
      <vt:lpstr>1_Modelo de apresentação personalizado</vt:lpstr>
      <vt:lpstr>2_Tema do Office</vt:lpstr>
      <vt:lpstr>3_Tema do Office</vt:lpstr>
      <vt:lpstr>4_Tema do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1.5. Budget and funding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ANQ</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Diapositivo 1</dc:title>
  <dc:creator>adamiao</dc:creator>
  <cp:lastModifiedBy>Inna Dergunova</cp:lastModifiedBy>
  <cp:revision>325</cp:revision>
  <cp:lastPrinted>2019-02-18T15:49:12Z</cp:lastPrinted>
  <dcterms:created xsi:type="dcterms:W3CDTF">2015-04-10T10:21:28Z</dcterms:created>
  <dcterms:modified xsi:type="dcterms:W3CDTF">2019-02-18T17:06:34Z</dcterms:modified>
</cp:coreProperties>
</file>